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64"/>
    <p:restoredTop sz="94643"/>
  </p:normalViewPr>
  <p:slideViewPr>
    <p:cSldViewPr snapToGrid="0" snapToObjects="1">
      <p:cViewPr varScale="1">
        <p:scale>
          <a:sx n="56" d="100"/>
          <a:sy n="56" d="100"/>
        </p:scale>
        <p:origin x="200" y="1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4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291B30-7033-6C4B-B16E-A644551FC5AA}" type="datetimeFigureOut">
              <a:rPr lang="en-US" smtClean="0"/>
              <a:t>4/25/18</a:t>
            </a:fld>
            <a:endParaRPr lang="en-US"/>
          </a:p>
        </p:txBody>
      </p:sp>
      <p:sp>
        <p:nvSpPr>
          <p:cNvPr id="5" name="Footer Placeholder 4"/>
          <p:cNvSpPr>
            <a:spLocks noGrp="1"/>
          </p:cNvSpPr>
          <p:nvPr>
            <p:ph type="ftr" sz="quarter" idx="11"/>
          </p:nvPr>
        </p:nvSpPr>
        <p:spPr/>
        <p:txBody>
          <a:bodyPr/>
          <a:lstStyle>
            <a:lvl1pPr>
              <a:defRPr sz="1100"/>
            </a:lvl1pPr>
          </a:lstStyle>
          <a:p>
            <a:endParaRPr lang="en-US"/>
          </a:p>
        </p:txBody>
      </p:sp>
      <p:sp>
        <p:nvSpPr>
          <p:cNvPr id="6" name="Slide Number Placeholder 5"/>
          <p:cNvSpPr>
            <a:spLocks noGrp="1"/>
          </p:cNvSpPr>
          <p:nvPr>
            <p:ph type="sldNum" sz="quarter" idx="12"/>
          </p:nvPr>
        </p:nvSpPr>
        <p:spPr/>
        <p:txBody>
          <a:bodyPr/>
          <a:lstStyle/>
          <a:p>
            <a:fld id="{66E433F3-16D7-8F41-AFCD-C492A99E7504}" type="slidenum">
              <a:rPr lang="en-US" smtClean="0"/>
              <a:t>‹#›</a:t>
            </a:fld>
            <a:endParaRPr lang="en-US"/>
          </a:p>
        </p:txBody>
      </p:sp>
    </p:spTree>
    <p:extLst>
      <p:ext uri="{BB962C8B-B14F-4D97-AF65-F5344CB8AC3E}">
        <p14:creationId xmlns:p14="http://schemas.microsoft.com/office/powerpoint/2010/main" val="201030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291B30-7033-6C4B-B16E-A644551FC5AA}"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433F3-16D7-8F41-AFCD-C492A99E7504}" type="slidenum">
              <a:rPr lang="en-US" smtClean="0"/>
              <a:t>‹#›</a:t>
            </a:fld>
            <a:endParaRPr lang="en-US"/>
          </a:p>
        </p:txBody>
      </p:sp>
    </p:spTree>
    <p:extLst>
      <p:ext uri="{BB962C8B-B14F-4D97-AF65-F5344CB8AC3E}">
        <p14:creationId xmlns:p14="http://schemas.microsoft.com/office/powerpoint/2010/main" val="145921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291B30-7033-6C4B-B16E-A644551FC5AA}"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433F3-16D7-8F41-AFCD-C492A99E7504}" type="slidenum">
              <a:rPr lang="en-US" smtClean="0"/>
              <a:t>‹#›</a:t>
            </a:fld>
            <a:endParaRPr lang="en-US"/>
          </a:p>
        </p:txBody>
      </p:sp>
    </p:spTree>
    <p:extLst>
      <p:ext uri="{BB962C8B-B14F-4D97-AF65-F5344CB8AC3E}">
        <p14:creationId xmlns:p14="http://schemas.microsoft.com/office/powerpoint/2010/main" val="728415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291B30-7033-6C4B-B16E-A644551FC5AA}"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433F3-16D7-8F41-AFCD-C492A99E7504}" type="slidenum">
              <a:rPr lang="en-US" smtClean="0"/>
              <a:t>‹#›</a:t>
            </a:fld>
            <a:endParaRPr lang="en-US"/>
          </a:p>
        </p:txBody>
      </p:sp>
    </p:spTree>
    <p:extLst>
      <p:ext uri="{BB962C8B-B14F-4D97-AF65-F5344CB8AC3E}">
        <p14:creationId xmlns:p14="http://schemas.microsoft.com/office/powerpoint/2010/main" val="878337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44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291B30-7033-6C4B-B16E-A644551FC5AA}"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433F3-16D7-8F41-AFCD-C492A99E7504}" type="slidenum">
              <a:rPr lang="en-US" smtClean="0"/>
              <a:t>‹#›</a:t>
            </a:fld>
            <a:endParaRPr lang="en-US"/>
          </a:p>
        </p:txBody>
      </p:sp>
    </p:spTree>
    <p:extLst>
      <p:ext uri="{BB962C8B-B14F-4D97-AF65-F5344CB8AC3E}">
        <p14:creationId xmlns:p14="http://schemas.microsoft.com/office/powerpoint/2010/main" val="41773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291B30-7033-6C4B-B16E-A644551FC5AA}"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433F3-16D7-8F41-AFCD-C492A99E7504}" type="slidenum">
              <a:rPr lang="en-US" smtClean="0"/>
              <a:t>‹#›</a:t>
            </a:fld>
            <a:endParaRPr lang="en-US"/>
          </a:p>
        </p:txBody>
      </p:sp>
    </p:spTree>
    <p:extLst>
      <p:ext uri="{BB962C8B-B14F-4D97-AF65-F5344CB8AC3E}">
        <p14:creationId xmlns:p14="http://schemas.microsoft.com/office/powerpoint/2010/main" val="822742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291B30-7033-6C4B-B16E-A644551FC5AA}"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E433F3-16D7-8F41-AFCD-C492A99E7504}" type="slidenum">
              <a:rPr lang="en-US" smtClean="0"/>
              <a:t>‹#›</a:t>
            </a:fld>
            <a:endParaRPr lang="en-US"/>
          </a:p>
        </p:txBody>
      </p:sp>
    </p:spTree>
    <p:extLst>
      <p:ext uri="{BB962C8B-B14F-4D97-AF65-F5344CB8AC3E}">
        <p14:creationId xmlns:p14="http://schemas.microsoft.com/office/powerpoint/2010/main" val="191776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291B30-7033-6C4B-B16E-A644551FC5AA}" type="datetimeFigureOut">
              <a:rPr lang="en-US" smtClean="0"/>
              <a:t>4/25/18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E433F3-16D7-8F41-AFCD-C492A99E7504}" type="slidenum">
              <a:rPr lang="en-US" smtClean="0"/>
              <a:t>‹#›</a:t>
            </a:fld>
            <a:endParaRPr lang="en-US"/>
          </a:p>
        </p:txBody>
      </p:sp>
    </p:spTree>
    <p:extLst>
      <p:ext uri="{BB962C8B-B14F-4D97-AF65-F5344CB8AC3E}">
        <p14:creationId xmlns:p14="http://schemas.microsoft.com/office/powerpoint/2010/main" val="1955022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91B30-7033-6C4B-B16E-A644551FC5AA}" type="datetimeFigureOut">
              <a:rPr lang="en-US" smtClean="0"/>
              <a:t>4/25/18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E433F3-16D7-8F41-AFCD-C492A99E7504}" type="slidenum">
              <a:rPr lang="en-US" smtClean="0"/>
              <a:t>‹#›</a:t>
            </a:fld>
            <a:endParaRPr lang="en-US"/>
          </a:p>
        </p:txBody>
      </p:sp>
    </p:spTree>
    <p:extLst>
      <p:ext uri="{BB962C8B-B14F-4D97-AF65-F5344CB8AC3E}">
        <p14:creationId xmlns:p14="http://schemas.microsoft.com/office/powerpoint/2010/main" val="1555375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91B30-7033-6C4B-B16E-A644551FC5AA}"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433F3-16D7-8F41-AFCD-C492A99E7504}" type="slidenum">
              <a:rPr lang="en-US" smtClean="0"/>
              <a:t>‹#›</a:t>
            </a:fld>
            <a:endParaRPr lang="en-US"/>
          </a:p>
        </p:txBody>
      </p:sp>
    </p:spTree>
    <p:extLst>
      <p:ext uri="{BB962C8B-B14F-4D97-AF65-F5344CB8AC3E}">
        <p14:creationId xmlns:p14="http://schemas.microsoft.com/office/powerpoint/2010/main" val="2017934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91B30-7033-6C4B-B16E-A644551FC5AA}"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433F3-16D7-8F41-AFCD-C492A99E7504}" type="slidenum">
              <a:rPr lang="en-US" smtClean="0"/>
              <a:t>‹#›</a:t>
            </a:fld>
            <a:endParaRPr lang="en-US"/>
          </a:p>
        </p:txBody>
      </p:sp>
    </p:spTree>
    <p:extLst>
      <p:ext uri="{BB962C8B-B14F-4D97-AF65-F5344CB8AC3E}">
        <p14:creationId xmlns:p14="http://schemas.microsoft.com/office/powerpoint/2010/main" val="2115514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a:noFill/>
        </p:spPr>
        <p:txBody>
          <a:bodyPr vert="horz" lIns="91440" tIns="45720" rIns="91440" bIns="45720" rtlCol="0" anchor="ctr"/>
          <a:lstStyle>
            <a:lvl1pPr algn="l">
              <a:defRPr sz="1200">
                <a:solidFill>
                  <a:schemeClr val="tx1">
                    <a:tint val="75000"/>
                  </a:schemeClr>
                </a:solidFill>
              </a:defRPr>
            </a:lvl1pPr>
          </a:lstStyle>
          <a:p>
            <a:fld id="{9E291B30-7033-6C4B-B16E-A644551FC5AA}" type="datetimeFigureOut">
              <a:rPr lang="en-US" smtClean="0"/>
              <a:t>4/25/18</a:t>
            </a:fld>
            <a:endParaRPr lang="en-US"/>
          </a:p>
        </p:txBody>
      </p:sp>
      <p:sp>
        <p:nvSpPr>
          <p:cNvPr id="5" name="Footer Placeholder 4"/>
          <p:cNvSpPr>
            <a:spLocks noGrp="1"/>
          </p:cNvSpPr>
          <p:nvPr>
            <p:ph type="ftr" sz="quarter" idx="3"/>
          </p:nvPr>
        </p:nvSpPr>
        <p:spPr>
          <a:xfrm>
            <a:off x="4038600" y="6356350"/>
            <a:ext cx="4114800" cy="365125"/>
          </a:xfrm>
          <a:prstGeom prst="rect">
            <a:avLst/>
          </a:prstGeom>
          <a:noFill/>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a:noFill/>
        </p:spPr>
        <p:style>
          <a:lnRef idx="2">
            <a:schemeClr val="dk1"/>
          </a:lnRef>
          <a:fillRef idx="1">
            <a:schemeClr val="lt1"/>
          </a:fillRef>
          <a:effectRef idx="0">
            <a:schemeClr val="dk1"/>
          </a:effectRef>
          <a:fontRef idx="none"/>
        </p:style>
        <p:txBody>
          <a:bodyPr vert="horz" lIns="91440" tIns="45720" rIns="91440" bIns="45720" rtlCol="0" anchor="ctr"/>
          <a:lstStyle>
            <a:lvl1pPr algn="r">
              <a:defRPr sz="1200">
                <a:solidFill>
                  <a:schemeClr val="tx1">
                    <a:tint val="75000"/>
                  </a:schemeClr>
                </a:solidFill>
              </a:defRPr>
            </a:lvl1pPr>
          </a:lstStyle>
          <a:p>
            <a:fld id="{66E433F3-16D7-8F41-AFCD-C492A99E7504}" type="slidenum">
              <a:rPr lang="en-US" smtClean="0"/>
              <a:t>‹#›</a:t>
            </a:fld>
            <a:endParaRPr lang="en-US"/>
          </a:p>
        </p:txBody>
      </p:sp>
    </p:spTree>
    <p:extLst>
      <p:ext uri="{BB962C8B-B14F-4D97-AF65-F5344CB8AC3E}">
        <p14:creationId xmlns:p14="http://schemas.microsoft.com/office/powerpoint/2010/main" val="110011882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3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3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Strategy Implementation: Workforce Utilization and Employment Practices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30863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lnSpcReduction="10000"/>
          </a:bodyPr>
          <a:lstStyle/>
          <a:p>
            <a:r>
              <a:rPr lang="en-US" sz="3600" b="1" dirty="0"/>
              <a:t>Managing Vendors of Outsourced Functions </a:t>
            </a:r>
            <a:endParaRPr lang="en-US" sz="3600" dirty="0" smtClean="0"/>
          </a:p>
          <a:p>
            <a:endParaRPr lang="en-US" sz="3400" dirty="0" smtClean="0"/>
          </a:p>
          <a:p>
            <a:r>
              <a:rPr lang="en-US" sz="3600" dirty="0"/>
              <a:t>When such functions are outsourced, the human resource executive or manager’s role changes from super-vision of employees who perform these functions to managers of a vendor relationship. The skills required for managing such relationships are different than those of direct supervision and involve the negotiation of contracts, sensitivity to the more strategic issues such as the importance of avoiding dependency on one vendor, and the need to maintain service levels through a contractual relationship. </a:t>
            </a:r>
            <a:endParaRPr lang="en-US" sz="3600" dirty="0" smtClean="0"/>
          </a:p>
          <a:p>
            <a:endParaRPr lang="en-US" sz="3400" dirty="0"/>
          </a:p>
        </p:txBody>
      </p:sp>
    </p:spTree>
    <p:extLst>
      <p:ext uri="{BB962C8B-B14F-4D97-AF65-F5344CB8AC3E}">
        <p14:creationId xmlns:p14="http://schemas.microsoft.com/office/powerpoint/2010/main" val="46871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b="1" dirty="0"/>
              <a:t>Reliability and Validity </a:t>
            </a:r>
            <a:r>
              <a:rPr lang="en-US" sz="3600" b="1" dirty="0" smtClean="0"/>
              <a:t> for selection procedure</a:t>
            </a:r>
          </a:p>
          <a:p>
            <a:endParaRPr lang="en-US" sz="3600" b="1" dirty="0"/>
          </a:p>
          <a:p>
            <a:r>
              <a:rPr lang="en-US" sz="3600" dirty="0"/>
              <a:t>A number of requirements must be met before firms can make good selection decisions </a:t>
            </a:r>
            <a:endParaRPr lang="en-US" sz="3600" dirty="0" smtClean="0"/>
          </a:p>
          <a:p>
            <a:r>
              <a:rPr lang="en-US" sz="3600" dirty="0"/>
              <a:t>Reliability means that the procedure, be it a test or an interview, needs to produce approximately the same result when the procedure is repeated. </a:t>
            </a:r>
            <a:endParaRPr lang="en-US" sz="3600" dirty="0" smtClean="0"/>
          </a:p>
          <a:p>
            <a:r>
              <a:rPr lang="en-US" sz="3600" dirty="0"/>
              <a:t>Validity means that the procedure predicts what it is supposed to predict. </a:t>
            </a:r>
            <a:endParaRPr lang="en-US" sz="3600" dirty="0" smtClean="0"/>
          </a:p>
          <a:p>
            <a:endParaRPr lang="en-US" sz="3600" dirty="0"/>
          </a:p>
        </p:txBody>
      </p:sp>
    </p:spTree>
    <p:extLst>
      <p:ext uri="{BB962C8B-B14F-4D97-AF65-F5344CB8AC3E}">
        <p14:creationId xmlns:p14="http://schemas.microsoft.com/office/powerpoint/2010/main" val="1809285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dirty="0"/>
              <a:t>if a test is used, an applicant’s score from one administration of the test should correlate well with his or her score on the next administration of the test. This form of reliability is called </a:t>
            </a:r>
            <a:r>
              <a:rPr lang="en-US" sz="3600" dirty="0" smtClean="0"/>
              <a:t>test–retest reliability</a:t>
            </a:r>
          </a:p>
          <a:p>
            <a:endParaRPr lang="en-US" sz="3600" dirty="0"/>
          </a:p>
          <a:p>
            <a:r>
              <a:rPr lang="en-US" sz="3600" dirty="0"/>
              <a:t>Interviews are reliable when there is agreement among the interviewers about an applicant, which means that their ratings are correlated. This form of reliability is called interrater reliability. </a:t>
            </a:r>
            <a:endParaRPr lang="en-US" sz="3600" dirty="0" smtClean="0"/>
          </a:p>
          <a:p>
            <a:endParaRPr lang="en-US" sz="3600" dirty="0"/>
          </a:p>
        </p:txBody>
      </p:sp>
    </p:spTree>
    <p:extLst>
      <p:ext uri="{BB962C8B-B14F-4D97-AF65-F5344CB8AC3E}">
        <p14:creationId xmlns:p14="http://schemas.microsoft.com/office/powerpoint/2010/main" val="71866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dirty="0"/>
              <a:t>predictive validity. With predictive validation, potential selection procedures, such as batteries of tests, are given to job applicants. However, during the validation procedure, selection is based on procedures other than the tests. After sufficient time for those hired to have learned their jobs, their job performance is then correlated with test scores. Tests having a significant and substantial statistical relationship with job performance are said to have predictive validity. </a:t>
            </a:r>
            <a:endParaRPr lang="en-US" sz="3600" dirty="0" smtClean="0"/>
          </a:p>
          <a:p>
            <a:endParaRPr lang="en-US" sz="3400" dirty="0"/>
          </a:p>
        </p:txBody>
      </p:sp>
    </p:spTree>
    <p:extLst>
      <p:ext uri="{BB962C8B-B14F-4D97-AF65-F5344CB8AC3E}">
        <p14:creationId xmlns:p14="http://schemas.microsoft.com/office/powerpoint/2010/main" val="1966474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dirty="0"/>
              <a:t>concurrent validity, which has the practical advantage of not requiring a time lag before tests can be used. With concurrent validity, tests are given to current employees and their test scores are compared with their job performance. </a:t>
            </a:r>
            <a:endParaRPr lang="en-US" sz="3600" dirty="0" smtClean="0"/>
          </a:p>
          <a:p>
            <a:r>
              <a:rPr lang="en-US" sz="3600" dirty="0"/>
              <a:t>content validity is established by having a panel of subject matter experts review the test items in order to determine that the test covers the domain of the subject. </a:t>
            </a:r>
            <a:endParaRPr lang="en-US" sz="3600" dirty="0" smtClean="0"/>
          </a:p>
          <a:p>
            <a:endParaRPr lang="en-US" sz="3600" dirty="0" smtClean="0"/>
          </a:p>
          <a:p>
            <a:endParaRPr lang="en-US" sz="3400" dirty="0"/>
          </a:p>
        </p:txBody>
      </p:sp>
    </p:spTree>
    <p:extLst>
      <p:ext uri="{BB962C8B-B14F-4D97-AF65-F5344CB8AC3E}">
        <p14:creationId xmlns:p14="http://schemas.microsoft.com/office/powerpoint/2010/main" val="75747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lnSpcReduction="10000"/>
          </a:bodyPr>
          <a:lstStyle/>
          <a:p>
            <a:r>
              <a:rPr lang="en-US" sz="3600" b="1" dirty="0"/>
              <a:t>Job Analysis </a:t>
            </a:r>
            <a:endParaRPr lang="en-US" sz="3600" b="1" dirty="0" smtClean="0"/>
          </a:p>
          <a:p>
            <a:endParaRPr lang="en-US" sz="3600" b="1" dirty="0"/>
          </a:p>
          <a:p>
            <a:r>
              <a:rPr lang="en-US" sz="3600" dirty="0"/>
              <a:t>Job analysis provides the foundation for good selection by identifying the knowledge, skills, abilities, and other requirements (KSAs) necessary to perform the job. </a:t>
            </a:r>
            <a:endParaRPr lang="en-US" sz="3600" dirty="0" smtClean="0"/>
          </a:p>
          <a:p>
            <a:endParaRPr lang="en-US" sz="3600" dirty="0" smtClean="0"/>
          </a:p>
          <a:p>
            <a:r>
              <a:rPr lang="en-US" sz="3600" dirty="0"/>
              <a:t>There are two approaches for collecting information for job analysis: </a:t>
            </a:r>
            <a:r>
              <a:rPr lang="en-US" sz="3600" dirty="0" smtClean="0"/>
              <a:t/>
            </a:r>
            <a:br>
              <a:rPr lang="en-US" sz="3600" dirty="0" smtClean="0"/>
            </a:br>
            <a:r>
              <a:rPr lang="en-US" sz="3600" dirty="0" smtClean="0"/>
              <a:t>1)interviews </a:t>
            </a:r>
            <a:r>
              <a:rPr lang="en-US" sz="3600" dirty="0"/>
              <a:t>of job incumbents and their supervisors </a:t>
            </a:r>
            <a:r>
              <a:rPr lang="en-US" sz="3600" dirty="0" smtClean="0"/>
              <a:t>2)task </a:t>
            </a:r>
            <a:r>
              <a:rPr lang="en-US" sz="3600" dirty="0"/>
              <a:t>inventory questionnaires. </a:t>
            </a:r>
            <a:endParaRPr lang="en-US" sz="3600" dirty="0" smtClean="0"/>
          </a:p>
          <a:p>
            <a:endParaRPr lang="en-US" sz="3600" dirty="0"/>
          </a:p>
        </p:txBody>
      </p:sp>
    </p:spTree>
    <p:extLst>
      <p:ext uri="{BB962C8B-B14F-4D97-AF65-F5344CB8AC3E}">
        <p14:creationId xmlns:p14="http://schemas.microsoft.com/office/powerpoint/2010/main" val="532272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b="1" dirty="0"/>
              <a:t>Interviews </a:t>
            </a:r>
            <a:endParaRPr lang="en-US" sz="3600" dirty="0" smtClean="0"/>
          </a:p>
          <a:p>
            <a:r>
              <a:rPr lang="en-US" sz="3600" dirty="0" smtClean="0"/>
              <a:t>Interviews </a:t>
            </a:r>
            <a:r>
              <a:rPr lang="en-US" sz="3600" dirty="0"/>
              <a:t>are a universal feature of selection systems. Recent research has shown that interviews can have substantial validity, particularly when they have more structure and are conducted appropriately </a:t>
            </a:r>
            <a:endParaRPr lang="en-US" sz="3600" dirty="0" smtClean="0"/>
          </a:p>
        </p:txBody>
      </p:sp>
    </p:spTree>
    <p:extLst>
      <p:ext uri="{BB962C8B-B14F-4D97-AF65-F5344CB8AC3E}">
        <p14:creationId xmlns:p14="http://schemas.microsoft.com/office/powerpoint/2010/main" val="1883079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200" b="1" dirty="0" smtClean="0"/>
              <a:t>Behavioral Interviews </a:t>
            </a:r>
            <a:endParaRPr lang="en-US" sz="3200" dirty="0" smtClean="0"/>
          </a:p>
          <a:p>
            <a:r>
              <a:rPr lang="en-US" sz="3200" dirty="0" smtClean="0"/>
              <a:t>in a behavioral interview, a candidate might be asked to describe how he or she dealt with a particular situation in the past. For example, an applicant might be asked to describe how he or she dealt with an employer who made a serious mistake. When interviewers ask applicants about past experiences, more predictive information can be obtained than through questions couched in hypothetical situations </a:t>
            </a:r>
          </a:p>
          <a:p>
            <a:endParaRPr lang="en-US" sz="3400" dirty="0"/>
          </a:p>
        </p:txBody>
      </p:sp>
    </p:spTree>
    <p:extLst>
      <p:ext uri="{BB962C8B-B14F-4D97-AF65-F5344CB8AC3E}">
        <p14:creationId xmlns:p14="http://schemas.microsoft.com/office/powerpoint/2010/main" val="1258689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b="1" dirty="0"/>
              <a:t>Testing </a:t>
            </a:r>
            <a:endParaRPr lang="en-US" sz="3600" dirty="0" smtClean="0"/>
          </a:p>
          <a:p>
            <a:r>
              <a:rPr lang="en-US" sz="3600" dirty="0"/>
              <a:t>Some of the more common types of tests used for selection include cognitive or mental ability tests, personality tests, work sample or performance tests, and integrity tests. </a:t>
            </a:r>
            <a:endParaRPr lang="en-US" sz="3600" dirty="0" smtClean="0"/>
          </a:p>
          <a:p>
            <a:endParaRPr lang="en-US" sz="3400" dirty="0"/>
          </a:p>
        </p:txBody>
      </p:sp>
    </p:spTree>
    <p:extLst>
      <p:ext uri="{BB962C8B-B14F-4D97-AF65-F5344CB8AC3E}">
        <p14:creationId xmlns:p14="http://schemas.microsoft.com/office/powerpoint/2010/main" val="645873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dirty="0"/>
              <a:t>Cognitive ability tests are commonly used to assess an applicant’s capability to perform a job. Furthermore, they often have fairly high predictive ability. </a:t>
            </a:r>
            <a:endParaRPr lang="en-US" sz="3600" dirty="0" smtClean="0"/>
          </a:p>
          <a:p>
            <a:endParaRPr lang="en-US" sz="3600" dirty="0"/>
          </a:p>
          <a:p>
            <a:r>
              <a:rPr lang="en-US" sz="3600" dirty="0" smtClean="0"/>
              <a:t>personality </a:t>
            </a:r>
            <a:r>
              <a:rPr lang="en-US" sz="3600" dirty="0"/>
              <a:t>tests also are </a:t>
            </a:r>
            <a:r>
              <a:rPr lang="en-US" sz="3600" dirty="0" smtClean="0"/>
              <a:t>commonly </a:t>
            </a:r>
            <a:r>
              <a:rPr lang="en-US" sz="3600" dirty="0"/>
              <a:t>used for selection purposes. Researchers have established that the “big five” personality dimensions </a:t>
            </a:r>
            <a:endParaRPr lang="en-US" sz="3600" dirty="0" smtClean="0"/>
          </a:p>
          <a:p>
            <a:r>
              <a:rPr lang="en-US" sz="3600" dirty="0"/>
              <a:t>The big five personality dimensions are extroversion, agreeableness, conscientiousness, emotional stability, and openness to experience. </a:t>
            </a:r>
            <a:endParaRPr lang="en-US" sz="3600" dirty="0" smtClean="0"/>
          </a:p>
          <a:p>
            <a:endParaRPr lang="en-US" sz="3600" dirty="0" smtClean="0"/>
          </a:p>
          <a:p>
            <a:endParaRPr lang="en-US" sz="3600" dirty="0"/>
          </a:p>
        </p:txBody>
      </p:sp>
    </p:spTree>
    <p:extLst>
      <p:ext uri="{BB962C8B-B14F-4D97-AF65-F5344CB8AC3E}">
        <p14:creationId xmlns:p14="http://schemas.microsoft.com/office/powerpoint/2010/main" val="1096017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b="1" dirty="0" smtClean="0"/>
              <a:t>EFFICIENT UTILIZATION OF </a:t>
            </a:r>
            <a:r>
              <a:rPr lang="en-US" sz="3600" b="1" dirty="0"/>
              <a:t>HUMAN RESOURCES </a:t>
            </a:r>
            <a:r>
              <a:rPr lang="en-US" sz="3600" b="1" dirty="0" smtClean="0"/>
              <a:t/>
            </a:r>
            <a:br>
              <a:rPr lang="en-US" sz="3600" b="1" dirty="0" smtClean="0"/>
            </a:br>
            <a:r>
              <a:rPr lang="en-US" sz="3600" b="1" dirty="0" smtClean="0"/>
              <a:t/>
            </a:r>
            <a:br>
              <a:rPr lang="en-US" sz="3600" b="1" dirty="0" smtClean="0"/>
            </a:br>
            <a:endParaRPr lang="en-US" sz="3600" dirty="0" smtClean="0"/>
          </a:p>
          <a:p>
            <a:r>
              <a:rPr lang="en-US" sz="3600" dirty="0"/>
              <a:t>Cross-Training </a:t>
            </a:r>
            <a:endParaRPr lang="en-US" sz="3600" dirty="0" smtClean="0"/>
          </a:p>
          <a:p>
            <a:r>
              <a:rPr lang="en-US" sz="3600" dirty="0" smtClean="0"/>
              <a:t>Flexibility </a:t>
            </a:r>
            <a:r>
              <a:rPr lang="en-US" sz="3600" dirty="0"/>
              <a:t>in Assigning </a:t>
            </a:r>
            <a:r>
              <a:rPr lang="en-US" sz="3600" dirty="0" smtClean="0"/>
              <a:t>Work </a:t>
            </a:r>
          </a:p>
          <a:p>
            <a:r>
              <a:rPr lang="en-US" sz="3600" dirty="0" smtClean="0"/>
              <a:t>Work teams</a:t>
            </a:r>
          </a:p>
          <a:p>
            <a:r>
              <a:rPr lang="en-US" sz="3600" dirty="0"/>
              <a:t>operating on a nonunion basis. </a:t>
            </a:r>
            <a:endParaRPr lang="en-US" sz="3600" dirty="0" smtClean="0"/>
          </a:p>
          <a:p>
            <a:endParaRPr lang="en-US" sz="3600" dirty="0" smtClean="0"/>
          </a:p>
          <a:p>
            <a:endParaRPr lang="en-US" sz="3400" dirty="0"/>
          </a:p>
        </p:txBody>
      </p:sp>
    </p:spTree>
    <p:extLst>
      <p:ext uri="{BB962C8B-B14F-4D97-AF65-F5344CB8AC3E}">
        <p14:creationId xmlns:p14="http://schemas.microsoft.com/office/powerpoint/2010/main" val="1645006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dirty="0"/>
              <a:t>paper-and-pencil integrity tests have been found to be useful in predicting theft and other undesirable behavior, even though applicants may attempt to fake their response </a:t>
            </a:r>
            <a:endParaRPr lang="en-US" sz="3600" dirty="0" smtClean="0"/>
          </a:p>
          <a:p>
            <a:r>
              <a:rPr lang="en-US" sz="3600" dirty="0"/>
              <a:t>Performance or work sample tests require job applicants to perform some of the actual tasks required for the job </a:t>
            </a:r>
            <a:endParaRPr lang="en-US" sz="3600" dirty="0" smtClean="0"/>
          </a:p>
          <a:p>
            <a:endParaRPr lang="en-US" sz="3400" dirty="0"/>
          </a:p>
        </p:txBody>
      </p:sp>
    </p:spTree>
    <p:extLst>
      <p:ext uri="{BB962C8B-B14F-4D97-AF65-F5344CB8AC3E}">
        <p14:creationId xmlns:p14="http://schemas.microsoft.com/office/powerpoint/2010/main" val="765240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b="1" dirty="0"/>
              <a:t>Assessment Centers </a:t>
            </a:r>
            <a:endParaRPr lang="en-US" sz="3600" dirty="0" smtClean="0"/>
          </a:p>
          <a:p>
            <a:r>
              <a:rPr lang="en-US" sz="3600" dirty="0"/>
              <a:t>Assessment centers are intensive selection procedures that may last one to two days, in which multiple assessors observe the abilities of applicants in a wide range of settings. </a:t>
            </a:r>
            <a:endParaRPr lang="en-US" sz="3600" dirty="0" smtClean="0"/>
          </a:p>
          <a:p>
            <a:r>
              <a:rPr lang="en-US" sz="3600" dirty="0"/>
              <a:t>Assessment centers combine several traditional selection procedures, such as interviews and tests, with procedures that simulate managerial work in a job setting. </a:t>
            </a:r>
            <a:endParaRPr lang="en-US" sz="3400" dirty="0"/>
          </a:p>
        </p:txBody>
      </p:sp>
    </p:spTree>
    <p:extLst>
      <p:ext uri="{BB962C8B-B14F-4D97-AF65-F5344CB8AC3E}">
        <p14:creationId xmlns:p14="http://schemas.microsoft.com/office/powerpoint/2010/main" val="1215865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200" dirty="0" smtClean="0"/>
              <a:t>For example, in-basket exercises are an almost universal feature of assessment centers. In-basket exercises ask applicants to prioritize and describe the actions they would take to deal with the items that would be typically encountered in a manager’s in-basket. Such items might include memos, phone messages, requests from employees, and short internal reports </a:t>
            </a:r>
          </a:p>
          <a:p>
            <a:endParaRPr lang="en-US" sz="3400" dirty="0"/>
          </a:p>
        </p:txBody>
      </p:sp>
    </p:spTree>
    <p:extLst>
      <p:ext uri="{BB962C8B-B14F-4D97-AF65-F5344CB8AC3E}">
        <p14:creationId xmlns:p14="http://schemas.microsoft.com/office/powerpoint/2010/main" val="983197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b="1" dirty="0" smtClean="0"/>
              <a:t>DEALING WITH EMPLOYEE SURPLUSES </a:t>
            </a:r>
          </a:p>
          <a:p>
            <a:endParaRPr lang="en-US" sz="3600" b="1" dirty="0"/>
          </a:p>
          <a:p>
            <a:r>
              <a:rPr lang="en-US" sz="3600" dirty="0"/>
              <a:t>There are several methods by which companies may reduce the likelihood that they will have to lay off employees. These include both short-range and long-range approaches. </a:t>
            </a:r>
            <a:endParaRPr lang="en-US" sz="3600" dirty="0" smtClean="0"/>
          </a:p>
          <a:p>
            <a:endParaRPr lang="en-US" sz="3600" dirty="0" smtClean="0"/>
          </a:p>
          <a:p>
            <a:endParaRPr lang="en-US" sz="3400" dirty="0"/>
          </a:p>
        </p:txBody>
      </p:sp>
    </p:spTree>
    <p:extLst>
      <p:ext uri="{BB962C8B-B14F-4D97-AF65-F5344CB8AC3E}">
        <p14:creationId xmlns:p14="http://schemas.microsoft.com/office/powerpoint/2010/main" val="1323626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b="1" dirty="0"/>
              <a:t>Redeployment and Retraining </a:t>
            </a:r>
            <a:endParaRPr lang="en-US" sz="3600" dirty="0" smtClean="0"/>
          </a:p>
          <a:p>
            <a:r>
              <a:rPr lang="en-US" sz="3600" dirty="0"/>
              <a:t>With the increased rate of technological change and potential for skill obsolescence, retraining may become more important. As a result, many companies provide retraining for managers whose skills have become obsolete. </a:t>
            </a:r>
            <a:endParaRPr lang="en-US" sz="3600" dirty="0" smtClean="0"/>
          </a:p>
          <a:p>
            <a:r>
              <a:rPr lang="en-US" sz="3600" dirty="0" smtClean="0"/>
              <a:t>IBM </a:t>
            </a:r>
            <a:r>
              <a:rPr lang="en-US" sz="3600" dirty="0"/>
              <a:t>is an example of a company that provided extensive retraining for employees to be redeployed within the company. However, most companies do not provide retraining for the employees they lay off. </a:t>
            </a:r>
            <a:endParaRPr lang="en-US" sz="3600" dirty="0" smtClean="0"/>
          </a:p>
          <a:p>
            <a:endParaRPr lang="en-US" sz="3400" dirty="0"/>
          </a:p>
        </p:txBody>
      </p:sp>
    </p:spTree>
    <p:extLst>
      <p:ext uri="{BB962C8B-B14F-4D97-AF65-F5344CB8AC3E}">
        <p14:creationId xmlns:p14="http://schemas.microsoft.com/office/powerpoint/2010/main" val="1418850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b="1" dirty="0"/>
              <a:t>Early Retirement </a:t>
            </a:r>
            <a:endParaRPr lang="en-US" sz="3600" dirty="0" smtClean="0"/>
          </a:p>
          <a:p>
            <a:r>
              <a:rPr lang="en-US" sz="3600" dirty="0"/>
              <a:t>In dealing with an excess of employees, companies frequently offer early retirement incentives in which employees currently ineligible for retirement receive additional years’ credit and a bonus payment that enhances pension benefits. Major concerns with this practice are the effects on the company’s pool of talent and the impact on early retirees. </a:t>
            </a:r>
            <a:endParaRPr lang="en-US" sz="3600" dirty="0" smtClean="0"/>
          </a:p>
          <a:p>
            <a:endParaRPr lang="en-US" sz="3400" dirty="0"/>
          </a:p>
        </p:txBody>
      </p:sp>
    </p:spTree>
    <p:extLst>
      <p:ext uri="{BB962C8B-B14F-4D97-AF65-F5344CB8AC3E}">
        <p14:creationId xmlns:p14="http://schemas.microsoft.com/office/powerpoint/2010/main" val="1147580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b="1" dirty="0"/>
              <a:t>Retreat from Employment Security Policies </a:t>
            </a:r>
            <a:endParaRPr lang="en-US" sz="3600" dirty="0" smtClean="0"/>
          </a:p>
          <a:p>
            <a:endParaRPr lang="en-US" sz="3400" dirty="0" smtClean="0"/>
          </a:p>
          <a:p>
            <a:r>
              <a:rPr lang="en-US" sz="3400" dirty="0" smtClean="0"/>
              <a:t>False hope about employment security needs to be abolished. Layoffs and downsizing is a natural part of organizational structures now days.</a:t>
            </a:r>
            <a:endParaRPr lang="en-US" sz="3400" dirty="0"/>
          </a:p>
        </p:txBody>
      </p:sp>
    </p:spTree>
    <p:extLst>
      <p:ext uri="{BB962C8B-B14F-4D97-AF65-F5344CB8AC3E}">
        <p14:creationId xmlns:p14="http://schemas.microsoft.com/office/powerpoint/2010/main" val="2059507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lnSpcReduction="10000"/>
          </a:bodyPr>
          <a:lstStyle/>
          <a:p>
            <a:r>
              <a:rPr lang="en-US" sz="3600" b="1" dirty="0"/>
              <a:t>Downsizing and Layoffs </a:t>
            </a:r>
            <a:endParaRPr lang="en-US" sz="3600" dirty="0" smtClean="0"/>
          </a:p>
          <a:p>
            <a:r>
              <a:rPr lang="en-US" sz="3600" dirty="0"/>
              <a:t>Before conducting layoffs, there should be a careful analysis of their effects in the long run, as well as in the short run. For example, if a company conducts layoffs in response to short- term losses, it may find that its long-term survivability is endangered. A short-term problem may only be symptomatic of a larger problem that is not addressed by layoffs, such as lack of adaptability. </a:t>
            </a:r>
            <a:endParaRPr lang="en-US" sz="3600" dirty="0" smtClean="0"/>
          </a:p>
          <a:p>
            <a:r>
              <a:rPr lang="en-US" sz="3600" dirty="0"/>
              <a:t>in conducting layoffs, companies must be careful not to deplete their knowledge base such that their distinctive competencies are lost </a:t>
            </a:r>
            <a:endParaRPr lang="en-US" sz="3600" dirty="0" smtClean="0"/>
          </a:p>
          <a:p>
            <a:endParaRPr lang="en-US" sz="3400" dirty="0"/>
          </a:p>
        </p:txBody>
      </p:sp>
    </p:spTree>
    <p:extLst>
      <p:ext uri="{BB962C8B-B14F-4D97-AF65-F5344CB8AC3E}">
        <p14:creationId xmlns:p14="http://schemas.microsoft.com/office/powerpoint/2010/main" val="1011639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2632" y="245327"/>
            <a:ext cx="7828001" cy="6177776"/>
          </a:xfrm>
        </p:spPr>
      </p:pic>
    </p:spTree>
    <p:extLst>
      <p:ext uri="{BB962C8B-B14F-4D97-AF65-F5344CB8AC3E}">
        <p14:creationId xmlns:p14="http://schemas.microsoft.com/office/powerpoint/2010/main" val="439060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b="1" dirty="0"/>
              <a:t>Termination Strategies </a:t>
            </a:r>
            <a:endParaRPr lang="en-US" sz="3600" dirty="0" smtClean="0"/>
          </a:p>
          <a:p>
            <a:r>
              <a:rPr lang="en-US" sz="3600" dirty="0" smtClean="0"/>
              <a:t>As </a:t>
            </a:r>
            <a:r>
              <a:rPr lang="en-US" sz="3600" dirty="0"/>
              <a:t>such, terminations may be critical for the implementation of a shift in the strategic direction of an organization. Terminations of managers have been necessary in organizational evolutions in which managers, who can work effectively within an informal structure, cannot adapt to the more formal structure required with growth in size. </a:t>
            </a:r>
            <a:endParaRPr lang="en-US" sz="3600" dirty="0" smtClean="0"/>
          </a:p>
          <a:p>
            <a:endParaRPr lang="en-US" sz="3400" dirty="0"/>
          </a:p>
        </p:txBody>
      </p:sp>
    </p:spTree>
    <p:extLst>
      <p:ext uri="{BB962C8B-B14F-4D97-AF65-F5344CB8AC3E}">
        <p14:creationId xmlns:p14="http://schemas.microsoft.com/office/powerpoint/2010/main" val="335682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446048"/>
            <a:ext cx="11115907" cy="6411952"/>
          </a:xfrm>
        </p:spPr>
        <p:txBody>
          <a:bodyPr>
            <a:normAutofit fontScale="92500" lnSpcReduction="20000"/>
          </a:bodyPr>
          <a:lstStyle/>
          <a:p>
            <a:r>
              <a:rPr lang="en-US" sz="3600" dirty="0"/>
              <a:t>Chaparral, which was established in 1973 as a start-up operation, has great work-force flexibility because it has only two job classifications in its production operations: one dealing with production activities and the other with maintenance. It has obtained flexibility in workforce utilization through extensive cross-training and by operating on a nonunion basis. By paying skill-based or knowledge-based pay, Chaparral has motivated its employees to master a broad range of skills, which enable them to perform wide-ranging activities. Even non-production employees are fully utilized. For example, security guards perform computer data-entry functions, serve as paramedics, and perform safety functions such as checking fire extinguishers. In addition to efficient utilization of human resources, Chaparral has achieved its position as one of the world’s most efficient producers of steel through heavy emphasis on technological innovation and computerization. </a:t>
            </a:r>
            <a:endParaRPr lang="en-US" sz="3600" dirty="0" smtClean="0"/>
          </a:p>
          <a:p>
            <a:endParaRPr lang="en-US" sz="3600" dirty="0" smtClean="0"/>
          </a:p>
          <a:p>
            <a:endParaRPr lang="en-US" sz="3400" dirty="0"/>
          </a:p>
        </p:txBody>
      </p:sp>
    </p:spTree>
    <p:extLst>
      <p:ext uri="{BB962C8B-B14F-4D97-AF65-F5344CB8AC3E}">
        <p14:creationId xmlns:p14="http://schemas.microsoft.com/office/powerpoint/2010/main" val="576217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dirty="0"/>
              <a:t>Companies should develop approaches toward termination that assure employees that termination will be for just cause and that the performance appraisal, coaching, and counseling systems will have warned them that their performance must improve or that certain behaviors are unacceptable. </a:t>
            </a:r>
            <a:endParaRPr lang="en-US" sz="3600" dirty="0" smtClean="0"/>
          </a:p>
          <a:p>
            <a:endParaRPr lang="en-US" sz="3400" dirty="0"/>
          </a:p>
        </p:txBody>
      </p:sp>
    </p:spTree>
    <p:extLst>
      <p:ext uri="{BB962C8B-B14F-4D97-AF65-F5344CB8AC3E}">
        <p14:creationId xmlns:p14="http://schemas.microsoft.com/office/powerpoint/2010/main" val="903759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200" dirty="0"/>
              <a:t>Unfortunately, even with an appropriate balance between employment security and the maintenance of performance and behavioral standards, the implementation of such balanced termination strategies often leaves much to be desired. </a:t>
            </a:r>
          </a:p>
          <a:p>
            <a:endParaRPr lang="en-US" sz="3400" dirty="0"/>
          </a:p>
        </p:txBody>
      </p:sp>
    </p:spTree>
    <p:extLst>
      <p:ext uri="{BB962C8B-B14F-4D97-AF65-F5344CB8AC3E}">
        <p14:creationId xmlns:p14="http://schemas.microsoft.com/office/powerpoint/2010/main" val="707724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dirty="0"/>
              <a:t>Frost, Inc., a small manufacturer in Grand Rapids, Michigan. Frost wanted to diversify its product line and decided that it needed greater flexibility in both its production facilities and its employees and managers. At the time it had machinery and employees who could perform only very limited numbers of functions. Frost replaced outdated machining equipment with robots and numerically controlled machine tools, introduced an automated inventory control system, and automated its office functions. </a:t>
            </a:r>
            <a:r>
              <a:rPr lang="en-US" sz="3600" dirty="0" smtClean="0"/>
              <a:t>This increase </a:t>
            </a:r>
            <a:r>
              <a:rPr lang="en-US" sz="3600" dirty="0"/>
              <a:t>the level of sales per employee from $80,000 to $200,000 </a:t>
            </a:r>
            <a:endParaRPr lang="en-US" sz="3600" dirty="0" smtClean="0"/>
          </a:p>
          <a:p>
            <a:endParaRPr lang="en-US" sz="3600" dirty="0" smtClean="0"/>
          </a:p>
          <a:p>
            <a:endParaRPr lang="en-US" sz="3400" dirty="0"/>
          </a:p>
        </p:txBody>
      </p:sp>
    </p:spTree>
    <p:extLst>
      <p:ext uri="{BB962C8B-B14F-4D97-AF65-F5344CB8AC3E}">
        <p14:creationId xmlns:p14="http://schemas.microsoft.com/office/powerpoint/2010/main" val="256170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fontScale="85000" lnSpcReduction="20000"/>
          </a:bodyPr>
          <a:lstStyle/>
          <a:p>
            <a:r>
              <a:rPr lang="en-US" sz="3600" b="1" dirty="0"/>
              <a:t>Requirements for Effective </a:t>
            </a:r>
            <a:r>
              <a:rPr lang="en-US" sz="3600" b="1" dirty="0" smtClean="0"/>
              <a:t>Teams</a:t>
            </a:r>
          </a:p>
          <a:p>
            <a:endParaRPr lang="en-US" sz="3600" b="1" dirty="0"/>
          </a:p>
          <a:p>
            <a:r>
              <a:rPr lang="en-US" sz="3600" dirty="0"/>
              <a:t>there must be a compelling purpose that is served by real teamwork </a:t>
            </a:r>
            <a:endParaRPr lang="en-US" sz="3600" dirty="0" smtClean="0"/>
          </a:p>
          <a:p>
            <a:r>
              <a:rPr lang="en-US" sz="3600" dirty="0"/>
              <a:t>Effective teams also have members whose skills are complementary </a:t>
            </a:r>
            <a:endParaRPr lang="en-US" sz="3600" dirty="0" smtClean="0"/>
          </a:p>
          <a:p>
            <a:r>
              <a:rPr lang="en-US" sz="3600" dirty="0"/>
              <a:t>personality characteristics </a:t>
            </a:r>
            <a:endParaRPr lang="en-US" sz="3600" dirty="0" smtClean="0"/>
          </a:p>
          <a:p>
            <a:r>
              <a:rPr lang="en-US" sz="3600" dirty="0"/>
              <a:t>effective teams share feedback with each other </a:t>
            </a:r>
            <a:endParaRPr lang="en-US" sz="3600" dirty="0" smtClean="0"/>
          </a:p>
          <a:p>
            <a:r>
              <a:rPr lang="en-US" sz="3600" dirty="0"/>
              <a:t>Teams require substantial training </a:t>
            </a:r>
            <a:endParaRPr lang="en-US" sz="3600" dirty="0" smtClean="0"/>
          </a:p>
          <a:p>
            <a:r>
              <a:rPr lang="en-US" sz="3600" dirty="0"/>
              <a:t>compatible organizational systems also are required for team effectiveness. Compensation, other rewards, and performance appraisal systems must be adapted to teams with the move from individual to team contributions </a:t>
            </a:r>
            <a:endParaRPr lang="en-US" sz="3600" dirty="0" smtClean="0"/>
          </a:p>
          <a:p>
            <a:r>
              <a:rPr lang="en-US" sz="3600" b="1" dirty="0" smtClean="0"/>
              <a:t> </a:t>
            </a:r>
            <a:endParaRPr lang="en-US" sz="3600" dirty="0"/>
          </a:p>
        </p:txBody>
      </p:sp>
    </p:spTree>
    <p:extLst>
      <p:ext uri="{BB962C8B-B14F-4D97-AF65-F5344CB8AC3E}">
        <p14:creationId xmlns:p14="http://schemas.microsoft.com/office/powerpoint/2010/main" val="58908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lnSpcReduction="10000"/>
          </a:bodyPr>
          <a:lstStyle/>
          <a:p>
            <a:r>
              <a:rPr lang="en-US" sz="3400" dirty="0" smtClean="0"/>
              <a:t>Teams go through different phases for best performances:</a:t>
            </a:r>
            <a:br>
              <a:rPr lang="en-US" sz="3400" dirty="0" smtClean="0"/>
            </a:br>
            <a:r>
              <a:rPr lang="en-US" sz="3400" dirty="0" smtClean="0"/>
              <a:t/>
            </a:r>
            <a:br>
              <a:rPr lang="en-US" sz="3400" dirty="0" smtClean="0"/>
            </a:br>
            <a:r>
              <a:rPr lang="en-US" sz="3400" dirty="0" smtClean="0"/>
              <a:t>Forming Phase </a:t>
            </a:r>
            <a:r>
              <a:rPr lang="mr-IN" sz="3400" dirty="0" smtClean="0"/>
              <a:t>–</a:t>
            </a:r>
            <a:r>
              <a:rPr lang="en-US" sz="3400" dirty="0" smtClean="0"/>
              <a:t> Deciding which team members will perform individual tasks. </a:t>
            </a:r>
            <a:br>
              <a:rPr lang="en-US" sz="3400" dirty="0" smtClean="0"/>
            </a:br>
            <a:r>
              <a:rPr lang="en-US" sz="3400" dirty="0" smtClean="0"/>
              <a:t>Storming Phase </a:t>
            </a:r>
            <a:r>
              <a:rPr lang="mr-IN" sz="3400" dirty="0" smtClean="0"/>
              <a:t>–</a:t>
            </a:r>
            <a:r>
              <a:rPr lang="en-US" sz="3400" dirty="0" smtClean="0"/>
              <a:t> Encountering conflict with each other and working through it. </a:t>
            </a:r>
            <a:br>
              <a:rPr lang="en-US" sz="3400" dirty="0" smtClean="0"/>
            </a:br>
            <a:r>
              <a:rPr lang="en-US" sz="3400" dirty="0" smtClean="0"/>
              <a:t>Norming Phase </a:t>
            </a:r>
            <a:r>
              <a:rPr lang="mr-IN" sz="3400" dirty="0" smtClean="0"/>
              <a:t>–</a:t>
            </a:r>
            <a:r>
              <a:rPr lang="en-US" sz="3400" dirty="0" smtClean="0"/>
              <a:t> Establishment of understanding of how things should operate and what conduct is acceptable behavior</a:t>
            </a:r>
            <a:br>
              <a:rPr lang="en-US" sz="3400" dirty="0" smtClean="0"/>
            </a:br>
            <a:r>
              <a:rPr lang="en-US" sz="3400" dirty="0" smtClean="0"/>
              <a:t>Performing phase </a:t>
            </a:r>
            <a:r>
              <a:rPr lang="mr-IN" sz="3400" dirty="0" smtClean="0"/>
              <a:t>–</a:t>
            </a:r>
            <a:r>
              <a:rPr lang="en-US" sz="3400" dirty="0" smtClean="0"/>
              <a:t> Team has worked through problems and developed team skills.</a:t>
            </a:r>
            <a:br>
              <a:rPr lang="en-US" sz="3400" dirty="0" smtClean="0"/>
            </a:br>
            <a:r>
              <a:rPr lang="en-US" sz="3400" dirty="0" smtClean="0"/>
              <a:t/>
            </a:r>
            <a:br>
              <a:rPr lang="en-US" sz="3400" dirty="0" smtClean="0"/>
            </a:br>
            <a:r>
              <a:rPr lang="en-US" sz="3600" dirty="0"/>
              <a:t>Managers also need to provide frequent feedback to teams about their performance. </a:t>
            </a:r>
            <a:endParaRPr lang="en-US" sz="3600" dirty="0" smtClean="0"/>
          </a:p>
          <a:p>
            <a:endParaRPr lang="en-US" sz="3400" dirty="0"/>
          </a:p>
        </p:txBody>
      </p:sp>
    </p:spTree>
    <p:extLst>
      <p:ext uri="{BB962C8B-B14F-4D97-AF65-F5344CB8AC3E}">
        <p14:creationId xmlns:p14="http://schemas.microsoft.com/office/powerpoint/2010/main" val="283435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b="1" dirty="0" smtClean="0"/>
              <a:t>DEALING WITH MPLOYEE SHORTAGES </a:t>
            </a:r>
            <a:br>
              <a:rPr lang="en-US" sz="3600" b="1" dirty="0" smtClean="0"/>
            </a:br>
            <a:r>
              <a:rPr lang="en-US" sz="3600" b="1" dirty="0" smtClean="0"/>
              <a:t/>
            </a:r>
            <a:br>
              <a:rPr lang="en-US" sz="3600" b="1" dirty="0" smtClean="0"/>
            </a:br>
            <a:r>
              <a:rPr lang="en-US" sz="3600" dirty="0"/>
              <a:t>The combination of demographic influences and a robust economy can produce severe labor shortages in many occupations. Upturns and downturns are normal features of the economy, and individual employers may experience skill shortages of qualified managerial and professional personnel at a particular point in time. </a:t>
            </a:r>
            <a:endParaRPr lang="en-US" sz="3600" dirty="0" smtClean="0"/>
          </a:p>
          <a:p>
            <a:endParaRPr lang="en-US" sz="3600" dirty="0" smtClean="0"/>
          </a:p>
          <a:p>
            <a:endParaRPr lang="en-US" sz="3400" dirty="0"/>
          </a:p>
        </p:txBody>
      </p:sp>
    </p:spTree>
    <p:extLst>
      <p:ext uri="{BB962C8B-B14F-4D97-AF65-F5344CB8AC3E}">
        <p14:creationId xmlns:p14="http://schemas.microsoft.com/office/powerpoint/2010/main" val="687145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b="1" dirty="0"/>
              <a:t>Strategic Recruiting </a:t>
            </a:r>
            <a:endParaRPr lang="en-US" sz="3600" dirty="0" smtClean="0"/>
          </a:p>
          <a:p>
            <a:r>
              <a:rPr lang="en-US" sz="3400" dirty="0" smtClean="0"/>
              <a:t>Internet to recruit </a:t>
            </a:r>
          </a:p>
          <a:p>
            <a:r>
              <a:rPr lang="en-US" sz="3400" dirty="0" smtClean="0"/>
              <a:t>More emphasis on higher selectivity and salary </a:t>
            </a:r>
          </a:p>
          <a:p>
            <a:r>
              <a:rPr lang="en-US" sz="3400" dirty="0" smtClean="0"/>
              <a:t>Selection criteria </a:t>
            </a:r>
            <a:r>
              <a:rPr lang="mr-IN" sz="3400" dirty="0" smtClean="0"/>
              <a:t>–</a:t>
            </a:r>
            <a:r>
              <a:rPr lang="en-US" sz="3400" dirty="0" smtClean="0"/>
              <a:t> High skilled professionals or corporate performance</a:t>
            </a:r>
          </a:p>
          <a:p>
            <a:r>
              <a:rPr lang="en-US" sz="3400" dirty="0" smtClean="0"/>
              <a:t>Hiring entry level positions and filling managers through internal recruiting. </a:t>
            </a:r>
            <a:br>
              <a:rPr lang="en-US" sz="3400" dirty="0" smtClean="0"/>
            </a:br>
            <a:r>
              <a:rPr lang="en-US" sz="3400" dirty="0" smtClean="0"/>
              <a:t>Special recruiting for minorities and females</a:t>
            </a:r>
            <a:endParaRPr lang="en-US" sz="3400" dirty="0"/>
          </a:p>
        </p:txBody>
      </p:sp>
    </p:spTree>
    <p:extLst>
      <p:ext uri="{BB962C8B-B14F-4D97-AF65-F5344CB8AC3E}">
        <p14:creationId xmlns:p14="http://schemas.microsoft.com/office/powerpoint/2010/main" val="289023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6048"/>
            <a:ext cx="10515600" cy="5954751"/>
          </a:xfrm>
        </p:spPr>
        <p:txBody>
          <a:bodyPr>
            <a:normAutofit/>
          </a:bodyPr>
          <a:lstStyle/>
          <a:p>
            <a:r>
              <a:rPr lang="en-US" sz="3600" b="1" dirty="0"/>
              <a:t>Flexible Retirement as a Source of Labor </a:t>
            </a:r>
            <a:endParaRPr lang="en-US" sz="3600" b="1" dirty="0" smtClean="0"/>
          </a:p>
          <a:p>
            <a:endParaRPr lang="en-US" sz="3600" b="1" dirty="0"/>
          </a:p>
          <a:p>
            <a:r>
              <a:rPr lang="en-US" sz="3600" dirty="0"/>
              <a:t>With an aging population, it seems likely that labor shortages may be partially addressed by extending the number of years that employees work before retirement. </a:t>
            </a:r>
            <a:endParaRPr lang="en-US" sz="3600" dirty="0" smtClean="0"/>
          </a:p>
          <a:p>
            <a:r>
              <a:rPr lang="en-US" sz="3600" dirty="0" smtClean="0"/>
              <a:t>Retraining </a:t>
            </a:r>
            <a:endParaRPr lang="en-US" sz="3600" dirty="0"/>
          </a:p>
        </p:txBody>
      </p:sp>
    </p:spTree>
    <p:extLst>
      <p:ext uri="{BB962C8B-B14F-4D97-AF65-F5344CB8AC3E}">
        <p14:creationId xmlns:p14="http://schemas.microsoft.com/office/powerpoint/2010/main" val="1811302808"/>
      </p:ext>
    </p:extLst>
  </p:cSld>
  <p:clrMapOvr>
    <a:masterClrMapping/>
  </p:clrMapOvr>
</p:sld>
</file>

<file path=ppt/theme/theme1.xml><?xml version="1.0" encoding="utf-8"?>
<a:theme xmlns:a="http://schemas.openxmlformats.org/drawingml/2006/main" name="Oeshwik lecture 1">
  <a:themeElements>
    <a:clrScheme name="oeshwik1">
      <a:dk1>
        <a:srgbClr val="000000"/>
      </a:dk1>
      <a:lt1>
        <a:srgbClr val="C5D5FF"/>
      </a:lt1>
      <a:dk2>
        <a:srgbClr val="565F6A"/>
      </a:dk2>
      <a:lt2>
        <a:srgbClr val="A1CBE7"/>
      </a:lt2>
      <a:accent1>
        <a:srgbClr val="D51D59"/>
      </a:accent1>
      <a:accent2>
        <a:srgbClr val="ED9B12"/>
      </a:accent2>
      <a:accent3>
        <a:srgbClr val="2BA509"/>
      </a:accent3>
      <a:accent4>
        <a:srgbClr val="FFC000"/>
      </a:accent4>
      <a:accent5>
        <a:srgbClr val="253AC4"/>
      </a:accent5>
      <a:accent6>
        <a:srgbClr val="AD1D9F"/>
      </a:accent6>
      <a:hlink>
        <a:srgbClr val="000000"/>
      </a:hlink>
      <a:folHlink>
        <a:srgbClr val="00000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eshwik lecture 1" id="{D219B81A-0A01-C84E-BEF7-68DA7DF79519}" vid="{EC42BE9F-4F13-4F47-8A17-E1E9EA21E507}"/>
    </a:ext>
  </a:extLst>
</a:theme>
</file>

<file path=docProps/app.xml><?xml version="1.0" encoding="utf-8"?>
<Properties xmlns="http://schemas.openxmlformats.org/officeDocument/2006/extended-properties" xmlns:vt="http://schemas.openxmlformats.org/officeDocument/2006/docPropsVTypes">
  <Template>Oeshwik lecture 1</Template>
  <TotalTime>126</TotalTime>
  <Words>1603</Words>
  <Application>Microsoft Macintosh PowerPoint</Application>
  <PresentationFormat>Widescreen</PresentationFormat>
  <Paragraphs>81</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Mangal</vt:lpstr>
      <vt:lpstr>Times New Roman</vt:lpstr>
      <vt:lpstr>Arial</vt:lpstr>
      <vt:lpstr>Oeshwik lecture 1</vt:lpstr>
      <vt:lpstr>Strategy Implementation: Workforce Utilization and Employment Practices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Implementation: Workforce Utilization and Employment Practices  </dc:title>
  <dc:creator>Oeshwik Ahmed</dc:creator>
  <cp:lastModifiedBy>Oeshwik Ahmed</cp:lastModifiedBy>
  <cp:revision>12</cp:revision>
  <dcterms:created xsi:type="dcterms:W3CDTF">2018-02-23T05:19:15Z</dcterms:created>
  <dcterms:modified xsi:type="dcterms:W3CDTF">2018-04-25T13:37:52Z</dcterms:modified>
</cp:coreProperties>
</file>