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8" r:id="rId1"/>
  </p:sldMasterIdLst>
  <p:sldIdLst>
    <p:sldId id="256" r:id="rId2"/>
    <p:sldId id="303" r:id="rId3"/>
    <p:sldId id="258" r:id="rId4"/>
    <p:sldId id="259" r:id="rId5"/>
    <p:sldId id="260" r:id="rId6"/>
    <p:sldId id="261" r:id="rId7"/>
    <p:sldId id="268" r:id="rId8"/>
    <p:sldId id="269" r:id="rId9"/>
    <p:sldId id="270" r:id="rId10"/>
    <p:sldId id="271" r:id="rId11"/>
    <p:sldId id="272" r:id="rId12"/>
    <p:sldId id="307" r:id="rId13"/>
    <p:sldId id="273" r:id="rId14"/>
    <p:sldId id="274" r:id="rId15"/>
    <p:sldId id="275" r:id="rId16"/>
    <p:sldId id="276" r:id="rId17"/>
    <p:sldId id="277" r:id="rId18"/>
    <p:sldId id="278" r:id="rId19"/>
    <p:sldId id="279" r:id="rId20"/>
    <p:sldId id="304" r:id="rId21"/>
    <p:sldId id="280" r:id="rId22"/>
    <p:sldId id="305" r:id="rId23"/>
    <p:sldId id="297" r:id="rId24"/>
    <p:sldId id="298" r:id="rId25"/>
    <p:sldId id="299" r:id="rId26"/>
    <p:sldId id="300" r:id="rId27"/>
    <p:sldId id="301" r:id="rId28"/>
    <p:sldId id="302" r:id="rId29"/>
    <p:sldId id="306" r:id="rId30"/>
    <p:sldId id="282" r:id="rId31"/>
    <p:sldId id="283"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50"/>
    <p:restoredTop sz="92788"/>
  </p:normalViewPr>
  <p:slideViewPr>
    <p:cSldViewPr snapToGrid="0" snapToObjects="1">
      <p:cViewPr varScale="1">
        <p:scale>
          <a:sx n="72" d="100"/>
          <a:sy n="72" d="100"/>
        </p:scale>
        <p:origin x="208" y="1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F51B7287-8305-8447-B464-5BDBA6F43B82}" type="datetimeFigureOut">
              <a:rPr lang="en-US" smtClean="0"/>
              <a:t>4/25/18</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CA47FF00-4565-2B48-8876-0292A27B018B}" type="slidenum">
              <a:rPr lang="en-US" smtClean="0"/>
              <a:t>‹#›</a:t>
            </a:fld>
            <a:endParaRPr lang="en-US"/>
          </a:p>
        </p:txBody>
      </p:sp>
    </p:spTree>
    <p:extLst>
      <p:ext uri="{BB962C8B-B14F-4D97-AF65-F5344CB8AC3E}">
        <p14:creationId xmlns:p14="http://schemas.microsoft.com/office/powerpoint/2010/main" val="1013887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1B7287-8305-8447-B464-5BDBA6F43B82}" type="datetimeFigureOut">
              <a:rPr lang="en-US" smtClean="0"/>
              <a:t>4/25/18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A47FF00-4565-2B48-8876-0292A27B018B}" type="slidenum">
              <a:rPr lang="en-US" smtClean="0"/>
              <a:t>‹#›</a:t>
            </a:fld>
            <a:endParaRPr lang="en-US"/>
          </a:p>
        </p:txBody>
      </p:sp>
    </p:spTree>
    <p:extLst>
      <p:ext uri="{BB962C8B-B14F-4D97-AF65-F5344CB8AC3E}">
        <p14:creationId xmlns:p14="http://schemas.microsoft.com/office/powerpoint/2010/main" val="1107440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1B7287-8305-8447-B464-5BDBA6F43B82}" type="datetimeFigureOut">
              <a:rPr lang="en-US" smtClean="0"/>
              <a:t>4/25/18</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A47FF00-4565-2B48-8876-0292A27B018B}" type="slidenum">
              <a:rPr lang="en-US" smtClean="0"/>
              <a:t>‹#›</a:t>
            </a:fld>
            <a:endParaRPr lang="en-US"/>
          </a:p>
        </p:txBody>
      </p:sp>
    </p:spTree>
    <p:extLst>
      <p:ext uri="{BB962C8B-B14F-4D97-AF65-F5344CB8AC3E}">
        <p14:creationId xmlns:p14="http://schemas.microsoft.com/office/powerpoint/2010/main" val="5142023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1B7287-8305-8447-B464-5BDBA6F43B82}" type="datetimeFigureOut">
              <a:rPr lang="en-US" smtClean="0"/>
              <a:t>4/25/18</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A47FF00-4565-2B48-8876-0292A27B018B}" type="slidenum">
              <a:rPr lang="en-US" smtClean="0"/>
              <a:t>‹#›</a:t>
            </a:fld>
            <a:endParaRPr lang="en-US"/>
          </a:p>
        </p:txBody>
      </p:sp>
    </p:spTree>
    <p:extLst>
      <p:ext uri="{BB962C8B-B14F-4D97-AF65-F5344CB8AC3E}">
        <p14:creationId xmlns:p14="http://schemas.microsoft.com/office/powerpoint/2010/main" val="7253227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1B7287-8305-8447-B464-5BDBA6F43B82}" type="datetimeFigureOut">
              <a:rPr lang="en-US" smtClean="0"/>
              <a:t>4/25/18</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A47FF00-4565-2B48-8876-0292A27B018B}" type="slidenum">
              <a:rPr lang="en-US" smtClean="0"/>
              <a:t>‹#›</a:t>
            </a:fld>
            <a:endParaRPr lang="en-US"/>
          </a:p>
        </p:txBody>
      </p:sp>
    </p:spTree>
    <p:extLst>
      <p:ext uri="{BB962C8B-B14F-4D97-AF65-F5344CB8AC3E}">
        <p14:creationId xmlns:p14="http://schemas.microsoft.com/office/powerpoint/2010/main" val="13827998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51B7287-8305-8447-B464-5BDBA6F43B82}" type="datetimeFigureOut">
              <a:rPr lang="en-US" smtClean="0"/>
              <a:t>4/25/18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47FF00-4565-2B48-8876-0292A27B018B}" type="slidenum">
              <a:rPr lang="en-US" smtClean="0"/>
              <a:t>‹#›</a:t>
            </a:fld>
            <a:endParaRPr lang="en-US"/>
          </a:p>
        </p:txBody>
      </p:sp>
    </p:spTree>
    <p:extLst>
      <p:ext uri="{BB962C8B-B14F-4D97-AF65-F5344CB8AC3E}">
        <p14:creationId xmlns:p14="http://schemas.microsoft.com/office/powerpoint/2010/main" val="6498074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51B7287-8305-8447-B464-5BDBA6F43B82}" type="datetimeFigureOut">
              <a:rPr lang="en-US" smtClean="0"/>
              <a:t>4/25/18</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CA47FF00-4565-2B48-8876-0292A27B018B}" type="slidenum">
              <a:rPr lang="en-US" smtClean="0"/>
              <a:t>‹#›</a:t>
            </a:fld>
            <a:endParaRPr lang="en-US"/>
          </a:p>
        </p:txBody>
      </p:sp>
    </p:spTree>
    <p:extLst>
      <p:ext uri="{BB962C8B-B14F-4D97-AF65-F5344CB8AC3E}">
        <p14:creationId xmlns:p14="http://schemas.microsoft.com/office/powerpoint/2010/main" val="13591478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F51B7287-8305-8447-B464-5BDBA6F43B82}" type="datetimeFigureOut">
              <a:rPr lang="en-US" smtClean="0"/>
              <a:t>4/25/18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7FF00-4565-2B48-8876-0292A27B018B}" type="slidenum">
              <a:rPr lang="en-US" smtClean="0"/>
              <a:t>‹#›</a:t>
            </a:fld>
            <a:endParaRPr lang="en-US"/>
          </a:p>
        </p:txBody>
      </p:sp>
    </p:spTree>
    <p:extLst>
      <p:ext uri="{BB962C8B-B14F-4D97-AF65-F5344CB8AC3E}">
        <p14:creationId xmlns:p14="http://schemas.microsoft.com/office/powerpoint/2010/main" val="4138912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F51B7287-8305-8447-B464-5BDBA6F43B82}" type="datetimeFigureOut">
              <a:rPr lang="en-US" smtClean="0"/>
              <a:t>4/25/18</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A47FF00-4565-2B48-8876-0292A27B018B}" type="slidenum">
              <a:rPr lang="en-US" smtClean="0"/>
              <a:t>‹#›</a:t>
            </a:fld>
            <a:endParaRPr lang="en-US"/>
          </a:p>
        </p:txBody>
      </p:sp>
    </p:spTree>
    <p:extLst>
      <p:ext uri="{BB962C8B-B14F-4D97-AF65-F5344CB8AC3E}">
        <p14:creationId xmlns:p14="http://schemas.microsoft.com/office/powerpoint/2010/main" val="570117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lvl1pPr>
              <a:defRPr sz="3600"/>
            </a:lvl1pPr>
            <a:lvl2pPr>
              <a:defRPr sz="3400"/>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1B7287-8305-8447-B464-5BDBA6F43B82}" type="datetimeFigureOut">
              <a:rPr lang="en-US" smtClean="0"/>
              <a:t>4/25/18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7FF00-4565-2B48-8876-0292A27B018B}" type="slidenum">
              <a:rPr lang="en-US" smtClean="0"/>
              <a:t>‹#›</a:t>
            </a:fld>
            <a:endParaRPr lang="en-US"/>
          </a:p>
        </p:txBody>
      </p:sp>
    </p:spTree>
    <p:extLst>
      <p:ext uri="{BB962C8B-B14F-4D97-AF65-F5344CB8AC3E}">
        <p14:creationId xmlns:p14="http://schemas.microsoft.com/office/powerpoint/2010/main" val="122490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1B7287-8305-8447-B464-5BDBA6F43B82}" type="datetimeFigureOut">
              <a:rPr lang="en-US" smtClean="0"/>
              <a:t>4/25/18</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A47FF00-4565-2B48-8876-0292A27B018B}" type="slidenum">
              <a:rPr lang="en-US" smtClean="0"/>
              <a:t>‹#›</a:t>
            </a:fld>
            <a:endParaRPr lang="en-US"/>
          </a:p>
        </p:txBody>
      </p:sp>
    </p:spTree>
    <p:extLst>
      <p:ext uri="{BB962C8B-B14F-4D97-AF65-F5344CB8AC3E}">
        <p14:creationId xmlns:p14="http://schemas.microsoft.com/office/powerpoint/2010/main" val="1405625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51B7287-8305-8447-B464-5BDBA6F43B82}" type="datetimeFigureOut">
              <a:rPr lang="en-US" smtClean="0"/>
              <a:t>4/25/18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47FF00-4565-2B48-8876-0292A27B018B}" type="slidenum">
              <a:rPr lang="en-US" smtClean="0"/>
              <a:t>‹#›</a:t>
            </a:fld>
            <a:endParaRPr lang="en-US"/>
          </a:p>
        </p:txBody>
      </p:sp>
    </p:spTree>
    <p:extLst>
      <p:ext uri="{BB962C8B-B14F-4D97-AF65-F5344CB8AC3E}">
        <p14:creationId xmlns:p14="http://schemas.microsoft.com/office/powerpoint/2010/main" val="2030636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51B7287-8305-8447-B464-5BDBA6F43B82}" type="datetimeFigureOut">
              <a:rPr lang="en-US" smtClean="0"/>
              <a:t>4/25/18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47FF00-4565-2B48-8876-0292A27B018B}" type="slidenum">
              <a:rPr lang="en-US" smtClean="0"/>
              <a:t>‹#›</a:t>
            </a:fld>
            <a:endParaRPr lang="en-US"/>
          </a:p>
        </p:txBody>
      </p:sp>
    </p:spTree>
    <p:extLst>
      <p:ext uri="{BB962C8B-B14F-4D97-AF65-F5344CB8AC3E}">
        <p14:creationId xmlns:p14="http://schemas.microsoft.com/office/powerpoint/2010/main" val="1094831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51B7287-8305-8447-B464-5BDBA6F43B82}" type="datetimeFigureOut">
              <a:rPr lang="en-US" smtClean="0"/>
              <a:t>4/25/18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47FF00-4565-2B48-8876-0292A27B018B}" type="slidenum">
              <a:rPr lang="en-US" smtClean="0"/>
              <a:t>‹#›</a:t>
            </a:fld>
            <a:endParaRPr lang="en-US"/>
          </a:p>
        </p:txBody>
      </p:sp>
    </p:spTree>
    <p:extLst>
      <p:ext uri="{BB962C8B-B14F-4D97-AF65-F5344CB8AC3E}">
        <p14:creationId xmlns:p14="http://schemas.microsoft.com/office/powerpoint/2010/main" val="1192275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1B7287-8305-8447-B464-5BDBA6F43B82}" type="datetimeFigureOut">
              <a:rPr lang="en-US" smtClean="0"/>
              <a:t>4/25/18</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CA47FF00-4565-2B48-8876-0292A27B018B}" type="slidenum">
              <a:rPr lang="en-US" smtClean="0"/>
              <a:t>‹#›</a:t>
            </a:fld>
            <a:endParaRPr lang="en-US"/>
          </a:p>
        </p:txBody>
      </p:sp>
    </p:spTree>
    <p:extLst>
      <p:ext uri="{BB962C8B-B14F-4D97-AF65-F5344CB8AC3E}">
        <p14:creationId xmlns:p14="http://schemas.microsoft.com/office/powerpoint/2010/main" val="410250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1B7287-8305-8447-B464-5BDBA6F43B82}" type="datetimeFigureOut">
              <a:rPr lang="en-US" smtClean="0"/>
              <a:t>4/25/18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A47FF00-4565-2B48-8876-0292A27B018B}" type="slidenum">
              <a:rPr lang="en-US" smtClean="0"/>
              <a:t>‹#›</a:t>
            </a:fld>
            <a:endParaRPr lang="en-US"/>
          </a:p>
        </p:txBody>
      </p:sp>
    </p:spTree>
    <p:extLst>
      <p:ext uri="{BB962C8B-B14F-4D97-AF65-F5344CB8AC3E}">
        <p14:creationId xmlns:p14="http://schemas.microsoft.com/office/powerpoint/2010/main" val="1655495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Drag picture to placeholder or click icon to add</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1B7287-8305-8447-B464-5BDBA6F43B82}" type="datetimeFigureOut">
              <a:rPr lang="en-US" smtClean="0"/>
              <a:t>4/25/18</a:t>
            </a:fld>
            <a:endParaRPr lang="en-US"/>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A47FF00-4565-2B48-8876-0292A27B018B}" type="slidenum">
              <a:rPr lang="en-US" smtClean="0"/>
              <a:t>‹#›</a:t>
            </a:fld>
            <a:endParaRPr lang="en-US"/>
          </a:p>
        </p:txBody>
      </p:sp>
    </p:spTree>
    <p:extLst>
      <p:ext uri="{BB962C8B-B14F-4D97-AF65-F5344CB8AC3E}">
        <p14:creationId xmlns:p14="http://schemas.microsoft.com/office/powerpoint/2010/main" val="111194800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F51B7287-8305-8447-B464-5BDBA6F43B82}" type="datetimeFigureOut">
              <a:rPr lang="en-US" smtClean="0"/>
              <a:t>4/25/18</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CA47FF00-4565-2B48-8876-0292A27B018B}" type="slidenum">
              <a:rPr lang="en-US" smtClean="0"/>
              <a:t>‹#›</a:t>
            </a:fld>
            <a:endParaRPr lang="en-US"/>
          </a:p>
        </p:txBody>
      </p:sp>
    </p:spTree>
    <p:extLst>
      <p:ext uri="{BB962C8B-B14F-4D97-AF65-F5344CB8AC3E}">
        <p14:creationId xmlns:p14="http://schemas.microsoft.com/office/powerpoint/2010/main" val="1378732816"/>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 id="214748375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ipd.co.uk/knowledge/fundamentals/relations/absence/absence-management-survey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Stress Management</a:t>
            </a:r>
            <a:endParaRPr lang="en-US" dirty="0"/>
          </a:p>
        </p:txBody>
      </p:sp>
      <p:sp>
        <p:nvSpPr>
          <p:cNvPr id="3" name="Subtitle 2"/>
          <p:cNvSpPr>
            <a:spLocks noGrp="1"/>
          </p:cNvSpPr>
          <p:nvPr>
            <p:ph type="subTitle" idx="1"/>
          </p:nvPr>
        </p:nvSpPr>
        <p:spPr/>
        <p:txBody>
          <a:bodyPr/>
          <a:lstStyle/>
          <a:p>
            <a:r>
              <a:rPr lang="en-US" dirty="0" smtClean="0"/>
              <a:t>Lecture 1</a:t>
            </a:r>
            <a:endParaRPr lang="en-US" dirty="0"/>
          </a:p>
        </p:txBody>
      </p:sp>
    </p:spTree>
    <p:extLst>
      <p:ext uri="{BB962C8B-B14F-4D97-AF65-F5344CB8AC3E}">
        <p14:creationId xmlns:p14="http://schemas.microsoft.com/office/powerpoint/2010/main" val="1802045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36710" y="990599"/>
            <a:ext cx="10018713" cy="3124201"/>
          </a:xfrm>
        </p:spPr>
        <p:txBody>
          <a:bodyPr>
            <a:noAutofit/>
          </a:bodyPr>
          <a:lstStyle/>
          <a:p>
            <a:pPr marL="0" indent="0" algn="ctr">
              <a:buNone/>
            </a:pPr>
            <a:r>
              <a:rPr lang="en-US" sz="3200" dirty="0" smtClean="0"/>
              <a:t>Negative Stress</a:t>
            </a:r>
          </a:p>
          <a:p>
            <a:endParaRPr lang="en-US" sz="3200" dirty="0"/>
          </a:p>
          <a:p>
            <a:r>
              <a:rPr lang="en-US" sz="3200" dirty="0" smtClean="0"/>
              <a:t>It is a contributory Factor in minor conditions such as </a:t>
            </a:r>
            <a:r>
              <a:rPr lang="en-US" sz="3200" dirty="0" err="1" smtClean="0"/>
              <a:t>headches</a:t>
            </a:r>
            <a:r>
              <a:rPr lang="en-US" sz="3200" dirty="0" smtClean="0"/>
              <a:t>, digestive problems, skin complaints, insomnia and ulcers.</a:t>
            </a:r>
          </a:p>
          <a:p>
            <a:endParaRPr lang="en-US" sz="3200" dirty="0"/>
          </a:p>
          <a:p>
            <a:r>
              <a:rPr lang="en-US" sz="3200" dirty="0" smtClean="0"/>
              <a:t>Excessive prolonged and unrelieved stress can have a </a:t>
            </a:r>
            <a:r>
              <a:rPr lang="en-US" sz="3200" dirty="0" err="1" smtClean="0"/>
              <a:t>harmfull</a:t>
            </a:r>
            <a:r>
              <a:rPr lang="en-US" sz="3200" dirty="0" smtClean="0"/>
              <a:t> effect on mental physical and spiritual health.</a:t>
            </a:r>
            <a:endParaRPr lang="en-US" sz="3200" dirty="0"/>
          </a:p>
        </p:txBody>
      </p:sp>
    </p:spTree>
    <p:extLst>
      <p:ext uri="{BB962C8B-B14F-4D97-AF65-F5344CB8AC3E}">
        <p14:creationId xmlns:p14="http://schemas.microsoft.com/office/powerpoint/2010/main" val="958171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2539" y="1164771"/>
            <a:ext cx="10018713" cy="3124201"/>
          </a:xfrm>
        </p:spPr>
        <p:txBody>
          <a:bodyPr>
            <a:noAutofit/>
          </a:bodyPr>
          <a:lstStyle/>
          <a:p>
            <a:pPr marL="0" indent="0" algn="ctr">
              <a:buNone/>
            </a:pPr>
            <a:r>
              <a:rPr lang="en-US" sz="3200" dirty="0" smtClean="0"/>
              <a:t>Positive stress</a:t>
            </a:r>
          </a:p>
          <a:p>
            <a:endParaRPr lang="en-US" sz="3200" dirty="0"/>
          </a:p>
          <a:p>
            <a:r>
              <a:rPr lang="en-US" sz="3200" dirty="0" smtClean="0"/>
              <a:t>Stress can also have a positive effect spurring motivation and awareness. Providing the stimulation to cope with the challenging situations.</a:t>
            </a:r>
          </a:p>
          <a:p>
            <a:r>
              <a:rPr lang="en-US" sz="3200" dirty="0" smtClean="0"/>
              <a:t>Stress also provides the sense of urgency and alertness needed for survival when confronting threating situations. </a:t>
            </a:r>
            <a:endParaRPr lang="en-US" sz="3200" dirty="0"/>
          </a:p>
        </p:txBody>
      </p:sp>
    </p:spTree>
    <p:extLst>
      <p:ext uri="{BB962C8B-B14F-4D97-AF65-F5344CB8AC3E}">
        <p14:creationId xmlns:p14="http://schemas.microsoft.com/office/powerpoint/2010/main" val="1970936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26174" y="740228"/>
            <a:ext cx="9853630" cy="5054600"/>
          </a:xfrm>
        </p:spPr>
      </p:pic>
    </p:spTree>
    <p:extLst>
      <p:ext uri="{BB962C8B-B14F-4D97-AF65-F5344CB8AC3E}">
        <p14:creationId xmlns:p14="http://schemas.microsoft.com/office/powerpoint/2010/main" val="1680493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individual</a:t>
            </a:r>
            <a:endParaRPr lang="en-US" dirty="0"/>
          </a:p>
        </p:txBody>
      </p:sp>
      <p:sp>
        <p:nvSpPr>
          <p:cNvPr id="3" name="Content Placeholder 2"/>
          <p:cNvSpPr>
            <a:spLocks noGrp="1"/>
          </p:cNvSpPr>
          <p:nvPr>
            <p:ph idx="1"/>
          </p:nvPr>
        </p:nvSpPr>
        <p:spPr/>
        <p:txBody>
          <a:bodyPr>
            <a:normAutofit/>
          </a:bodyPr>
          <a:lstStyle/>
          <a:p>
            <a:r>
              <a:rPr lang="en-US" sz="3200" dirty="0" smtClean="0"/>
              <a:t>Everything is different with unique perception of and reaction to events. There is no single level of stress that is optimal for all people Some are more sensitive owing to experiences in childhood, the influence of teachers. Parents and religions etc. </a:t>
            </a:r>
            <a:endParaRPr lang="en-US" sz="3200" dirty="0"/>
          </a:p>
        </p:txBody>
      </p:sp>
    </p:spTree>
    <p:extLst>
      <p:ext uri="{BB962C8B-B14F-4D97-AF65-F5344CB8AC3E}">
        <p14:creationId xmlns:p14="http://schemas.microsoft.com/office/powerpoint/2010/main" val="15329118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02024" y="1426028"/>
            <a:ext cx="10018713" cy="3124201"/>
          </a:xfrm>
        </p:spPr>
        <p:txBody>
          <a:bodyPr>
            <a:normAutofit/>
          </a:bodyPr>
          <a:lstStyle/>
          <a:p>
            <a:r>
              <a:rPr lang="en-US" sz="3200" dirty="0" smtClean="0"/>
              <a:t>Most of the stress we experience is self generated/ How we perceive life - whether an event makes us feel threatened or stimulated. Encouraged or discouraged, happy or sad depends to a large extent on how we perceive ourselves. </a:t>
            </a:r>
            <a:endParaRPr lang="en-US" sz="3200" dirty="0"/>
          </a:p>
        </p:txBody>
      </p:sp>
    </p:spTree>
    <p:extLst>
      <p:ext uri="{BB962C8B-B14F-4D97-AF65-F5344CB8AC3E}">
        <p14:creationId xmlns:p14="http://schemas.microsoft.com/office/powerpoint/2010/main" val="548685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2539" y="1447799"/>
            <a:ext cx="10018713" cy="3124201"/>
          </a:xfrm>
        </p:spPr>
        <p:txBody>
          <a:bodyPr>
            <a:normAutofit/>
          </a:bodyPr>
          <a:lstStyle/>
          <a:p>
            <a:r>
              <a:rPr lang="en-US" sz="3200" dirty="0" smtClean="0"/>
              <a:t>Self generated stress is something of a paradox, because so many people think of external causes when they are upset. </a:t>
            </a:r>
          </a:p>
          <a:p>
            <a:r>
              <a:rPr lang="en-US" sz="3200" dirty="0" smtClean="0"/>
              <a:t>Recognizing that we create most of our own upsets is an important first step towards coping with them.</a:t>
            </a:r>
            <a:endParaRPr lang="en-US" sz="3200" dirty="0"/>
          </a:p>
        </p:txBody>
      </p:sp>
    </p:spTree>
    <p:extLst>
      <p:ext uri="{BB962C8B-B14F-4D97-AF65-F5344CB8AC3E}">
        <p14:creationId xmlns:p14="http://schemas.microsoft.com/office/powerpoint/2010/main" val="219630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The Stress Response</a:t>
            </a:r>
            <a:endParaRPr lang="en-US" sz="4800" dirty="0"/>
          </a:p>
        </p:txBody>
      </p:sp>
      <p:sp>
        <p:nvSpPr>
          <p:cNvPr id="3" name="Content Placeholder 2"/>
          <p:cNvSpPr>
            <a:spLocks noGrp="1"/>
          </p:cNvSpPr>
          <p:nvPr>
            <p:ph idx="1"/>
          </p:nvPr>
        </p:nvSpPr>
        <p:spPr/>
        <p:txBody>
          <a:bodyPr>
            <a:noAutofit/>
          </a:bodyPr>
          <a:lstStyle/>
          <a:p>
            <a:r>
              <a:rPr lang="en-US" sz="3200" dirty="0" smtClean="0"/>
              <a:t>In 1930’s </a:t>
            </a:r>
            <a:r>
              <a:rPr lang="en-US" sz="3200" dirty="0" err="1" smtClean="0"/>
              <a:t>Dr</a:t>
            </a:r>
            <a:r>
              <a:rPr lang="en-US" sz="3200" dirty="0" smtClean="0"/>
              <a:t> Hans </a:t>
            </a:r>
            <a:r>
              <a:rPr lang="en-US" sz="3200" dirty="0" err="1" smtClean="0"/>
              <a:t>Selye</a:t>
            </a:r>
            <a:r>
              <a:rPr lang="en-US" sz="3200" dirty="0" smtClean="0"/>
              <a:t> and Dr. Walter Canon came up with the Flight or Fight Response.</a:t>
            </a:r>
          </a:p>
          <a:p>
            <a:pPr marL="0" indent="0">
              <a:buNone/>
            </a:pPr>
            <a:r>
              <a:rPr lang="en-US" sz="3200" dirty="0" smtClean="0"/>
              <a:t>The Endocrine system </a:t>
            </a:r>
            <a:r>
              <a:rPr lang="mr-IN" sz="3200" dirty="0" smtClean="0"/>
              <a:t>–</a:t>
            </a:r>
            <a:r>
              <a:rPr lang="en-US" sz="3200" dirty="0" smtClean="0"/>
              <a:t> </a:t>
            </a:r>
          </a:p>
          <a:p>
            <a:r>
              <a:rPr lang="en-US" sz="3200" dirty="0" smtClean="0"/>
              <a:t>Stress response controlled by the endocrine system. </a:t>
            </a:r>
          </a:p>
          <a:p>
            <a:r>
              <a:rPr lang="en-US" sz="3200" dirty="0" smtClean="0"/>
              <a:t>Demands on the physical or mental systems of the body results in hormone secretion. (adrenaline. Testosterone) </a:t>
            </a:r>
            <a:endParaRPr lang="en-US" sz="3200" dirty="0"/>
          </a:p>
        </p:txBody>
      </p:sp>
    </p:spTree>
    <p:extLst>
      <p:ext uri="{BB962C8B-B14F-4D97-AF65-F5344CB8AC3E}">
        <p14:creationId xmlns:p14="http://schemas.microsoft.com/office/powerpoint/2010/main" val="7376710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Endocrine system responses</a:t>
            </a:r>
            <a:endParaRPr lang="en-US" sz="4800" dirty="0"/>
          </a:p>
        </p:txBody>
      </p:sp>
      <p:sp>
        <p:nvSpPr>
          <p:cNvPr id="3" name="Content Placeholder 2"/>
          <p:cNvSpPr>
            <a:spLocks noGrp="1"/>
          </p:cNvSpPr>
          <p:nvPr>
            <p:ph idx="1"/>
          </p:nvPr>
        </p:nvSpPr>
        <p:spPr/>
        <p:txBody>
          <a:bodyPr>
            <a:noAutofit/>
          </a:bodyPr>
          <a:lstStyle/>
          <a:p>
            <a:r>
              <a:rPr lang="en-US" sz="3200" dirty="0" smtClean="0"/>
              <a:t>Increased pupil dilation</a:t>
            </a:r>
          </a:p>
          <a:p>
            <a:r>
              <a:rPr lang="en-US" sz="3200" dirty="0" smtClean="0"/>
              <a:t>Perspiration</a:t>
            </a:r>
          </a:p>
          <a:p>
            <a:r>
              <a:rPr lang="en-US" sz="3200" dirty="0" smtClean="0"/>
              <a:t>Increased heart rate and blood pressure</a:t>
            </a:r>
          </a:p>
          <a:p>
            <a:r>
              <a:rPr lang="en-US" sz="3200" dirty="0" smtClean="0"/>
              <a:t>Rapid breathing</a:t>
            </a:r>
          </a:p>
          <a:p>
            <a:r>
              <a:rPr lang="en-US" sz="3200" dirty="0" smtClean="0"/>
              <a:t>Muscle tenseness </a:t>
            </a:r>
          </a:p>
          <a:p>
            <a:r>
              <a:rPr lang="en-US" sz="3200" dirty="0" smtClean="0"/>
              <a:t>Increased mental alertness</a:t>
            </a:r>
            <a:endParaRPr lang="en-US" sz="3200" dirty="0"/>
          </a:p>
        </p:txBody>
      </p:sp>
    </p:spTree>
    <p:extLst>
      <p:ext uri="{BB962C8B-B14F-4D97-AF65-F5344CB8AC3E}">
        <p14:creationId xmlns:p14="http://schemas.microsoft.com/office/powerpoint/2010/main" val="14248365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General Adaptation </a:t>
            </a:r>
            <a:r>
              <a:rPr lang="en-US" sz="4800" dirty="0" err="1" smtClean="0"/>
              <a:t>Syndrom</a:t>
            </a:r>
            <a:endParaRPr lang="en-US" sz="4800" dirty="0"/>
          </a:p>
        </p:txBody>
      </p:sp>
      <p:sp>
        <p:nvSpPr>
          <p:cNvPr id="3" name="Content Placeholder 2"/>
          <p:cNvSpPr>
            <a:spLocks noGrp="1"/>
          </p:cNvSpPr>
          <p:nvPr>
            <p:ph idx="1"/>
          </p:nvPr>
        </p:nvSpPr>
        <p:spPr/>
        <p:txBody>
          <a:bodyPr>
            <a:normAutofit/>
          </a:bodyPr>
          <a:lstStyle/>
          <a:p>
            <a:r>
              <a:rPr lang="en-US" sz="3200" dirty="0" smtClean="0"/>
              <a:t>Alarm Response</a:t>
            </a:r>
          </a:p>
          <a:p>
            <a:r>
              <a:rPr lang="en-US" sz="3200" dirty="0" smtClean="0"/>
              <a:t>Adaptation</a:t>
            </a:r>
          </a:p>
          <a:p>
            <a:r>
              <a:rPr lang="en-US" sz="3200" dirty="0" smtClean="0"/>
              <a:t>Exhaustion</a:t>
            </a:r>
            <a:endParaRPr lang="en-US" sz="3200" dirty="0"/>
          </a:p>
        </p:txBody>
      </p:sp>
    </p:spTree>
    <p:extLst>
      <p:ext uri="{BB962C8B-B14F-4D97-AF65-F5344CB8AC3E}">
        <p14:creationId xmlns:p14="http://schemas.microsoft.com/office/powerpoint/2010/main" val="4844867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505046"/>
            <a:ext cx="10018713" cy="1752599"/>
          </a:xfrm>
        </p:spPr>
        <p:txBody>
          <a:bodyPr/>
          <a:lstStyle/>
          <a:p>
            <a:r>
              <a:rPr lang="en-US" sz="5400" dirty="0" smtClean="0"/>
              <a:t>Alarm Responses</a:t>
            </a:r>
            <a:endParaRPr lang="en-US" sz="5400" dirty="0"/>
          </a:p>
        </p:txBody>
      </p:sp>
      <p:sp>
        <p:nvSpPr>
          <p:cNvPr id="3" name="Content Placeholder 2"/>
          <p:cNvSpPr>
            <a:spLocks noGrp="1"/>
          </p:cNvSpPr>
          <p:nvPr>
            <p:ph idx="1"/>
          </p:nvPr>
        </p:nvSpPr>
        <p:spPr>
          <a:xfrm>
            <a:off x="1484309" y="2581938"/>
            <a:ext cx="10018713" cy="3124201"/>
          </a:xfrm>
        </p:spPr>
        <p:txBody>
          <a:bodyPr>
            <a:noAutofit/>
          </a:bodyPr>
          <a:lstStyle/>
          <a:p>
            <a:r>
              <a:rPr lang="en-US" sz="2800" dirty="0" smtClean="0"/>
              <a:t>This is the fight or flight response that prepares the body for immediate action</a:t>
            </a:r>
          </a:p>
          <a:p>
            <a:r>
              <a:rPr lang="en-US" sz="2800" dirty="0" smtClean="0"/>
              <a:t>Alarm </a:t>
            </a:r>
            <a:r>
              <a:rPr lang="en-US" sz="2800" dirty="0"/>
              <a:t>reaction”. When confronted with a threat to our safety, our first response is </a:t>
            </a:r>
            <a:r>
              <a:rPr lang="en-US" sz="2800" dirty="0" smtClean="0"/>
              <a:t>physio-logical </a:t>
            </a:r>
            <a:r>
              <a:rPr lang="en-US" sz="2800" dirty="0"/>
              <a:t>arousal: our muscles tense and breathing and heart rate become more rapid. This serves us well when the threat is the proverbial bull in the field rushing towards us. We either fight or flee. Present day threats tend to be more psychological—for example, </a:t>
            </a:r>
            <a:r>
              <a:rPr lang="en-US" sz="2800" dirty="0" smtClean="0"/>
              <a:t>unjustified </a:t>
            </a:r>
            <a:r>
              <a:rPr lang="en-US" sz="2800" dirty="0"/>
              <a:t>verbal attack by a superior at work. It is usually not socially acceptable to act by “fight or flight”, and an alternative means of expressing the resultant emotional and physical energy is required. This falls in the arena of assertive communication. </a:t>
            </a:r>
            <a:endParaRPr lang="en-US" sz="2800" dirty="0" smtClean="0"/>
          </a:p>
          <a:p>
            <a:endParaRPr lang="en-US" sz="2800" dirty="0"/>
          </a:p>
        </p:txBody>
      </p:sp>
    </p:spTree>
    <p:extLst>
      <p:ext uri="{BB962C8B-B14F-4D97-AF65-F5344CB8AC3E}">
        <p14:creationId xmlns:p14="http://schemas.microsoft.com/office/powerpoint/2010/main" val="1087924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3046" y="-583018"/>
            <a:ext cx="10018713" cy="1752599"/>
          </a:xfrm>
        </p:spPr>
        <p:txBody>
          <a:bodyPr/>
          <a:lstStyle/>
          <a:p>
            <a:r>
              <a:rPr lang="en-US" dirty="0" smtClean="0"/>
              <a:t>What is stress</a:t>
            </a:r>
            <a:endParaRPr lang="en-US" dirty="0"/>
          </a:p>
        </p:txBody>
      </p:sp>
      <p:sp>
        <p:nvSpPr>
          <p:cNvPr id="3" name="Content Placeholder 2"/>
          <p:cNvSpPr>
            <a:spLocks noGrp="1"/>
          </p:cNvSpPr>
          <p:nvPr>
            <p:ph idx="1"/>
          </p:nvPr>
        </p:nvSpPr>
        <p:spPr>
          <a:xfrm>
            <a:off x="1463045" y="2500422"/>
            <a:ext cx="10018713" cy="3124201"/>
          </a:xfrm>
        </p:spPr>
        <p:txBody>
          <a:bodyPr>
            <a:noAutofit/>
          </a:bodyPr>
          <a:lstStyle/>
          <a:p>
            <a:r>
              <a:rPr lang="en-US" sz="3200" dirty="0"/>
              <a:t>Stress has been defined in different ways over the years. Originally, it was conceived of as </a:t>
            </a:r>
            <a:r>
              <a:rPr lang="en-US" sz="3200" dirty="0" smtClean="0"/>
              <a:t>pressure </a:t>
            </a:r>
            <a:r>
              <a:rPr lang="en-US" sz="3200" dirty="0"/>
              <a:t>from the environment, then as strain within the person. The generally accepted </a:t>
            </a:r>
            <a:r>
              <a:rPr lang="en-US" sz="3200" dirty="0" smtClean="0"/>
              <a:t>definition </a:t>
            </a:r>
            <a:r>
              <a:rPr lang="en-US" sz="3200" dirty="0"/>
              <a:t>today is one of interaction between the situation and the individual. It is the </a:t>
            </a:r>
            <a:r>
              <a:rPr lang="en-US" sz="3200" dirty="0" smtClean="0"/>
              <a:t>psychological </a:t>
            </a:r>
            <a:r>
              <a:rPr lang="en-US" sz="3200" dirty="0"/>
              <a:t>and physical state that results when the resources of the individual are not sufficient to cope with the demands and pressures of the situation. Thus, stress is more likely in some situations than others and in some individuals than others. Stress can undermine the achievement of goals, both for individuals and for </a:t>
            </a:r>
            <a:r>
              <a:rPr lang="en-US" sz="3200" dirty="0" err="1"/>
              <a:t>organisations</a:t>
            </a:r>
            <a:r>
              <a:rPr lang="en-US" sz="3200" dirty="0"/>
              <a:t> </a:t>
            </a:r>
          </a:p>
          <a:p>
            <a:endParaRPr lang="en-US" sz="3200" dirty="0"/>
          </a:p>
        </p:txBody>
      </p:sp>
    </p:spTree>
    <p:extLst>
      <p:ext uri="{BB962C8B-B14F-4D97-AF65-F5344CB8AC3E}">
        <p14:creationId xmlns:p14="http://schemas.microsoft.com/office/powerpoint/2010/main" val="18758921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0"/>
            <a:ext cx="10018713" cy="1752599"/>
          </a:xfrm>
        </p:spPr>
        <p:txBody>
          <a:bodyPr/>
          <a:lstStyle/>
          <a:p>
            <a:r>
              <a:rPr lang="en-US" dirty="0"/>
              <a:t>Adaptation Phase </a:t>
            </a:r>
            <a:r>
              <a:rPr lang="mr-IN" dirty="0"/>
              <a:t>–</a:t>
            </a:r>
            <a:r>
              <a:rPr lang="en-US" dirty="0"/>
              <a:t> </a:t>
            </a:r>
            <a:br>
              <a:rPr lang="en-US" dirty="0"/>
            </a:br>
            <a:endParaRPr lang="en-US" dirty="0"/>
          </a:p>
        </p:txBody>
      </p:sp>
      <p:sp>
        <p:nvSpPr>
          <p:cNvPr id="3" name="Content Placeholder 2"/>
          <p:cNvSpPr>
            <a:spLocks noGrp="1"/>
          </p:cNvSpPr>
          <p:nvPr>
            <p:ph idx="1"/>
          </p:nvPr>
        </p:nvSpPr>
        <p:spPr/>
        <p:txBody>
          <a:bodyPr>
            <a:noAutofit/>
          </a:bodyPr>
          <a:lstStyle/>
          <a:p>
            <a:r>
              <a:rPr lang="en-US" sz="2800" dirty="0" smtClean="0"/>
              <a:t>If </a:t>
            </a:r>
            <a:r>
              <a:rPr lang="en-US" sz="2800" dirty="0"/>
              <a:t>the sources persists. The body prepares for long term protection, secreting hormones to increase blood sugar levels. This phase is common and not necessarily harmful, but must include periods of relaxation and rest to counterbalance the stress response. Fatigue, concentration lapses, irritability and lethargy results as the stress turns negative. </a:t>
            </a:r>
            <a:endParaRPr lang="en-US" sz="2800" dirty="0" smtClean="0"/>
          </a:p>
          <a:p>
            <a:r>
              <a:rPr lang="en-US" sz="2800" dirty="0"/>
              <a:t>For example, when we first spend time in a house near a railway line, our response to trains hurtling past is to be startled, as described above. Over time, our response dwindles. If this process did not function, we would eventually collapse from physical wear and tear, and mental exhaustion. </a:t>
            </a:r>
          </a:p>
          <a:p>
            <a:endParaRPr lang="en-US" sz="2800" dirty="0"/>
          </a:p>
          <a:p>
            <a:endParaRPr lang="en-US" sz="2800" dirty="0"/>
          </a:p>
        </p:txBody>
      </p:sp>
    </p:spTree>
    <p:extLst>
      <p:ext uri="{BB962C8B-B14F-4D97-AF65-F5344CB8AC3E}">
        <p14:creationId xmlns:p14="http://schemas.microsoft.com/office/powerpoint/2010/main" val="6711468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Exhaustion</a:t>
            </a:r>
            <a:endParaRPr lang="en-US" sz="4800" dirty="0"/>
          </a:p>
        </p:txBody>
      </p:sp>
      <p:sp>
        <p:nvSpPr>
          <p:cNvPr id="3" name="Content Placeholder 2"/>
          <p:cNvSpPr>
            <a:spLocks noGrp="1"/>
          </p:cNvSpPr>
          <p:nvPr>
            <p:ph idx="1"/>
          </p:nvPr>
        </p:nvSpPr>
        <p:spPr/>
        <p:txBody>
          <a:bodyPr>
            <a:normAutofit/>
          </a:bodyPr>
          <a:lstStyle/>
          <a:p>
            <a:r>
              <a:rPr lang="en-US" sz="3200" dirty="0" smtClean="0"/>
              <a:t>In chronic stress situations, sufferers enter the exhaustion phase: emotional, physical and mental resources suffer heavily, the body experiences ‘</a:t>
            </a:r>
            <a:r>
              <a:rPr lang="en-US" sz="3200" dirty="0" err="1" smtClean="0"/>
              <a:t>adernal</a:t>
            </a:r>
            <a:r>
              <a:rPr lang="en-US" sz="3200" dirty="0" smtClean="0"/>
              <a:t> exhaustion’ leading to decreased stress tolerance. Progressive mental and physical exhaustion, illness and collapse. </a:t>
            </a:r>
            <a:endParaRPr lang="en-US" sz="3200" dirty="0"/>
          </a:p>
        </p:txBody>
      </p:sp>
    </p:spTree>
    <p:extLst>
      <p:ext uri="{BB962C8B-B14F-4D97-AF65-F5344CB8AC3E}">
        <p14:creationId xmlns:p14="http://schemas.microsoft.com/office/powerpoint/2010/main" val="19819367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a:t>Stress is experienced when either of these mechanisms are not functioning properly or when we find it difficult to switch appropriately from one to another. This forms the basis of individual approaches to stress management </a:t>
            </a:r>
          </a:p>
          <a:p>
            <a:endParaRPr lang="en-US" sz="3200" dirty="0"/>
          </a:p>
        </p:txBody>
      </p:sp>
    </p:spTree>
    <p:extLst>
      <p:ext uri="{BB962C8B-B14F-4D97-AF65-F5344CB8AC3E}">
        <p14:creationId xmlns:p14="http://schemas.microsoft.com/office/powerpoint/2010/main" val="1205784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092" y="239233"/>
            <a:ext cx="10018713" cy="1752599"/>
          </a:xfrm>
        </p:spPr>
        <p:txBody>
          <a:bodyPr>
            <a:noAutofit/>
          </a:bodyPr>
          <a:lstStyle/>
          <a:p>
            <a:r>
              <a:rPr lang="en-US" sz="2400" b="1" dirty="0" smtClean="0"/>
              <a:t>Signs of stress</a:t>
            </a:r>
            <a:br>
              <a:rPr lang="en-US" sz="2400" b="1" dirty="0" smtClean="0"/>
            </a:br>
            <a:r>
              <a:rPr lang="en-US" sz="2400" dirty="0" smtClean="0"/>
              <a:t>The first signs that indicate employees may be suffering from excessive pressure or stress are changes in </a:t>
            </a:r>
            <a:r>
              <a:rPr lang="en-US" sz="2400" dirty="0" err="1" smtClean="0"/>
              <a:t>behaviour</a:t>
            </a:r>
            <a:r>
              <a:rPr lang="en-US" sz="2400" dirty="0" smtClean="0"/>
              <a:t> or performance. The kinds of change that may occur are listed below.</a:t>
            </a:r>
            <a:br>
              <a:rPr lang="en-US" sz="2400" dirty="0" smtClean="0"/>
            </a:br>
            <a:r>
              <a:rPr lang="en-US" sz="2400" dirty="0" smtClean="0"/>
              <a:t/>
            </a:r>
            <a:br>
              <a:rPr lang="en-US" sz="2400" dirty="0" smtClean="0"/>
            </a:br>
            <a:endParaRPr lang="en-US" sz="2400" dirty="0"/>
          </a:p>
        </p:txBody>
      </p:sp>
      <p:sp>
        <p:nvSpPr>
          <p:cNvPr id="3" name="Content Placeholder 2"/>
          <p:cNvSpPr>
            <a:spLocks noGrp="1"/>
          </p:cNvSpPr>
          <p:nvPr>
            <p:ph idx="1"/>
          </p:nvPr>
        </p:nvSpPr>
        <p:spPr>
          <a:xfrm>
            <a:off x="2173287" y="2879651"/>
            <a:ext cx="10018713" cy="3124201"/>
          </a:xfrm>
        </p:spPr>
        <p:txBody>
          <a:bodyPr>
            <a:noAutofit/>
          </a:bodyPr>
          <a:lstStyle/>
          <a:p>
            <a:r>
              <a:rPr lang="en-US" sz="2800" b="1" dirty="0" smtClean="0"/>
              <a:t>Work performance</a:t>
            </a:r>
          </a:p>
          <a:p>
            <a:r>
              <a:rPr lang="en-US" sz="2800" dirty="0" smtClean="0"/>
              <a:t>declining/inconsistent performance</a:t>
            </a:r>
          </a:p>
          <a:p>
            <a:r>
              <a:rPr lang="en-US" sz="2800" dirty="0" smtClean="0"/>
              <a:t>uncharacteristic errors</a:t>
            </a:r>
          </a:p>
          <a:p>
            <a:r>
              <a:rPr lang="en-US" sz="2800" dirty="0" smtClean="0"/>
              <a:t>loss of control over work</a:t>
            </a:r>
          </a:p>
          <a:p>
            <a:r>
              <a:rPr lang="en-US" sz="2800" dirty="0" smtClean="0"/>
              <a:t>loss of motivation/commitment</a:t>
            </a:r>
          </a:p>
          <a:p>
            <a:r>
              <a:rPr lang="en-US" sz="2800" dirty="0" smtClean="0"/>
              <a:t>indecision</a:t>
            </a:r>
          </a:p>
          <a:p>
            <a:r>
              <a:rPr lang="en-US" sz="2800" dirty="0" smtClean="0"/>
              <a:t>lapses in memory</a:t>
            </a:r>
          </a:p>
          <a:p>
            <a:r>
              <a:rPr lang="en-US" sz="2800" dirty="0" smtClean="0"/>
              <a:t>increased time at work</a:t>
            </a:r>
          </a:p>
          <a:p>
            <a:r>
              <a:rPr lang="en-US" sz="2800" dirty="0" smtClean="0"/>
              <a:t>lack of holiday planning/usage</a:t>
            </a:r>
          </a:p>
          <a:p>
            <a:endParaRPr lang="en-US" sz="2800" dirty="0"/>
          </a:p>
        </p:txBody>
      </p:sp>
    </p:spTree>
    <p:extLst>
      <p:ext uri="{BB962C8B-B14F-4D97-AF65-F5344CB8AC3E}">
        <p14:creationId xmlns:p14="http://schemas.microsoft.com/office/powerpoint/2010/main" val="3845433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3200" b="1" dirty="0" smtClean="0"/>
              <a:t>Regression</a:t>
            </a:r>
          </a:p>
          <a:p>
            <a:r>
              <a:rPr lang="en-US" sz="3200" dirty="0" smtClean="0"/>
              <a:t>crying</a:t>
            </a:r>
          </a:p>
          <a:p>
            <a:r>
              <a:rPr lang="en-US" sz="3200" dirty="0" smtClean="0"/>
              <a:t>arguments</a:t>
            </a:r>
          </a:p>
          <a:p>
            <a:r>
              <a:rPr lang="en-US" sz="3200" dirty="0" smtClean="0"/>
              <a:t>undue sensitivity</a:t>
            </a:r>
          </a:p>
          <a:p>
            <a:r>
              <a:rPr lang="en-US" sz="3200" dirty="0" smtClean="0"/>
              <a:t>irritability/moodiness</a:t>
            </a:r>
          </a:p>
          <a:p>
            <a:r>
              <a:rPr lang="en-US" sz="3200" dirty="0" smtClean="0"/>
              <a:t>over-reaction to problems</a:t>
            </a:r>
          </a:p>
          <a:p>
            <a:r>
              <a:rPr lang="en-US" sz="3200" dirty="0" smtClean="0"/>
              <a:t>personality clashes</a:t>
            </a:r>
          </a:p>
          <a:p>
            <a:r>
              <a:rPr lang="en-US" sz="3200" dirty="0" smtClean="0"/>
              <a:t>sulking</a:t>
            </a:r>
          </a:p>
          <a:p>
            <a:r>
              <a:rPr lang="en-US" sz="3200" dirty="0" smtClean="0"/>
              <a:t>immature </a:t>
            </a:r>
            <a:r>
              <a:rPr lang="en-US" sz="3200" dirty="0" err="1" smtClean="0"/>
              <a:t>behaviour</a:t>
            </a:r>
            <a:endParaRPr lang="en-US" sz="3200" dirty="0" smtClean="0"/>
          </a:p>
          <a:p>
            <a:endParaRPr lang="en-US" sz="3200" dirty="0"/>
          </a:p>
        </p:txBody>
      </p:sp>
    </p:spTree>
    <p:extLst>
      <p:ext uri="{BB962C8B-B14F-4D97-AF65-F5344CB8AC3E}">
        <p14:creationId xmlns:p14="http://schemas.microsoft.com/office/powerpoint/2010/main" val="12415039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3200" b="1" dirty="0" smtClean="0"/>
              <a:t>Withdrawal</a:t>
            </a:r>
          </a:p>
          <a:p>
            <a:r>
              <a:rPr lang="en-US" sz="3200" dirty="0" smtClean="0"/>
              <a:t>arriving late to work</a:t>
            </a:r>
          </a:p>
          <a:p>
            <a:r>
              <a:rPr lang="en-US" sz="3200" dirty="0" smtClean="0"/>
              <a:t>leaving early</a:t>
            </a:r>
          </a:p>
          <a:p>
            <a:r>
              <a:rPr lang="en-US" sz="3200" dirty="0" smtClean="0"/>
              <a:t>extended lunches</a:t>
            </a:r>
          </a:p>
          <a:p>
            <a:r>
              <a:rPr lang="en-US" sz="3200" dirty="0" smtClean="0"/>
              <a:t>absenteeism</a:t>
            </a:r>
          </a:p>
          <a:p>
            <a:r>
              <a:rPr lang="en-US" sz="3200" dirty="0" smtClean="0"/>
              <a:t>resigned attitude</a:t>
            </a:r>
          </a:p>
          <a:p>
            <a:r>
              <a:rPr lang="en-US" sz="3200" dirty="0" smtClean="0"/>
              <a:t>reduced social contact</a:t>
            </a:r>
          </a:p>
          <a:p>
            <a:r>
              <a:rPr lang="en-US" sz="3200" dirty="0" err="1" smtClean="0"/>
              <a:t>elusiness</a:t>
            </a:r>
            <a:r>
              <a:rPr lang="en-US" sz="3200" dirty="0" smtClean="0"/>
              <a:t>/evasiveness</a:t>
            </a:r>
            <a:endParaRPr lang="en-US" sz="3200" dirty="0"/>
          </a:p>
        </p:txBody>
      </p:sp>
    </p:spTree>
    <p:extLst>
      <p:ext uri="{BB962C8B-B14F-4D97-AF65-F5344CB8AC3E}">
        <p14:creationId xmlns:p14="http://schemas.microsoft.com/office/powerpoint/2010/main" val="10050675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3200" b="1" dirty="0" smtClean="0"/>
              <a:t>Aggressive </a:t>
            </a:r>
            <a:r>
              <a:rPr lang="en-US" sz="3200" b="1" dirty="0" err="1" smtClean="0"/>
              <a:t>behaviour</a:t>
            </a:r>
            <a:endParaRPr lang="en-US" sz="3200" b="1" dirty="0" smtClean="0"/>
          </a:p>
          <a:p>
            <a:r>
              <a:rPr lang="en-US" sz="3200" dirty="0" smtClean="0"/>
              <a:t>malicious gossip</a:t>
            </a:r>
          </a:p>
          <a:p>
            <a:r>
              <a:rPr lang="en-US" sz="3200" dirty="0" smtClean="0"/>
              <a:t>criticism of others</a:t>
            </a:r>
          </a:p>
          <a:p>
            <a:r>
              <a:rPr lang="en-US" sz="3200" dirty="0" smtClean="0"/>
              <a:t>vandalism</a:t>
            </a:r>
          </a:p>
          <a:p>
            <a:r>
              <a:rPr lang="en-US" sz="3200" dirty="0" smtClean="0"/>
              <a:t>shouting</a:t>
            </a:r>
          </a:p>
          <a:p>
            <a:r>
              <a:rPr lang="en-US" sz="3200" dirty="0" smtClean="0"/>
              <a:t>bullying or harassment</a:t>
            </a:r>
          </a:p>
          <a:p>
            <a:r>
              <a:rPr lang="en-US" sz="3200" dirty="0" smtClean="0"/>
              <a:t>poor employee relations</a:t>
            </a:r>
          </a:p>
          <a:p>
            <a:r>
              <a:rPr lang="en-US" sz="3200" dirty="0" smtClean="0"/>
              <a:t>temper outbursts</a:t>
            </a:r>
            <a:endParaRPr lang="en-US" sz="3200" dirty="0"/>
          </a:p>
        </p:txBody>
      </p:sp>
    </p:spTree>
    <p:extLst>
      <p:ext uri="{BB962C8B-B14F-4D97-AF65-F5344CB8AC3E}">
        <p14:creationId xmlns:p14="http://schemas.microsoft.com/office/powerpoint/2010/main" val="631724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3200" b="1" dirty="0" smtClean="0"/>
              <a:t>Other </a:t>
            </a:r>
            <a:r>
              <a:rPr lang="en-US" sz="3200" b="1" dirty="0" err="1" smtClean="0"/>
              <a:t>behaviours</a:t>
            </a:r>
            <a:endParaRPr lang="en-US" sz="3200" b="1" dirty="0" smtClean="0"/>
          </a:p>
          <a:p>
            <a:r>
              <a:rPr lang="en-US" sz="3200" dirty="0" smtClean="0"/>
              <a:t>out-of-character </a:t>
            </a:r>
            <a:r>
              <a:rPr lang="en-US" sz="3200" dirty="0" err="1" smtClean="0"/>
              <a:t>behaviour</a:t>
            </a:r>
            <a:endParaRPr lang="en-US" sz="3200" dirty="0" smtClean="0"/>
          </a:p>
          <a:p>
            <a:r>
              <a:rPr lang="en-US" sz="3200" dirty="0" smtClean="0"/>
              <a:t>difficulty relaxing</a:t>
            </a:r>
          </a:p>
          <a:p>
            <a:r>
              <a:rPr lang="en-US" sz="3200" dirty="0" smtClean="0"/>
              <a:t>increased consumption of alcohol</a:t>
            </a:r>
          </a:p>
          <a:p>
            <a:r>
              <a:rPr lang="en-US" sz="3200" dirty="0" smtClean="0"/>
              <a:t>increased smoking</a:t>
            </a:r>
          </a:p>
          <a:p>
            <a:r>
              <a:rPr lang="en-US" sz="3200" dirty="0" smtClean="0"/>
              <a:t>lack of interest in appearance/hygiene</a:t>
            </a:r>
          </a:p>
          <a:p>
            <a:r>
              <a:rPr lang="en-US" sz="3200" dirty="0" smtClean="0"/>
              <a:t>accidents at home or work</a:t>
            </a:r>
          </a:p>
          <a:p>
            <a:r>
              <a:rPr lang="en-US" sz="3200" dirty="0" smtClean="0"/>
              <a:t>reckless driving</a:t>
            </a:r>
          </a:p>
          <a:p>
            <a:r>
              <a:rPr lang="en-US" sz="3200" dirty="0" smtClean="0"/>
              <a:t>unnecessary risk-taking</a:t>
            </a:r>
            <a:endParaRPr lang="en-US" sz="3200" dirty="0"/>
          </a:p>
        </p:txBody>
      </p:sp>
    </p:spTree>
    <p:extLst>
      <p:ext uri="{BB962C8B-B14F-4D97-AF65-F5344CB8AC3E}">
        <p14:creationId xmlns:p14="http://schemas.microsoft.com/office/powerpoint/2010/main" val="8820421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3200" b="1" dirty="0" smtClean="0"/>
              <a:t>Physical signs</a:t>
            </a:r>
          </a:p>
          <a:p>
            <a:r>
              <a:rPr lang="en-US" sz="3200" dirty="0" smtClean="0"/>
              <a:t>nervous stumbling speech</a:t>
            </a:r>
          </a:p>
          <a:p>
            <a:r>
              <a:rPr lang="en-US" sz="3200" dirty="0" smtClean="0"/>
              <a:t>sweating</a:t>
            </a:r>
          </a:p>
          <a:p>
            <a:r>
              <a:rPr lang="en-US" sz="3200" dirty="0" smtClean="0"/>
              <a:t>tiredness/lethargy</a:t>
            </a:r>
          </a:p>
          <a:p>
            <a:r>
              <a:rPr lang="en-US" sz="3200" dirty="0" smtClean="0"/>
              <a:t>upset stomach/flatulence</a:t>
            </a:r>
          </a:p>
          <a:p>
            <a:r>
              <a:rPr lang="en-US" sz="3200" dirty="0" smtClean="0"/>
              <a:t>tension headaches</a:t>
            </a:r>
          </a:p>
          <a:p>
            <a:r>
              <a:rPr lang="en-US" sz="3200" dirty="0" smtClean="0"/>
              <a:t>hand tremor</a:t>
            </a:r>
          </a:p>
          <a:p>
            <a:r>
              <a:rPr lang="en-US" sz="3200" dirty="0" smtClean="0"/>
              <a:t>rapid weight gain or loss</a:t>
            </a:r>
          </a:p>
          <a:p>
            <a:r>
              <a:rPr lang="en-US" sz="3200" dirty="0" smtClean="0"/>
              <a:t>constantly feeling cold</a:t>
            </a:r>
            <a:endParaRPr lang="en-US" sz="3200" dirty="0"/>
          </a:p>
        </p:txBody>
      </p:sp>
    </p:spTree>
    <p:extLst>
      <p:ext uri="{BB962C8B-B14F-4D97-AF65-F5344CB8AC3E}">
        <p14:creationId xmlns:p14="http://schemas.microsoft.com/office/powerpoint/2010/main" val="4030351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14650" y="283029"/>
            <a:ext cx="8797636" cy="6168458"/>
          </a:xfrm>
        </p:spPr>
      </p:pic>
    </p:spTree>
    <p:extLst>
      <p:ext uri="{BB962C8B-B14F-4D97-AF65-F5344CB8AC3E}">
        <p14:creationId xmlns:p14="http://schemas.microsoft.com/office/powerpoint/2010/main" val="757509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0503" y="1494264"/>
            <a:ext cx="10515600" cy="5842426"/>
          </a:xfrm>
        </p:spPr>
        <p:txBody>
          <a:bodyPr>
            <a:normAutofit/>
          </a:bodyPr>
          <a:lstStyle/>
          <a:p>
            <a:r>
              <a:rPr lang="en-US" sz="3200" dirty="0" smtClean="0">
                <a:effectLst/>
              </a:rPr>
              <a:t>Good people management is the starting point for effective prevention of stress. We believe that people work more effectively within a participative management style and are better motivated when work satisfies economic, social and psychological needs. Employers that pay attention to job design and work </a:t>
            </a:r>
            <a:r>
              <a:rPr lang="en-US" sz="3200" dirty="0" err="1" smtClean="0">
                <a:effectLst/>
              </a:rPr>
              <a:t>organisation</a:t>
            </a:r>
            <a:r>
              <a:rPr lang="en-US" sz="3200" dirty="0" smtClean="0">
                <a:effectLst/>
              </a:rPr>
              <a:t> and equip all managers with people management skills will better support employee engagement and well-being.</a:t>
            </a:r>
          </a:p>
          <a:p>
            <a:endParaRPr lang="en-US" sz="3200" dirty="0"/>
          </a:p>
        </p:txBody>
      </p:sp>
    </p:spTree>
    <p:extLst>
      <p:ext uri="{BB962C8B-B14F-4D97-AF65-F5344CB8AC3E}">
        <p14:creationId xmlns:p14="http://schemas.microsoft.com/office/powerpoint/2010/main" val="7613241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of stress -	</a:t>
            </a:r>
            <a:endParaRPr lang="en-US" dirty="0"/>
          </a:p>
        </p:txBody>
      </p:sp>
      <p:sp>
        <p:nvSpPr>
          <p:cNvPr id="3" name="Content Placeholder 2"/>
          <p:cNvSpPr>
            <a:spLocks noGrp="1"/>
          </p:cNvSpPr>
          <p:nvPr>
            <p:ph idx="1"/>
          </p:nvPr>
        </p:nvSpPr>
        <p:spPr/>
        <p:txBody>
          <a:bodyPr>
            <a:normAutofit lnSpcReduction="10000"/>
          </a:bodyPr>
          <a:lstStyle/>
          <a:p>
            <a:r>
              <a:rPr lang="en-US" dirty="0" smtClean="0"/>
              <a:t>80% of all modern diseases have their origins in stress.</a:t>
            </a:r>
          </a:p>
          <a:p>
            <a:r>
              <a:rPr lang="en-US" dirty="0" smtClean="0"/>
              <a:t>In the UK, 40 Million working days per year are lost directly from stress- related illness.</a:t>
            </a:r>
          </a:p>
          <a:p>
            <a:r>
              <a:rPr lang="en-US" dirty="0" smtClean="0"/>
              <a:t>Costs in absenteeism to </a:t>
            </a:r>
            <a:r>
              <a:rPr lang="en-US" dirty="0" err="1" smtClean="0"/>
              <a:t>british</a:t>
            </a:r>
            <a:r>
              <a:rPr lang="en-US" dirty="0" smtClean="0"/>
              <a:t> industry is estimated at 1.5B pounds per year.</a:t>
            </a:r>
          </a:p>
          <a:p>
            <a:endParaRPr lang="en-US" dirty="0"/>
          </a:p>
        </p:txBody>
      </p:sp>
    </p:spTree>
    <p:extLst>
      <p:ext uri="{BB962C8B-B14F-4D97-AF65-F5344CB8AC3E}">
        <p14:creationId xmlns:p14="http://schemas.microsoft.com/office/powerpoint/2010/main" val="3913386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What is stress</a:t>
            </a:r>
          </a:p>
          <a:p>
            <a:r>
              <a:rPr lang="en-US" dirty="0" smtClean="0"/>
              <a:t>Types of stress</a:t>
            </a:r>
          </a:p>
          <a:p>
            <a:r>
              <a:rPr lang="en-US" dirty="0" smtClean="0"/>
              <a:t>Individuals</a:t>
            </a:r>
          </a:p>
          <a:p>
            <a:r>
              <a:rPr lang="en-US" dirty="0" smtClean="0"/>
              <a:t>Stress origins and the body system</a:t>
            </a:r>
          </a:p>
          <a:p>
            <a:r>
              <a:rPr lang="en-US" dirty="0" smtClean="0"/>
              <a:t>Adaptation system</a:t>
            </a:r>
          </a:p>
          <a:p>
            <a:r>
              <a:rPr lang="en-US" dirty="0" smtClean="0"/>
              <a:t>Symptoms </a:t>
            </a:r>
          </a:p>
          <a:p>
            <a:r>
              <a:rPr lang="en-US" dirty="0" smtClean="0"/>
              <a:t>Costs of stress</a:t>
            </a:r>
            <a:endParaRPr lang="en-US" dirty="0"/>
          </a:p>
        </p:txBody>
      </p:sp>
    </p:spTree>
    <p:extLst>
      <p:ext uri="{BB962C8B-B14F-4D97-AF65-F5344CB8AC3E}">
        <p14:creationId xmlns:p14="http://schemas.microsoft.com/office/powerpoint/2010/main" val="820481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3200" dirty="0" smtClean="0">
                <a:effectLst/>
              </a:rPr>
              <a:t>Organizations should focus on proactive reduction of common stressors and increasing staff resilience, as well as on helping employees experiencing stress. Where possible, reasonable adjustments should be made to help people stay in work, or make an effective return to work after a period of absence, to make a positive contribution to the organization.</a:t>
            </a:r>
          </a:p>
          <a:p>
            <a:endParaRPr lang="en-US" sz="3200" dirty="0"/>
          </a:p>
        </p:txBody>
      </p:sp>
    </p:spTree>
    <p:extLst>
      <p:ext uri="{BB962C8B-B14F-4D97-AF65-F5344CB8AC3E}">
        <p14:creationId xmlns:p14="http://schemas.microsoft.com/office/powerpoint/2010/main" val="1425106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3200" dirty="0" smtClean="0">
                <a:effectLst/>
              </a:rPr>
              <a:t>Stress in an employee’s personal life, for example due to financial worries, loss of a loved one or a change in their circumstances, can of course have an effect on performance at work. Many workplace initiatives can help people to manage stress, whatever the cause. Ultimately, building employee resilience and supporting staff experiencing stress can help retain a talented person and enable them to perform at their best in the long-term.</a:t>
            </a:r>
          </a:p>
          <a:p>
            <a:endParaRPr lang="en-US" sz="3200" dirty="0"/>
          </a:p>
        </p:txBody>
      </p:sp>
    </p:spTree>
    <p:extLst>
      <p:ext uri="{BB962C8B-B14F-4D97-AF65-F5344CB8AC3E}">
        <p14:creationId xmlns:p14="http://schemas.microsoft.com/office/powerpoint/2010/main" val="637783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3200" dirty="0" smtClean="0"/>
              <a:t>According to the latest </a:t>
            </a:r>
            <a:r>
              <a:rPr lang="en-US" sz="3200" dirty="0" smtClean="0">
                <a:hlinkClick r:id="rId2" tooltip="Absence management survey"/>
              </a:rPr>
              <a:t>Absence management survey</a:t>
            </a:r>
            <a:r>
              <a:rPr lang="en-US" sz="3200" dirty="0" smtClean="0"/>
              <a:t>, the main causes of stress at work include: excessive workload, non-work-related relationship or family issues, lack of managerial support and management style (for example a bullying or poorly trained line manager), poor working relationships or a large amount of </a:t>
            </a:r>
            <a:r>
              <a:rPr lang="en-US" sz="3200" dirty="0" err="1" smtClean="0"/>
              <a:t>organisation</a:t>
            </a:r>
            <a:r>
              <a:rPr lang="en-US" sz="3200" dirty="0" smtClean="0"/>
              <a:t> change or restructuring.</a:t>
            </a:r>
            <a:endParaRPr lang="en-US" sz="3200" dirty="0"/>
          </a:p>
        </p:txBody>
      </p:sp>
    </p:spTree>
    <p:extLst>
      <p:ext uri="{BB962C8B-B14F-4D97-AF65-F5344CB8AC3E}">
        <p14:creationId xmlns:p14="http://schemas.microsoft.com/office/powerpoint/2010/main" val="1715728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stressors</a:t>
            </a:r>
            <a:endParaRPr lang="en-US" dirty="0"/>
          </a:p>
        </p:txBody>
      </p:sp>
      <p:sp>
        <p:nvSpPr>
          <p:cNvPr id="3" name="Content Placeholder 2"/>
          <p:cNvSpPr>
            <a:spLocks noGrp="1"/>
          </p:cNvSpPr>
          <p:nvPr>
            <p:ph idx="1"/>
          </p:nvPr>
        </p:nvSpPr>
        <p:spPr/>
        <p:txBody>
          <a:bodyPr>
            <a:noAutofit/>
          </a:bodyPr>
          <a:lstStyle/>
          <a:p>
            <a:r>
              <a:rPr lang="en-US" sz="3200" dirty="0" smtClean="0"/>
              <a:t>External </a:t>
            </a:r>
            <a:r>
              <a:rPr lang="mr-IN" sz="3200" dirty="0" smtClean="0"/>
              <a:t>–</a:t>
            </a:r>
            <a:endParaRPr lang="en-US" sz="3200" dirty="0" smtClean="0"/>
          </a:p>
          <a:p>
            <a:r>
              <a:rPr lang="en-US" sz="3200" dirty="0" smtClean="0"/>
              <a:t>Physical environment ( noise, bright lights, heat, confined spaces)</a:t>
            </a:r>
          </a:p>
          <a:p>
            <a:r>
              <a:rPr lang="en-US" sz="3200" dirty="0" smtClean="0"/>
              <a:t>Social Interaction (Rudeness, Bossiness, Aggressiveness, bullying)</a:t>
            </a:r>
          </a:p>
          <a:p>
            <a:r>
              <a:rPr lang="en-US" sz="3200" dirty="0" smtClean="0"/>
              <a:t>Organizational (rules, regulations, Deadlines)</a:t>
            </a:r>
          </a:p>
          <a:p>
            <a:r>
              <a:rPr lang="en-US" sz="3200" dirty="0" smtClean="0"/>
              <a:t>Major life events ( Birth, death, martial status change, job, promotion)</a:t>
            </a:r>
          </a:p>
          <a:p>
            <a:r>
              <a:rPr lang="en-US" sz="3200" dirty="0" smtClean="0"/>
              <a:t>Daily hassles ( commuting, misplaced keys, mechanical breakdowns)</a:t>
            </a:r>
          </a:p>
          <a:p>
            <a:endParaRPr lang="en-US" sz="3200" dirty="0"/>
          </a:p>
        </p:txBody>
      </p:sp>
    </p:spTree>
    <p:extLst>
      <p:ext uri="{BB962C8B-B14F-4D97-AF65-F5344CB8AC3E}">
        <p14:creationId xmlns:p14="http://schemas.microsoft.com/office/powerpoint/2010/main" val="992988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Internal</a:t>
            </a:r>
            <a:br>
              <a:rPr lang="en-US" sz="4800" dirty="0" smtClean="0"/>
            </a:br>
            <a:endParaRPr lang="en-US" sz="4800" dirty="0"/>
          </a:p>
        </p:txBody>
      </p:sp>
      <p:sp>
        <p:nvSpPr>
          <p:cNvPr id="3" name="Content Placeholder 2"/>
          <p:cNvSpPr>
            <a:spLocks noGrp="1"/>
          </p:cNvSpPr>
          <p:nvPr>
            <p:ph idx="1"/>
          </p:nvPr>
        </p:nvSpPr>
        <p:spPr/>
        <p:txBody>
          <a:bodyPr>
            <a:noAutofit/>
          </a:bodyPr>
          <a:lstStyle/>
          <a:p>
            <a:r>
              <a:rPr lang="en-US" sz="3200" dirty="0" smtClean="0"/>
              <a:t>Lifestyle choices ( caffeine, lack of sleep, overloaded schedule)</a:t>
            </a:r>
          </a:p>
          <a:p>
            <a:r>
              <a:rPr lang="en-US" sz="3200" dirty="0" smtClean="0"/>
              <a:t>Negative self talk  ( pessimistic thinking, self criticism, over </a:t>
            </a:r>
            <a:r>
              <a:rPr lang="en-US" sz="3200" dirty="0" err="1" smtClean="0"/>
              <a:t>analysisng</a:t>
            </a:r>
            <a:r>
              <a:rPr lang="en-US" sz="3200" dirty="0" smtClean="0"/>
              <a:t>)</a:t>
            </a:r>
          </a:p>
          <a:p>
            <a:r>
              <a:rPr lang="en-US" sz="3200" dirty="0" smtClean="0"/>
              <a:t>Mind traps (Unrealistic expectation, taking things personally, all or nothing thinking, exaggeration, rigid thinking)</a:t>
            </a:r>
          </a:p>
          <a:p>
            <a:r>
              <a:rPr lang="en-US" sz="3200" dirty="0" smtClean="0"/>
              <a:t>Personality traits (perfectionists, workaholics)</a:t>
            </a:r>
          </a:p>
          <a:p>
            <a:endParaRPr lang="en-US" sz="3200" dirty="0"/>
          </a:p>
        </p:txBody>
      </p:sp>
    </p:spTree>
    <p:extLst>
      <p:ext uri="{BB962C8B-B14F-4D97-AF65-F5344CB8AC3E}">
        <p14:creationId xmlns:p14="http://schemas.microsoft.com/office/powerpoint/2010/main" val="572387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Types of stress 	</a:t>
            </a:r>
            <a:endParaRPr lang="en-US" sz="4800" dirty="0"/>
          </a:p>
        </p:txBody>
      </p:sp>
      <p:sp>
        <p:nvSpPr>
          <p:cNvPr id="3" name="Content Placeholder 2"/>
          <p:cNvSpPr>
            <a:spLocks noGrp="1"/>
          </p:cNvSpPr>
          <p:nvPr>
            <p:ph idx="1"/>
          </p:nvPr>
        </p:nvSpPr>
        <p:spPr/>
        <p:txBody>
          <a:bodyPr>
            <a:normAutofit/>
          </a:bodyPr>
          <a:lstStyle/>
          <a:p>
            <a:r>
              <a:rPr lang="en-US" sz="3200" dirty="0" smtClean="0"/>
              <a:t>Negative stress</a:t>
            </a:r>
          </a:p>
          <a:p>
            <a:endParaRPr lang="en-US" sz="3200" dirty="0"/>
          </a:p>
          <a:p>
            <a:r>
              <a:rPr lang="en-US" sz="3200" dirty="0" smtClean="0"/>
              <a:t>Positive stress</a:t>
            </a:r>
            <a:endParaRPr lang="en-US" sz="3200" dirty="0"/>
          </a:p>
        </p:txBody>
      </p:sp>
    </p:spTree>
    <p:extLst>
      <p:ext uri="{BB962C8B-B14F-4D97-AF65-F5344CB8AC3E}">
        <p14:creationId xmlns:p14="http://schemas.microsoft.com/office/powerpoint/2010/main" val="3631660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cture Purple ">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Lecture Purple " id="{FC6EB2EB-EE8D-4544-B781-0040566E1F7B}" vid="{20BE3785-E624-7D44-80B9-FE8219ED5ED4}"/>
    </a:ext>
  </a:extLst>
</a:theme>
</file>

<file path=docProps/app.xml><?xml version="1.0" encoding="utf-8"?>
<Properties xmlns="http://schemas.openxmlformats.org/officeDocument/2006/extended-properties" xmlns:vt="http://schemas.openxmlformats.org/officeDocument/2006/docPropsVTypes">
  <Template>Lecture Purple </Template>
  <TotalTime>84</TotalTime>
  <Words>1313</Words>
  <Application>Microsoft Macintosh PowerPoint</Application>
  <PresentationFormat>Widescreen</PresentationFormat>
  <Paragraphs>128</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Mangal</vt:lpstr>
      <vt:lpstr>Times New Roman</vt:lpstr>
      <vt:lpstr>Wingdings 3</vt:lpstr>
      <vt:lpstr>Arial</vt:lpstr>
      <vt:lpstr>Lecture Purple </vt:lpstr>
      <vt:lpstr>Stress Management</vt:lpstr>
      <vt:lpstr>What is stress</vt:lpstr>
      <vt:lpstr>PowerPoint Presentation</vt:lpstr>
      <vt:lpstr>PowerPoint Presentation</vt:lpstr>
      <vt:lpstr>PowerPoint Presentation</vt:lpstr>
      <vt:lpstr>PowerPoint Presentation</vt:lpstr>
      <vt:lpstr>Types of stressors</vt:lpstr>
      <vt:lpstr>Internal </vt:lpstr>
      <vt:lpstr>Types of stress  </vt:lpstr>
      <vt:lpstr>PowerPoint Presentation</vt:lpstr>
      <vt:lpstr>PowerPoint Presentation</vt:lpstr>
      <vt:lpstr>PowerPoint Presentation</vt:lpstr>
      <vt:lpstr>The individual</vt:lpstr>
      <vt:lpstr>PowerPoint Presentation</vt:lpstr>
      <vt:lpstr>PowerPoint Presentation</vt:lpstr>
      <vt:lpstr>The Stress Response</vt:lpstr>
      <vt:lpstr>Endocrine system responses</vt:lpstr>
      <vt:lpstr>General Adaptation Syndrom</vt:lpstr>
      <vt:lpstr>Alarm Responses</vt:lpstr>
      <vt:lpstr>Adaptation Phase –  </vt:lpstr>
      <vt:lpstr>Exhaustion</vt:lpstr>
      <vt:lpstr>PowerPoint Presentation</vt:lpstr>
      <vt:lpstr>Signs of stress The first signs that indicate employees may be suffering from excessive pressure or stress are changes in behaviour or performance. The kinds of change that may occur are listed below.  </vt:lpstr>
      <vt:lpstr>PowerPoint Presentation</vt:lpstr>
      <vt:lpstr>PowerPoint Presentation</vt:lpstr>
      <vt:lpstr>PowerPoint Presentation</vt:lpstr>
      <vt:lpstr>PowerPoint Presentation</vt:lpstr>
      <vt:lpstr>PowerPoint Presentation</vt:lpstr>
      <vt:lpstr>PowerPoint Presentation</vt:lpstr>
      <vt:lpstr>Cost of stress - </vt:lpstr>
      <vt:lpstr>Summary  </vt:lpstr>
    </vt:vector>
  </TitlesOfParts>
  <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Stress Management</dc:title>
  <dc:creator>Oeshwik Ahmed</dc:creator>
  <cp:lastModifiedBy>Oeshwik Ahmed</cp:lastModifiedBy>
  <cp:revision>15</cp:revision>
  <dcterms:created xsi:type="dcterms:W3CDTF">2018-01-15T06:56:04Z</dcterms:created>
  <dcterms:modified xsi:type="dcterms:W3CDTF">2018-04-25T13:42:44Z</dcterms:modified>
</cp:coreProperties>
</file>