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30"/>
  </p:notesMasterIdLst>
  <p:sldIdLst>
    <p:sldId id="256" r:id="rId2"/>
    <p:sldId id="257" r:id="rId3"/>
    <p:sldId id="258" r:id="rId4"/>
    <p:sldId id="259" r:id="rId5"/>
    <p:sldId id="265" r:id="rId6"/>
    <p:sldId id="260" r:id="rId7"/>
    <p:sldId id="266" r:id="rId8"/>
    <p:sldId id="261" r:id="rId9"/>
    <p:sldId id="262" r:id="rId10"/>
    <p:sldId id="283" r:id="rId11"/>
    <p:sldId id="263" r:id="rId12"/>
    <p:sldId id="264" r:id="rId13"/>
    <p:sldId id="267" r:id="rId14"/>
    <p:sldId id="268" r:id="rId15"/>
    <p:sldId id="273" r:id="rId16"/>
    <p:sldId id="269" r:id="rId17"/>
    <p:sldId id="274" r:id="rId18"/>
    <p:sldId id="270" r:id="rId19"/>
    <p:sldId id="271" r:id="rId20"/>
    <p:sldId id="272" r:id="rId21"/>
    <p:sldId id="275"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167"/>
    <p:restoredTop sz="94643"/>
  </p:normalViewPr>
  <p:slideViewPr>
    <p:cSldViewPr snapToGrid="0" snapToObjects="1">
      <p:cViewPr>
        <p:scale>
          <a:sx n="110" d="100"/>
          <a:sy n="110" d="100"/>
        </p:scale>
        <p:origin x="1176" y="5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2155E1-94D8-3648-84AC-9DB904D56534}" type="datetimeFigureOut">
              <a:rPr lang="en-US" smtClean="0"/>
              <a:t>4/25/18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4BA1AA-5852-9442-9215-148F6D925D57}" type="slidenum">
              <a:rPr lang="en-US" smtClean="0"/>
              <a:t>‹#›</a:t>
            </a:fld>
            <a:endParaRPr lang="en-US"/>
          </a:p>
        </p:txBody>
      </p:sp>
    </p:spTree>
    <p:extLst>
      <p:ext uri="{BB962C8B-B14F-4D97-AF65-F5344CB8AC3E}">
        <p14:creationId xmlns:p14="http://schemas.microsoft.com/office/powerpoint/2010/main" val="129962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4BA1AA-5852-9442-9215-148F6D925D57}" type="slidenum">
              <a:rPr lang="en-US" smtClean="0"/>
              <a:t>1</a:t>
            </a:fld>
            <a:endParaRPr lang="en-US"/>
          </a:p>
        </p:txBody>
      </p:sp>
    </p:spTree>
    <p:extLst>
      <p:ext uri="{BB962C8B-B14F-4D97-AF65-F5344CB8AC3E}">
        <p14:creationId xmlns:p14="http://schemas.microsoft.com/office/powerpoint/2010/main" val="295087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68E796EA-E7DB-9A4D-8A20-05D21C5BD222}" type="datetime1">
              <a:rPr lang="en-US" smtClean="0"/>
              <a:t>4/25/18</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smtClean="0"/>
              <a:t>Oeshwik Ahmed, Faculty of HRM, Northern university</a:t>
            </a:r>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169CD8F3-EF7F-784A-8EC3-456A384D3620}" type="slidenum">
              <a:rPr lang="en-US" smtClean="0"/>
              <a:t>‹#›</a:t>
            </a:fld>
            <a:endParaRPr lang="en-US"/>
          </a:p>
        </p:txBody>
      </p:sp>
    </p:spTree>
    <p:extLst>
      <p:ext uri="{BB962C8B-B14F-4D97-AF65-F5344CB8AC3E}">
        <p14:creationId xmlns:p14="http://schemas.microsoft.com/office/powerpoint/2010/main" val="275250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C8CED3-E89E-F746-B517-53C415B7F4A0}" type="datetime1">
              <a:rPr lang="en-US" smtClean="0"/>
              <a:t>4/25/18</a:t>
            </a:fld>
            <a:endParaRPr lang="en-US"/>
          </a:p>
        </p:txBody>
      </p:sp>
      <p:sp>
        <p:nvSpPr>
          <p:cNvPr id="6" name="Footer Placeholder 5"/>
          <p:cNvSpPr>
            <a:spLocks noGrp="1"/>
          </p:cNvSpPr>
          <p:nvPr>
            <p:ph type="ftr" sz="quarter" idx="11"/>
          </p:nvPr>
        </p:nvSpPr>
        <p:spPr/>
        <p:txBody>
          <a:bodyPr/>
          <a:lstStyle/>
          <a:p>
            <a:r>
              <a:rPr lang="en-US" smtClean="0"/>
              <a:t>Oeshwik Ahmed, Faculty of HRM, Northern university</a:t>
            </a:r>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69CD8F3-EF7F-784A-8EC3-456A384D3620}" type="slidenum">
              <a:rPr lang="en-US" smtClean="0"/>
              <a:t>‹#›</a:t>
            </a:fld>
            <a:endParaRPr lang="en-US"/>
          </a:p>
        </p:txBody>
      </p:sp>
    </p:spTree>
    <p:extLst>
      <p:ext uri="{BB962C8B-B14F-4D97-AF65-F5344CB8AC3E}">
        <p14:creationId xmlns:p14="http://schemas.microsoft.com/office/powerpoint/2010/main" val="2130508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E1FC16-F035-E147-A781-7F213EB45046}"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a:t>
            </a:r>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69CD8F3-EF7F-784A-8EC3-456A384D3620}" type="slidenum">
              <a:rPr lang="en-US" smtClean="0"/>
              <a:t>‹#›</a:t>
            </a:fld>
            <a:endParaRPr lang="en-US"/>
          </a:p>
        </p:txBody>
      </p:sp>
    </p:spTree>
    <p:extLst>
      <p:ext uri="{BB962C8B-B14F-4D97-AF65-F5344CB8AC3E}">
        <p14:creationId xmlns:p14="http://schemas.microsoft.com/office/powerpoint/2010/main" val="312920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C6364-7F7D-CA46-8F7E-C0A29EECE2C4}"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a:t>
            </a:r>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69CD8F3-EF7F-784A-8EC3-456A384D3620}" type="slidenum">
              <a:rPr lang="en-US" smtClean="0"/>
              <a:t>‹#›</a:t>
            </a:fld>
            <a:endParaRPr lang="en-US"/>
          </a:p>
        </p:txBody>
      </p:sp>
    </p:spTree>
    <p:extLst>
      <p:ext uri="{BB962C8B-B14F-4D97-AF65-F5344CB8AC3E}">
        <p14:creationId xmlns:p14="http://schemas.microsoft.com/office/powerpoint/2010/main" val="61677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38889C-A434-184A-B2EE-00687FEF1C86}"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a:t>
            </a:r>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69CD8F3-EF7F-784A-8EC3-456A384D3620}" type="slidenum">
              <a:rPr lang="en-US" smtClean="0"/>
              <a:t>‹#›</a:t>
            </a:fld>
            <a:endParaRPr lang="en-US"/>
          </a:p>
        </p:txBody>
      </p:sp>
    </p:spTree>
    <p:extLst>
      <p:ext uri="{BB962C8B-B14F-4D97-AF65-F5344CB8AC3E}">
        <p14:creationId xmlns:p14="http://schemas.microsoft.com/office/powerpoint/2010/main" val="1528591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F14F84B-2E79-D24A-B8E2-EF35B50E493B}" type="datetime1">
              <a:rPr lang="en-US" smtClean="0"/>
              <a:t>4/25/18</a:t>
            </a:fld>
            <a:endParaRPr lang="en-US"/>
          </a:p>
        </p:txBody>
      </p:sp>
      <p:sp>
        <p:nvSpPr>
          <p:cNvPr id="8" name="Footer Placeholder 7"/>
          <p:cNvSpPr>
            <a:spLocks noGrp="1"/>
          </p:cNvSpPr>
          <p:nvPr>
            <p:ph type="ftr" sz="quarter" idx="11"/>
          </p:nvPr>
        </p:nvSpPr>
        <p:spPr/>
        <p:txBody>
          <a:bodyPr/>
          <a:lstStyle/>
          <a:p>
            <a:r>
              <a:rPr lang="en-US" smtClean="0"/>
              <a:t>Oeshwik Ahmed, Faculty of HRM, Northern university</a:t>
            </a:r>
            <a:endParaRPr lang="en-US"/>
          </a:p>
        </p:txBody>
      </p:sp>
      <p:sp>
        <p:nvSpPr>
          <p:cNvPr id="9" name="Slide Number Placeholder 8"/>
          <p:cNvSpPr>
            <a:spLocks noGrp="1"/>
          </p:cNvSpPr>
          <p:nvPr>
            <p:ph type="sldNum" sz="quarter" idx="12"/>
          </p:nvPr>
        </p:nvSpPr>
        <p:spPr/>
        <p:txBody>
          <a:bodyPr/>
          <a:lstStyle/>
          <a:p>
            <a:fld id="{169CD8F3-EF7F-784A-8EC3-456A384D3620}" type="slidenum">
              <a:rPr lang="en-US" smtClean="0"/>
              <a:t>‹#›</a:t>
            </a:fld>
            <a:endParaRPr lang="en-US"/>
          </a:p>
        </p:txBody>
      </p:sp>
    </p:spTree>
    <p:extLst>
      <p:ext uri="{BB962C8B-B14F-4D97-AF65-F5344CB8AC3E}">
        <p14:creationId xmlns:p14="http://schemas.microsoft.com/office/powerpoint/2010/main" val="683160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571D3CF-A870-1D41-BE3A-C0653CD6DF04}" type="datetime1">
              <a:rPr lang="en-US" smtClean="0"/>
              <a:t>4/25/18</a:t>
            </a:fld>
            <a:endParaRPr lang="en-US"/>
          </a:p>
        </p:txBody>
      </p:sp>
      <p:sp>
        <p:nvSpPr>
          <p:cNvPr id="8" name="Footer Placeholder 7"/>
          <p:cNvSpPr>
            <a:spLocks noGrp="1"/>
          </p:cNvSpPr>
          <p:nvPr>
            <p:ph type="ftr" sz="quarter" idx="11"/>
          </p:nvPr>
        </p:nvSpPr>
        <p:spPr>
          <a:xfrm>
            <a:off x="561111" y="6391838"/>
            <a:ext cx="3644282" cy="304801"/>
          </a:xfrm>
        </p:spPr>
        <p:txBody>
          <a:bodyPr/>
          <a:lstStyle/>
          <a:p>
            <a:r>
              <a:rPr lang="en-US" smtClean="0"/>
              <a:t>Oeshwik Ahmed, Faculty of HRM, Northern university</a:t>
            </a:r>
            <a:endParaRPr lang="en-US"/>
          </a:p>
        </p:txBody>
      </p:sp>
      <p:sp>
        <p:nvSpPr>
          <p:cNvPr id="9" name="Slide Number Placeholder 8"/>
          <p:cNvSpPr>
            <a:spLocks noGrp="1"/>
          </p:cNvSpPr>
          <p:nvPr>
            <p:ph type="sldNum" sz="quarter" idx="12"/>
          </p:nvPr>
        </p:nvSpPr>
        <p:spPr/>
        <p:txBody>
          <a:bodyPr/>
          <a:lstStyle/>
          <a:p>
            <a:fld id="{169CD8F3-EF7F-784A-8EC3-456A384D3620}" type="slidenum">
              <a:rPr lang="en-US" smtClean="0"/>
              <a:t>‹#›</a:t>
            </a:fld>
            <a:endParaRPr lang="en-US"/>
          </a:p>
        </p:txBody>
      </p:sp>
    </p:spTree>
    <p:extLst>
      <p:ext uri="{BB962C8B-B14F-4D97-AF65-F5344CB8AC3E}">
        <p14:creationId xmlns:p14="http://schemas.microsoft.com/office/powerpoint/2010/main" val="1429165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61E12226-785C-0C41-A464-C723740308D3}"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a:t>
            </a:r>
            <a:endParaRPr lang="en-US"/>
          </a:p>
        </p:txBody>
      </p:sp>
      <p:sp>
        <p:nvSpPr>
          <p:cNvPr id="6" name="Slide Number Placeholder 5"/>
          <p:cNvSpPr>
            <a:spLocks noGrp="1"/>
          </p:cNvSpPr>
          <p:nvPr>
            <p:ph type="sldNum" sz="quarter" idx="12"/>
          </p:nvPr>
        </p:nvSpPr>
        <p:spPr/>
        <p:txBody>
          <a:bodyPr/>
          <a:lstStyle/>
          <a:p>
            <a:fld id="{169CD8F3-EF7F-784A-8EC3-456A384D3620}" type="slidenum">
              <a:rPr lang="en-US" smtClean="0"/>
              <a:t>‹#›</a:t>
            </a:fld>
            <a:endParaRPr lang="en-US"/>
          </a:p>
        </p:txBody>
      </p:sp>
    </p:spTree>
    <p:extLst>
      <p:ext uri="{BB962C8B-B14F-4D97-AF65-F5344CB8AC3E}">
        <p14:creationId xmlns:p14="http://schemas.microsoft.com/office/powerpoint/2010/main" val="373176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2B3B163-2597-F847-84F2-E3BE55BCBEBA}"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a:t>
            </a:r>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69CD8F3-EF7F-784A-8EC3-456A384D3620}" type="slidenum">
              <a:rPr lang="en-US" smtClean="0"/>
              <a:t>‹#›</a:t>
            </a:fld>
            <a:endParaRPr lang="en-US"/>
          </a:p>
        </p:txBody>
      </p:sp>
    </p:spTree>
    <p:extLst>
      <p:ext uri="{BB962C8B-B14F-4D97-AF65-F5344CB8AC3E}">
        <p14:creationId xmlns:p14="http://schemas.microsoft.com/office/powerpoint/2010/main" val="1329841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lvl1pPr>
              <a:defRPr sz="3600"/>
            </a:lvl1pPr>
            <a:lvl2pPr>
              <a:defRPr sz="3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DA14C8-CF4B-D544-9B3D-94ED155BDBE5}"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a:t>
            </a:r>
            <a:endParaRPr lang="en-US"/>
          </a:p>
        </p:txBody>
      </p:sp>
      <p:sp>
        <p:nvSpPr>
          <p:cNvPr id="6" name="Slide Number Placeholder 5"/>
          <p:cNvSpPr>
            <a:spLocks noGrp="1"/>
          </p:cNvSpPr>
          <p:nvPr>
            <p:ph type="sldNum" sz="quarter" idx="12"/>
          </p:nvPr>
        </p:nvSpPr>
        <p:spPr/>
        <p:txBody>
          <a:bodyPr/>
          <a:lstStyle/>
          <a:p>
            <a:fld id="{169CD8F3-EF7F-784A-8EC3-456A384D3620}" type="slidenum">
              <a:rPr lang="en-US" smtClean="0"/>
              <a:t>‹#›</a:t>
            </a:fld>
            <a:endParaRPr lang="en-US"/>
          </a:p>
        </p:txBody>
      </p:sp>
    </p:spTree>
    <p:extLst>
      <p:ext uri="{BB962C8B-B14F-4D97-AF65-F5344CB8AC3E}">
        <p14:creationId xmlns:p14="http://schemas.microsoft.com/office/powerpoint/2010/main" val="460218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F9B938-2630-194C-9275-30C76D5C8F32}"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a:t>
            </a:r>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69CD8F3-EF7F-784A-8EC3-456A384D3620}" type="slidenum">
              <a:rPr lang="en-US" smtClean="0"/>
              <a:t>‹#›</a:t>
            </a:fld>
            <a:endParaRPr lang="en-US"/>
          </a:p>
        </p:txBody>
      </p:sp>
    </p:spTree>
    <p:extLst>
      <p:ext uri="{BB962C8B-B14F-4D97-AF65-F5344CB8AC3E}">
        <p14:creationId xmlns:p14="http://schemas.microsoft.com/office/powerpoint/2010/main" val="1799985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E89F1C-4969-3E4B-8A81-28630A8B1605}" type="datetime1">
              <a:rPr lang="en-US" smtClean="0"/>
              <a:t>4/25/18</a:t>
            </a:fld>
            <a:endParaRPr lang="en-US"/>
          </a:p>
        </p:txBody>
      </p:sp>
      <p:sp>
        <p:nvSpPr>
          <p:cNvPr id="6" name="Footer Placeholder 5"/>
          <p:cNvSpPr>
            <a:spLocks noGrp="1"/>
          </p:cNvSpPr>
          <p:nvPr>
            <p:ph type="ftr" sz="quarter" idx="11"/>
          </p:nvPr>
        </p:nvSpPr>
        <p:spPr/>
        <p:txBody>
          <a:bodyPr/>
          <a:lstStyle/>
          <a:p>
            <a:r>
              <a:rPr lang="en-US" smtClean="0"/>
              <a:t>Oeshwik Ahmed, Faculty of HRM, Northern university</a:t>
            </a:r>
            <a:endParaRPr lang="en-US"/>
          </a:p>
        </p:txBody>
      </p:sp>
      <p:sp>
        <p:nvSpPr>
          <p:cNvPr id="7" name="Slide Number Placeholder 6"/>
          <p:cNvSpPr>
            <a:spLocks noGrp="1"/>
          </p:cNvSpPr>
          <p:nvPr>
            <p:ph type="sldNum" sz="quarter" idx="12"/>
          </p:nvPr>
        </p:nvSpPr>
        <p:spPr/>
        <p:txBody>
          <a:bodyPr/>
          <a:lstStyle/>
          <a:p>
            <a:fld id="{169CD8F3-EF7F-784A-8EC3-456A384D3620}" type="slidenum">
              <a:rPr lang="en-US" smtClean="0"/>
              <a:t>‹#›</a:t>
            </a:fld>
            <a:endParaRPr lang="en-US"/>
          </a:p>
        </p:txBody>
      </p:sp>
    </p:spTree>
    <p:extLst>
      <p:ext uri="{BB962C8B-B14F-4D97-AF65-F5344CB8AC3E}">
        <p14:creationId xmlns:p14="http://schemas.microsoft.com/office/powerpoint/2010/main" val="75414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B421A4-D640-994E-AD2B-D3AA90E8FC5A}" type="datetime1">
              <a:rPr lang="en-US" smtClean="0"/>
              <a:t>4/25/18</a:t>
            </a:fld>
            <a:endParaRPr lang="en-US"/>
          </a:p>
        </p:txBody>
      </p:sp>
      <p:sp>
        <p:nvSpPr>
          <p:cNvPr id="8" name="Footer Placeholder 7"/>
          <p:cNvSpPr>
            <a:spLocks noGrp="1"/>
          </p:cNvSpPr>
          <p:nvPr>
            <p:ph type="ftr" sz="quarter" idx="11"/>
          </p:nvPr>
        </p:nvSpPr>
        <p:spPr/>
        <p:txBody>
          <a:bodyPr/>
          <a:lstStyle/>
          <a:p>
            <a:r>
              <a:rPr lang="en-US" smtClean="0"/>
              <a:t>Oeshwik Ahmed, Faculty of HRM, Northern university</a:t>
            </a:r>
            <a:endParaRPr lang="en-US"/>
          </a:p>
        </p:txBody>
      </p:sp>
      <p:sp>
        <p:nvSpPr>
          <p:cNvPr id="9" name="Slide Number Placeholder 8"/>
          <p:cNvSpPr>
            <a:spLocks noGrp="1"/>
          </p:cNvSpPr>
          <p:nvPr>
            <p:ph type="sldNum" sz="quarter" idx="12"/>
          </p:nvPr>
        </p:nvSpPr>
        <p:spPr/>
        <p:txBody>
          <a:bodyPr/>
          <a:lstStyle/>
          <a:p>
            <a:fld id="{169CD8F3-EF7F-784A-8EC3-456A384D3620}" type="slidenum">
              <a:rPr lang="en-US" smtClean="0"/>
              <a:t>‹#›</a:t>
            </a:fld>
            <a:endParaRPr lang="en-US"/>
          </a:p>
        </p:txBody>
      </p:sp>
    </p:spTree>
    <p:extLst>
      <p:ext uri="{BB962C8B-B14F-4D97-AF65-F5344CB8AC3E}">
        <p14:creationId xmlns:p14="http://schemas.microsoft.com/office/powerpoint/2010/main" val="490127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2BD4F3-3B71-2241-842C-FA3CB85CBCBA}" type="datetime1">
              <a:rPr lang="en-US" smtClean="0"/>
              <a:t>4/25/18</a:t>
            </a:fld>
            <a:endParaRPr lang="en-US"/>
          </a:p>
        </p:txBody>
      </p:sp>
      <p:sp>
        <p:nvSpPr>
          <p:cNvPr id="4" name="Footer Placeholder 3"/>
          <p:cNvSpPr>
            <a:spLocks noGrp="1"/>
          </p:cNvSpPr>
          <p:nvPr>
            <p:ph type="ftr" sz="quarter" idx="11"/>
          </p:nvPr>
        </p:nvSpPr>
        <p:spPr/>
        <p:txBody>
          <a:bodyPr/>
          <a:lstStyle/>
          <a:p>
            <a:r>
              <a:rPr lang="en-US" smtClean="0"/>
              <a:t>Oeshwik Ahmed, Faculty of HRM, Northern university</a:t>
            </a:r>
            <a:endParaRPr lang="en-US"/>
          </a:p>
        </p:txBody>
      </p:sp>
      <p:sp>
        <p:nvSpPr>
          <p:cNvPr id="5" name="Slide Number Placeholder 4"/>
          <p:cNvSpPr>
            <a:spLocks noGrp="1"/>
          </p:cNvSpPr>
          <p:nvPr>
            <p:ph type="sldNum" sz="quarter" idx="12"/>
          </p:nvPr>
        </p:nvSpPr>
        <p:spPr/>
        <p:txBody>
          <a:bodyPr/>
          <a:lstStyle/>
          <a:p>
            <a:fld id="{169CD8F3-EF7F-784A-8EC3-456A384D3620}" type="slidenum">
              <a:rPr lang="en-US" smtClean="0"/>
              <a:t>‹#›</a:t>
            </a:fld>
            <a:endParaRPr lang="en-US"/>
          </a:p>
        </p:txBody>
      </p:sp>
    </p:spTree>
    <p:extLst>
      <p:ext uri="{BB962C8B-B14F-4D97-AF65-F5344CB8AC3E}">
        <p14:creationId xmlns:p14="http://schemas.microsoft.com/office/powerpoint/2010/main" val="1971996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CEE5F6-5CDE-3E4A-B163-22C6B0175DF2}" type="datetime1">
              <a:rPr lang="en-US" smtClean="0"/>
              <a:t>4/25/18</a:t>
            </a:fld>
            <a:endParaRPr lang="en-US"/>
          </a:p>
        </p:txBody>
      </p:sp>
      <p:sp>
        <p:nvSpPr>
          <p:cNvPr id="3" name="Footer Placeholder 2"/>
          <p:cNvSpPr>
            <a:spLocks noGrp="1"/>
          </p:cNvSpPr>
          <p:nvPr>
            <p:ph type="ftr" sz="quarter" idx="11"/>
          </p:nvPr>
        </p:nvSpPr>
        <p:spPr/>
        <p:txBody>
          <a:bodyPr/>
          <a:lstStyle/>
          <a:p>
            <a:r>
              <a:rPr lang="en-US" smtClean="0"/>
              <a:t>Oeshwik Ahmed, Faculty of HRM, Northern university</a:t>
            </a:r>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69CD8F3-EF7F-784A-8EC3-456A384D3620}" type="slidenum">
              <a:rPr lang="en-US" smtClean="0"/>
              <a:t>‹#›</a:t>
            </a:fld>
            <a:endParaRPr lang="en-US"/>
          </a:p>
        </p:txBody>
      </p:sp>
    </p:spTree>
    <p:extLst>
      <p:ext uri="{BB962C8B-B14F-4D97-AF65-F5344CB8AC3E}">
        <p14:creationId xmlns:p14="http://schemas.microsoft.com/office/powerpoint/2010/main" val="1238337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2B196D-18FA-4B45-80A7-91EFC45D3963}" type="datetime1">
              <a:rPr lang="en-US" smtClean="0"/>
              <a:t>4/25/18</a:t>
            </a:fld>
            <a:endParaRPr lang="en-US"/>
          </a:p>
        </p:txBody>
      </p:sp>
      <p:sp>
        <p:nvSpPr>
          <p:cNvPr id="6" name="Footer Placeholder 5"/>
          <p:cNvSpPr>
            <a:spLocks noGrp="1"/>
          </p:cNvSpPr>
          <p:nvPr>
            <p:ph type="ftr" sz="quarter" idx="11"/>
          </p:nvPr>
        </p:nvSpPr>
        <p:spPr/>
        <p:txBody>
          <a:bodyPr/>
          <a:lstStyle/>
          <a:p>
            <a:r>
              <a:rPr lang="en-US" smtClean="0"/>
              <a:t>Oeshwik Ahmed, Faculty of HRM, Northern university</a:t>
            </a:r>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69CD8F3-EF7F-784A-8EC3-456A384D3620}" type="slidenum">
              <a:rPr lang="en-US" smtClean="0"/>
              <a:t>‹#›</a:t>
            </a:fld>
            <a:endParaRPr lang="en-US"/>
          </a:p>
        </p:txBody>
      </p:sp>
    </p:spTree>
    <p:extLst>
      <p:ext uri="{BB962C8B-B14F-4D97-AF65-F5344CB8AC3E}">
        <p14:creationId xmlns:p14="http://schemas.microsoft.com/office/powerpoint/2010/main" val="1469297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Drag picture to placeholder or click icon to add</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009C7C-9317-2C47-AF23-A6EBCDA8D15B}" type="datetime1">
              <a:rPr lang="en-US" smtClean="0"/>
              <a:t>4/25/18</a:t>
            </a:fld>
            <a:endParaRPr lang="en-US"/>
          </a:p>
        </p:txBody>
      </p:sp>
      <p:sp>
        <p:nvSpPr>
          <p:cNvPr id="6" name="Footer Placeholder 5"/>
          <p:cNvSpPr>
            <a:spLocks noGrp="1"/>
          </p:cNvSpPr>
          <p:nvPr>
            <p:ph type="ftr" sz="quarter" idx="11"/>
          </p:nvPr>
        </p:nvSpPr>
        <p:spPr/>
        <p:txBody>
          <a:bodyPr/>
          <a:lstStyle/>
          <a:p>
            <a:r>
              <a:rPr lang="en-US" smtClean="0"/>
              <a:t>Oeshwik Ahmed, Faculty of HRM, Northern university</a:t>
            </a:r>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69CD8F3-EF7F-784A-8EC3-456A384D3620}" type="slidenum">
              <a:rPr lang="en-US" smtClean="0"/>
              <a:t>‹#›</a:t>
            </a:fld>
            <a:endParaRPr lang="en-US"/>
          </a:p>
        </p:txBody>
      </p:sp>
    </p:spTree>
    <p:extLst>
      <p:ext uri="{BB962C8B-B14F-4D97-AF65-F5344CB8AC3E}">
        <p14:creationId xmlns:p14="http://schemas.microsoft.com/office/powerpoint/2010/main" val="5656508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16CF0F4-0DFF-954C-984B-5602FE05E870}" type="datetime1">
              <a:rPr lang="en-US" smtClean="0"/>
              <a:t>4/25/18</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smtClean="0"/>
              <a:t>Oeshwik Ahmed, Faculty of HRM, Northern university</a:t>
            </a:r>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69CD8F3-EF7F-784A-8EC3-456A384D3620}" type="slidenum">
              <a:rPr lang="en-US" smtClean="0"/>
              <a:t>‹#›</a:t>
            </a:fld>
            <a:endParaRPr lang="en-US"/>
          </a:p>
        </p:txBody>
      </p:sp>
    </p:spTree>
    <p:extLst>
      <p:ext uri="{BB962C8B-B14F-4D97-AF65-F5344CB8AC3E}">
        <p14:creationId xmlns:p14="http://schemas.microsoft.com/office/powerpoint/2010/main" val="187099888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Industrial Relation</a:t>
            </a:r>
            <a:endParaRPr lang="en-US" dirty="0"/>
          </a:p>
        </p:txBody>
      </p:sp>
      <p:sp>
        <p:nvSpPr>
          <p:cNvPr id="3" name="Subtitle 2"/>
          <p:cNvSpPr>
            <a:spLocks noGrp="1"/>
          </p:cNvSpPr>
          <p:nvPr>
            <p:ph type="subTitle" idx="1"/>
          </p:nvPr>
        </p:nvSpPr>
        <p:spPr/>
        <p:txBody>
          <a:bodyPr>
            <a:normAutofit/>
          </a:bodyPr>
          <a:lstStyle/>
          <a:p>
            <a:r>
              <a:rPr lang="en-US" dirty="0" smtClean="0"/>
              <a:t>Lecture one </a:t>
            </a:r>
          </a:p>
          <a:p>
            <a:r>
              <a:rPr lang="en-US" dirty="0" err="1" smtClean="0"/>
              <a:t>Oeshwik</a:t>
            </a:r>
            <a:r>
              <a:rPr lang="en-US" dirty="0" smtClean="0"/>
              <a:t> Ahmed , FACTULTY OF HRM, NORTHERN UNIVERSITY</a:t>
            </a:r>
          </a:p>
        </p:txBody>
      </p:sp>
      <p:sp>
        <p:nvSpPr>
          <p:cNvPr id="4" name="Date Placeholder 3"/>
          <p:cNvSpPr>
            <a:spLocks noGrp="1"/>
          </p:cNvSpPr>
          <p:nvPr>
            <p:ph type="dt" sz="half" idx="10"/>
          </p:nvPr>
        </p:nvSpPr>
        <p:spPr/>
        <p:txBody>
          <a:bodyPr/>
          <a:lstStyle/>
          <a:p>
            <a:fld id="{3619E39C-5FFC-A14A-AD7C-0FEC783CE70C}"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a:t>
            </a:r>
            <a:endParaRPr lang="en-US"/>
          </a:p>
        </p:txBody>
      </p:sp>
      <p:sp>
        <p:nvSpPr>
          <p:cNvPr id="6" name="Slide Number Placeholder 5"/>
          <p:cNvSpPr>
            <a:spLocks noGrp="1"/>
          </p:cNvSpPr>
          <p:nvPr>
            <p:ph type="sldNum" sz="quarter" idx="12"/>
          </p:nvPr>
        </p:nvSpPr>
        <p:spPr/>
        <p:txBody>
          <a:bodyPr/>
          <a:lstStyle/>
          <a:p>
            <a:fld id="{169CD8F3-EF7F-784A-8EC3-456A384D3620}" type="slidenum">
              <a:rPr lang="en-US" smtClean="0"/>
              <a:t>1</a:t>
            </a:fld>
            <a:endParaRPr lang="en-US"/>
          </a:p>
        </p:txBody>
      </p:sp>
    </p:spTree>
    <p:extLst>
      <p:ext uri="{BB962C8B-B14F-4D97-AF65-F5344CB8AC3E}">
        <p14:creationId xmlns:p14="http://schemas.microsoft.com/office/powerpoint/2010/main" val="418624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4583" y="2191763"/>
            <a:ext cx="11161643" cy="4200075"/>
          </a:xfrm>
        </p:spPr>
        <p:txBody>
          <a:bodyPr>
            <a:normAutofit fontScale="92500" lnSpcReduction="10000"/>
          </a:bodyPr>
          <a:lstStyle/>
          <a:p>
            <a:r>
              <a:rPr lang="en-US" dirty="0"/>
              <a:t>Minimization of the industrial conflicts and settlement of industrial disputes through consensus achieved by negotiations. </a:t>
            </a:r>
          </a:p>
          <a:p>
            <a:r>
              <a:rPr lang="en-US" dirty="0"/>
              <a:t>Avoidance of differences and settlement of disputes through dispute settlement mechanism.</a:t>
            </a:r>
          </a:p>
          <a:p>
            <a:r>
              <a:rPr lang="en-US" dirty="0"/>
              <a:t> Establishment of mechanisms for communication, consultation and cooperation in order to resolve work place issues at the enterprise and industry level</a:t>
            </a:r>
          </a:p>
        </p:txBody>
      </p:sp>
      <p:sp>
        <p:nvSpPr>
          <p:cNvPr id="2" name="Date Placeholder 1"/>
          <p:cNvSpPr>
            <a:spLocks noGrp="1"/>
          </p:cNvSpPr>
          <p:nvPr>
            <p:ph type="dt" sz="half" idx="10"/>
          </p:nvPr>
        </p:nvSpPr>
        <p:spPr/>
        <p:txBody>
          <a:bodyPr/>
          <a:lstStyle/>
          <a:p>
            <a:fld id="{007BA99F-878A-6C42-9AA5-A38F86D538FC}" type="datetime1">
              <a:rPr lang="en-US" smtClean="0"/>
              <a:t>4/25/18</a:t>
            </a:fld>
            <a:endParaRPr lang="en-US"/>
          </a:p>
        </p:txBody>
      </p:sp>
      <p:sp>
        <p:nvSpPr>
          <p:cNvPr id="4" name="Footer Placeholder 3"/>
          <p:cNvSpPr>
            <a:spLocks noGrp="1"/>
          </p:cNvSpPr>
          <p:nvPr>
            <p:ph type="ftr" sz="quarter" idx="11"/>
          </p:nvPr>
        </p:nvSpPr>
        <p:spPr/>
        <p:txBody>
          <a:bodyPr/>
          <a:lstStyle/>
          <a:p>
            <a:r>
              <a:rPr lang="en-US" smtClean="0"/>
              <a:t>Oeshwik Ahmed, Faculty of HRM, Northern university</a:t>
            </a:r>
            <a:endParaRPr lang="en-US"/>
          </a:p>
        </p:txBody>
      </p:sp>
      <p:sp>
        <p:nvSpPr>
          <p:cNvPr id="5" name="Slide Number Placeholder 4"/>
          <p:cNvSpPr>
            <a:spLocks noGrp="1"/>
          </p:cNvSpPr>
          <p:nvPr>
            <p:ph type="sldNum" sz="quarter" idx="12"/>
          </p:nvPr>
        </p:nvSpPr>
        <p:spPr/>
        <p:txBody>
          <a:bodyPr/>
          <a:lstStyle/>
          <a:p>
            <a:fld id="{169CD8F3-EF7F-784A-8EC3-456A384D3620}" type="slidenum">
              <a:rPr lang="en-US" smtClean="0"/>
              <a:t>10</a:t>
            </a:fld>
            <a:endParaRPr lang="en-US"/>
          </a:p>
        </p:txBody>
      </p:sp>
      <p:sp>
        <p:nvSpPr>
          <p:cNvPr id="6" name="Title 1"/>
          <p:cNvSpPr>
            <a:spLocks noGrp="1"/>
          </p:cNvSpPr>
          <p:nvPr>
            <p:ph type="title"/>
          </p:nvPr>
        </p:nvSpPr>
        <p:spPr>
          <a:xfrm>
            <a:off x="1154954" y="973668"/>
            <a:ext cx="8761413" cy="706964"/>
          </a:xfrm>
        </p:spPr>
        <p:txBody>
          <a:bodyPr/>
          <a:lstStyle/>
          <a:p>
            <a:r>
              <a:rPr lang="en-US" b="1" dirty="0" smtClean="0"/>
              <a:t>Objectives of Industrial relations</a:t>
            </a:r>
            <a:endParaRPr lang="en-US" dirty="0"/>
          </a:p>
        </p:txBody>
      </p:sp>
    </p:spTree>
    <p:extLst>
      <p:ext uri="{BB962C8B-B14F-4D97-AF65-F5344CB8AC3E}">
        <p14:creationId xmlns:p14="http://schemas.microsoft.com/office/powerpoint/2010/main" val="1556283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7450" y="2345635"/>
            <a:ext cx="10712368" cy="4420576"/>
          </a:xfrm>
        </p:spPr>
        <p:txBody>
          <a:bodyPr>
            <a:normAutofit fontScale="85000" lnSpcReduction="20000"/>
          </a:bodyPr>
          <a:lstStyle/>
          <a:p>
            <a:r>
              <a:rPr lang="en-US" dirty="0" smtClean="0"/>
              <a:t>To have say in the management and decision making. </a:t>
            </a:r>
          </a:p>
          <a:p>
            <a:r>
              <a:rPr lang="en-US" dirty="0" smtClean="0"/>
              <a:t>To maintain industrial democracy. </a:t>
            </a:r>
          </a:p>
          <a:p>
            <a:r>
              <a:rPr lang="en-US" dirty="0" smtClean="0"/>
              <a:t>To achieve through a tripartite process on issues like </a:t>
            </a:r>
            <a:r>
              <a:rPr lang="en-US" dirty="0" err="1" smtClean="0"/>
              <a:t>labour</a:t>
            </a:r>
            <a:r>
              <a:rPr lang="en-US" dirty="0" smtClean="0"/>
              <a:t> policy at national level.</a:t>
            </a:r>
          </a:p>
          <a:p>
            <a:r>
              <a:rPr lang="en-US" dirty="0" smtClean="0"/>
              <a:t> To provide social protection where needed for example in the area of safety, occupational health and social security etc.</a:t>
            </a:r>
          </a:p>
          <a:p>
            <a:r>
              <a:rPr lang="en-US" dirty="0" smtClean="0"/>
              <a:t> Establishment of stable and harmonious relationship between employees, employers and the organization and between them and the government authorities.</a:t>
            </a:r>
            <a:endParaRPr lang="en-US" dirty="0"/>
          </a:p>
        </p:txBody>
      </p:sp>
      <p:sp>
        <p:nvSpPr>
          <p:cNvPr id="2" name="Date Placeholder 1"/>
          <p:cNvSpPr>
            <a:spLocks noGrp="1"/>
          </p:cNvSpPr>
          <p:nvPr>
            <p:ph type="dt" sz="half" idx="10"/>
          </p:nvPr>
        </p:nvSpPr>
        <p:spPr/>
        <p:txBody>
          <a:bodyPr/>
          <a:lstStyle/>
          <a:p>
            <a:fld id="{EAC7789E-CB27-734A-9A35-00F843281CC3}" type="datetime1">
              <a:rPr lang="en-US" smtClean="0"/>
              <a:t>4/25/18</a:t>
            </a:fld>
            <a:endParaRPr lang="en-US"/>
          </a:p>
        </p:txBody>
      </p:sp>
      <p:sp>
        <p:nvSpPr>
          <p:cNvPr id="4" name="Footer Placeholder 3"/>
          <p:cNvSpPr>
            <a:spLocks noGrp="1"/>
          </p:cNvSpPr>
          <p:nvPr>
            <p:ph type="ftr" sz="quarter" idx="11"/>
          </p:nvPr>
        </p:nvSpPr>
        <p:spPr/>
        <p:txBody>
          <a:bodyPr/>
          <a:lstStyle/>
          <a:p>
            <a:r>
              <a:rPr lang="en-US" smtClean="0"/>
              <a:t>Oeshwik Ahmed, Faculty of HRM, Northern university</a:t>
            </a:r>
            <a:endParaRPr lang="en-US"/>
          </a:p>
        </p:txBody>
      </p:sp>
      <p:sp>
        <p:nvSpPr>
          <p:cNvPr id="5" name="Slide Number Placeholder 4"/>
          <p:cNvSpPr>
            <a:spLocks noGrp="1"/>
          </p:cNvSpPr>
          <p:nvPr>
            <p:ph type="sldNum" sz="quarter" idx="12"/>
          </p:nvPr>
        </p:nvSpPr>
        <p:spPr/>
        <p:txBody>
          <a:bodyPr/>
          <a:lstStyle/>
          <a:p>
            <a:fld id="{169CD8F3-EF7F-784A-8EC3-456A384D3620}" type="slidenum">
              <a:rPr lang="en-US" smtClean="0"/>
              <a:t>11</a:t>
            </a:fld>
            <a:endParaRPr lang="en-US"/>
          </a:p>
        </p:txBody>
      </p:sp>
      <p:sp>
        <p:nvSpPr>
          <p:cNvPr id="6" name="Title 1"/>
          <p:cNvSpPr>
            <a:spLocks noGrp="1"/>
          </p:cNvSpPr>
          <p:nvPr>
            <p:ph type="title"/>
          </p:nvPr>
        </p:nvSpPr>
        <p:spPr>
          <a:xfrm>
            <a:off x="1154954" y="973668"/>
            <a:ext cx="8761413" cy="706964"/>
          </a:xfrm>
        </p:spPr>
        <p:txBody>
          <a:bodyPr/>
          <a:lstStyle/>
          <a:p>
            <a:r>
              <a:rPr lang="en-US" b="1" dirty="0" smtClean="0"/>
              <a:t>Objectives of Industrial relations</a:t>
            </a:r>
            <a:endParaRPr lang="en-US" dirty="0"/>
          </a:p>
        </p:txBody>
      </p:sp>
    </p:spTree>
    <p:extLst>
      <p:ext uri="{BB962C8B-B14F-4D97-AF65-F5344CB8AC3E}">
        <p14:creationId xmlns:p14="http://schemas.microsoft.com/office/powerpoint/2010/main" val="1666100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Industrial Relation</a:t>
            </a:r>
            <a:endParaRPr lang="en-US" dirty="0"/>
          </a:p>
        </p:txBody>
      </p:sp>
      <p:sp>
        <p:nvSpPr>
          <p:cNvPr id="3" name="Content Placeholder 2"/>
          <p:cNvSpPr>
            <a:spLocks noGrp="1"/>
          </p:cNvSpPr>
          <p:nvPr>
            <p:ph idx="1"/>
          </p:nvPr>
        </p:nvSpPr>
        <p:spPr>
          <a:xfrm>
            <a:off x="826961" y="2305325"/>
            <a:ext cx="11070177" cy="4086513"/>
          </a:xfrm>
        </p:spPr>
        <p:txBody>
          <a:bodyPr>
            <a:normAutofit fontScale="77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Industrial relations are concerned with a particular set of phenomena associated with regulating human activity in industrial employment. Different researches have found different ways of dealing with industrial relations.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defTabSz="914400">
              <a:spcBef>
                <a:spcPts val="0"/>
              </a:spcBef>
              <a:buClrTx/>
              <a:buSzTx/>
              <a:defRPr/>
            </a:pPr>
            <a:r>
              <a:rPr lang="en-US" dirty="0" smtClean="0"/>
              <a:t>Unitary approach</a:t>
            </a:r>
          </a:p>
          <a:p>
            <a:pPr defTabSz="914400">
              <a:spcBef>
                <a:spcPts val="0"/>
              </a:spcBef>
              <a:buClrTx/>
              <a:buSzTx/>
              <a:defRPr/>
            </a:pPr>
            <a:r>
              <a:rPr lang="en-US" dirty="0" smtClean="0"/>
              <a:t>Pluralistic approach</a:t>
            </a:r>
          </a:p>
          <a:p>
            <a:pPr defTabSz="914400">
              <a:spcBef>
                <a:spcPts val="0"/>
              </a:spcBef>
              <a:buClrTx/>
              <a:buSzTx/>
              <a:defRPr/>
            </a:pPr>
            <a:r>
              <a:rPr lang="en-US" dirty="0" smtClean="0"/>
              <a:t>Marxian approach</a:t>
            </a:r>
          </a:p>
          <a:p>
            <a:pPr defTabSz="914400">
              <a:spcBef>
                <a:spcPts val="0"/>
              </a:spcBef>
              <a:buClrTx/>
              <a:buSzTx/>
              <a:defRPr/>
            </a:pPr>
            <a:r>
              <a:rPr lang="en-US" dirty="0" smtClean="0"/>
              <a:t>Social action approach</a:t>
            </a:r>
          </a:p>
          <a:p>
            <a:pPr defTabSz="914400">
              <a:spcBef>
                <a:spcPts val="0"/>
              </a:spcBef>
              <a:buClrTx/>
              <a:buSzTx/>
              <a:defRPr/>
            </a:pPr>
            <a:r>
              <a:rPr lang="en-US" dirty="0" smtClean="0"/>
              <a:t>System/Dunlop Approach</a:t>
            </a:r>
          </a:p>
          <a:p>
            <a:pPr defTabSz="914400">
              <a:spcBef>
                <a:spcPts val="0"/>
              </a:spcBef>
              <a:buClrTx/>
              <a:buSzTx/>
              <a:defRPr/>
            </a:pPr>
            <a:r>
              <a:rPr lang="en-US" dirty="0" smtClean="0"/>
              <a:t>HRD Approach</a:t>
            </a:r>
            <a:endParaRPr lang="en-US" dirty="0"/>
          </a:p>
        </p:txBody>
      </p:sp>
      <p:sp>
        <p:nvSpPr>
          <p:cNvPr id="4" name="Date Placeholder 3"/>
          <p:cNvSpPr>
            <a:spLocks noGrp="1"/>
          </p:cNvSpPr>
          <p:nvPr>
            <p:ph type="dt" sz="half" idx="10"/>
          </p:nvPr>
        </p:nvSpPr>
        <p:spPr/>
        <p:txBody>
          <a:bodyPr/>
          <a:lstStyle/>
          <a:p>
            <a:fld id="{C4EF4369-E970-654C-AAAB-E93CE3753503}"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a:t>
            </a:r>
            <a:endParaRPr lang="en-US"/>
          </a:p>
        </p:txBody>
      </p:sp>
      <p:sp>
        <p:nvSpPr>
          <p:cNvPr id="6" name="Slide Number Placeholder 5"/>
          <p:cNvSpPr>
            <a:spLocks noGrp="1"/>
          </p:cNvSpPr>
          <p:nvPr>
            <p:ph type="sldNum" sz="quarter" idx="12"/>
          </p:nvPr>
        </p:nvSpPr>
        <p:spPr/>
        <p:txBody>
          <a:bodyPr/>
          <a:lstStyle/>
          <a:p>
            <a:fld id="{169CD8F3-EF7F-784A-8EC3-456A384D3620}" type="slidenum">
              <a:rPr lang="en-US" smtClean="0"/>
              <a:t>12</a:t>
            </a:fld>
            <a:endParaRPr lang="en-US"/>
          </a:p>
        </p:txBody>
      </p:sp>
    </p:spTree>
    <p:extLst>
      <p:ext uri="{BB962C8B-B14F-4D97-AF65-F5344CB8AC3E}">
        <p14:creationId xmlns:p14="http://schemas.microsoft.com/office/powerpoint/2010/main" val="465169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Unitary approach</a:t>
            </a:r>
            <a:endParaRPr lang="en-US" dirty="0"/>
          </a:p>
        </p:txBody>
      </p:sp>
      <p:sp>
        <p:nvSpPr>
          <p:cNvPr id="3" name="Content Placeholder 2"/>
          <p:cNvSpPr>
            <a:spLocks noGrp="1"/>
          </p:cNvSpPr>
          <p:nvPr>
            <p:ph idx="1"/>
          </p:nvPr>
        </p:nvSpPr>
        <p:spPr>
          <a:xfrm>
            <a:off x="424440" y="2312928"/>
            <a:ext cx="11219263" cy="4383709"/>
          </a:xfrm>
        </p:spPr>
        <p:txBody>
          <a:bodyPr>
            <a:normAutofit fontScale="77500" lnSpcReduction="20000"/>
          </a:bodyPr>
          <a:lstStyle/>
          <a:p>
            <a:r>
              <a:rPr lang="en-US" dirty="0" smtClean="0"/>
              <a:t>Unitary Perspective of Industrial Relations views the industrial organization as an entity unified by one aim, and that is success. </a:t>
            </a:r>
            <a:endParaRPr lang="en-US" dirty="0" smtClean="0"/>
          </a:p>
          <a:p>
            <a:r>
              <a:rPr lang="en-US" dirty="0" smtClean="0"/>
              <a:t>In </a:t>
            </a:r>
            <a:r>
              <a:rPr lang="en-US" dirty="0" err="1" smtClean="0"/>
              <a:t>unitarism</a:t>
            </a:r>
            <a:r>
              <a:rPr lang="en-US" dirty="0" smtClean="0"/>
              <a:t>, the organization is perceived as an integrated and harmonious system, viewed as one happy family. </a:t>
            </a:r>
            <a:endParaRPr lang="en-US" dirty="0" smtClean="0"/>
          </a:p>
          <a:p>
            <a:r>
              <a:rPr lang="en-US" dirty="0" smtClean="0"/>
              <a:t>A </a:t>
            </a:r>
            <a:r>
              <a:rPr lang="en-US" dirty="0" smtClean="0"/>
              <a:t>core assumption of unitary approach is that management and staff, and all members of the organization share the same objectives, interests and purposes; thus working together, hand-in-hand, towards the shared mutual goals. </a:t>
            </a:r>
            <a:endParaRPr lang="en-US" dirty="0" smtClean="0"/>
          </a:p>
          <a:p>
            <a:r>
              <a:rPr lang="en-US" dirty="0" smtClean="0"/>
              <a:t>Furthermore</a:t>
            </a:r>
            <a:r>
              <a:rPr lang="en-US" dirty="0" smtClean="0"/>
              <a:t>, Unitarianism has a paternalistic approach where it demands loyalty of all employees. Trade unions are deemed as unnecessary and conflict is perceived as disruptive</a:t>
            </a:r>
            <a:endParaRPr lang="en-US" dirty="0"/>
          </a:p>
        </p:txBody>
      </p:sp>
      <p:sp>
        <p:nvSpPr>
          <p:cNvPr id="4" name="Date Placeholder 3"/>
          <p:cNvSpPr>
            <a:spLocks noGrp="1"/>
          </p:cNvSpPr>
          <p:nvPr>
            <p:ph type="dt" sz="half" idx="10"/>
          </p:nvPr>
        </p:nvSpPr>
        <p:spPr/>
        <p:txBody>
          <a:bodyPr/>
          <a:lstStyle/>
          <a:p>
            <a:fld id="{C5D92C1E-9351-0F41-9171-647D62556EE4}"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a:t>
            </a:r>
            <a:endParaRPr lang="en-US"/>
          </a:p>
        </p:txBody>
      </p:sp>
      <p:sp>
        <p:nvSpPr>
          <p:cNvPr id="6" name="Slide Number Placeholder 5"/>
          <p:cNvSpPr>
            <a:spLocks noGrp="1"/>
          </p:cNvSpPr>
          <p:nvPr>
            <p:ph type="sldNum" sz="quarter" idx="12"/>
          </p:nvPr>
        </p:nvSpPr>
        <p:spPr/>
        <p:txBody>
          <a:bodyPr/>
          <a:lstStyle/>
          <a:p>
            <a:fld id="{169CD8F3-EF7F-784A-8EC3-456A384D3620}" type="slidenum">
              <a:rPr lang="en-US" smtClean="0"/>
              <a:t>13</a:t>
            </a:fld>
            <a:endParaRPr lang="en-US"/>
          </a:p>
        </p:txBody>
      </p:sp>
    </p:spTree>
    <p:extLst>
      <p:ext uri="{BB962C8B-B14F-4D97-AF65-F5344CB8AC3E}">
        <p14:creationId xmlns:p14="http://schemas.microsoft.com/office/powerpoint/2010/main" val="92472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Pluralistic Approach</a:t>
            </a:r>
            <a:endParaRPr lang="en-US" dirty="0"/>
          </a:p>
        </p:txBody>
      </p:sp>
      <p:sp>
        <p:nvSpPr>
          <p:cNvPr id="3" name="Content Placeholder 2"/>
          <p:cNvSpPr>
            <a:spLocks noGrp="1"/>
          </p:cNvSpPr>
          <p:nvPr>
            <p:ph idx="1"/>
          </p:nvPr>
        </p:nvSpPr>
        <p:spPr>
          <a:xfrm>
            <a:off x="881640" y="2289737"/>
            <a:ext cx="10762063" cy="4254500"/>
          </a:xfrm>
        </p:spPr>
        <p:txBody>
          <a:bodyPr>
            <a:normAutofit fontScale="85000" lnSpcReduction="20000"/>
          </a:bodyPr>
          <a:lstStyle/>
          <a:p>
            <a:r>
              <a:rPr lang="en-US" dirty="0" smtClean="0"/>
              <a:t>The pluralistic approach is just the opposite of unitary </a:t>
            </a:r>
            <a:r>
              <a:rPr lang="en-US" dirty="0" smtClean="0"/>
              <a:t>approach.</a:t>
            </a:r>
          </a:p>
          <a:p>
            <a:r>
              <a:rPr lang="en-US" dirty="0" smtClean="0"/>
              <a:t>This is</a:t>
            </a:r>
            <a:r>
              <a:rPr lang="en-US" dirty="0" smtClean="0"/>
              <a:t> based </a:t>
            </a:r>
            <a:r>
              <a:rPr lang="en-US" dirty="0" smtClean="0"/>
              <a:t>on the assumption that an organization is an alliance of powerful and divergent sub-groups (management and trade unions), having different competing interests are mediated by the management. </a:t>
            </a:r>
            <a:endParaRPr lang="en-US" dirty="0" smtClean="0"/>
          </a:p>
          <a:p>
            <a:r>
              <a:rPr lang="en-US" dirty="0" smtClean="0"/>
              <a:t>The </a:t>
            </a:r>
            <a:r>
              <a:rPr lang="en-US" dirty="0" smtClean="0"/>
              <a:t>management and the trade unions (association of workers) are the powerful sub-groups that may not agree with certain terms and conditions prevailing in the organization and to resolve those management tries to mediate the interest of both the groups.</a:t>
            </a:r>
            <a:endParaRPr lang="en-US" dirty="0"/>
          </a:p>
        </p:txBody>
      </p:sp>
      <p:sp>
        <p:nvSpPr>
          <p:cNvPr id="4" name="Date Placeholder 3"/>
          <p:cNvSpPr>
            <a:spLocks noGrp="1"/>
          </p:cNvSpPr>
          <p:nvPr>
            <p:ph type="dt" sz="half" idx="10"/>
          </p:nvPr>
        </p:nvSpPr>
        <p:spPr/>
        <p:txBody>
          <a:bodyPr/>
          <a:lstStyle/>
          <a:p>
            <a:fld id="{077BBFD5-54F2-1E48-8769-04848B54F7A9}"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a:t>
            </a:r>
            <a:endParaRPr lang="en-US"/>
          </a:p>
        </p:txBody>
      </p:sp>
      <p:sp>
        <p:nvSpPr>
          <p:cNvPr id="6" name="Slide Number Placeholder 5"/>
          <p:cNvSpPr>
            <a:spLocks noGrp="1"/>
          </p:cNvSpPr>
          <p:nvPr>
            <p:ph type="sldNum" sz="quarter" idx="12"/>
          </p:nvPr>
        </p:nvSpPr>
        <p:spPr/>
        <p:txBody>
          <a:bodyPr/>
          <a:lstStyle/>
          <a:p>
            <a:fld id="{169CD8F3-EF7F-784A-8EC3-456A384D3620}" type="slidenum">
              <a:rPr lang="en-US" smtClean="0"/>
              <a:t>14</a:t>
            </a:fld>
            <a:endParaRPr lang="en-US"/>
          </a:p>
        </p:txBody>
      </p:sp>
    </p:spTree>
    <p:extLst>
      <p:ext uri="{BB962C8B-B14F-4D97-AF65-F5344CB8AC3E}">
        <p14:creationId xmlns:p14="http://schemas.microsoft.com/office/powerpoint/2010/main" val="2014582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954" y="2603499"/>
            <a:ext cx="10732246" cy="3946387"/>
          </a:xfrm>
        </p:spPr>
        <p:txBody>
          <a:bodyPr>
            <a:normAutofit fontScale="92500" lnSpcReduction="20000"/>
          </a:bodyPr>
          <a:lstStyle/>
          <a:p>
            <a:r>
              <a:rPr lang="en-US" dirty="0" smtClean="0"/>
              <a:t>During mediation, if the management pays less attention to the needs of the workers then they form unions in order to protect their interest and influence the management decision. </a:t>
            </a:r>
            <a:endParaRPr lang="en-US" dirty="0" smtClean="0"/>
          </a:p>
          <a:p>
            <a:r>
              <a:rPr lang="en-US" dirty="0" smtClean="0"/>
              <a:t>The </a:t>
            </a:r>
            <a:r>
              <a:rPr lang="en-US" dirty="0" smtClean="0"/>
              <a:t>unions </a:t>
            </a:r>
            <a:r>
              <a:rPr lang="en-US" dirty="0" smtClean="0"/>
              <a:t>formed </a:t>
            </a:r>
            <a:r>
              <a:rPr lang="en-US" dirty="0" smtClean="0"/>
              <a:t>helps in balancing the power between the management and employees. </a:t>
            </a:r>
            <a:endParaRPr lang="en-US" dirty="0" smtClean="0"/>
          </a:p>
          <a:p>
            <a:r>
              <a:rPr lang="en-US" dirty="0" smtClean="0"/>
              <a:t>Thus</a:t>
            </a:r>
            <a:r>
              <a:rPr lang="en-US" dirty="0" smtClean="0"/>
              <a:t>, it is based on the notion that the conflict between the management and the employees is inevitable and is viewed as instrumental in the innovation and growth</a:t>
            </a:r>
            <a:endParaRPr lang="en-US" dirty="0"/>
          </a:p>
        </p:txBody>
      </p:sp>
      <p:sp>
        <p:nvSpPr>
          <p:cNvPr id="2" name="Date Placeholder 1"/>
          <p:cNvSpPr>
            <a:spLocks noGrp="1"/>
          </p:cNvSpPr>
          <p:nvPr>
            <p:ph type="dt" sz="half" idx="10"/>
          </p:nvPr>
        </p:nvSpPr>
        <p:spPr/>
        <p:txBody>
          <a:bodyPr/>
          <a:lstStyle/>
          <a:p>
            <a:fld id="{EAB503CF-A94E-3D42-9222-AD512F628CBF}" type="datetime1">
              <a:rPr lang="en-US" smtClean="0"/>
              <a:t>4/25/18</a:t>
            </a:fld>
            <a:endParaRPr lang="en-US"/>
          </a:p>
        </p:txBody>
      </p:sp>
      <p:sp>
        <p:nvSpPr>
          <p:cNvPr id="4" name="Footer Placeholder 3"/>
          <p:cNvSpPr>
            <a:spLocks noGrp="1"/>
          </p:cNvSpPr>
          <p:nvPr>
            <p:ph type="ftr" sz="quarter" idx="11"/>
          </p:nvPr>
        </p:nvSpPr>
        <p:spPr/>
        <p:txBody>
          <a:bodyPr/>
          <a:lstStyle/>
          <a:p>
            <a:r>
              <a:rPr lang="en-US" smtClean="0"/>
              <a:t>Oeshwik Ahmed, Faculty of HRM, Northern university</a:t>
            </a:r>
            <a:endParaRPr lang="en-US"/>
          </a:p>
        </p:txBody>
      </p:sp>
      <p:sp>
        <p:nvSpPr>
          <p:cNvPr id="5" name="Slide Number Placeholder 4"/>
          <p:cNvSpPr>
            <a:spLocks noGrp="1"/>
          </p:cNvSpPr>
          <p:nvPr>
            <p:ph type="sldNum" sz="quarter" idx="12"/>
          </p:nvPr>
        </p:nvSpPr>
        <p:spPr/>
        <p:txBody>
          <a:bodyPr/>
          <a:lstStyle/>
          <a:p>
            <a:fld id="{169CD8F3-EF7F-784A-8EC3-456A384D3620}" type="slidenum">
              <a:rPr lang="en-US" smtClean="0"/>
              <a:t>15</a:t>
            </a:fld>
            <a:endParaRPr lang="en-US"/>
          </a:p>
        </p:txBody>
      </p:sp>
      <p:sp>
        <p:nvSpPr>
          <p:cNvPr id="6" name="Title 1"/>
          <p:cNvSpPr>
            <a:spLocks noGrp="1"/>
          </p:cNvSpPr>
          <p:nvPr>
            <p:ph type="title"/>
          </p:nvPr>
        </p:nvSpPr>
        <p:spPr>
          <a:xfrm>
            <a:off x="1154954" y="985243"/>
            <a:ext cx="8761413" cy="706964"/>
          </a:xfrm>
        </p:spPr>
        <p:txBody>
          <a:bodyPr/>
          <a:lstStyle/>
          <a:p>
            <a:r>
              <a:rPr lang="en-US" dirty="0" smtClean="0"/>
              <a:t>Pluralistic Approach</a:t>
            </a:r>
            <a:endParaRPr lang="en-US" dirty="0"/>
          </a:p>
        </p:txBody>
      </p:sp>
    </p:spTree>
    <p:extLst>
      <p:ext uri="{BB962C8B-B14F-4D97-AF65-F5344CB8AC3E}">
        <p14:creationId xmlns:p14="http://schemas.microsoft.com/office/powerpoint/2010/main" val="1650989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Marxist Approach</a:t>
            </a:r>
            <a:endParaRPr lang="en-US" dirty="0"/>
          </a:p>
        </p:txBody>
      </p:sp>
      <p:sp>
        <p:nvSpPr>
          <p:cNvPr id="3" name="Content Placeholder 2"/>
          <p:cNvSpPr>
            <a:spLocks noGrp="1"/>
          </p:cNvSpPr>
          <p:nvPr>
            <p:ph idx="1"/>
          </p:nvPr>
        </p:nvSpPr>
        <p:spPr>
          <a:xfrm>
            <a:off x="685800" y="2305878"/>
            <a:ext cx="11251096" cy="4164496"/>
          </a:xfrm>
        </p:spPr>
        <p:txBody>
          <a:bodyPr>
            <a:normAutofit fontScale="85000" lnSpcReduction="20000"/>
          </a:bodyPr>
          <a:lstStyle/>
          <a:p>
            <a:r>
              <a:rPr lang="en-US" dirty="0" smtClean="0"/>
              <a:t>The Marxist approach is based on the basic assumption that the conflict is regarded as the product of a capitalist society. </a:t>
            </a:r>
            <a:endParaRPr lang="en-US" dirty="0" smtClean="0"/>
          </a:p>
          <a:p>
            <a:r>
              <a:rPr lang="en-US" dirty="0" smtClean="0"/>
              <a:t>This </a:t>
            </a:r>
            <a:r>
              <a:rPr lang="en-US" dirty="0" smtClean="0"/>
              <a:t>means that conflict arises not just because of the rift between the employee and the employer, but also because of the division in the society between those who owns the means of production (capitalists) and the ones who have only labor to offer. </a:t>
            </a:r>
            <a:endParaRPr lang="en-US" dirty="0" smtClean="0"/>
          </a:p>
          <a:p>
            <a:r>
              <a:rPr lang="en-US" dirty="0" smtClean="0"/>
              <a:t>The </a:t>
            </a:r>
            <a:r>
              <a:rPr lang="en-US" dirty="0" smtClean="0"/>
              <a:t>ultimate objective of the capitalists is to increase the productivity by paying possible minimum wages to the workers due to which the latter feels exploited. To overcome such situation workers form unions so as to safeguard their interests. </a:t>
            </a:r>
            <a:endParaRPr lang="en-US" dirty="0"/>
          </a:p>
        </p:txBody>
      </p:sp>
      <p:sp>
        <p:nvSpPr>
          <p:cNvPr id="4" name="Date Placeholder 3"/>
          <p:cNvSpPr>
            <a:spLocks noGrp="1"/>
          </p:cNvSpPr>
          <p:nvPr>
            <p:ph type="dt" sz="half" idx="10"/>
          </p:nvPr>
        </p:nvSpPr>
        <p:spPr/>
        <p:txBody>
          <a:bodyPr/>
          <a:lstStyle/>
          <a:p>
            <a:fld id="{26E9CA45-E0F7-1342-B5F3-481F7F1D0DDE}"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a:t>
            </a:r>
            <a:endParaRPr lang="en-US"/>
          </a:p>
        </p:txBody>
      </p:sp>
      <p:sp>
        <p:nvSpPr>
          <p:cNvPr id="6" name="Slide Number Placeholder 5"/>
          <p:cNvSpPr>
            <a:spLocks noGrp="1"/>
          </p:cNvSpPr>
          <p:nvPr>
            <p:ph type="sldNum" sz="quarter" idx="12"/>
          </p:nvPr>
        </p:nvSpPr>
        <p:spPr/>
        <p:txBody>
          <a:bodyPr/>
          <a:lstStyle/>
          <a:p>
            <a:fld id="{169CD8F3-EF7F-784A-8EC3-456A384D3620}" type="slidenum">
              <a:rPr lang="en-US" smtClean="0"/>
              <a:t>16</a:t>
            </a:fld>
            <a:endParaRPr lang="en-US"/>
          </a:p>
        </p:txBody>
      </p:sp>
    </p:spTree>
    <p:extLst>
      <p:ext uri="{BB962C8B-B14F-4D97-AF65-F5344CB8AC3E}">
        <p14:creationId xmlns:p14="http://schemas.microsoft.com/office/powerpoint/2010/main" val="1045639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954" y="2338086"/>
            <a:ext cx="10674373" cy="4201610"/>
          </a:xfrm>
        </p:spPr>
        <p:txBody>
          <a:bodyPr>
            <a:normAutofit fontScale="85000" lnSpcReduction="20000"/>
          </a:bodyPr>
          <a:lstStyle/>
          <a:p>
            <a:r>
              <a:rPr lang="en-US" dirty="0" smtClean="0"/>
              <a:t>These trade unions are considered as a weapon to bring about a revolutionary social change that focuses on improving the overall position of the workers in the capitalist system and not to overthrow</a:t>
            </a:r>
            <a:r>
              <a:rPr lang="en-US" dirty="0" smtClean="0"/>
              <a:t>.</a:t>
            </a:r>
          </a:p>
          <a:p>
            <a:r>
              <a:rPr lang="en-US" dirty="0" smtClean="0"/>
              <a:t> </a:t>
            </a:r>
            <a:r>
              <a:rPr lang="en-US" dirty="0" smtClean="0"/>
              <a:t>Unlike the pluralist approach, the Marxist believes that the state intervention via legislation and industrial tribunals work in the interest of the management and do not ensure a balance between the competing groups. </a:t>
            </a:r>
            <a:endParaRPr lang="en-US" dirty="0" smtClean="0"/>
          </a:p>
          <a:p>
            <a:r>
              <a:rPr lang="en-US" dirty="0" smtClean="0"/>
              <a:t>Thus</a:t>
            </a:r>
            <a:r>
              <a:rPr lang="en-US" dirty="0" smtClean="0"/>
              <a:t>, according to this approach, the pluralist supports the capitalism, and the unitary approach is anathema.</a:t>
            </a:r>
          </a:p>
          <a:p>
            <a:endParaRPr lang="en-US" dirty="0" smtClean="0"/>
          </a:p>
          <a:p>
            <a:endParaRPr lang="en-US" dirty="0"/>
          </a:p>
        </p:txBody>
      </p:sp>
      <p:sp>
        <p:nvSpPr>
          <p:cNvPr id="2" name="Date Placeholder 1"/>
          <p:cNvSpPr>
            <a:spLocks noGrp="1"/>
          </p:cNvSpPr>
          <p:nvPr>
            <p:ph type="dt" sz="half" idx="10"/>
          </p:nvPr>
        </p:nvSpPr>
        <p:spPr/>
        <p:txBody>
          <a:bodyPr/>
          <a:lstStyle/>
          <a:p>
            <a:fld id="{6AD89393-60FF-8D43-A1F1-157DE8231843}" type="datetime1">
              <a:rPr lang="en-US" smtClean="0"/>
              <a:t>4/25/18</a:t>
            </a:fld>
            <a:endParaRPr lang="en-US"/>
          </a:p>
        </p:txBody>
      </p:sp>
      <p:sp>
        <p:nvSpPr>
          <p:cNvPr id="4" name="Footer Placeholder 3"/>
          <p:cNvSpPr>
            <a:spLocks noGrp="1"/>
          </p:cNvSpPr>
          <p:nvPr>
            <p:ph type="ftr" sz="quarter" idx="11"/>
          </p:nvPr>
        </p:nvSpPr>
        <p:spPr/>
        <p:txBody>
          <a:bodyPr/>
          <a:lstStyle/>
          <a:p>
            <a:r>
              <a:rPr lang="en-US" smtClean="0"/>
              <a:t>Oeshwik Ahmed, Faculty of HRM, Northern university</a:t>
            </a:r>
            <a:endParaRPr lang="en-US"/>
          </a:p>
        </p:txBody>
      </p:sp>
      <p:sp>
        <p:nvSpPr>
          <p:cNvPr id="5" name="Slide Number Placeholder 4"/>
          <p:cNvSpPr>
            <a:spLocks noGrp="1"/>
          </p:cNvSpPr>
          <p:nvPr>
            <p:ph type="sldNum" sz="quarter" idx="12"/>
          </p:nvPr>
        </p:nvSpPr>
        <p:spPr/>
        <p:txBody>
          <a:bodyPr/>
          <a:lstStyle/>
          <a:p>
            <a:fld id="{169CD8F3-EF7F-784A-8EC3-456A384D3620}" type="slidenum">
              <a:rPr lang="en-US" smtClean="0"/>
              <a:t>17</a:t>
            </a:fld>
            <a:endParaRPr lang="en-US"/>
          </a:p>
        </p:txBody>
      </p:sp>
      <p:sp>
        <p:nvSpPr>
          <p:cNvPr id="6" name="Title 1"/>
          <p:cNvSpPr>
            <a:spLocks noGrp="1"/>
          </p:cNvSpPr>
          <p:nvPr>
            <p:ph type="title"/>
          </p:nvPr>
        </p:nvSpPr>
        <p:spPr>
          <a:xfrm>
            <a:off x="1154954" y="973668"/>
            <a:ext cx="8761413" cy="706964"/>
          </a:xfrm>
        </p:spPr>
        <p:txBody>
          <a:bodyPr/>
          <a:lstStyle/>
          <a:p>
            <a:r>
              <a:rPr lang="en-US" b="1" dirty="0" smtClean="0"/>
              <a:t>Marxist Approach</a:t>
            </a:r>
            <a:endParaRPr lang="en-US" dirty="0"/>
          </a:p>
        </p:txBody>
      </p:sp>
    </p:spTree>
    <p:extLst>
      <p:ext uri="{BB962C8B-B14F-4D97-AF65-F5344CB8AC3E}">
        <p14:creationId xmlns:p14="http://schemas.microsoft.com/office/powerpoint/2010/main" val="1782578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WEBER’S SOCIAL ACTION APPROACH</a:t>
            </a:r>
            <a:endParaRPr lang="en-US" dirty="0"/>
          </a:p>
        </p:txBody>
      </p:sp>
      <p:sp>
        <p:nvSpPr>
          <p:cNvPr id="3" name="Content Placeholder 2"/>
          <p:cNvSpPr>
            <a:spLocks noGrp="1"/>
          </p:cNvSpPr>
          <p:nvPr>
            <p:ph idx="1"/>
          </p:nvPr>
        </p:nvSpPr>
        <p:spPr>
          <a:xfrm>
            <a:off x="358815" y="2453833"/>
            <a:ext cx="11632557" cy="3703899"/>
          </a:xfrm>
        </p:spPr>
        <p:txBody>
          <a:bodyPr>
            <a:normAutofit fontScale="85000" lnSpcReduction="20000"/>
          </a:bodyPr>
          <a:lstStyle/>
          <a:p>
            <a:r>
              <a:rPr lang="en-US" dirty="0" smtClean="0"/>
              <a:t>The  approach emphasizes upon understanding of interpersonal relationship in work. Social action approach discusses the behaviors of individual and group with in the organization. The assumption of this approach are:  </a:t>
            </a:r>
          </a:p>
          <a:p>
            <a:pPr marL="0" indent="0">
              <a:buNone/>
            </a:pPr>
            <a:r>
              <a:rPr lang="en-US" dirty="0" smtClean="0"/>
              <a:t>1) People are human beings</a:t>
            </a:r>
          </a:p>
          <a:p>
            <a:pPr marL="0" indent="0">
              <a:buNone/>
            </a:pPr>
            <a:r>
              <a:rPr lang="en-US" dirty="0" smtClean="0"/>
              <a:t>2) People are members of informal small groups</a:t>
            </a:r>
          </a:p>
          <a:p>
            <a:pPr marL="0" indent="0">
              <a:buNone/>
            </a:pPr>
            <a:r>
              <a:rPr lang="en-US" dirty="0" smtClean="0"/>
              <a:t>3) people have their own personality, behavior, desire and social work which are affected by social and psychological factors.</a:t>
            </a:r>
            <a:endParaRPr lang="en-US" dirty="0"/>
          </a:p>
        </p:txBody>
      </p:sp>
      <p:sp>
        <p:nvSpPr>
          <p:cNvPr id="4" name="Date Placeholder 3"/>
          <p:cNvSpPr>
            <a:spLocks noGrp="1"/>
          </p:cNvSpPr>
          <p:nvPr>
            <p:ph type="dt" sz="half" idx="10"/>
          </p:nvPr>
        </p:nvSpPr>
        <p:spPr/>
        <p:txBody>
          <a:bodyPr/>
          <a:lstStyle/>
          <a:p>
            <a:fld id="{85E09766-118F-7345-9CE2-A65135E2A6A7}"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a:t>
            </a:r>
            <a:endParaRPr lang="en-US"/>
          </a:p>
        </p:txBody>
      </p:sp>
      <p:sp>
        <p:nvSpPr>
          <p:cNvPr id="6" name="Slide Number Placeholder 5"/>
          <p:cNvSpPr>
            <a:spLocks noGrp="1"/>
          </p:cNvSpPr>
          <p:nvPr>
            <p:ph type="sldNum" sz="quarter" idx="12"/>
          </p:nvPr>
        </p:nvSpPr>
        <p:spPr/>
        <p:txBody>
          <a:bodyPr/>
          <a:lstStyle/>
          <a:p>
            <a:fld id="{169CD8F3-EF7F-784A-8EC3-456A384D3620}" type="slidenum">
              <a:rPr lang="en-US" smtClean="0"/>
              <a:t>18</a:t>
            </a:fld>
            <a:endParaRPr lang="en-US"/>
          </a:p>
        </p:txBody>
      </p:sp>
    </p:spTree>
    <p:extLst>
      <p:ext uri="{BB962C8B-B14F-4D97-AF65-F5344CB8AC3E}">
        <p14:creationId xmlns:p14="http://schemas.microsoft.com/office/powerpoint/2010/main" val="1509434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System Approach</a:t>
            </a:r>
          </a:p>
        </p:txBody>
      </p:sp>
      <p:sp>
        <p:nvSpPr>
          <p:cNvPr id="3" name="Content Placeholder 2"/>
          <p:cNvSpPr>
            <a:spLocks noGrp="1"/>
          </p:cNvSpPr>
          <p:nvPr>
            <p:ph idx="1"/>
          </p:nvPr>
        </p:nvSpPr>
        <p:spPr>
          <a:xfrm>
            <a:off x="561110" y="2338086"/>
            <a:ext cx="11430262" cy="4745620"/>
          </a:xfrm>
        </p:spPr>
        <p:txBody>
          <a:bodyPr>
            <a:normAutofit fontScale="70000" lnSpcReduction="20000"/>
          </a:bodyPr>
          <a:lstStyle/>
          <a:p>
            <a:r>
              <a:rPr lang="en-US" dirty="0"/>
              <a:t>The system approach was developed by </a:t>
            </a:r>
            <a:r>
              <a:rPr lang="en-US" b="1" dirty="0"/>
              <a:t>J. P. Dunlop </a:t>
            </a:r>
            <a:r>
              <a:rPr lang="en-US" dirty="0"/>
              <a:t>of Harvard University in 1958. </a:t>
            </a:r>
            <a:endParaRPr lang="en-US" dirty="0" smtClean="0"/>
          </a:p>
          <a:p>
            <a:r>
              <a:rPr lang="en-US" dirty="0" smtClean="0"/>
              <a:t>According </a:t>
            </a:r>
            <a:r>
              <a:rPr lang="en-US" dirty="0"/>
              <a:t>to this approach, individuals are part of an ongoing but independent social system</a:t>
            </a:r>
            <a:r>
              <a:rPr lang="en-US" dirty="0" smtClean="0"/>
              <a:t>.</a:t>
            </a:r>
          </a:p>
          <a:p>
            <a:r>
              <a:rPr lang="en-US" dirty="0" smtClean="0"/>
              <a:t> </a:t>
            </a:r>
            <a:r>
              <a:rPr lang="en-US" dirty="0"/>
              <a:t>The </a:t>
            </a:r>
            <a:r>
              <a:rPr lang="en-US" dirty="0" err="1"/>
              <a:t>behaviour</a:t>
            </a:r>
            <a:r>
              <a:rPr lang="en-US" dirty="0"/>
              <a:t>, actions and role of the individuals are shaped by the cultures of the society. </a:t>
            </a:r>
            <a:endParaRPr lang="en-US" dirty="0" smtClean="0"/>
          </a:p>
          <a:p>
            <a:r>
              <a:rPr lang="en-US" dirty="0" smtClean="0"/>
              <a:t>The </a:t>
            </a:r>
            <a:r>
              <a:rPr lang="en-US" dirty="0"/>
              <a:t>three elements of the system approach are </a:t>
            </a:r>
            <a:r>
              <a:rPr lang="en-US" b="1" dirty="0"/>
              <a:t>input, process and output</a:t>
            </a:r>
            <a:r>
              <a:rPr lang="en-US" dirty="0"/>
              <a:t>. </a:t>
            </a:r>
            <a:endParaRPr lang="en-US" dirty="0" smtClean="0"/>
          </a:p>
          <a:p>
            <a:r>
              <a:rPr lang="en-US" dirty="0" smtClean="0"/>
              <a:t>Society </a:t>
            </a:r>
            <a:r>
              <a:rPr lang="en-US" dirty="0"/>
              <a:t>provides the cue (signal) to the individuals about how one should act in a situation. The institutions, the value system and other characteristics of the society influence the process and determine the outcome or response of the individuals</a:t>
            </a:r>
            <a:r>
              <a:rPr lang="en-US" dirty="0" smtClean="0"/>
              <a:t>.</a:t>
            </a:r>
          </a:p>
          <a:p>
            <a:r>
              <a:rPr lang="en-US" dirty="0" smtClean="0"/>
              <a:t> </a:t>
            </a:r>
            <a:r>
              <a:rPr lang="en-US" dirty="0"/>
              <a:t>The basis of this theory is that group cohesiveness is provided by the common ideology shaped by the societal factors.</a:t>
            </a:r>
          </a:p>
        </p:txBody>
      </p:sp>
      <p:sp>
        <p:nvSpPr>
          <p:cNvPr id="4" name="Date Placeholder 3"/>
          <p:cNvSpPr>
            <a:spLocks noGrp="1"/>
          </p:cNvSpPr>
          <p:nvPr>
            <p:ph type="dt" sz="half" idx="10"/>
          </p:nvPr>
        </p:nvSpPr>
        <p:spPr/>
        <p:txBody>
          <a:bodyPr/>
          <a:lstStyle/>
          <a:p>
            <a:fld id="{3120DB6D-9815-9142-97EA-B63D0F28A22A}"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a:t>
            </a:r>
            <a:endParaRPr lang="en-US"/>
          </a:p>
        </p:txBody>
      </p:sp>
      <p:sp>
        <p:nvSpPr>
          <p:cNvPr id="6" name="Slide Number Placeholder 5"/>
          <p:cNvSpPr>
            <a:spLocks noGrp="1"/>
          </p:cNvSpPr>
          <p:nvPr>
            <p:ph type="sldNum" sz="quarter" idx="12"/>
          </p:nvPr>
        </p:nvSpPr>
        <p:spPr/>
        <p:txBody>
          <a:bodyPr/>
          <a:lstStyle/>
          <a:p>
            <a:fld id="{169CD8F3-EF7F-784A-8EC3-456A384D3620}" type="slidenum">
              <a:rPr lang="en-US" smtClean="0"/>
              <a:t>19</a:t>
            </a:fld>
            <a:endParaRPr lang="en-US"/>
          </a:p>
        </p:txBody>
      </p:sp>
    </p:spTree>
    <p:extLst>
      <p:ext uri="{BB962C8B-B14F-4D97-AF65-F5344CB8AC3E}">
        <p14:creationId xmlns:p14="http://schemas.microsoft.com/office/powerpoint/2010/main" val="1991453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An industry encompasses a transformation process in which inputs are converted into outputs. Industry may be defined as any activity that creates utility. </a:t>
            </a:r>
          </a:p>
          <a:p>
            <a:r>
              <a:rPr lang="en-US" dirty="0" smtClean="0"/>
              <a:t>According to Bangladesh labor law </a:t>
            </a:r>
            <a:r>
              <a:rPr lang="mr-IN" dirty="0" smtClean="0"/>
              <a:t>–</a:t>
            </a:r>
            <a:r>
              <a:rPr lang="en-US" dirty="0" smtClean="0"/>
              <a:t> 2006, an industry means any business , trade, service, employment or occupation. </a:t>
            </a:r>
            <a:endParaRPr lang="en-US" dirty="0"/>
          </a:p>
        </p:txBody>
      </p:sp>
      <p:sp>
        <p:nvSpPr>
          <p:cNvPr id="4" name="Date Placeholder 3"/>
          <p:cNvSpPr>
            <a:spLocks noGrp="1"/>
          </p:cNvSpPr>
          <p:nvPr>
            <p:ph type="dt" sz="half" idx="10"/>
          </p:nvPr>
        </p:nvSpPr>
        <p:spPr/>
        <p:txBody>
          <a:bodyPr/>
          <a:lstStyle/>
          <a:p>
            <a:fld id="{6AAE9EB8-3224-B743-A19D-89B60668B9D8}"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a:t>
            </a:r>
            <a:endParaRPr lang="en-US"/>
          </a:p>
        </p:txBody>
      </p:sp>
      <p:sp>
        <p:nvSpPr>
          <p:cNvPr id="6" name="Slide Number Placeholder 5"/>
          <p:cNvSpPr>
            <a:spLocks noGrp="1"/>
          </p:cNvSpPr>
          <p:nvPr>
            <p:ph type="sldNum" sz="quarter" idx="12"/>
          </p:nvPr>
        </p:nvSpPr>
        <p:spPr/>
        <p:txBody>
          <a:bodyPr/>
          <a:lstStyle/>
          <a:p>
            <a:fld id="{169CD8F3-EF7F-784A-8EC3-456A384D3620}" type="slidenum">
              <a:rPr lang="en-US" smtClean="0"/>
              <a:t>2</a:t>
            </a:fld>
            <a:endParaRPr lang="en-US"/>
          </a:p>
        </p:txBody>
      </p:sp>
    </p:spTree>
    <p:extLst>
      <p:ext uri="{BB962C8B-B14F-4D97-AF65-F5344CB8AC3E}">
        <p14:creationId xmlns:p14="http://schemas.microsoft.com/office/powerpoint/2010/main" val="132191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HRD approach</a:t>
            </a:r>
            <a:endParaRPr lang="en-US" dirty="0"/>
          </a:p>
        </p:txBody>
      </p:sp>
      <p:sp>
        <p:nvSpPr>
          <p:cNvPr id="3" name="Content Placeholder 2"/>
          <p:cNvSpPr>
            <a:spLocks noGrp="1"/>
          </p:cNvSpPr>
          <p:nvPr>
            <p:ph idx="1"/>
          </p:nvPr>
        </p:nvSpPr>
        <p:spPr>
          <a:xfrm>
            <a:off x="659758" y="2361235"/>
            <a:ext cx="11204294" cy="3854369"/>
          </a:xfrm>
        </p:spPr>
        <p:txBody>
          <a:bodyPr>
            <a:normAutofit lnSpcReduction="10000"/>
          </a:bodyPr>
          <a:lstStyle/>
          <a:p>
            <a:r>
              <a:rPr lang="en-US" dirty="0" smtClean="0"/>
              <a:t>The Human relations approach is propounded by Elton Mayo, who is a humanist and believes in the positive nature of the employees. </a:t>
            </a:r>
            <a:endParaRPr lang="en-US" dirty="0"/>
          </a:p>
          <a:p>
            <a:r>
              <a:rPr lang="en-US" dirty="0" smtClean="0"/>
              <a:t>According </a:t>
            </a:r>
            <a:r>
              <a:rPr lang="en-US" dirty="0" smtClean="0"/>
              <a:t>to him, given human initiatives from management, the employees positively listens and responds properly to them and hence there is no room left for the conflict to arise.</a:t>
            </a:r>
            <a:endParaRPr lang="en-US" dirty="0"/>
          </a:p>
        </p:txBody>
      </p:sp>
      <p:sp>
        <p:nvSpPr>
          <p:cNvPr id="4" name="Date Placeholder 3"/>
          <p:cNvSpPr>
            <a:spLocks noGrp="1"/>
          </p:cNvSpPr>
          <p:nvPr>
            <p:ph type="dt" sz="half" idx="10"/>
          </p:nvPr>
        </p:nvSpPr>
        <p:spPr/>
        <p:txBody>
          <a:bodyPr/>
          <a:lstStyle/>
          <a:p>
            <a:fld id="{AE37DAAA-CA16-2F48-8D7E-EF878ECCB261}"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a:t>
            </a:r>
            <a:endParaRPr lang="en-US"/>
          </a:p>
        </p:txBody>
      </p:sp>
      <p:sp>
        <p:nvSpPr>
          <p:cNvPr id="6" name="Slide Number Placeholder 5"/>
          <p:cNvSpPr>
            <a:spLocks noGrp="1"/>
          </p:cNvSpPr>
          <p:nvPr>
            <p:ph type="sldNum" sz="quarter" idx="12"/>
          </p:nvPr>
        </p:nvSpPr>
        <p:spPr/>
        <p:txBody>
          <a:bodyPr/>
          <a:lstStyle/>
          <a:p>
            <a:fld id="{169CD8F3-EF7F-784A-8EC3-456A384D3620}" type="slidenum">
              <a:rPr lang="en-US" smtClean="0"/>
              <a:t>20</a:t>
            </a:fld>
            <a:endParaRPr lang="en-US"/>
          </a:p>
        </p:txBody>
      </p:sp>
    </p:spTree>
    <p:extLst>
      <p:ext uri="{BB962C8B-B14F-4D97-AF65-F5344CB8AC3E}">
        <p14:creationId xmlns:p14="http://schemas.microsoft.com/office/powerpoint/2010/main" val="1220232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for sound Industrial Relations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Proper democratic environment</a:t>
            </a:r>
          </a:p>
          <a:p>
            <a:r>
              <a:rPr lang="en-US" dirty="0" smtClean="0"/>
              <a:t>Efficient management</a:t>
            </a:r>
          </a:p>
          <a:p>
            <a:r>
              <a:rPr lang="en-US" dirty="0" smtClean="0"/>
              <a:t>Existence of strong, well organized trade unions</a:t>
            </a:r>
          </a:p>
          <a:p>
            <a:r>
              <a:rPr lang="en-US" dirty="0" smtClean="0"/>
              <a:t>Existence of sound and organized employer unions</a:t>
            </a:r>
          </a:p>
          <a:p>
            <a:r>
              <a:rPr lang="en-US" dirty="0" smtClean="0"/>
              <a:t>Spirit of collective bargaining. </a:t>
            </a:r>
          </a:p>
          <a:p>
            <a:r>
              <a:rPr lang="en-US" dirty="0" smtClean="0"/>
              <a:t>Minimizing Industrial dispute. </a:t>
            </a:r>
          </a:p>
          <a:p>
            <a:endParaRPr lang="en-US" dirty="0"/>
          </a:p>
        </p:txBody>
      </p:sp>
      <p:sp>
        <p:nvSpPr>
          <p:cNvPr id="4" name="Date Placeholder 3"/>
          <p:cNvSpPr>
            <a:spLocks noGrp="1"/>
          </p:cNvSpPr>
          <p:nvPr>
            <p:ph type="dt" sz="half" idx="10"/>
          </p:nvPr>
        </p:nvSpPr>
        <p:spPr/>
        <p:txBody>
          <a:bodyPr/>
          <a:lstStyle/>
          <a:p>
            <a:fld id="{D52AACAE-2C81-9143-968C-072344540547}"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a:t>
            </a:r>
            <a:endParaRPr lang="en-US"/>
          </a:p>
        </p:txBody>
      </p:sp>
      <p:sp>
        <p:nvSpPr>
          <p:cNvPr id="6" name="Slide Number Placeholder 5"/>
          <p:cNvSpPr>
            <a:spLocks noGrp="1"/>
          </p:cNvSpPr>
          <p:nvPr>
            <p:ph type="sldNum" sz="quarter" idx="12"/>
          </p:nvPr>
        </p:nvSpPr>
        <p:spPr/>
        <p:txBody>
          <a:bodyPr/>
          <a:lstStyle/>
          <a:p>
            <a:fld id="{169CD8F3-EF7F-784A-8EC3-456A384D3620}" type="slidenum">
              <a:rPr lang="en-US" smtClean="0"/>
              <a:t>21</a:t>
            </a:fld>
            <a:endParaRPr lang="en-US"/>
          </a:p>
        </p:txBody>
      </p:sp>
    </p:spTree>
    <p:extLst>
      <p:ext uri="{BB962C8B-B14F-4D97-AF65-F5344CB8AC3E}">
        <p14:creationId xmlns:p14="http://schemas.microsoft.com/office/powerpoint/2010/main" val="1348055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Industrial relations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Establishing a sound Industrial environment.</a:t>
            </a:r>
          </a:p>
          <a:p>
            <a:r>
              <a:rPr lang="en-US" dirty="0" smtClean="0"/>
              <a:t>Ensuring Industrial democracy. </a:t>
            </a:r>
          </a:p>
          <a:p>
            <a:r>
              <a:rPr lang="en-US" dirty="0" smtClean="0"/>
              <a:t>Bringing social peace. </a:t>
            </a:r>
          </a:p>
          <a:p>
            <a:r>
              <a:rPr lang="en-US" dirty="0" smtClean="0"/>
              <a:t>Improving productivity</a:t>
            </a:r>
          </a:p>
          <a:p>
            <a:r>
              <a:rPr lang="en-US" dirty="0" smtClean="0"/>
              <a:t>Benefits to workers </a:t>
            </a:r>
          </a:p>
          <a:p>
            <a:r>
              <a:rPr lang="en-US" dirty="0" smtClean="0"/>
              <a:t>Help Industrial development </a:t>
            </a:r>
          </a:p>
          <a:p>
            <a:r>
              <a:rPr lang="en-US" dirty="0" smtClean="0"/>
              <a:t>Improves quality and reduces prices of products</a:t>
            </a:r>
          </a:p>
          <a:p>
            <a:endParaRPr lang="en-US" dirty="0"/>
          </a:p>
        </p:txBody>
      </p:sp>
      <p:sp>
        <p:nvSpPr>
          <p:cNvPr id="4" name="Date Placeholder 3"/>
          <p:cNvSpPr>
            <a:spLocks noGrp="1"/>
          </p:cNvSpPr>
          <p:nvPr>
            <p:ph type="dt" sz="half" idx="10"/>
          </p:nvPr>
        </p:nvSpPr>
        <p:spPr/>
        <p:txBody>
          <a:bodyPr/>
          <a:lstStyle/>
          <a:p>
            <a:fld id="{4D6569BA-F5B1-8D4F-BBA3-8FA214EFAEBE}"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a:t>
            </a:r>
            <a:endParaRPr lang="en-US"/>
          </a:p>
        </p:txBody>
      </p:sp>
      <p:sp>
        <p:nvSpPr>
          <p:cNvPr id="6" name="Slide Number Placeholder 5"/>
          <p:cNvSpPr>
            <a:spLocks noGrp="1"/>
          </p:cNvSpPr>
          <p:nvPr>
            <p:ph type="sldNum" sz="quarter" idx="12"/>
          </p:nvPr>
        </p:nvSpPr>
        <p:spPr/>
        <p:txBody>
          <a:bodyPr/>
          <a:lstStyle/>
          <a:p>
            <a:fld id="{169CD8F3-EF7F-784A-8EC3-456A384D3620}" type="slidenum">
              <a:rPr lang="en-US" smtClean="0"/>
              <a:t>22</a:t>
            </a:fld>
            <a:endParaRPr lang="en-US"/>
          </a:p>
        </p:txBody>
      </p:sp>
    </p:spTree>
    <p:extLst>
      <p:ext uri="{BB962C8B-B14F-4D97-AF65-F5344CB8AC3E}">
        <p14:creationId xmlns:p14="http://schemas.microsoft.com/office/powerpoint/2010/main" val="1462187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poor Industrial relations	</a:t>
            </a:r>
            <a:endParaRPr lang="en-US" dirty="0"/>
          </a:p>
        </p:txBody>
      </p:sp>
      <p:sp>
        <p:nvSpPr>
          <p:cNvPr id="3" name="Content Placeholder 2"/>
          <p:cNvSpPr>
            <a:spLocks noGrp="1"/>
          </p:cNvSpPr>
          <p:nvPr>
            <p:ph idx="1"/>
          </p:nvPr>
        </p:nvSpPr>
        <p:spPr>
          <a:xfrm>
            <a:off x="729206" y="2233913"/>
            <a:ext cx="11239018" cy="4462723"/>
          </a:xfrm>
        </p:spPr>
        <p:txBody>
          <a:bodyPr>
            <a:normAutofit fontScale="70000" lnSpcReduction="20000"/>
          </a:bodyPr>
          <a:lstStyle/>
          <a:p>
            <a:r>
              <a:rPr lang="en-US" dirty="0" smtClean="0"/>
              <a:t>Tendency to exploit workers by the employers </a:t>
            </a:r>
          </a:p>
          <a:p>
            <a:r>
              <a:rPr lang="en-US" dirty="0" smtClean="0"/>
              <a:t>Inefficient management</a:t>
            </a:r>
          </a:p>
          <a:p>
            <a:r>
              <a:rPr lang="en-US" dirty="0" smtClean="0"/>
              <a:t>Uncompromising attitude of management towards the grievance of workers. </a:t>
            </a:r>
          </a:p>
          <a:p>
            <a:r>
              <a:rPr lang="en-US" dirty="0" smtClean="0"/>
              <a:t>Absence of responsible trade unionism</a:t>
            </a:r>
          </a:p>
          <a:p>
            <a:r>
              <a:rPr lang="en-US" dirty="0" smtClean="0"/>
              <a:t>Authoritarian attitude of supervisors towards workers. </a:t>
            </a:r>
          </a:p>
          <a:p>
            <a:r>
              <a:rPr lang="en-US" dirty="0" smtClean="0"/>
              <a:t>Absence of welfare activities and incentive measures.</a:t>
            </a:r>
          </a:p>
          <a:p>
            <a:r>
              <a:rPr lang="en-US" dirty="0" smtClean="0"/>
              <a:t>Unfavorable political and economic environment.</a:t>
            </a:r>
          </a:p>
          <a:p>
            <a:r>
              <a:rPr lang="en-US" dirty="0" smtClean="0"/>
              <a:t>Inter union rivalry</a:t>
            </a:r>
          </a:p>
          <a:p>
            <a:r>
              <a:rPr lang="en-US" dirty="0" smtClean="0"/>
              <a:t>Disregard towards labor law.</a:t>
            </a:r>
          </a:p>
          <a:p>
            <a:r>
              <a:rPr lang="en-US" dirty="0" smtClean="0"/>
              <a:t>Excessive work load and improper work environment. </a:t>
            </a:r>
            <a:endParaRPr lang="en-US" dirty="0"/>
          </a:p>
        </p:txBody>
      </p:sp>
      <p:sp>
        <p:nvSpPr>
          <p:cNvPr id="4" name="Date Placeholder 3"/>
          <p:cNvSpPr>
            <a:spLocks noGrp="1"/>
          </p:cNvSpPr>
          <p:nvPr>
            <p:ph type="dt" sz="half" idx="10"/>
          </p:nvPr>
        </p:nvSpPr>
        <p:spPr/>
        <p:txBody>
          <a:bodyPr/>
          <a:lstStyle/>
          <a:p>
            <a:fld id="{E0908ED4-60B3-D146-A9E0-F59BBCA079B4}"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a:t>
            </a:r>
            <a:endParaRPr lang="en-US"/>
          </a:p>
        </p:txBody>
      </p:sp>
      <p:sp>
        <p:nvSpPr>
          <p:cNvPr id="6" name="Slide Number Placeholder 5"/>
          <p:cNvSpPr>
            <a:spLocks noGrp="1"/>
          </p:cNvSpPr>
          <p:nvPr>
            <p:ph type="sldNum" sz="quarter" idx="12"/>
          </p:nvPr>
        </p:nvSpPr>
        <p:spPr/>
        <p:txBody>
          <a:bodyPr/>
          <a:lstStyle/>
          <a:p>
            <a:fld id="{169CD8F3-EF7F-784A-8EC3-456A384D3620}" type="slidenum">
              <a:rPr lang="en-US" smtClean="0"/>
              <a:t>23</a:t>
            </a:fld>
            <a:endParaRPr lang="en-US"/>
          </a:p>
        </p:txBody>
      </p:sp>
    </p:spTree>
    <p:extLst>
      <p:ext uri="{BB962C8B-B14F-4D97-AF65-F5344CB8AC3E}">
        <p14:creationId xmlns:p14="http://schemas.microsoft.com/office/powerpoint/2010/main" val="757743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Developed vs Developing countries. </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Exploitation of workers. </a:t>
            </a:r>
          </a:p>
          <a:p>
            <a:r>
              <a:rPr lang="en-US" dirty="0" smtClean="0"/>
              <a:t>Democracy within the society. </a:t>
            </a:r>
          </a:p>
          <a:p>
            <a:r>
              <a:rPr lang="en-US" dirty="0" smtClean="0"/>
              <a:t>Educational qualification of workers</a:t>
            </a:r>
          </a:p>
          <a:p>
            <a:r>
              <a:rPr lang="en-US" dirty="0" smtClean="0"/>
              <a:t>Dual subordination  ( 2 jobs)</a:t>
            </a:r>
          </a:p>
          <a:p>
            <a:r>
              <a:rPr lang="en-US" dirty="0" smtClean="0"/>
              <a:t>Family size</a:t>
            </a:r>
          </a:p>
          <a:p>
            <a:r>
              <a:rPr lang="en-US" dirty="0" smtClean="0"/>
              <a:t>Level of employment ( high in developing countries)</a:t>
            </a:r>
          </a:p>
          <a:p>
            <a:r>
              <a:rPr lang="en-US" dirty="0" smtClean="0"/>
              <a:t>Class </a:t>
            </a:r>
            <a:r>
              <a:rPr lang="mr-IN" dirty="0" smtClean="0"/>
              <a:t>–</a:t>
            </a:r>
            <a:r>
              <a:rPr lang="en-US" dirty="0" smtClean="0"/>
              <a:t> consciousness of industrial workers. </a:t>
            </a:r>
          </a:p>
          <a:p>
            <a:r>
              <a:rPr lang="en-US" dirty="0" smtClean="0"/>
              <a:t>Productivity and profitability</a:t>
            </a:r>
            <a:endParaRPr lang="en-US" dirty="0"/>
          </a:p>
        </p:txBody>
      </p:sp>
      <p:sp>
        <p:nvSpPr>
          <p:cNvPr id="4" name="Date Placeholder 3"/>
          <p:cNvSpPr>
            <a:spLocks noGrp="1"/>
          </p:cNvSpPr>
          <p:nvPr>
            <p:ph type="dt" sz="half" idx="10"/>
          </p:nvPr>
        </p:nvSpPr>
        <p:spPr/>
        <p:txBody>
          <a:bodyPr/>
          <a:lstStyle/>
          <a:p>
            <a:fld id="{D2C63F63-E3AB-614D-A853-DFFDBBE1908D}"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a:t>
            </a:r>
            <a:endParaRPr lang="en-US"/>
          </a:p>
        </p:txBody>
      </p:sp>
      <p:sp>
        <p:nvSpPr>
          <p:cNvPr id="6" name="Slide Number Placeholder 5"/>
          <p:cNvSpPr>
            <a:spLocks noGrp="1"/>
          </p:cNvSpPr>
          <p:nvPr>
            <p:ph type="sldNum" sz="quarter" idx="12"/>
          </p:nvPr>
        </p:nvSpPr>
        <p:spPr/>
        <p:txBody>
          <a:bodyPr/>
          <a:lstStyle/>
          <a:p>
            <a:fld id="{169CD8F3-EF7F-784A-8EC3-456A384D3620}" type="slidenum">
              <a:rPr lang="en-US" smtClean="0"/>
              <a:t>24</a:t>
            </a:fld>
            <a:endParaRPr lang="en-US"/>
          </a:p>
        </p:txBody>
      </p:sp>
    </p:spTree>
    <p:extLst>
      <p:ext uri="{BB962C8B-B14F-4D97-AF65-F5344CB8AC3E}">
        <p14:creationId xmlns:p14="http://schemas.microsoft.com/office/powerpoint/2010/main" val="1669375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Wage level</a:t>
            </a:r>
          </a:p>
          <a:p>
            <a:r>
              <a:rPr lang="en-US" dirty="0" smtClean="0"/>
              <a:t>Strength of trade union (poor </a:t>
            </a:r>
            <a:r>
              <a:rPr lang="en-US" dirty="0" err="1" smtClean="0"/>
              <a:t>cba</a:t>
            </a:r>
            <a:r>
              <a:rPr lang="en-US" dirty="0" smtClean="0"/>
              <a:t> process due to corruption in Collective Bargaining election)</a:t>
            </a:r>
          </a:p>
          <a:p>
            <a:r>
              <a:rPr lang="en-US" dirty="0" smtClean="0"/>
              <a:t>Opportunism among trade union leaders. </a:t>
            </a:r>
          </a:p>
          <a:p>
            <a:r>
              <a:rPr lang="en-US" dirty="0" smtClean="0"/>
              <a:t>Industrial commitment. </a:t>
            </a:r>
          </a:p>
          <a:p>
            <a:r>
              <a:rPr lang="en-US" dirty="0" smtClean="0"/>
              <a:t>State intervention. </a:t>
            </a:r>
          </a:p>
          <a:p>
            <a:r>
              <a:rPr lang="en-US" dirty="0" smtClean="0"/>
              <a:t>Level of industrialization.  ( Promoting Growth)</a:t>
            </a:r>
            <a:endParaRPr lang="en-US" dirty="0"/>
          </a:p>
        </p:txBody>
      </p:sp>
      <p:sp>
        <p:nvSpPr>
          <p:cNvPr id="4" name="Date Placeholder 3"/>
          <p:cNvSpPr>
            <a:spLocks noGrp="1"/>
          </p:cNvSpPr>
          <p:nvPr>
            <p:ph type="dt" sz="half" idx="10"/>
          </p:nvPr>
        </p:nvSpPr>
        <p:spPr/>
        <p:txBody>
          <a:bodyPr/>
          <a:lstStyle/>
          <a:p>
            <a:fld id="{27E98B52-6AA9-FB4E-AE79-5680816C33DF}"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a:t>
            </a:r>
            <a:endParaRPr lang="en-US"/>
          </a:p>
        </p:txBody>
      </p:sp>
      <p:sp>
        <p:nvSpPr>
          <p:cNvPr id="6" name="Slide Number Placeholder 5"/>
          <p:cNvSpPr>
            <a:spLocks noGrp="1"/>
          </p:cNvSpPr>
          <p:nvPr>
            <p:ph type="sldNum" sz="quarter" idx="12"/>
          </p:nvPr>
        </p:nvSpPr>
        <p:spPr/>
        <p:txBody>
          <a:bodyPr/>
          <a:lstStyle/>
          <a:p>
            <a:fld id="{169CD8F3-EF7F-784A-8EC3-456A384D3620}" type="slidenum">
              <a:rPr lang="en-US" smtClean="0"/>
              <a:t>25</a:t>
            </a:fld>
            <a:endParaRPr lang="en-US"/>
          </a:p>
        </p:txBody>
      </p:sp>
      <p:sp>
        <p:nvSpPr>
          <p:cNvPr id="7" name="Title 1"/>
          <p:cNvSpPr>
            <a:spLocks noGrp="1"/>
          </p:cNvSpPr>
          <p:nvPr>
            <p:ph type="title"/>
          </p:nvPr>
        </p:nvSpPr>
        <p:spPr>
          <a:xfrm>
            <a:off x="1154954" y="973668"/>
            <a:ext cx="8761413" cy="706964"/>
          </a:xfrm>
        </p:spPr>
        <p:txBody>
          <a:bodyPr/>
          <a:lstStyle/>
          <a:p>
            <a:r>
              <a:rPr lang="en-US" dirty="0" smtClean="0"/>
              <a:t>Developed vs Developing countries. </a:t>
            </a:r>
            <a:endParaRPr lang="en-US" dirty="0"/>
          </a:p>
        </p:txBody>
      </p:sp>
    </p:spTree>
    <p:extLst>
      <p:ext uri="{BB962C8B-B14F-4D97-AF65-F5344CB8AC3E}">
        <p14:creationId xmlns:p14="http://schemas.microsoft.com/office/powerpoint/2010/main" val="304293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 in Bangladesh.</a:t>
            </a:r>
            <a:endParaRPr lang="en-US" dirty="0"/>
          </a:p>
        </p:txBody>
      </p:sp>
      <p:sp>
        <p:nvSpPr>
          <p:cNvPr id="3" name="Content Placeholder 2"/>
          <p:cNvSpPr>
            <a:spLocks noGrp="1"/>
          </p:cNvSpPr>
          <p:nvPr>
            <p:ph idx="1"/>
          </p:nvPr>
        </p:nvSpPr>
        <p:spPr>
          <a:xfrm>
            <a:off x="428264" y="2302557"/>
            <a:ext cx="11389488" cy="4225565"/>
          </a:xfrm>
        </p:spPr>
        <p:txBody>
          <a:bodyPr>
            <a:normAutofit fontScale="77500" lnSpcReduction="20000"/>
          </a:bodyPr>
          <a:lstStyle/>
          <a:p>
            <a:r>
              <a:rPr lang="en-US" dirty="0" smtClean="0"/>
              <a:t>Government Hindrance through formation of labor front. </a:t>
            </a:r>
            <a:r>
              <a:rPr lang="en-US" dirty="0" err="1" smtClean="0"/>
              <a:t>Awami</a:t>
            </a:r>
            <a:r>
              <a:rPr lang="en-US" dirty="0" smtClean="0"/>
              <a:t> league through </a:t>
            </a:r>
            <a:r>
              <a:rPr lang="en-US" dirty="0" err="1" smtClean="0"/>
              <a:t>Jatiya</a:t>
            </a:r>
            <a:r>
              <a:rPr lang="en-US" dirty="0" smtClean="0"/>
              <a:t> </a:t>
            </a:r>
            <a:r>
              <a:rPr lang="en-US" dirty="0" err="1" smtClean="0"/>
              <a:t>Sramik</a:t>
            </a:r>
            <a:r>
              <a:rPr lang="en-US" dirty="0" smtClean="0"/>
              <a:t> League. BNP through </a:t>
            </a:r>
            <a:r>
              <a:rPr lang="en-US" dirty="0" err="1" smtClean="0"/>
              <a:t>Jatiyatabadi</a:t>
            </a:r>
            <a:r>
              <a:rPr lang="en-US" dirty="0" smtClean="0"/>
              <a:t> </a:t>
            </a:r>
            <a:r>
              <a:rPr lang="en-US" dirty="0" err="1" smtClean="0"/>
              <a:t>Sramik</a:t>
            </a:r>
            <a:r>
              <a:rPr lang="en-US" dirty="0" smtClean="0"/>
              <a:t> Dal. </a:t>
            </a:r>
            <a:r>
              <a:rPr lang="en-US" dirty="0" err="1" smtClean="0"/>
              <a:t>Ershad</a:t>
            </a:r>
            <a:r>
              <a:rPr lang="en-US" dirty="0" smtClean="0"/>
              <a:t> through </a:t>
            </a:r>
            <a:r>
              <a:rPr lang="en-US" dirty="0" err="1" smtClean="0"/>
              <a:t>Jatiya</a:t>
            </a:r>
            <a:r>
              <a:rPr lang="en-US" dirty="0" smtClean="0"/>
              <a:t> </a:t>
            </a:r>
            <a:r>
              <a:rPr lang="en-US" dirty="0" err="1" smtClean="0"/>
              <a:t>Sramik</a:t>
            </a:r>
            <a:r>
              <a:rPr lang="en-US" dirty="0" smtClean="0"/>
              <a:t> Party. </a:t>
            </a:r>
          </a:p>
          <a:p>
            <a:r>
              <a:rPr lang="en-US" dirty="0" smtClean="0"/>
              <a:t>Poor level of Industrialization , employment, and high supply of labor. </a:t>
            </a:r>
          </a:p>
          <a:p>
            <a:r>
              <a:rPr lang="en-US" dirty="0" smtClean="0"/>
              <a:t>Poor literacy level leads to low class consciousness hence has no idea about their rights and obligations. Trade union participation is a low rate of 12%.</a:t>
            </a:r>
          </a:p>
          <a:p>
            <a:r>
              <a:rPr lang="en-US" dirty="0" smtClean="0"/>
              <a:t>Poor physical fitness and lack of sufficient skills, the productivity of the workers are very low. </a:t>
            </a:r>
          </a:p>
          <a:p>
            <a:r>
              <a:rPr lang="en-US" dirty="0" smtClean="0"/>
              <a:t>Multiplicity of trade union creates rivalry and political influences creates significant resistance towards positive bargaining. </a:t>
            </a:r>
            <a:endParaRPr lang="en-US" dirty="0"/>
          </a:p>
        </p:txBody>
      </p:sp>
      <p:sp>
        <p:nvSpPr>
          <p:cNvPr id="4" name="Date Placeholder 3"/>
          <p:cNvSpPr>
            <a:spLocks noGrp="1"/>
          </p:cNvSpPr>
          <p:nvPr>
            <p:ph type="dt" sz="half" idx="10"/>
          </p:nvPr>
        </p:nvSpPr>
        <p:spPr/>
        <p:txBody>
          <a:bodyPr/>
          <a:lstStyle/>
          <a:p>
            <a:fld id="{7DEC5674-C4A8-374E-B5D5-06E4CC0A23E4}"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a:t>
            </a:r>
            <a:endParaRPr lang="en-US"/>
          </a:p>
        </p:txBody>
      </p:sp>
      <p:sp>
        <p:nvSpPr>
          <p:cNvPr id="6" name="Slide Number Placeholder 5"/>
          <p:cNvSpPr>
            <a:spLocks noGrp="1"/>
          </p:cNvSpPr>
          <p:nvPr>
            <p:ph type="sldNum" sz="quarter" idx="12"/>
          </p:nvPr>
        </p:nvSpPr>
        <p:spPr/>
        <p:txBody>
          <a:bodyPr/>
          <a:lstStyle/>
          <a:p>
            <a:fld id="{169CD8F3-EF7F-784A-8EC3-456A384D3620}" type="slidenum">
              <a:rPr lang="en-US" smtClean="0"/>
              <a:t>26</a:t>
            </a:fld>
            <a:endParaRPr lang="en-US"/>
          </a:p>
        </p:txBody>
      </p:sp>
    </p:spTree>
    <p:extLst>
      <p:ext uri="{BB962C8B-B14F-4D97-AF65-F5344CB8AC3E}">
        <p14:creationId xmlns:p14="http://schemas.microsoft.com/office/powerpoint/2010/main" val="2142445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of IR: emerging trends and issues.</a:t>
            </a:r>
            <a:endParaRPr lang="en-US" dirty="0"/>
          </a:p>
        </p:txBody>
      </p:sp>
      <p:sp>
        <p:nvSpPr>
          <p:cNvPr id="3" name="Content Placeholder 2"/>
          <p:cNvSpPr>
            <a:spLocks noGrp="1"/>
          </p:cNvSpPr>
          <p:nvPr>
            <p:ph idx="1"/>
          </p:nvPr>
        </p:nvSpPr>
        <p:spPr>
          <a:xfrm>
            <a:off x="822962" y="2442137"/>
            <a:ext cx="9830142" cy="4254500"/>
          </a:xfrm>
        </p:spPr>
        <p:txBody>
          <a:bodyPr>
            <a:normAutofit fontScale="92500" lnSpcReduction="10000"/>
          </a:bodyPr>
          <a:lstStyle/>
          <a:p>
            <a:r>
              <a:rPr lang="en-US" dirty="0" smtClean="0"/>
              <a:t>Globalization. </a:t>
            </a:r>
          </a:p>
          <a:p>
            <a:r>
              <a:rPr lang="en-US" dirty="0" smtClean="0"/>
              <a:t>Import Liberalization.</a:t>
            </a:r>
          </a:p>
          <a:p>
            <a:r>
              <a:rPr lang="en-US" dirty="0" smtClean="0"/>
              <a:t>Privatization.</a:t>
            </a:r>
          </a:p>
          <a:p>
            <a:r>
              <a:rPr lang="en-US" dirty="0" smtClean="0"/>
              <a:t>Information Technology. </a:t>
            </a:r>
          </a:p>
          <a:p>
            <a:r>
              <a:rPr lang="en-US" dirty="0" smtClean="0"/>
              <a:t>Downsizing. </a:t>
            </a:r>
          </a:p>
          <a:p>
            <a:r>
              <a:rPr lang="en-US" dirty="0" smtClean="0"/>
              <a:t>Reengineering. </a:t>
            </a:r>
          </a:p>
          <a:p>
            <a:r>
              <a:rPr lang="en-US" dirty="0" smtClean="0"/>
              <a:t>Workforce diversity.</a:t>
            </a:r>
            <a:endParaRPr lang="en-US" dirty="0"/>
          </a:p>
        </p:txBody>
      </p:sp>
      <p:sp>
        <p:nvSpPr>
          <p:cNvPr id="4" name="Date Placeholder 3"/>
          <p:cNvSpPr>
            <a:spLocks noGrp="1"/>
          </p:cNvSpPr>
          <p:nvPr>
            <p:ph type="dt" sz="half" idx="10"/>
          </p:nvPr>
        </p:nvSpPr>
        <p:spPr/>
        <p:txBody>
          <a:bodyPr/>
          <a:lstStyle/>
          <a:p>
            <a:fld id="{F35200C3-E42D-6D4B-8212-606F5E83B75A}"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a:t>
            </a:r>
            <a:endParaRPr lang="en-US"/>
          </a:p>
        </p:txBody>
      </p:sp>
      <p:sp>
        <p:nvSpPr>
          <p:cNvPr id="6" name="Slide Number Placeholder 5"/>
          <p:cNvSpPr>
            <a:spLocks noGrp="1"/>
          </p:cNvSpPr>
          <p:nvPr>
            <p:ph type="sldNum" sz="quarter" idx="12"/>
          </p:nvPr>
        </p:nvSpPr>
        <p:spPr/>
        <p:txBody>
          <a:bodyPr/>
          <a:lstStyle/>
          <a:p>
            <a:fld id="{169CD8F3-EF7F-784A-8EC3-456A384D3620}" type="slidenum">
              <a:rPr lang="en-US" smtClean="0"/>
              <a:t>27</a:t>
            </a:fld>
            <a:endParaRPr lang="en-US"/>
          </a:p>
        </p:txBody>
      </p:sp>
    </p:spTree>
    <p:extLst>
      <p:ext uri="{BB962C8B-B14F-4D97-AF65-F5344CB8AC3E}">
        <p14:creationId xmlns:p14="http://schemas.microsoft.com/office/powerpoint/2010/main" val="975557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of IR: emerging trends and issues.</a:t>
            </a:r>
            <a:endParaRPr lang="en-US" dirty="0"/>
          </a:p>
        </p:txBody>
      </p:sp>
      <p:sp>
        <p:nvSpPr>
          <p:cNvPr id="3" name="Content Placeholder 2"/>
          <p:cNvSpPr>
            <a:spLocks noGrp="1"/>
          </p:cNvSpPr>
          <p:nvPr>
            <p:ph idx="1"/>
          </p:nvPr>
        </p:nvSpPr>
        <p:spPr>
          <a:xfrm>
            <a:off x="1154954" y="2464603"/>
            <a:ext cx="9100937" cy="3704703"/>
          </a:xfrm>
        </p:spPr>
        <p:txBody>
          <a:bodyPr>
            <a:normAutofit fontScale="92500"/>
          </a:bodyPr>
          <a:lstStyle/>
          <a:p>
            <a:r>
              <a:rPr lang="en-US" dirty="0" smtClean="0"/>
              <a:t>Service and productivity movement. </a:t>
            </a:r>
          </a:p>
          <a:p>
            <a:r>
              <a:rPr lang="en-US" dirty="0" smtClean="0"/>
              <a:t>Total Quality Movement.</a:t>
            </a:r>
            <a:br>
              <a:rPr lang="en-US" dirty="0" smtClean="0"/>
            </a:br>
            <a:r>
              <a:rPr lang="en-US" dirty="0" smtClean="0"/>
              <a:t>Free flow of manpower</a:t>
            </a:r>
          </a:p>
          <a:p>
            <a:r>
              <a:rPr lang="en-US" dirty="0" smtClean="0"/>
              <a:t>Managerial obsolescence</a:t>
            </a:r>
          </a:p>
          <a:p>
            <a:r>
              <a:rPr lang="en-US" dirty="0" smtClean="0"/>
              <a:t>Economic condition and social pressure.</a:t>
            </a:r>
          </a:p>
          <a:p>
            <a:r>
              <a:rPr lang="en-US" dirty="0" smtClean="0"/>
              <a:t>Adoption of international rules and regulations. </a:t>
            </a:r>
            <a:endParaRPr lang="en-US" dirty="0"/>
          </a:p>
        </p:txBody>
      </p:sp>
      <p:sp>
        <p:nvSpPr>
          <p:cNvPr id="4" name="Date Placeholder 3"/>
          <p:cNvSpPr>
            <a:spLocks noGrp="1"/>
          </p:cNvSpPr>
          <p:nvPr>
            <p:ph type="dt" sz="half" idx="10"/>
          </p:nvPr>
        </p:nvSpPr>
        <p:spPr/>
        <p:txBody>
          <a:bodyPr/>
          <a:lstStyle/>
          <a:p>
            <a:fld id="{5C14132B-9F7E-1F4D-A27D-1D2284D67451}"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a:t>
            </a:r>
            <a:endParaRPr lang="en-US"/>
          </a:p>
        </p:txBody>
      </p:sp>
      <p:sp>
        <p:nvSpPr>
          <p:cNvPr id="6" name="Slide Number Placeholder 5"/>
          <p:cNvSpPr>
            <a:spLocks noGrp="1"/>
          </p:cNvSpPr>
          <p:nvPr>
            <p:ph type="sldNum" sz="quarter" idx="12"/>
          </p:nvPr>
        </p:nvSpPr>
        <p:spPr/>
        <p:txBody>
          <a:bodyPr/>
          <a:lstStyle/>
          <a:p>
            <a:fld id="{169CD8F3-EF7F-784A-8EC3-456A384D3620}" type="slidenum">
              <a:rPr lang="en-US" smtClean="0"/>
              <a:t>28</a:t>
            </a:fld>
            <a:endParaRPr lang="en-US"/>
          </a:p>
        </p:txBody>
      </p:sp>
    </p:spTree>
    <p:extLst>
      <p:ext uri="{BB962C8B-B14F-4D97-AF65-F5344CB8AC3E}">
        <p14:creationId xmlns:p14="http://schemas.microsoft.com/office/powerpoint/2010/main" val="1894405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work</a:t>
            </a:r>
            <a:endParaRPr lang="en-US" dirty="0"/>
          </a:p>
        </p:txBody>
      </p:sp>
      <p:sp>
        <p:nvSpPr>
          <p:cNvPr id="3" name="Content Placeholder 2"/>
          <p:cNvSpPr>
            <a:spLocks noGrp="1"/>
          </p:cNvSpPr>
          <p:nvPr>
            <p:ph idx="1"/>
          </p:nvPr>
        </p:nvSpPr>
        <p:spPr>
          <a:xfrm>
            <a:off x="467139" y="2146839"/>
            <a:ext cx="11509513" cy="3627783"/>
          </a:xfrm>
        </p:spPr>
        <p:txBody>
          <a:bodyPr>
            <a:noAutofit/>
          </a:bodyPr>
          <a:lstStyle/>
          <a:p>
            <a:pPr marL="0" indent="0">
              <a:buNone/>
            </a:pPr>
            <a:r>
              <a:rPr lang="en-US" sz="2400" dirty="0" smtClean="0"/>
              <a:t>They are the compilation of land, labor and capital to produce goods or services that holds utility to customers. </a:t>
            </a:r>
          </a:p>
          <a:p>
            <a:r>
              <a:rPr lang="en-US" sz="2400" dirty="0" smtClean="0"/>
              <a:t>Features of Industrial work </a:t>
            </a:r>
            <a:r>
              <a:rPr lang="mr-IN" sz="2400" dirty="0" smtClean="0"/>
              <a:t>–</a:t>
            </a:r>
            <a:r>
              <a:rPr lang="en-US" sz="2400" dirty="0" smtClean="0"/>
              <a:t> </a:t>
            </a:r>
          </a:p>
          <a:p>
            <a:r>
              <a:rPr lang="en-US" sz="2400" dirty="0" smtClean="0"/>
              <a:t>Group work</a:t>
            </a:r>
          </a:p>
          <a:p>
            <a:r>
              <a:rPr lang="en-US" sz="2400" dirty="0" smtClean="0"/>
              <a:t>Division of labor</a:t>
            </a:r>
          </a:p>
          <a:p>
            <a:r>
              <a:rPr lang="en-US" sz="2400" dirty="0" smtClean="0"/>
              <a:t>Maintaining Control </a:t>
            </a:r>
          </a:p>
          <a:p>
            <a:r>
              <a:rPr lang="en-US" sz="2400" dirty="0" smtClean="0"/>
              <a:t>Paying Wage</a:t>
            </a:r>
          </a:p>
          <a:p>
            <a:r>
              <a:rPr lang="en-US" sz="2400" dirty="0" smtClean="0"/>
              <a:t>Profit making motive. </a:t>
            </a:r>
          </a:p>
          <a:p>
            <a:r>
              <a:rPr lang="en-US" sz="2400" dirty="0" smtClean="0"/>
              <a:t>Dynamic in nature ( Aligns with changes in technology) </a:t>
            </a:r>
            <a:endParaRPr lang="en-US" sz="2400" dirty="0"/>
          </a:p>
        </p:txBody>
      </p:sp>
      <p:sp>
        <p:nvSpPr>
          <p:cNvPr id="4" name="Date Placeholder 3"/>
          <p:cNvSpPr>
            <a:spLocks noGrp="1"/>
          </p:cNvSpPr>
          <p:nvPr>
            <p:ph type="dt" sz="half" idx="10"/>
          </p:nvPr>
        </p:nvSpPr>
        <p:spPr/>
        <p:txBody>
          <a:bodyPr/>
          <a:lstStyle/>
          <a:p>
            <a:fld id="{DE08876B-9C13-BD40-A199-7DBE2F3A7553}"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a:t>
            </a:r>
            <a:endParaRPr lang="en-US"/>
          </a:p>
        </p:txBody>
      </p:sp>
      <p:sp>
        <p:nvSpPr>
          <p:cNvPr id="6" name="Slide Number Placeholder 5"/>
          <p:cNvSpPr>
            <a:spLocks noGrp="1"/>
          </p:cNvSpPr>
          <p:nvPr>
            <p:ph type="sldNum" sz="quarter" idx="12"/>
          </p:nvPr>
        </p:nvSpPr>
        <p:spPr/>
        <p:txBody>
          <a:bodyPr/>
          <a:lstStyle/>
          <a:p>
            <a:fld id="{169CD8F3-EF7F-784A-8EC3-456A384D3620}" type="slidenum">
              <a:rPr lang="en-US" smtClean="0"/>
              <a:t>3</a:t>
            </a:fld>
            <a:endParaRPr lang="en-US"/>
          </a:p>
        </p:txBody>
      </p:sp>
    </p:spTree>
    <p:extLst>
      <p:ext uri="{BB962C8B-B14F-4D97-AF65-F5344CB8AC3E}">
        <p14:creationId xmlns:p14="http://schemas.microsoft.com/office/powerpoint/2010/main" val="48622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Industrial Relations</a:t>
            </a:r>
            <a:endParaRPr lang="en-US" dirty="0"/>
          </a:p>
        </p:txBody>
      </p:sp>
      <p:sp>
        <p:nvSpPr>
          <p:cNvPr id="3" name="Content Placeholder 2"/>
          <p:cNvSpPr>
            <a:spLocks noGrp="1"/>
          </p:cNvSpPr>
          <p:nvPr>
            <p:ph idx="1"/>
          </p:nvPr>
        </p:nvSpPr>
        <p:spPr>
          <a:xfrm>
            <a:off x="735496" y="2226366"/>
            <a:ext cx="10306877" cy="2799522"/>
          </a:xfrm>
        </p:spPr>
        <p:txBody>
          <a:bodyPr>
            <a:normAutofit fontScale="77500" lnSpcReduction="20000"/>
          </a:bodyPr>
          <a:lstStyle/>
          <a:p>
            <a:r>
              <a:rPr lang="en-US" dirty="0" smtClean="0"/>
              <a:t>Industrial Relations (IR) is the study of the laws, conventions and institutions that regulate 'the workplace'. It is a fundamentally important aspect of our way of life, our culture and our society.</a:t>
            </a:r>
          </a:p>
          <a:p>
            <a:r>
              <a:rPr lang="en-US" dirty="0" smtClean="0"/>
              <a:t>Industrial relations means different things to different people. The following illustration depicts how IR shapes our working life, our society and the national economy.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6483" y="4420043"/>
            <a:ext cx="8685156" cy="2303158"/>
          </a:xfrm>
          <a:prstGeom prst="rect">
            <a:avLst/>
          </a:prstGeom>
        </p:spPr>
      </p:pic>
      <p:sp>
        <p:nvSpPr>
          <p:cNvPr id="5" name="Date Placeholder 4"/>
          <p:cNvSpPr>
            <a:spLocks noGrp="1"/>
          </p:cNvSpPr>
          <p:nvPr>
            <p:ph type="dt" sz="half" idx="10"/>
          </p:nvPr>
        </p:nvSpPr>
        <p:spPr/>
        <p:txBody>
          <a:bodyPr/>
          <a:lstStyle/>
          <a:p>
            <a:fld id="{18376603-42B0-3C47-A50D-03BC1C2F7781}" type="datetime1">
              <a:rPr lang="en-US" smtClean="0"/>
              <a:t>4/25/18</a:t>
            </a:fld>
            <a:endParaRPr lang="en-US"/>
          </a:p>
        </p:txBody>
      </p:sp>
      <p:sp>
        <p:nvSpPr>
          <p:cNvPr id="6" name="Footer Placeholder 5"/>
          <p:cNvSpPr>
            <a:spLocks noGrp="1"/>
          </p:cNvSpPr>
          <p:nvPr>
            <p:ph type="ftr" sz="quarter" idx="11"/>
          </p:nvPr>
        </p:nvSpPr>
        <p:spPr/>
        <p:txBody>
          <a:bodyPr/>
          <a:lstStyle/>
          <a:p>
            <a:r>
              <a:rPr lang="en-US" smtClean="0"/>
              <a:t>Oeshwik Ahmed, Faculty of HRM, Northern university</a:t>
            </a:r>
            <a:endParaRPr lang="en-US"/>
          </a:p>
        </p:txBody>
      </p:sp>
      <p:sp>
        <p:nvSpPr>
          <p:cNvPr id="7" name="Slide Number Placeholder 6"/>
          <p:cNvSpPr>
            <a:spLocks noGrp="1"/>
          </p:cNvSpPr>
          <p:nvPr>
            <p:ph type="sldNum" sz="quarter" idx="12"/>
          </p:nvPr>
        </p:nvSpPr>
        <p:spPr/>
        <p:txBody>
          <a:bodyPr/>
          <a:lstStyle/>
          <a:p>
            <a:fld id="{169CD8F3-EF7F-784A-8EC3-456A384D3620}" type="slidenum">
              <a:rPr lang="en-US" smtClean="0"/>
              <a:t>4</a:t>
            </a:fld>
            <a:endParaRPr lang="en-US"/>
          </a:p>
        </p:txBody>
      </p:sp>
    </p:spTree>
    <p:extLst>
      <p:ext uri="{BB962C8B-B14F-4D97-AF65-F5344CB8AC3E}">
        <p14:creationId xmlns:p14="http://schemas.microsoft.com/office/powerpoint/2010/main" val="1492238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619" y="2176670"/>
            <a:ext cx="11092068" cy="4976191"/>
          </a:xfrm>
        </p:spPr>
        <p:txBody>
          <a:bodyPr/>
          <a:lstStyle/>
          <a:p>
            <a:r>
              <a:rPr lang="en-US" dirty="0" smtClean="0"/>
              <a:t>In the words of Lester, “Industrial relations involve attempts at arriving at solutions between the conflicting objectives and values; between the profit motive and social gain; between discipline and freedom, between authority and industrial democracy; between bargaining and co-operation; and between conflicting interests of the individual, the group and the community.”</a:t>
            </a:r>
            <a:endParaRPr lang="en-US" dirty="0"/>
          </a:p>
        </p:txBody>
      </p:sp>
      <p:sp>
        <p:nvSpPr>
          <p:cNvPr id="2" name="Date Placeholder 1"/>
          <p:cNvSpPr>
            <a:spLocks noGrp="1"/>
          </p:cNvSpPr>
          <p:nvPr>
            <p:ph type="dt" sz="half" idx="10"/>
          </p:nvPr>
        </p:nvSpPr>
        <p:spPr/>
        <p:txBody>
          <a:bodyPr/>
          <a:lstStyle/>
          <a:p>
            <a:fld id="{44D0A065-B7DF-4D47-A5B7-C087B98970C6}" type="datetime1">
              <a:rPr lang="en-US" smtClean="0"/>
              <a:t>4/25/18</a:t>
            </a:fld>
            <a:endParaRPr lang="en-US"/>
          </a:p>
        </p:txBody>
      </p:sp>
      <p:sp>
        <p:nvSpPr>
          <p:cNvPr id="4" name="Footer Placeholder 3"/>
          <p:cNvSpPr>
            <a:spLocks noGrp="1"/>
          </p:cNvSpPr>
          <p:nvPr>
            <p:ph type="ftr" sz="quarter" idx="11"/>
          </p:nvPr>
        </p:nvSpPr>
        <p:spPr/>
        <p:txBody>
          <a:bodyPr/>
          <a:lstStyle/>
          <a:p>
            <a:r>
              <a:rPr lang="en-US" smtClean="0"/>
              <a:t>Oeshwik Ahmed, Faculty of HRM, Northern university</a:t>
            </a:r>
            <a:endParaRPr lang="en-US"/>
          </a:p>
        </p:txBody>
      </p:sp>
      <p:sp>
        <p:nvSpPr>
          <p:cNvPr id="5" name="Slide Number Placeholder 4"/>
          <p:cNvSpPr>
            <a:spLocks noGrp="1"/>
          </p:cNvSpPr>
          <p:nvPr>
            <p:ph type="sldNum" sz="quarter" idx="12"/>
          </p:nvPr>
        </p:nvSpPr>
        <p:spPr/>
        <p:txBody>
          <a:bodyPr/>
          <a:lstStyle/>
          <a:p>
            <a:fld id="{169CD8F3-EF7F-784A-8EC3-456A384D3620}" type="slidenum">
              <a:rPr lang="en-US" smtClean="0"/>
              <a:t>5</a:t>
            </a:fld>
            <a:endParaRPr lang="en-US"/>
          </a:p>
        </p:txBody>
      </p:sp>
      <p:sp>
        <p:nvSpPr>
          <p:cNvPr id="7" name="Title 1"/>
          <p:cNvSpPr>
            <a:spLocks noGrp="1"/>
          </p:cNvSpPr>
          <p:nvPr>
            <p:ph type="title"/>
          </p:nvPr>
        </p:nvSpPr>
        <p:spPr>
          <a:xfrm>
            <a:off x="1154954" y="973668"/>
            <a:ext cx="8761413" cy="706964"/>
          </a:xfrm>
        </p:spPr>
        <p:txBody>
          <a:bodyPr/>
          <a:lstStyle/>
          <a:p>
            <a:r>
              <a:rPr lang="en-US" dirty="0" smtClean="0"/>
              <a:t>What is Industrial Relations</a:t>
            </a:r>
            <a:endParaRPr lang="en-US" dirty="0"/>
          </a:p>
        </p:txBody>
      </p:sp>
    </p:spTree>
    <p:extLst>
      <p:ext uri="{BB962C8B-B14F-4D97-AF65-F5344CB8AC3E}">
        <p14:creationId xmlns:p14="http://schemas.microsoft.com/office/powerpoint/2010/main" val="1115874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of Industrial relation</a:t>
            </a:r>
            <a:endParaRPr lang="en-US" dirty="0"/>
          </a:p>
        </p:txBody>
      </p:sp>
      <p:sp>
        <p:nvSpPr>
          <p:cNvPr id="3" name="Content Placeholder 2"/>
          <p:cNvSpPr>
            <a:spLocks noGrp="1"/>
          </p:cNvSpPr>
          <p:nvPr>
            <p:ph idx="1"/>
          </p:nvPr>
        </p:nvSpPr>
        <p:spPr>
          <a:xfrm>
            <a:off x="561110" y="2205933"/>
            <a:ext cx="11479326" cy="3837058"/>
          </a:xfrm>
        </p:spPr>
        <p:txBody>
          <a:bodyPr>
            <a:noAutofit/>
          </a:bodyPr>
          <a:lstStyle/>
          <a:p>
            <a:r>
              <a:rPr lang="en-US" sz="2900" dirty="0" smtClean="0"/>
              <a:t>Industrial relations scholarship assumes that labor markets are not perfectly competitive and thus, in contrast to mainstream economic theory, employers typically have greater bargaining power than employees.</a:t>
            </a:r>
          </a:p>
          <a:p>
            <a:r>
              <a:rPr lang="en-US" sz="2900" dirty="0" smtClean="0"/>
              <a:t>Industrial relations scholarship also assumes that there are at least some inherent conflicts of interest between employers and employees (for example, higher wages versus higher profits) and thus, in contrast to scholarship in human resource management and organizational behavior, conflict is seen as a natural part of the employment relationship.</a:t>
            </a:r>
            <a:endParaRPr lang="en-US" sz="2900" dirty="0"/>
          </a:p>
        </p:txBody>
      </p:sp>
      <p:sp>
        <p:nvSpPr>
          <p:cNvPr id="4" name="Date Placeholder 3"/>
          <p:cNvSpPr>
            <a:spLocks noGrp="1"/>
          </p:cNvSpPr>
          <p:nvPr>
            <p:ph type="dt" sz="half" idx="10"/>
          </p:nvPr>
        </p:nvSpPr>
        <p:spPr/>
        <p:txBody>
          <a:bodyPr/>
          <a:lstStyle/>
          <a:p>
            <a:fld id="{1C933686-9BAF-8542-8C79-261BA4A9C14E}"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a:t>
            </a:r>
            <a:endParaRPr lang="en-US"/>
          </a:p>
        </p:txBody>
      </p:sp>
      <p:sp>
        <p:nvSpPr>
          <p:cNvPr id="6" name="Slide Number Placeholder 5"/>
          <p:cNvSpPr>
            <a:spLocks noGrp="1"/>
          </p:cNvSpPr>
          <p:nvPr>
            <p:ph type="sldNum" sz="quarter" idx="12"/>
          </p:nvPr>
        </p:nvSpPr>
        <p:spPr/>
        <p:txBody>
          <a:bodyPr/>
          <a:lstStyle/>
          <a:p>
            <a:fld id="{169CD8F3-EF7F-784A-8EC3-456A384D3620}" type="slidenum">
              <a:rPr lang="en-US" smtClean="0"/>
              <a:t>6</a:t>
            </a:fld>
            <a:endParaRPr lang="en-US"/>
          </a:p>
        </p:txBody>
      </p:sp>
    </p:spTree>
    <p:extLst>
      <p:ext uri="{BB962C8B-B14F-4D97-AF65-F5344CB8AC3E}">
        <p14:creationId xmlns:p14="http://schemas.microsoft.com/office/powerpoint/2010/main" val="1220268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8106" y="649810"/>
            <a:ext cx="6633521" cy="5558379"/>
          </a:xfrm>
        </p:spPr>
      </p:pic>
      <p:sp>
        <p:nvSpPr>
          <p:cNvPr id="2" name="Date Placeholder 1"/>
          <p:cNvSpPr>
            <a:spLocks noGrp="1"/>
          </p:cNvSpPr>
          <p:nvPr>
            <p:ph type="dt" sz="half" idx="10"/>
          </p:nvPr>
        </p:nvSpPr>
        <p:spPr/>
        <p:txBody>
          <a:bodyPr/>
          <a:lstStyle/>
          <a:p>
            <a:fld id="{F869F8B2-63A4-6B4C-999F-83CF1741A891}" type="datetime1">
              <a:rPr lang="en-US" smtClean="0"/>
              <a:t>4/25/18</a:t>
            </a:fld>
            <a:endParaRPr lang="en-US"/>
          </a:p>
        </p:txBody>
      </p:sp>
      <p:sp>
        <p:nvSpPr>
          <p:cNvPr id="3" name="Footer Placeholder 2"/>
          <p:cNvSpPr>
            <a:spLocks noGrp="1"/>
          </p:cNvSpPr>
          <p:nvPr>
            <p:ph type="ftr" sz="quarter" idx="11"/>
          </p:nvPr>
        </p:nvSpPr>
        <p:spPr/>
        <p:txBody>
          <a:bodyPr/>
          <a:lstStyle/>
          <a:p>
            <a:r>
              <a:rPr lang="en-US" smtClean="0"/>
              <a:t>Oeshwik Ahmed, Faculty of HRM, Northern university</a:t>
            </a:r>
            <a:endParaRPr lang="en-US"/>
          </a:p>
        </p:txBody>
      </p:sp>
      <p:sp>
        <p:nvSpPr>
          <p:cNvPr id="5" name="Slide Number Placeholder 4"/>
          <p:cNvSpPr>
            <a:spLocks noGrp="1"/>
          </p:cNvSpPr>
          <p:nvPr>
            <p:ph type="sldNum" sz="quarter" idx="12"/>
          </p:nvPr>
        </p:nvSpPr>
        <p:spPr/>
        <p:txBody>
          <a:bodyPr/>
          <a:lstStyle/>
          <a:p>
            <a:fld id="{169CD8F3-EF7F-784A-8EC3-456A384D3620}" type="slidenum">
              <a:rPr lang="en-US" smtClean="0"/>
              <a:t>7</a:t>
            </a:fld>
            <a:endParaRPr lang="en-US"/>
          </a:p>
        </p:txBody>
      </p:sp>
      <p:sp>
        <p:nvSpPr>
          <p:cNvPr id="6" name="TextBox 5"/>
          <p:cNvSpPr txBox="1"/>
          <p:nvPr/>
        </p:nvSpPr>
        <p:spPr>
          <a:xfrm>
            <a:off x="4907457" y="6218127"/>
            <a:ext cx="2614818" cy="369332"/>
          </a:xfrm>
          <a:prstGeom prst="rect">
            <a:avLst/>
          </a:prstGeom>
          <a:noFill/>
        </p:spPr>
        <p:txBody>
          <a:bodyPr wrap="none" rtlCol="0">
            <a:spAutoFit/>
          </a:bodyPr>
          <a:lstStyle/>
          <a:p>
            <a:r>
              <a:rPr lang="en-US" dirty="0" smtClean="0"/>
              <a:t>Figure: Industrial relation </a:t>
            </a:r>
            <a:endParaRPr lang="en-US" dirty="0"/>
          </a:p>
        </p:txBody>
      </p:sp>
    </p:spTree>
    <p:extLst>
      <p:ext uri="{BB962C8B-B14F-4D97-AF65-F5344CB8AC3E}">
        <p14:creationId xmlns:p14="http://schemas.microsoft.com/office/powerpoint/2010/main" val="642227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influencing Industrial Relation</a:t>
            </a:r>
            <a:endParaRPr lang="en-US" dirty="0"/>
          </a:p>
        </p:txBody>
      </p:sp>
      <p:sp>
        <p:nvSpPr>
          <p:cNvPr id="3" name="Content Placeholder 2"/>
          <p:cNvSpPr>
            <a:spLocks noGrp="1"/>
          </p:cNvSpPr>
          <p:nvPr>
            <p:ph idx="1"/>
          </p:nvPr>
        </p:nvSpPr>
        <p:spPr>
          <a:xfrm>
            <a:off x="772309" y="2362623"/>
            <a:ext cx="10871394" cy="4334014"/>
          </a:xfrm>
        </p:spPr>
        <p:txBody>
          <a:bodyPr>
            <a:normAutofit fontScale="62500" lnSpcReduction="20000"/>
          </a:bodyPr>
          <a:lstStyle/>
          <a:p>
            <a:r>
              <a:rPr lang="en-US" dirty="0" smtClean="0"/>
              <a:t>Economic Factors </a:t>
            </a:r>
            <a:r>
              <a:rPr lang="mr-IN" dirty="0" smtClean="0"/>
              <a:t>–</a:t>
            </a:r>
            <a:r>
              <a:rPr lang="en-US" dirty="0" smtClean="0"/>
              <a:t> capitalist, communist, mixed economy, demand ,supply of labor market. </a:t>
            </a:r>
          </a:p>
          <a:p>
            <a:r>
              <a:rPr lang="en-US" dirty="0" smtClean="0"/>
              <a:t>Technological Factors  - Computerization, mechanization, automation.</a:t>
            </a:r>
          </a:p>
          <a:p>
            <a:r>
              <a:rPr lang="en-US" dirty="0" smtClean="0"/>
              <a:t>Institutional Factors -  Government legislation , labor legislation, labor courts, collective agreement, attitude of workers. </a:t>
            </a:r>
          </a:p>
          <a:p>
            <a:r>
              <a:rPr lang="en-US" dirty="0" smtClean="0"/>
              <a:t>Political factors – These factors include political system in the country, political parties and their ideologies, their growth, mode of achievement of their policies, involvement in trade unions etc.</a:t>
            </a:r>
          </a:p>
          <a:p>
            <a:r>
              <a:rPr lang="en-US" dirty="0" smtClean="0"/>
              <a:t> Social and cultural factors – These factors include population, religion, customs and tradition of people, race ethnic groups, cultures of various groups of people etc. </a:t>
            </a:r>
          </a:p>
          <a:p>
            <a:r>
              <a:rPr lang="en-US" dirty="0" smtClean="0"/>
              <a:t>Governmental factors – These factors include various governmental policies such as industrial policies, </a:t>
            </a:r>
            <a:r>
              <a:rPr lang="en-US" dirty="0" err="1" smtClean="0"/>
              <a:t>labour</a:t>
            </a:r>
            <a:r>
              <a:rPr lang="en-US" dirty="0" smtClean="0"/>
              <a:t> policies and economic policies </a:t>
            </a:r>
            <a:r>
              <a:rPr lang="en-US" dirty="0" err="1" smtClean="0"/>
              <a:t>etc</a:t>
            </a:r>
            <a:endParaRPr lang="en-US" dirty="0" smtClean="0"/>
          </a:p>
          <a:p>
            <a:endParaRPr lang="en-US" dirty="0"/>
          </a:p>
        </p:txBody>
      </p:sp>
      <p:sp>
        <p:nvSpPr>
          <p:cNvPr id="4" name="Date Placeholder 3"/>
          <p:cNvSpPr>
            <a:spLocks noGrp="1"/>
          </p:cNvSpPr>
          <p:nvPr>
            <p:ph type="dt" sz="half" idx="10"/>
          </p:nvPr>
        </p:nvSpPr>
        <p:spPr/>
        <p:txBody>
          <a:bodyPr/>
          <a:lstStyle/>
          <a:p>
            <a:fld id="{A81A9926-C03E-9D46-AAA2-E71638B05564}"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a:t>
            </a:r>
            <a:endParaRPr lang="en-US"/>
          </a:p>
        </p:txBody>
      </p:sp>
      <p:sp>
        <p:nvSpPr>
          <p:cNvPr id="6" name="Slide Number Placeholder 5"/>
          <p:cNvSpPr>
            <a:spLocks noGrp="1"/>
          </p:cNvSpPr>
          <p:nvPr>
            <p:ph type="sldNum" sz="quarter" idx="12"/>
          </p:nvPr>
        </p:nvSpPr>
        <p:spPr/>
        <p:txBody>
          <a:bodyPr/>
          <a:lstStyle/>
          <a:p>
            <a:fld id="{169CD8F3-EF7F-784A-8EC3-456A384D3620}" type="slidenum">
              <a:rPr lang="en-US" smtClean="0"/>
              <a:t>8</a:t>
            </a:fld>
            <a:endParaRPr lang="en-US"/>
          </a:p>
        </p:txBody>
      </p:sp>
    </p:spTree>
    <p:extLst>
      <p:ext uri="{BB962C8B-B14F-4D97-AF65-F5344CB8AC3E}">
        <p14:creationId xmlns:p14="http://schemas.microsoft.com/office/powerpoint/2010/main" val="455649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 of Industrial relations</a:t>
            </a:r>
            <a:endParaRPr lang="en-US" dirty="0"/>
          </a:p>
        </p:txBody>
      </p:sp>
      <p:sp>
        <p:nvSpPr>
          <p:cNvPr id="3" name="Content Placeholder 2"/>
          <p:cNvSpPr>
            <a:spLocks noGrp="1"/>
          </p:cNvSpPr>
          <p:nvPr>
            <p:ph idx="1"/>
          </p:nvPr>
        </p:nvSpPr>
        <p:spPr>
          <a:xfrm>
            <a:off x="966111" y="2293050"/>
            <a:ext cx="10871394" cy="4403587"/>
          </a:xfrm>
        </p:spPr>
        <p:txBody>
          <a:bodyPr>
            <a:normAutofit fontScale="70000" lnSpcReduction="20000"/>
          </a:bodyPr>
          <a:lstStyle/>
          <a:p>
            <a:r>
              <a:rPr lang="en-US" dirty="0" smtClean="0"/>
              <a:t>The primary objective of the IR is to maintain congenial relations between the employer and the employees. The other basic objectives of IR include the following:</a:t>
            </a:r>
          </a:p>
          <a:p>
            <a:r>
              <a:rPr lang="en-US" dirty="0" smtClean="0"/>
              <a:t>Maintenance of industrial peace is an important objective. Permanent industrial peace in the organization is essential for achieving the production and financial targets. </a:t>
            </a:r>
          </a:p>
          <a:p>
            <a:r>
              <a:rPr lang="en-US" dirty="0" smtClean="0"/>
              <a:t>Creations of a congenial environment so that employees own the production and financial targets. </a:t>
            </a:r>
          </a:p>
          <a:p>
            <a:r>
              <a:rPr lang="en-US" dirty="0" smtClean="0"/>
              <a:t>Efficient production of goods and services through adequate terms and conditions of employment which satisfies the interests of employers, employees and society as a whole. Improvement of economic and social status of the work force. </a:t>
            </a:r>
          </a:p>
        </p:txBody>
      </p:sp>
      <p:sp>
        <p:nvSpPr>
          <p:cNvPr id="4" name="Date Placeholder 3"/>
          <p:cNvSpPr>
            <a:spLocks noGrp="1"/>
          </p:cNvSpPr>
          <p:nvPr>
            <p:ph type="dt" sz="half" idx="10"/>
          </p:nvPr>
        </p:nvSpPr>
        <p:spPr/>
        <p:txBody>
          <a:bodyPr/>
          <a:lstStyle/>
          <a:p>
            <a:fld id="{5FAE34FF-A236-DF43-B694-842F4D4FABAC}" type="datetime1">
              <a:rPr lang="en-US" smtClean="0"/>
              <a:t>4/25/18</a:t>
            </a:fld>
            <a:endParaRPr lang="en-US"/>
          </a:p>
        </p:txBody>
      </p:sp>
      <p:sp>
        <p:nvSpPr>
          <p:cNvPr id="5" name="Footer Placeholder 4"/>
          <p:cNvSpPr>
            <a:spLocks noGrp="1"/>
          </p:cNvSpPr>
          <p:nvPr>
            <p:ph type="ftr" sz="quarter" idx="11"/>
          </p:nvPr>
        </p:nvSpPr>
        <p:spPr/>
        <p:txBody>
          <a:bodyPr/>
          <a:lstStyle/>
          <a:p>
            <a:r>
              <a:rPr lang="en-US" smtClean="0"/>
              <a:t>Oeshwik Ahmed, Faculty of HRM, Northern university</a:t>
            </a:r>
            <a:endParaRPr lang="en-US"/>
          </a:p>
        </p:txBody>
      </p:sp>
      <p:sp>
        <p:nvSpPr>
          <p:cNvPr id="6" name="Slide Number Placeholder 5"/>
          <p:cNvSpPr>
            <a:spLocks noGrp="1"/>
          </p:cNvSpPr>
          <p:nvPr>
            <p:ph type="sldNum" sz="quarter" idx="12"/>
          </p:nvPr>
        </p:nvSpPr>
        <p:spPr/>
        <p:txBody>
          <a:bodyPr/>
          <a:lstStyle/>
          <a:p>
            <a:fld id="{169CD8F3-EF7F-784A-8EC3-456A384D3620}" type="slidenum">
              <a:rPr lang="en-US" smtClean="0"/>
              <a:t>9</a:t>
            </a:fld>
            <a:endParaRPr lang="en-US"/>
          </a:p>
        </p:txBody>
      </p:sp>
    </p:spTree>
    <p:extLst>
      <p:ext uri="{BB962C8B-B14F-4D97-AF65-F5344CB8AC3E}">
        <p14:creationId xmlns:p14="http://schemas.microsoft.com/office/powerpoint/2010/main" val="988643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cture Purple ">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Lecture Purple " id="{FC6EB2EB-EE8D-4544-B781-0040566E1F7B}" vid="{20BE3785-E624-7D44-80B9-FE8219ED5E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 Purple </Template>
  <TotalTime>114</TotalTime>
  <Words>2192</Words>
  <Application>Microsoft Macintosh PowerPoint</Application>
  <PresentationFormat>Widescreen</PresentationFormat>
  <Paragraphs>238</Paragraphs>
  <Slides>28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Calibri</vt:lpstr>
      <vt:lpstr>Mangal</vt:lpstr>
      <vt:lpstr>Times New Roman</vt:lpstr>
      <vt:lpstr>Wingdings 3</vt:lpstr>
      <vt:lpstr>Arial</vt:lpstr>
      <vt:lpstr>Lecture Purple </vt:lpstr>
      <vt:lpstr>Industrial Relation</vt:lpstr>
      <vt:lpstr>Industry </vt:lpstr>
      <vt:lpstr>Industrial work</vt:lpstr>
      <vt:lpstr>What is Industrial Relations</vt:lpstr>
      <vt:lpstr>What is Industrial Relations</vt:lpstr>
      <vt:lpstr>Nature of Industrial relation</vt:lpstr>
      <vt:lpstr>PowerPoint Presentation</vt:lpstr>
      <vt:lpstr>Factors influencing Industrial Relation</vt:lpstr>
      <vt:lpstr>Objectives of Industrial relations</vt:lpstr>
      <vt:lpstr>Objectives of Industrial relations</vt:lpstr>
      <vt:lpstr>Objectives of Industrial relations</vt:lpstr>
      <vt:lpstr>Approaches to Industrial Relation</vt:lpstr>
      <vt:lpstr>Unitary approach</vt:lpstr>
      <vt:lpstr>Pluralistic Approach</vt:lpstr>
      <vt:lpstr>Pluralistic Approach</vt:lpstr>
      <vt:lpstr>Marxist Approach</vt:lpstr>
      <vt:lpstr>Marxist Approach</vt:lpstr>
      <vt:lpstr>WEBER’S SOCIAL ACTION APPROACH</vt:lpstr>
      <vt:lpstr>The System Approach</vt:lpstr>
      <vt:lpstr>HRD approach</vt:lpstr>
      <vt:lpstr>Essential for sound Industrial Relations</vt:lpstr>
      <vt:lpstr>Importance of Industrial relations</vt:lpstr>
      <vt:lpstr>Causes of poor Industrial relations </vt:lpstr>
      <vt:lpstr>Developed vs Developing countries. </vt:lpstr>
      <vt:lpstr>Developed vs Developing countries. </vt:lpstr>
      <vt:lpstr>IR in Bangladesh.</vt:lpstr>
      <vt:lpstr>Challenges of IR: emerging trends and issues.</vt:lpstr>
      <vt:lpstr>Challenges of IR: emerging trends and issues.</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Relation</dc:title>
  <dc:creator>Oeshwik Ahmed</dc:creator>
  <cp:lastModifiedBy>Oeshwik Ahmed</cp:lastModifiedBy>
  <cp:revision>24</cp:revision>
  <dcterms:created xsi:type="dcterms:W3CDTF">2018-01-19T09:25:06Z</dcterms:created>
  <dcterms:modified xsi:type="dcterms:W3CDTF">2018-04-25T16:09:14Z</dcterms:modified>
</cp:coreProperties>
</file>