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Lst>
  <p:sldIdLst>
    <p:sldId id="256" r:id="rId2"/>
    <p:sldId id="257" r:id="rId3"/>
    <p:sldId id="258" r:id="rId4"/>
    <p:sldId id="274" r:id="rId5"/>
    <p:sldId id="275" r:id="rId6"/>
    <p:sldId id="276" r:id="rId7"/>
    <p:sldId id="277" r:id="rId8"/>
    <p:sldId id="278" r:id="rId9"/>
    <p:sldId id="280" r:id="rId10"/>
    <p:sldId id="281" r:id="rId11"/>
    <p:sldId id="282" r:id="rId12"/>
    <p:sldId id="279" r:id="rId13"/>
    <p:sldId id="283" r:id="rId14"/>
    <p:sldId id="284" r:id="rId15"/>
    <p:sldId id="285" r:id="rId16"/>
    <p:sldId id="272" r:id="rId17"/>
    <p:sldId id="259" r:id="rId18"/>
    <p:sldId id="260" r:id="rId19"/>
    <p:sldId id="261" r:id="rId20"/>
    <p:sldId id="262" r:id="rId21"/>
    <p:sldId id="263" r:id="rId22"/>
    <p:sldId id="273" r:id="rId23"/>
    <p:sldId id="266" r:id="rId24"/>
    <p:sldId id="264" r:id="rId25"/>
    <p:sldId id="26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p:restoredTop sz="94643"/>
  </p:normalViewPr>
  <p:slideViewPr>
    <p:cSldViewPr snapToGrid="0" snapToObjects="1">
      <p:cViewPr varScale="1">
        <p:scale>
          <a:sx n="69" d="100"/>
          <a:sy n="69" d="100"/>
        </p:scale>
        <p:origin x="208" y="14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F8D1794-5517-DC4D-AABB-BCF5C0441EBD}" type="datetimeFigureOut">
              <a:rPr lang="en-US" smtClean="0"/>
              <a:t>4/25/18</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6AEBFA8-67B5-4A48-B682-F3252DA9EE46}" type="slidenum">
              <a:rPr lang="en-US" smtClean="0"/>
              <a:t>‹#›</a:t>
            </a:fld>
            <a:endParaRPr lang="en-US"/>
          </a:p>
        </p:txBody>
      </p:sp>
    </p:spTree>
    <p:extLst>
      <p:ext uri="{BB962C8B-B14F-4D97-AF65-F5344CB8AC3E}">
        <p14:creationId xmlns:p14="http://schemas.microsoft.com/office/powerpoint/2010/main" val="21720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D1794-5517-DC4D-AABB-BCF5C0441EBD}"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AEBFA8-67B5-4A48-B682-F3252DA9EE46}" type="slidenum">
              <a:rPr lang="en-US" smtClean="0"/>
              <a:t>‹#›</a:t>
            </a:fld>
            <a:endParaRPr lang="en-US"/>
          </a:p>
        </p:txBody>
      </p:sp>
    </p:spTree>
    <p:extLst>
      <p:ext uri="{BB962C8B-B14F-4D97-AF65-F5344CB8AC3E}">
        <p14:creationId xmlns:p14="http://schemas.microsoft.com/office/powerpoint/2010/main" val="372394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8D1794-5517-DC4D-AABB-BCF5C0441EBD}"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AEBFA8-67B5-4A48-B682-F3252DA9EE46}" type="slidenum">
              <a:rPr lang="en-US" smtClean="0"/>
              <a:t>‹#›</a:t>
            </a:fld>
            <a:endParaRPr lang="en-US"/>
          </a:p>
        </p:txBody>
      </p:sp>
    </p:spTree>
    <p:extLst>
      <p:ext uri="{BB962C8B-B14F-4D97-AF65-F5344CB8AC3E}">
        <p14:creationId xmlns:p14="http://schemas.microsoft.com/office/powerpoint/2010/main" val="1074190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8D1794-5517-DC4D-AABB-BCF5C0441EBD}"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AEBFA8-67B5-4A48-B682-F3252DA9EE46}" type="slidenum">
              <a:rPr lang="en-US" smtClean="0"/>
              <a:t>‹#›</a:t>
            </a:fld>
            <a:endParaRPr lang="en-US"/>
          </a:p>
        </p:txBody>
      </p:sp>
    </p:spTree>
    <p:extLst>
      <p:ext uri="{BB962C8B-B14F-4D97-AF65-F5344CB8AC3E}">
        <p14:creationId xmlns:p14="http://schemas.microsoft.com/office/powerpoint/2010/main" val="28595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8D1794-5517-DC4D-AABB-BCF5C0441EBD}"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AEBFA8-67B5-4A48-B682-F3252DA9EE46}" type="slidenum">
              <a:rPr lang="en-US" smtClean="0"/>
              <a:t>‹#›</a:t>
            </a:fld>
            <a:endParaRPr lang="en-US"/>
          </a:p>
        </p:txBody>
      </p:sp>
    </p:spTree>
    <p:extLst>
      <p:ext uri="{BB962C8B-B14F-4D97-AF65-F5344CB8AC3E}">
        <p14:creationId xmlns:p14="http://schemas.microsoft.com/office/powerpoint/2010/main" val="1717194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F8D1794-5517-DC4D-AABB-BCF5C0441EBD}" type="datetimeFigureOut">
              <a:rPr lang="en-US" smtClean="0"/>
              <a:t>4/25/18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EBFA8-67B5-4A48-B682-F3252DA9EE46}" type="slidenum">
              <a:rPr lang="en-US" smtClean="0"/>
              <a:t>‹#›</a:t>
            </a:fld>
            <a:endParaRPr lang="en-US"/>
          </a:p>
        </p:txBody>
      </p:sp>
    </p:spTree>
    <p:extLst>
      <p:ext uri="{BB962C8B-B14F-4D97-AF65-F5344CB8AC3E}">
        <p14:creationId xmlns:p14="http://schemas.microsoft.com/office/powerpoint/2010/main" val="850775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F8D1794-5517-DC4D-AABB-BCF5C0441EBD}" type="datetimeFigureOut">
              <a:rPr lang="en-US" smtClean="0"/>
              <a:t>4/25/18</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46AEBFA8-67B5-4A48-B682-F3252DA9EE46}" type="slidenum">
              <a:rPr lang="en-US" smtClean="0"/>
              <a:t>‹#›</a:t>
            </a:fld>
            <a:endParaRPr lang="en-US"/>
          </a:p>
        </p:txBody>
      </p:sp>
    </p:spTree>
    <p:extLst>
      <p:ext uri="{BB962C8B-B14F-4D97-AF65-F5344CB8AC3E}">
        <p14:creationId xmlns:p14="http://schemas.microsoft.com/office/powerpoint/2010/main" val="1039589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F8D1794-5517-DC4D-AABB-BCF5C0441EBD}"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EBFA8-67B5-4A48-B682-F3252DA9EE46}" type="slidenum">
              <a:rPr lang="en-US" smtClean="0"/>
              <a:t>‹#›</a:t>
            </a:fld>
            <a:endParaRPr lang="en-US"/>
          </a:p>
        </p:txBody>
      </p:sp>
    </p:spTree>
    <p:extLst>
      <p:ext uri="{BB962C8B-B14F-4D97-AF65-F5344CB8AC3E}">
        <p14:creationId xmlns:p14="http://schemas.microsoft.com/office/powerpoint/2010/main" val="448026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F8D1794-5517-DC4D-AABB-BCF5C0441EBD}"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AEBFA8-67B5-4A48-B682-F3252DA9EE46}" type="slidenum">
              <a:rPr lang="en-US" smtClean="0"/>
              <a:t>‹#›</a:t>
            </a:fld>
            <a:endParaRPr lang="en-US"/>
          </a:p>
        </p:txBody>
      </p:sp>
    </p:spTree>
    <p:extLst>
      <p:ext uri="{BB962C8B-B14F-4D97-AF65-F5344CB8AC3E}">
        <p14:creationId xmlns:p14="http://schemas.microsoft.com/office/powerpoint/2010/main" val="903954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152400"/>
            <a:ext cx="9956800" cy="838200"/>
          </a:xfrm>
        </p:spPr>
        <p:txBody>
          <a:bodyPr/>
          <a:lstStyle/>
          <a:p>
            <a:r>
              <a:rPr lang="en-US" smtClean="0"/>
              <a:t>Click to edit Master title style</a:t>
            </a:r>
            <a:endParaRPr lang="en-US"/>
          </a:p>
        </p:txBody>
      </p:sp>
      <p:sp>
        <p:nvSpPr>
          <p:cNvPr id="3" name="Picture Placeholder 2"/>
          <p:cNvSpPr>
            <a:spLocks noGrp="1"/>
          </p:cNvSpPr>
          <p:nvPr>
            <p:ph type="clipArt" sz="half" idx="1"/>
          </p:nvPr>
        </p:nvSpPr>
        <p:spPr>
          <a:xfrm>
            <a:off x="1625600" y="1295400"/>
            <a:ext cx="4876800" cy="4953000"/>
          </a:xfrm>
        </p:spPr>
        <p:txBody>
          <a:bodyPr/>
          <a:lstStyle/>
          <a:p>
            <a:endParaRPr lang="en-US"/>
          </a:p>
        </p:txBody>
      </p:sp>
      <p:sp>
        <p:nvSpPr>
          <p:cNvPr id="4" name="Text Placeholder 3"/>
          <p:cNvSpPr>
            <a:spLocks noGrp="1"/>
          </p:cNvSpPr>
          <p:nvPr>
            <p:ph type="body" sz="half" idx="2"/>
          </p:nvPr>
        </p:nvSpPr>
        <p:spPr>
          <a:xfrm>
            <a:off x="6705600" y="1295400"/>
            <a:ext cx="48768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1828800" y="6553200"/>
            <a:ext cx="8636000" cy="304800"/>
          </a:xfrm>
        </p:spPr>
        <p:txBody>
          <a:bodyPr/>
          <a:lstStyle>
            <a:lvl1pPr>
              <a:defRPr/>
            </a:lvl1pPr>
          </a:lstStyle>
          <a:p>
            <a:r>
              <a:rPr lang="en-GB" altLang="en-US"/>
              <a:t> 2003 McGraw-Hill Australia Pty Ltd PPTs t/a </a:t>
            </a:r>
            <a:r>
              <a:rPr lang="en-GB" altLang="en-US" i="1"/>
              <a:t>Organisational Behaviour on the Pacific Rim</a:t>
            </a:r>
            <a:r>
              <a:rPr lang="en-GB" altLang="en-US"/>
              <a:t> by McShane and Travaglione</a:t>
            </a:r>
            <a:endParaRPr lang="en-GB" altLang="en-US" i="1">
              <a:solidFill>
                <a:srgbClr val="660066"/>
              </a:solidFill>
            </a:endParaRPr>
          </a:p>
        </p:txBody>
      </p:sp>
      <p:sp>
        <p:nvSpPr>
          <p:cNvPr id="6" name="Slide Number Placeholder 5"/>
          <p:cNvSpPr>
            <a:spLocks noGrp="1"/>
          </p:cNvSpPr>
          <p:nvPr>
            <p:ph type="sldNum" sz="quarter" idx="11"/>
          </p:nvPr>
        </p:nvSpPr>
        <p:spPr>
          <a:xfrm>
            <a:off x="11142133" y="6324600"/>
            <a:ext cx="541867" cy="457200"/>
          </a:xfrm>
        </p:spPr>
        <p:txBody>
          <a:bodyPr/>
          <a:lstStyle>
            <a:lvl1pPr>
              <a:defRPr/>
            </a:lvl1pPr>
          </a:lstStyle>
          <a:p>
            <a:fld id="{E0D87982-BE86-EC46-82C9-F9C328929B87}" type="slidenum">
              <a:rPr lang="en-GB" altLang="en-US"/>
              <a:pPr/>
              <a:t>‹#›</a:t>
            </a:fld>
            <a:endParaRPr lang="en-GB" altLang="en-US" b="0">
              <a:solidFill>
                <a:srgbClr val="996633"/>
              </a:solidFill>
            </a:endParaRPr>
          </a:p>
        </p:txBody>
      </p:sp>
    </p:spTree>
    <p:extLst>
      <p:ext uri="{BB962C8B-B14F-4D97-AF65-F5344CB8AC3E}">
        <p14:creationId xmlns:p14="http://schemas.microsoft.com/office/powerpoint/2010/main" val="146255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lvl1pPr>
              <a:defRPr sz="3600"/>
            </a:lvl1pPr>
            <a:lvl2pPr>
              <a:defRPr sz="3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8D1794-5517-DC4D-AABB-BCF5C0441EBD}"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AEBFA8-67B5-4A48-B682-F3252DA9EE46}" type="slidenum">
              <a:rPr lang="en-US" smtClean="0"/>
              <a:t>‹#›</a:t>
            </a:fld>
            <a:endParaRPr lang="en-US"/>
          </a:p>
        </p:txBody>
      </p:sp>
    </p:spTree>
    <p:extLst>
      <p:ext uri="{BB962C8B-B14F-4D97-AF65-F5344CB8AC3E}">
        <p14:creationId xmlns:p14="http://schemas.microsoft.com/office/powerpoint/2010/main" val="197864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8D1794-5517-DC4D-AABB-BCF5C0441EBD}" type="datetimeFigureOut">
              <a:rPr lang="en-US" smtClean="0"/>
              <a:t>4/25/18</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AEBFA8-67B5-4A48-B682-F3252DA9EE46}" type="slidenum">
              <a:rPr lang="en-US" smtClean="0"/>
              <a:t>‹#›</a:t>
            </a:fld>
            <a:endParaRPr lang="en-US"/>
          </a:p>
        </p:txBody>
      </p:sp>
    </p:spTree>
    <p:extLst>
      <p:ext uri="{BB962C8B-B14F-4D97-AF65-F5344CB8AC3E}">
        <p14:creationId xmlns:p14="http://schemas.microsoft.com/office/powerpoint/2010/main" val="1267517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8D1794-5517-DC4D-AABB-BCF5C0441EBD}"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AEBFA8-67B5-4A48-B682-F3252DA9EE46}" type="slidenum">
              <a:rPr lang="en-US" smtClean="0"/>
              <a:t>‹#›</a:t>
            </a:fld>
            <a:endParaRPr lang="en-US"/>
          </a:p>
        </p:txBody>
      </p:sp>
    </p:spTree>
    <p:extLst>
      <p:ext uri="{BB962C8B-B14F-4D97-AF65-F5344CB8AC3E}">
        <p14:creationId xmlns:p14="http://schemas.microsoft.com/office/powerpoint/2010/main" val="136289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8D1794-5517-DC4D-AABB-BCF5C0441EBD}" type="datetimeFigureOut">
              <a:rPr lang="en-US" smtClean="0"/>
              <a:t>4/25/18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AEBFA8-67B5-4A48-B682-F3252DA9EE46}" type="slidenum">
              <a:rPr lang="en-US" smtClean="0"/>
              <a:t>‹#›</a:t>
            </a:fld>
            <a:endParaRPr lang="en-US"/>
          </a:p>
        </p:txBody>
      </p:sp>
    </p:spTree>
    <p:extLst>
      <p:ext uri="{BB962C8B-B14F-4D97-AF65-F5344CB8AC3E}">
        <p14:creationId xmlns:p14="http://schemas.microsoft.com/office/powerpoint/2010/main" val="140444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8D1794-5517-DC4D-AABB-BCF5C0441EBD}" type="datetimeFigureOut">
              <a:rPr lang="en-US" smtClean="0"/>
              <a:t>4/25/18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AEBFA8-67B5-4A48-B682-F3252DA9EE46}" type="slidenum">
              <a:rPr lang="en-US" smtClean="0"/>
              <a:t>‹#›</a:t>
            </a:fld>
            <a:endParaRPr lang="en-US"/>
          </a:p>
        </p:txBody>
      </p:sp>
    </p:spTree>
    <p:extLst>
      <p:ext uri="{BB962C8B-B14F-4D97-AF65-F5344CB8AC3E}">
        <p14:creationId xmlns:p14="http://schemas.microsoft.com/office/powerpoint/2010/main" val="1521493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D1794-5517-DC4D-AABB-BCF5C0441EBD}" type="datetimeFigureOut">
              <a:rPr lang="en-US" smtClean="0"/>
              <a:t>4/25/18</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6AEBFA8-67B5-4A48-B682-F3252DA9EE46}" type="slidenum">
              <a:rPr lang="en-US" smtClean="0"/>
              <a:t>‹#›</a:t>
            </a:fld>
            <a:endParaRPr lang="en-US"/>
          </a:p>
        </p:txBody>
      </p:sp>
    </p:spTree>
    <p:extLst>
      <p:ext uri="{BB962C8B-B14F-4D97-AF65-F5344CB8AC3E}">
        <p14:creationId xmlns:p14="http://schemas.microsoft.com/office/powerpoint/2010/main" val="1658478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D1794-5517-DC4D-AABB-BCF5C0441EBD}"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AEBFA8-67B5-4A48-B682-F3252DA9EE46}" type="slidenum">
              <a:rPr lang="en-US" smtClean="0"/>
              <a:t>‹#›</a:t>
            </a:fld>
            <a:endParaRPr lang="en-US"/>
          </a:p>
        </p:txBody>
      </p:sp>
    </p:spTree>
    <p:extLst>
      <p:ext uri="{BB962C8B-B14F-4D97-AF65-F5344CB8AC3E}">
        <p14:creationId xmlns:p14="http://schemas.microsoft.com/office/powerpoint/2010/main" val="1852130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D1794-5517-DC4D-AABB-BCF5C0441EBD}" type="datetimeFigureOut">
              <a:rPr lang="en-US" smtClean="0"/>
              <a:t>4/25/18</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AEBFA8-67B5-4A48-B682-F3252DA9EE46}" type="slidenum">
              <a:rPr lang="en-US" smtClean="0"/>
              <a:t>‹#›</a:t>
            </a:fld>
            <a:endParaRPr lang="en-US"/>
          </a:p>
        </p:txBody>
      </p:sp>
    </p:spTree>
    <p:extLst>
      <p:ext uri="{BB962C8B-B14F-4D97-AF65-F5344CB8AC3E}">
        <p14:creationId xmlns:p14="http://schemas.microsoft.com/office/powerpoint/2010/main" val="978253537"/>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F8D1794-5517-DC4D-AABB-BCF5C0441EBD}" type="datetimeFigureOut">
              <a:rPr lang="en-US" smtClean="0"/>
              <a:t>4/25/18</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6AEBFA8-67B5-4A48-B682-F3252DA9EE46}" type="slidenum">
              <a:rPr lang="en-US" smtClean="0"/>
              <a:t>‹#›</a:t>
            </a:fld>
            <a:endParaRPr lang="en-US"/>
          </a:p>
        </p:txBody>
      </p:sp>
    </p:spTree>
    <p:extLst>
      <p:ext uri="{BB962C8B-B14F-4D97-AF65-F5344CB8AC3E}">
        <p14:creationId xmlns:p14="http://schemas.microsoft.com/office/powerpoint/2010/main" val="31165168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Stress Management	</a:t>
            </a:r>
            <a:endParaRPr lang="en-US" dirty="0"/>
          </a:p>
        </p:txBody>
      </p:sp>
      <p:sp>
        <p:nvSpPr>
          <p:cNvPr id="3" name="Subtitle 2"/>
          <p:cNvSpPr>
            <a:spLocks noGrp="1"/>
          </p:cNvSpPr>
          <p:nvPr>
            <p:ph type="subTitle" idx="1"/>
          </p:nvPr>
        </p:nvSpPr>
        <p:spPr/>
        <p:txBody>
          <a:bodyPr/>
          <a:lstStyle/>
          <a:p>
            <a:r>
              <a:rPr lang="en-US" dirty="0" smtClean="0"/>
              <a:t>Lecture 2</a:t>
            </a:r>
            <a:endParaRPr lang="en-US" dirty="0"/>
          </a:p>
        </p:txBody>
      </p:sp>
    </p:spTree>
    <p:extLst>
      <p:ext uri="{BB962C8B-B14F-4D97-AF65-F5344CB8AC3E}">
        <p14:creationId xmlns:p14="http://schemas.microsoft.com/office/powerpoint/2010/main" val="1696075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INDIVIDUAL DIFFERENCES </a:t>
            </a:r>
            <a:endParaRPr lang="en-US" dirty="0"/>
          </a:p>
        </p:txBody>
      </p:sp>
      <p:sp>
        <p:nvSpPr>
          <p:cNvPr id="3" name="Content Placeholder 2"/>
          <p:cNvSpPr>
            <a:spLocks noGrp="1"/>
          </p:cNvSpPr>
          <p:nvPr>
            <p:ph idx="1"/>
          </p:nvPr>
        </p:nvSpPr>
        <p:spPr/>
        <p:txBody>
          <a:bodyPr>
            <a:normAutofit fontScale="77500" lnSpcReduction="20000"/>
          </a:bodyPr>
          <a:lstStyle/>
          <a:p>
            <a:r>
              <a:rPr lang="en-US" dirty="0"/>
              <a:t>As </a:t>
            </a:r>
            <a:r>
              <a:rPr lang="en-US" dirty="0" smtClean="0"/>
              <a:t>explained previously, </a:t>
            </a:r>
            <a:r>
              <a:rPr lang="en-US" dirty="0"/>
              <a:t>individuals differ in their risk of experiencing stress and in their vulnerability to the adverse effects of stress. Individuals are more likely to experience stress if they lack material resources (for example, financial security) and psychological resources (for example, coping skills, self esteem), and are more likely to be harmed by this stress if they tend to react emotionally to situations and are highly competitive and pressured (type A </a:t>
            </a:r>
            <a:r>
              <a:rPr lang="en-US" dirty="0" err="1"/>
              <a:t>behaviour</a:t>
            </a:r>
            <a:r>
              <a:rPr lang="en-US" dirty="0"/>
              <a:t>) </a:t>
            </a:r>
          </a:p>
          <a:p>
            <a:endParaRPr lang="en-US" dirty="0"/>
          </a:p>
        </p:txBody>
      </p:sp>
    </p:spTree>
    <p:extLst>
      <p:ext uri="{BB962C8B-B14F-4D97-AF65-F5344CB8AC3E}">
        <p14:creationId xmlns:p14="http://schemas.microsoft.com/office/powerpoint/2010/main" val="494611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468351"/>
            <a:ext cx="10018713" cy="5322849"/>
          </a:xfrm>
        </p:spPr>
        <p:txBody>
          <a:bodyPr>
            <a:normAutofit fontScale="92500" lnSpcReduction="10000"/>
          </a:bodyPr>
          <a:lstStyle/>
          <a:p>
            <a:r>
              <a:rPr lang="en-US" dirty="0"/>
              <a:t>The association between pressures and well being and functioning can be thought of as an inverted U, with well being and functioning being low when pressures are either high or very low (for example, in circumstances of </a:t>
            </a:r>
            <a:r>
              <a:rPr lang="en-US" dirty="0" smtClean="0"/>
              <a:t>unemployment</a:t>
            </a:r>
            <a:r>
              <a:rPr lang="en-US" dirty="0"/>
              <a:t>). Different people demonstrate different shapes of this inverted U, showing their different thresholds for responses to stress. A successful strategy for preventing stress within the workplace will ensure that the job fits the person, rather than trying to make people fit jobs that they are not well suited to. </a:t>
            </a:r>
          </a:p>
        </p:txBody>
      </p:sp>
    </p:spTree>
    <p:extLst>
      <p:ext uri="{BB962C8B-B14F-4D97-AF65-F5344CB8AC3E}">
        <p14:creationId xmlns:p14="http://schemas.microsoft.com/office/powerpoint/2010/main" val="19543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a:noFill/>
        </p:spPr>
        <p:txBody>
          <a:bodyPr/>
          <a:lstStyle/>
          <a:p>
            <a:r>
              <a:rPr lang="en-GB" altLang="en-US"/>
              <a:t>Individual differences in stress</a:t>
            </a:r>
          </a:p>
        </p:txBody>
      </p:sp>
      <p:sp>
        <p:nvSpPr>
          <p:cNvPr id="96261" name="Rectangle 5"/>
          <p:cNvSpPr>
            <a:spLocks noGrp="1" noChangeArrowheads="1"/>
          </p:cNvSpPr>
          <p:nvPr>
            <p:ph idx="1"/>
          </p:nvPr>
        </p:nvSpPr>
        <p:spPr>
          <a:noFill/>
        </p:spPr>
        <p:txBody>
          <a:bodyPr>
            <a:normAutofit fontScale="92500"/>
          </a:bodyPr>
          <a:lstStyle/>
          <a:p>
            <a:r>
              <a:rPr lang="en-GB" altLang="en-US"/>
              <a:t>Perceive the situation differently</a:t>
            </a:r>
          </a:p>
          <a:p>
            <a:pPr lvl="1"/>
            <a:r>
              <a:rPr lang="en-GB" altLang="en-US" sz="2200"/>
              <a:t>self-efficacy</a:t>
            </a:r>
          </a:p>
          <a:p>
            <a:pPr lvl="1"/>
            <a:r>
              <a:rPr lang="en-GB" altLang="en-US" sz="2200"/>
              <a:t>locus of control</a:t>
            </a:r>
          </a:p>
          <a:p>
            <a:r>
              <a:rPr lang="en-GB" altLang="en-US"/>
              <a:t>Different threshold levels of resistance to stressor</a:t>
            </a:r>
          </a:p>
          <a:p>
            <a:pPr lvl="1"/>
            <a:r>
              <a:rPr lang="en-GB" altLang="en-US" sz="2200"/>
              <a:t>store of energy</a:t>
            </a:r>
          </a:p>
          <a:p>
            <a:r>
              <a:rPr lang="en-GB" altLang="en-US"/>
              <a:t>Use different stress-coping strategies</a:t>
            </a:r>
          </a:p>
        </p:txBody>
      </p:sp>
      <p:sp>
        <p:nvSpPr>
          <p:cNvPr id="5" name="Slide Number Placeholder 4"/>
          <p:cNvSpPr>
            <a:spLocks noGrp="1"/>
          </p:cNvSpPr>
          <p:nvPr>
            <p:ph type="sldNum" sz="quarter" idx="12"/>
          </p:nvPr>
        </p:nvSpPr>
        <p:spPr/>
        <p:txBody>
          <a:bodyPr/>
          <a:lstStyle/>
          <a:p>
            <a:fld id="{18DC738F-DBE8-4D49-B137-7ADBA7058640}" type="slidenum">
              <a:rPr lang="en-GB" altLang="en-US"/>
              <a:pPr/>
              <a:t>12</a:t>
            </a:fld>
            <a:endParaRPr lang="en-GB" altLang="en-US" b="0">
              <a:solidFill>
                <a:srgbClr val="996633"/>
              </a:solidFill>
            </a:endParaRPr>
          </a:p>
        </p:txBody>
      </p:sp>
    </p:spTree>
    <p:extLst>
      <p:ext uri="{BB962C8B-B14F-4D97-AF65-F5344CB8AC3E}">
        <p14:creationId xmlns:p14="http://schemas.microsoft.com/office/powerpoint/2010/main" val="142915344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1000"/>
                                  </p:stCondLst>
                                  <p:childTnLst>
                                    <p:set>
                                      <p:cBhvr>
                                        <p:cTn id="6" dur="1" fill="hold">
                                          <p:stCondLst>
                                            <p:cond delay="0"/>
                                          </p:stCondLst>
                                        </p:cTn>
                                        <p:tgtEl>
                                          <p:spTgt spid="96261">
                                            <p:txEl>
                                              <p:pRg st="0" end="0"/>
                                            </p:txEl>
                                          </p:spTgt>
                                        </p:tgtEl>
                                        <p:attrNameLst>
                                          <p:attrName>style.visibility</p:attrName>
                                        </p:attrNameLst>
                                      </p:cBhvr>
                                      <p:to>
                                        <p:strVal val="visible"/>
                                      </p:to>
                                    </p:set>
                                    <p:animEffect transition="in" filter="slide(fromLeft)">
                                      <p:cBhvr>
                                        <p:cTn id="7" dur="500"/>
                                        <p:tgtEl>
                                          <p:spTgt spid="96261">
                                            <p:txEl>
                                              <p:pRg st="0" end="0"/>
                                            </p:txEl>
                                          </p:spTgt>
                                        </p:tgtEl>
                                      </p:cBhvr>
                                    </p:animEffect>
                                  </p:childTnLst>
                                </p:cTn>
                              </p:par>
                              <p:par>
                                <p:cTn id="8" presetID="12" presetClass="entr" presetSubtype="8" fill="hold" grpId="0" nodeType="withEffect">
                                  <p:stCondLst>
                                    <p:cond delay="1000"/>
                                  </p:stCondLst>
                                  <p:childTnLst>
                                    <p:set>
                                      <p:cBhvr>
                                        <p:cTn id="9" dur="1" fill="hold">
                                          <p:stCondLst>
                                            <p:cond delay="0"/>
                                          </p:stCondLst>
                                        </p:cTn>
                                        <p:tgtEl>
                                          <p:spTgt spid="96261">
                                            <p:txEl>
                                              <p:pRg st="1" end="1"/>
                                            </p:txEl>
                                          </p:spTgt>
                                        </p:tgtEl>
                                        <p:attrNameLst>
                                          <p:attrName>style.visibility</p:attrName>
                                        </p:attrNameLst>
                                      </p:cBhvr>
                                      <p:to>
                                        <p:strVal val="visible"/>
                                      </p:to>
                                    </p:set>
                                    <p:animEffect transition="in" filter="slide(fromLeft)">
                                      <p:cBhvr>
                                        <p:cTn id="10" dur="500"/>
                                        <p:tgtEl>
                                          <p:spTgt spid="96261">
                                            <p:txEl>
                                              <p:pRg st="1" end="1"/>
                                            </p:txEl>
                                          </p:spTgt>
                                        </p:tgtEl>
                                      </p:cBhvr>
                                    </p:animEffect>
                                  </p:childTnLst>
                                </p:cTn>
                              </p:par>
                              <p:par>
                                <p:cTn id="11" presetID="12" presetClass="entr" presetSubtype="8" fill="hold" grpId="0" nodeType="withEffect">
                                  <p:stCondLst>
                                    <p:cond delay="1000"/>
                                  </p:stCondLst>
                                  <p:childTnLst>
                                    <p:set>
                                      <p:cBhvr>
                                        <p:cTn id="12" dur="1" fill="hold">
                                          <p:stCondLst>
                                            <p:cond delay="0"/>
                                          </p:stCondLst>
                                        </p:cTn>
                                        <p:tgtEl>
                                          <p:spTgt spid="96261">
                                            <p:txEl>
                                              <p:pRg st="2" end="2"/>
                                            </p:txEl>
                                          </p:spTgt>
                                        </p:tgtEl>
                                        <p:attrNameLst>
                                          <p:attrName>style.visibility</p:attrName>
                                        </p:attrNameLst>
                                      </p:cBhvr>
                                      <p:to>
                                        <p:strVal val="visible"/>
                                      </p:to>
                                    </p:set>
                                    <p:animEffect transition="in" filter="slide(fromLeft)">
                                      <p:cBhvr>
                                        <p:cTn id="13" dur="500"/>
                                        <p:tgtEl>
                                          <p:spTgt spid="96261">
                                            <p:txEl>
                                              <p:pRg st="2" end="2"/>
                                            </p:txEl>
                                          </p:spTgt>
                                        </p:tgtEl>
                                      </p:cBhvr>
                                    </p:animEffect>
                                  </p:childTnLst>
                                </p:cTn>
                              </p:par>
                            </p:childTnLst>
                          </p:cTn>
                        </p:par>
                        <p:par>
                          <p:cTn id="14" fill="hold" nodeType="afterGroup">
                            <p:stCondLst>
                              <p:cond delay="1500"/>
                            </p:stCondLst>
                            <p:childTnLst>
                              <p:par>
                                <p:cTn id="15" presetID="12" presetClass="entr" presetSubtype="8" fill="hold" grpId="0" nodeType="afterEffect">
                                  <p:stCondLst>
                                    <p:cond delay="1000"/>
                                  </p:stCondLst>
                                  <p:childTnLst>
                                    <p:set>
                                      <p:cBhvr>
                                        <p:cTn id="16" dur="1" fill="hold">
                                          <p:stCondLst>
                                            <p:cond delay="0"/>
                                          </p:stCondLst>
                                        </p:cTn>
                                        <p:tgtEl>
                                          <p:spTgt spid="96261">
                                            <p:txEl>
                                              <p:pRg st="3" end="3"/>
                                            </p:txEl>
                                          </p:spTgt>
                                        </p:tgtEl>
                                        <p:attrNameLst>
                                          <p:attrName>style.visibility</p:attrName>
                                        </p:attrNameLst>
                                      </p:cBhvr>
                                      <p:to>
                                        <p:strVal val="visible"/>
                                      </p:to>
                                    </p:set>
                                    <p:animEffect transition="in" filter="slide(fromLeft)">
                                      <p:cBhvr>
                                        <p:cTn id="17" dur="500"/>
                                        <p:tgtEl>
                                          <p:spTgt spid="96261">
                                            <p:txEl>
                                              <p:pRg st="3" end="3"/>
                                            </p:txEl>
                                          </p:spTgt>
                                        </p:tgtEl>
                                      </p:cBhvr>
                                    </p:animEffect>
                                  </p:childTnLst>
                                </p:cTn>
                              </p:par>
                              <p:par>
                                <p:cTn id="18" presetID="12" presetClass="entr" presetSubtype="8" fill="hold" grpId="0" nodeType="withEffect">
                                  <p:stCondLst>
                                    <p:cond delay="1000"/>
                                  </p:stCondLst>
                                  <p:childTnLst>
                                    <p:set>
                                      <p:cBhvr>
                                        <p:cTn id="19" dur="1" fill="hold">
                                          <p:stCondLst>
                                            <p:cond delay="0"/>
                                          </p:stCondLst>
                                        </p:cTn>
                                        <p:tgtEl>
                                          <p:spTgt spid="96261">
                                            <p:txEl>
                                              <p:pRg st="4" end="4"/>
                                            </p:txEl>
                                          </p:spTgt>
                                        </p:tgtEl>
                                        <p:attrNameLst>
                                          <p:attrName>style.visibility</p:attrName>
                                        </p:attrNameLst>
                                      </p:cBhvr>
                                      <p:to>
                                        <p:strVal val="visible"/>
                                      </p:to>
                                    </p:set>
                                    <p:animEffect transition="in" filter="slide(fromLeft)">
                                      <p:cBhvr>
                                        <p:cTn id="20" dur="500"/>
                                        <p:tgtEl>
                                          <p:spTgt spid="96261">
                                            <p:txEl>
                                              <p:pRg st="4" end="4"/>
                                            </p:txEl>
                                          </p:spTgt>
                                        </p:tgtEl>
                                      </p:cBhvr>
                                    </p:animEffect>
                                  </p:childTnLst>
                                </p:cTn>
                              </p:par>
                            </p:childTnLst>
                          </p:cTn>
                        </p:par>
                        <p:par>
                          <p:cTn id="21" fill="hold" nodeType="afterGroup">
                            <p:stCondLst>
                              <p:cond delay="3000"/>
                            </p:stCondLst>
                            <p:childTnLst>
                              <p:par>
                                <p:cTn id="22" presetID="12" presetClass="entr" presetSubtype="8" fill="hold" grpId="0" nodeType="afterEffect">
                                  <p:stCondLst>
                                    <p:cond delay="1000"/>
                                  </p:stCondLst>
                                  <p:childTnLst>
                                    <p:set>
                                      <p:cBhvr>
                                        <p:cTn id="23" dur="1" fill="hold">
                                          <p:stCondLst>
                                            <p:cond delay="0"/>
                                          </p:stCondLst>
                                        </p:cTn>
                                        <p:tgtEl>
                                          <p:spTgt spid="96261">
                                            <p:txEl>
                                              <p:pRg st="5" end="5"/>
                                            </p:txEl>
                                          </p:spTgt>
                                        </p:tgtEl>
                                        <p:attrNameLst>
                                          <p:attrName>style.visibility</p:attrName>
                                        </p:attrNameLst>
                                      </p:cBhvr>
                                      <p:to>
                                        <p:strVal val="visible"/>
                                      </p:to>
                                    </p:set>
                                    <p:animEffect transition="in" filter="slide(fromLeft)">
                                      <p:cBhvr>
                                        <p:cTn id="24" dur="500"/>
                                        <p:tgtEl>
                                          <p:spTgt spid="9626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build="p" autoUpdateAnimBg="0" advAuto="100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INTERACTIONS BETWEEN WORK AND HOME STRESS</a:t>
            </a:r>
            <a:br>
              <a:rPr lang="en-US" b="1" dirty="0"/>
            </a:br>
            <a:endParaRPr lang="en-US" dirty="0"/>
          </a:p>
        </p:txBody>
      </p:sp>
      <p:sp>
        <p:nvSpPr>
          <p:cNvPr id="3" name="Content Placeholder 2"/>
          <p:cNvSpPr>
            <a:spLocks noGrp="1"/>
          </p:cNvSpPr>
          <p:nvPr>
            <p:ph idx="1"/>
          </p:nvPr>
        </p:nvSpPr>
        <p:spPr/>
        <p:txBody>
          <a:bodyPr>
            <a:normAutofit fontScale="77500" lnSpcReduction="20000"/>
          </a:bodyPr>
          <a:lstStyle/>
          <a:p>
            <a:r>
              <a:rPr lang="en-US" dirty="0"/>
              <a:t>Increasingly, the demands on the individual in the workplace reach out into the homes and social lives of employees. Long, uncertain or unsocial hours, working away from home, taking work home, high levels of responsibility, job insecurity, and job relocation all may adversely affect family responsibilities and leisure activities. This is likely to undermine a good and relax- </a:t>
            </a:r>
            <a:r>
              <a:rPr lang="en-US" dirty="0" err="1"/>
              <a:t>ing</a:t>
            </a:r>
            <a:r>
              <a:rPr lang="en-US" dirty="0"/>
              <a:t> quality of life outside work, which is an important buffer against the stress caused by work. </a:t>
            </a:r>
          </a:p>
          <a:p>
            <a:endParaRPr lang="en-US" dirty="0"/>
          </a:p>
          <a:p>
            <a:endParaRPr lang="en-US" dirty="0"/>
          </a:p>
        </p:txBody>
      </p:sp>
    </p:spTree>
    <p:extLst>
      <p:ext uri="{BB962C8B-B14F-4D97-AF65-F5344CB8AC3E}">
        <p14:creationId xmlns:p14="http://schemas.microsoft.com/office/powerpoint/2010/main" val="2047669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In addition, domestic </a:t>
            </a:r>
            <a:r>
              <a:rPr lang="en-US" dirty="0" smtClean="0"/>
              <a:t>pressures </a:t>
            </a:r>
            <a:r>
              <a:rPr lang="en-US" dirty="0"/>
              <a:t>such as childcare responsibilities, financial worries, bereavement, and housing problems may affect a person’s robustness at work. Thus, a vicious cycle is set up in which the stress caused in either area of one’s life, work or home, spills over and makes coping with the other more difficult. </a:t>
            </a:r>
          </a:p>
          <a:p>
            <a:endParaRPr lang="en-US" dirty="0"/>
          </a:p>
        </p:txBody>
      </p:sp>
    </p:spTree>
    <p:extLst>
      <p:ext uri="{BB962C8B-B14F-4D97-AF65-F5344CB8AC3E}">
        <p14:creationId xmlns:p14="http://schemas.microsoft.com/office/powerpoint/2010/main" val="1763372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Women are especially likely to experience these sources of stress,7 since they still carry more of the burden of childcare and domestic responsibilities than men. In addition, women are concentrated in lower paid, lower status jobs, may often work shifts in order to accommodate domestic </a:t>
            </a:r>
            <a:r>
              <a:rPr lang="en-US" dirty="0" err="1"/>
              <a:t>responsibili</a:t>
            </a:r>
            <a:r>
              <a:rPr lang="en-US" dirty="0"/>
              <a:t>- ties, and may suffer discrimination and harassment </a:t>
            </a:r>
          </a:p>
          <a:p>
            <a:endParaRPr lang="en-US" dirty="0"/>
          </a:p>
        </p:txBody>
      </p:sp>
    </p:spTree>
    <p:extLst>
      <p:ext uri="{BB962C8B-B14F-4D97-AF65-F5344CB8AC3E}">
        <p14:creationId xmlns:p14="http://schemas.microsoft.com/office/powerpoint/2010/main" val="1733346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061" y="387894"/>
            <a:ext cx="8683392" cy="6135569"/>
          </a:xfrm>
          <a:prstGeom prst="rect">
            <a:avLst/>
          </a:prstGeom>
        </p:spPr>
      </p:pic>
    </p:spTree>
    <p:extLst>
      <p:ext uri="{BB962C8B-B14F-4D97-AF65-F5344CB8AC3E}">
        <p14:creationId xmlns:p14="http://schemas.microsoft.com/office/powerpoint/2010/main" val="451587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2683" y="167251"/>
            <a:ext cx="9723862" cy="6380805"/>
          </a:xfrm>
        </p:spPr>
      </p:pic>
    </p:spTree>
    <p:extLst>
      <p:ext uri="{BB962C8B-B14F-4D97-AF65-F5344CB8AC3E}">
        <p14:creationId xmlns:p14="http://schemas.microsoft.com/office/powerpoint/2010/main" val="1209659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a:t>There are two other sources of stress, or buffers against stress: relationships at work, and the </a:t>
            </a:r>
            <a:r>
              <a:rPr lang="en-US" dirty="0" smtClean="0"/>
              <a:t>organizational </a:t>
            </a:r>
            <a:r>
              <a:rPr lang="en-US" dirty="0"/>
              <a:t>culture. Managers who are critical, demanding, </a:t>
            </a:r>
            <a:r>
              <a:rPr lang="en-US" dirty="0" smtClean="0"/>
              <a:t>unsupportive </a:t>
            </a:r>
            <a:r>
              <a:rPr lang="en-US" dirty="0"/>
              <a:t>or bullying create stress, whereas a positive social dimension of work and good team working reduces it. </a:t>
            </a:r>
          </a:p>
          <a:p>
            <a:endParaRPr lang="en-US" dirty="0"/>
          </a:p>
        </p:txBody>
      </p:sp>
    </p:spTree>
    <p:extLst>
      <p:ext uri="{BB962C8B-B14F-4D97-AF65-F5344CB8AC3E}">
        <p14:creationId xmlns:p14="http://schemas.microsoft.com/office/powerpoint/2010/main" val="739328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1248937"/>
            <a:ext cx="10018713" cy="4542263"/>
          </a:xfrm>
        </p:spPr>
        <p:txBody>
          <a:bodyPr>
            <a:normAutofit fontScale="92500" lnSpcReduction="20000"/>
          </a:bodyPr>
          <a:lstStyle/>
          <a:p>
            <a:r>
              <a:rPr lang="en-US" dirty="0"/>
              <a:t>An </a:t>
            </a:r>
            <a:r>
              <a:rPr lang="en-US" dirty="0" smtClean="0"/>
              <a:t>organizational </a:t>
            </a:r>
            <a:r>
              <a:rPr lang="en-US" dirty="0"/>
              <a:t>culture of unpaid overtime or </a:t>
            </a:r>
            <a:r>
              <a:rPr lang="en-US" dirty="0" smtClean="0"/>
              <a:t>“presentisms” </a:t>
            </a:r>
            <a:r>
              <a:rPr lang="en-US" dirty="0"/>
              <a:t>causes stress. On the other hand, a culture of involving people in decisions, keeping them informed about what is happening in the </a:t>
            </a:r>
            <a:r>
              <a:rPr lang="en-US" dirty="0" smtClean="0"/>
              <a:t>organization, </a:t>
            </a:r>
            <a:r>
              <a:rPr lang="en-US" dirty="0"/>
              <a:t>and providing good amenities and recreation facilities reduce stress. </a:t>
            </a:r>
            <a:r>
              <a:rPr lang="en-US" dirty="0" smtClean="0"/>
              <a:t>Organizational </a:t>
            </a:r>
            <a:r>
              <a:rPr lang="en-US" dirty="0"/>
              <a:t>change, especially when consultation has been inadequate, is a huge source of stress. Such changes include mergers, relocation, restructuring or “downsizing”, individual contracts, and redundancies within the </a:t>
            </a:r>
            <a:r>
              <a:rPr lang="en-US" dirty="0" smtClean="0"/>
              <a:t>organization </a:t>
            </a:r>
            <a:endParaRPr lang="en-US" dirty="0"/>
          </a:p>
          <a:p>
            <a:endParaRPr lang="en-US" dirty="0"/>
          </a:p>
        </p:txBody>
      </p:sp>
    </p:spTree>
    <p:extLst>
      <p:ext uri="{BB962C8B-B14F-4D97-AF65-F5344CB8AC3E}">
        <p14:creationId xmlns:p14="http://schemas.microsoft.com/office/powerpoint/2010/main" val="1063676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Stress</a:t>
            </a:r>
            <a:endParaRPr lang="en-US" dirty="0"/>
          </a:p>
        </p:txBody>
      </p:sp>
      <p:sp>
        <p:nvSpPr>
          <p:cNvPr id="3" name="Content Placeholder 2"/>
          <p:cNvSpPr>
            <a:spLocks noGrp="1"/>
          </p:cNvSpPr>
          <p:nvPr>
            <p:ph idx="1"/>
          </p:nvPr>
        </p:nvSpPr>
        <p:spPr/>
        <p:txBody>
          <a:bodyPr>
            <a:normAutofit/>
          </a:bodyPr>
          <a:lstStyle/>
          <a:p>
            <a:r>
              <a:rPr lang="en-US" dirty="0"/>
              <a:t>A dynamic condition in which an individual is confronted with an opportunity, constraint, or demand related to what he or she desires and for which the outcome is perceived to be both uncertain and important </a:t>
            </a:r>
          </a:p>
          <a:p>
            <a:endParaRPr lang="en-US" dirty="0"/>
          </a:p>
        </p:txBody>
      </p:sp>
    </p:spTree>
    <p:extLst>
      <p:ext uri="{BB962C8B-B14F-4D97-AF65-F5344CB8AC3E}">
        <p14:creationId xmlns:p14="http://schemas.microsoft.com/office/powerpoint/2010/main" val="49480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379141"/>
            <a:ext cx="10018713" cy="6478859"/>
          </a:xfrm>
        </p:spPr>
        <p:txBody>
          <a:bodyPr>
            <a:normAutofit fontScale="92500" lnSpcReduction="10000"/>
          </a:bodyPr>
          <a:lstStyle/>
          <a:p>
            <a:pPr marL="0" indent="0">
              <a:buNone/>
            </a:pPr>
            <a:r>
              <a:rPr lang="en-US" b="1" dirty="0"/>
              <a:t>Empirical review </a:t>
            </a:r>
            <a:endParaRPr lang="en-US" dirty="0"/>
          </a:p>
          <a:p>
            <a:pPr>
              <a:buFont typeface="Wingdings" charset="2"/>
              <a:buChar char="Ø"/>
            </a:pPr>
            <a:r>
              <a:rPr lang="en-US" dirty="0"/>
              <a:t>A systematic review of the evidence for work factors associated with psychological ill health and associated absenteeism3 (</a:t>
            </a:r>
            <a:r>
              <a:rPr lang="en-US" dirty="0" err="1"/>
              <a:t>Michie</a:t>
            </a:r>
            <a:r>
              <a:rPr lang="en-US" dirty="0"/>
              <a:t> and Williams 2001, unpublished data) found the key factors to be: </a:t>
            </a:r>
            <a:r>
              <a:rPr lang="en-US" dirty="0" smtClean="0"/>
              <a:t>long </a:t>
            </a:r>
            <a:r>
              <a:rPr lang="en-US" dirty="0"/>
              <a:t>hours worked, work overload and </a:t>
            </a:r>
            <a:r>
              <a:rPr lang="en-US" dirty="0" smtClean="0"/>
              <a:t>pressure</a:t>
            </a:r>
          </a:p>
          <a:p>
            <a:pPr>
              <a:buFont typeface="Wingdings" charset="2"/>
              <a:buChar char="Ø"/>
            </a:pPr>
            <a:r>
              <a:rPr lang="en-US" dirty="0" smtClean="0"/>
              <a:t>the </a:t>
            </a:r>
            <a:r>
              <a:rPr lang="en-US" dirty="0"/>
              <a:t>effects of these on personal </a:t>
            </a:r>
            <a:r>
              <a:rPr lang="en-US" dirty="0" smtClean="0"/>
              <a:t>lives</a:t>
            </a:r>
          </a:p>
          <a:p>
            <a:pPr>
              <a:buFont typeface="Wingdings" charset="2"/>
              <a:buChar char="Ø"/>
            </a:pPr>
            <a:r>
              <a:rPr lang="en-US" dirty="0" smtClean="0"/>
              <a:t> </a:t>
            </a:r>
            <a:r>
              <a:rPr lang="en-US" dirty="0"/>
              <a:t>lack of control over work and lack of participation in </a:t>
            </a:r>
          </a:p>
          <a:p>
            <a:pPr>
              <a:buFont typeface="Wingdings" charset="2"/>
              <a:buChar char="Ø"/>
            </a:pPr>
            <a:r>
              <a:rPr lang="en-US" dirty="0"/>
              <a:t>decision </a:t>
            </a:r>
            <a:r>
              <a:rPr lang="en-US" dirty="0" smtClean="0"/>
              <a:t>making</a:t>
            </a:r>
            <a:endParaRPr lang="en-US" dirty="0"/>
          </a:p>
          <a:p>
            <a:pPr>
              <a:buFont typeface="Wingdings" charset="2"/>
              <a:buChar char="Ø"/>
            </a:pPr>
            <a:r>
              <a:rPr lang="en-US" dirty="0" smtClean="0"/>
              <a:t>poor </a:t>
            </a:r>
            <a:r>
              <a:rPr lang="en-US" dirty="0"/>
              <a:t>social </a:t>
            </a:r>
            <a:r>
              <a:rPr lang="en-US" dirty="0" smtClean="0"/>
              <a:t>support</a:t>
            </a:r>
            <a:endParaRPr lang="en-US" dirty="0"/>
          </a:p>
          <a:p>
            <a:pPr>
              <a:buFont typeface="Wingdings" charset="2"/>
              <a:buChar char="Ø"/>
            </a:pPr>
            <a:r>
              <a:rPr lang="en-US" dirty="0" smtClean="0"/>
              <a:t>unclear </a:t>
            </a:r>
            <a:r>
              <a:rPr lang="en-US" dirty="0"/>
              <a:t>management and work role and poor </a:t>
            </a:r>
            <a:r>
              <a:rPr lang="en-US" dirty="0" smtClean="0"/>
              <a:t>management </a:t>
            </a:r>
            <a:r>
              <a:rPr lang="en-US" dirty="0"/>
              <a:t>style. </a:t>
            </a:r>
          </a:p>
          <a:p>
            <a:endParaRPr lang="en-US" dirty="0"/>
          </a:p>
        </p:txBody>
      </p:sp>
    </p:spTree>
    <p:extLst>
      <p:ext uri="{BB962C8B-B14F-4D97-AF65-F5344CB8AC3E}">
        <p14:creationId xmlns:p14="http://schemas.microsoft.com/office/powerpoint/2010/main" val="1664184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4986" y="602166"/>
            <a:ext cx="9879980" cy="5597912"/>
          </a:xfrm>
        </p:spPr>
      </p:pic>
    </p:spTree>
    <p:extLst>
      <p:ext uri="{BB962C8B-B14F-4D97-AF65-F5344CB8AC3E}">
        <p14:creationId xmlns:p14="http://schemas.microsoft.com/office/powerpoint/2010/main" val="1023129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8359" y="245326"/>
            <a:ext cx="9150490" cy="6177776"/>
          </a:xfrm>
        </p:spPr>
      </p:pic>
    </p:spTree>
    <p:extLst>
      <p:ext uri="{BB962C8B-B14F-4D97-AF65-F5344CB8AC3E}">
        <p14:creationId xmlns:p14="http://schemas.microsoft.com/office/powerpoint/2010/main" val="1822125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5554" y="111510"/>
            <a:ext cx="11274739" cy="6540030"/>
          </a:xfrm>
        </p:spPr>
      </p:pic>
    </p:spTree>
    <p:extLst>
      <p:ext uri="{BB962C8B-B14F-4D97-AF65-F5344CB8AC3E}">
        <p14:creationId xmlns:p14="http://schemas.microsoft.com/office/powerpoint/2010/main" val="1483156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Explanatory model </a:t>
            </a:r>
            <a:r>
              <a:rPr lang="en-US" b="1" dirty="0" smtClean="0"/>
              <a:t>- </a:t>
            </a:r>
            <a:r>
              <a:rPr lang="en-US" dirty="0" err="1"/>
              <a:t>Karasek’s</a:t>
            </a:r>
            <a:r>
              <a:rPr lang="en-US" dirty="0"/>
              <a:t> model </a:t>
            </a:r>
            <a:br>
              <a:rPr lang="en-US" dirty="0"/>
            </a:b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Three of these factors form part of the influential control- demand model of work related strain</a:t>
            </a:r>
            <a:r>
              <a:rPr lang="en-US" dirty="0" smtClean="0"/>
              <a:t>.  </a:t>
            </a:r>
            <a:r>
              <a:rPr lang="en-US" dirty="0"/>
              <a:t>According to this model, work related strain and risks to health are most likely to arise when high job demands are coupled with low </a:t>
            </a:r>
            <a:r>
              <a:rPr lang="en-US" dirty="0" smtClean="0"/>
              <a:t>decision </a:t>
            </a:r>
            <a:r>
              <a:rPr lang="en-US" dirty="0"/>
              <a:t>latitude (that is, low personal control over work and limited opportunities to develop skills). </a:t>
            </a:r>
            <a:r>
              <a:rPr lang="en-US" dirty="0" smtClean="0"/>
              <a:t> </a:t>
            </a:r>
            <a:endParaRPr lang="en-US" dirty="0"/>
          </a:p>
          <a:p>
            <a:endParaRPr lang="en-US" dirty="0"/>
          </a:p>
        </p:txBody>
      </p:sp>
    </p:spTree>
    <p:extLst>
      <p:ext uri="{BB962C8B-B14F-4D97-AF65-F5344CB8AC3E}">
        <p14:creationId xmlns:p14="http://schemas.microsoft.com/office/powerpoint/2010/main" val="101633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On the other hand, high job demands with high decision latitude gives the possibility of motivation to learn, active learning, and a sense of </a:t>
            </a:r>
            <a:r>
              <a:rPr lang="en-US" dirty="0" smtClean="0"/>
              <a:t>accomplishment</a:t>
            </a:r>
            <a:r>
              <a:rPr lang="en-US" dirty="0"/>
              <a:t>. Of the two, decision latitude has been found to be more important than demand </a:t>
            </a:r>
          </a:p>
          <a:p>
            <a:endParaRPr lang="en-US" dirty="0"/>
          </a:p>
        </p:txBody>
      </p:sp>
    </p:spTree>
    <p:extLst>
      <p:ext uri="{BB962C8B-B14F-4D97-AF65-F5344CB8AC3E}">
        <p14:creationId xmlns:p14="http://schemas.microsoft.com/office/powerpoint/2010/main" val="628239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work stress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Challenge Stressor </a:t>
            </a:r>
          </a:p>
          <a:p>
            <a:r>
              <a:rPr lang="en-US" dirty="0" smtClean="0"/>
              <a:t>Stress associated with workload, pressure to complete tasks, and time urgency.</a:t>
            </a:r>
          </a:p>
          <a:p>
            <a:pPr marL="0" indent="0">
              <a:buNone/>
            </a:pPr>
            <a:r>
              <a:rPr lang="en-US" dirty="0" smtClean="0"/>
              <a:t>Hindrance Stressors</a:t>
            </a:r>
          </a:p>
          <a:p>
            <a:r>
              <a:rPr lang="en-US" dirty="0" smtClean="0"/>
              <a:t>Stress that keeps you from reaching your goals, such as red tape</a:t>
            </a:r>
          </a:p>
          <a:p>
            <a:r>
              <a:rPr lang="en-US" dirty="0" smtClean="0"/>
              <a:t>Cause greater harm than challenge stressors</a:t>
            </a:r>
            <a:endParaRPr lang="en-US" dirty="0"/>
          </a:p>
        </p:txBody>
      </p:sp>
    </p:spTree>
    <p:extLst>
      <p:ext uri="{BB962C8B-B14F-4D97-AF65-F5344CB8AC3E}">
        <p14:creationId xmlns:p14="http://schemas.microsoft.com/office/powerpoint/2010/main" val="746767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noFill/>
        </p:spPr>
        <p:txBody>
          <a:bodyPr/>
          <a:lstStyle/>
          <a:p>
            <a:r>
              <a:rPr lang="en-GB" altLang="en-US"/>
              <a:t>Role-related stressors</a:t>
            </a:r>
          </a:p>
        </p:txBody>
      </p:sp>
      <p:sp>
        <p:nvSpPr>
          <p:cNvPr id="90115" name="Rectangle 3"/>
          <p:cNvSpPr>
            <a:spLocks noGrp="1" noChangeArrowheads="1"/>
          </p:cNvSpPr>
          <p:nvPr>
            <p:ph type="body" sz="half" idx="2"/>
          </p:nvPr>
        </p:nvSpPr>
        <p:spPr>
          <a:xfrm>
            <a:off x="5715000" y="1296988"/>
            <a:ext cx="4419600" cy="4953000"/>
          </a:xfrm>
          <a:noFill/>
        </p:spPr>
        <p:txBody>
          <a:bodyPr>
            <a:normAutofit/>
          </a:bodyPr>
          <a:lstStyle/>
          <a:p>
            <a:pPr marL="234950" indent="-234950">
              <a:lnSpc>
                <a:spcPct val="90000"/>
              </a:lnSpc>
            </a:pPr>
            <a:r>
              <a:rPr lang="en-GB" altLang="en-US"/>
              <a:t>Role conflict</a:t>
            </a:r>
          </a:p>
          <a:p>
            <a:pPr marL="566738" lvl="1" indent="-217488">
              <a:spcBef>
                <a:spcPct val="0"/>
              </a:spcBef>
            </a:pPr>
            <a:r>
              <a:rPr lang="en-GB" altLang="en-US" sz="2200"/>
              <a:t>interrole conflict</a:t>
            </a:r>
          </a:p>
          <a:p>
            <a:pPr marL="566738" lvl="1" indent="-217488">
              <a:spcBef>
                <a:spcPct val="0"/>
              </a:spcBef>
            </a:pPr>
            <a:r>
              <a:rPr lang="en-GB" altLang="en-US" sz="2200"/>
              <a:t>intrarole conflict</a:t>
            </a:r>
          </a:p>
          <a:p>
            <a:pPr marL="566738" lvl="1" indent="-217488">
              <a:spcBef>
                <a:spcPct val="0"/>
              </a:spcBef>
            </a:pPr>
            <a:r>
              <a:rPr lang="en-GB" altLang="en-US" sz="2200"/>
              <a:t>person-role conflict</a:t>
            </a:r>
          </a:p>
          <a:p>
            <a:pPr marL="234950" indent="-234950">
              <a:lnSpc>
                <a:spcPct val="90000"/>
              </a:lnSpc>
              <a:spcBef>
                <a:spcPct val="60000"/>
              </a:spcBef>
            </a:pPr>
            <a:r>
              <a:rPr lang="en-GB" altLang="en-US"/>
              <a:t>Role ambiguity</a:t>
            </a:r>
          </a:p>
          <a:p>
            <a:pPr marL="566738" lvl="1" indent="-217488">
              <a:lnSpc>
                <a:spcPct val="90000"/>
              </a:lnSpc>
            </a:pPr>
            <a:r>
              <a:rPr lang="en-GB" altLang="en-US" sz="2200"/>
              <a:t>uncertain duties, authority</a:t>
            </a:r>
          </a:p>
          <a:p>
            <a:pPr marL="234950" indent="-234950">
              <a:lnSpc>
                <a:spcPct val="90000"/>
              </a:lnSpc>
              <a:spcBef>
                <a:spcPct val="60000"/>
              </a:spcBef>
            </a:pPr>
            <a:r>
              <a:rPr lang="en-GB" altLang="en-US"/>
              <a:t>Workload</a:t>
            </a:r>
          </a:p>
          <a:p>
            <a:pPr marL="566738" lvl="1" indent="-217488">
              <a:lnSpc>
                <a:spcPct val="90000"/>
              </a:lnSpc>
              <a:spcBef>
                <a:spcPct val="0"/>
              </a:spcBef>
            </a:pPr>
            <a:r>
              <a:rPr lang="en-GB" altLang="en-US" sz="2200"/>
              <a:t>too much/too little work</a:t>
            </a:r>
          </a:p>
          <a:p>
            <a:pPr marL="234950" indent="-234950">
              <a:lnSpc>
                <a:spcPct val="90000"/>
              </a:lnSpc>
              <a:spcBef>
                <a:spcPct val="60000"/>
              </a:spcBef>
            </a:pPr>
            <a:r>
              <a:rPr lang="en-GB" altLang="en-US"/>
              <a:t>Task control</a:t>
            </a:r>
          </a:p>
          <a:p>
            <a:pPr marL="566738" lvl="1" indent="-217488">
              <a:spcBef>
                <a:spcPct val="0"/>
              </a:spcBef>
            </a:pPr>
            <a:r>
              <a:rPr lang="en-GB" altLang="en-US" sz="2200"/>
              <a:t>machine pacing</a:t>
            </a:r>
          </a:p>
          <a:p>
            <a:pPr marL="566738" lvl="1" indent="-217488">
              <a:spcBef>
                <a:spcPct val="0"/>
              </a:spcBef>
            </a:pPr>
            <a:r>
              <a:rPr lang="en-GB" altLang="en-US" sz="2200"/>
              <a:t>monitoring equipment</a:t>
            </a:r>
          </a:p>
          <a:p>
            <a:pPr marL="566738" lvl="1" indent="-217488">
              <a:spcBef>
                <a:spcPct val="0"/>
              </a:spcBef>
            </a:pPr>
            <a:r>
              <a:rPr lang="en-GB" altLang="en-US" sz="2200"/>
              <a:t>no work schedule control</a:t>
            </a:r>
          </a:p>
        </p:txBody>
      </p:sp>
      <p:sp>
        <p:nvSpPr>
          <p:cNvPr id="6" name="Footer Placeholder 4"/>
          <p:cNvSpPr>
            <a:spLocks noGrp="1"/>
          </p:cNvSpPr>
          <p:nvPr>
            <p:ph type="ftr" sz="quarter" idx="10"/>
          </p:nvPr>
        </p:nvSpPr>
        <p:spPr/>
        <p:txBody>
          <a:bodyPr/>
          <a:lstStyle/>
          <a:p>
            <a:r>
              <a:rPr lang="en-GB" altLang="en-US"/>
              <a:t> 2003 McGraw-Hill Australia Pty Ltd PPTs t/a </a:t>
            </a:r>
            <a:r>
              <a:rPr lang="en-GB" altLang="en-US" i="1"/>
              <a:t>Organisational Behaviour on the Pacific Rim</a:t>
            </a:r>
            <a:r>
              <a:rPr lang="en-GB" altLang="en-US"/>
              <a:t> by McShane and Travaglione</a:t>
            </a:r>
            <a:endParaRPr lang="en-GB" altLang="en-US" i="1">
              <a:solidFill>
                <a:srgbClr val="660066"/>
              </a:solidFill>
            </a:endParaRPr>
          </a:p>
        </p:txBody>
      </p:sp>
      <p:sp>
        <p:nvSpPr>
          <p:cNvPr id="7" name="Slide Number Placeholder 5"/>
          <p:cNvSpPr>
            <a:spLocks noGrp="1"/>
          </p:cNvSpPr>
          <p:nvPr>
            <p:ph type="sldNum" sz="quarter" idx="11"/>
          </p:nvPr>
        </p:nvSpPr>
        <p:spPr/>
        <p:txBody>
          <a:bodyPr/>
          <a:lstStyle/>
          <a:p>
            <a:fld id="{AF63AFAC-17C1-5544-A959-EB05509B09C4}" type="slidenum">
              <a:rPr lang="en-GB" altLang="en-US"/>
              <a:pPr/>
              <a:t>4</a:t>
            </a:fld>
            <a:endParaRPr lang="en-GB" altLang="en-US" b="0">
              <a:solidFill>
                <a:srgbClr val="996633"/>
              </a:solidFill>
            </a:endParaRPr>
          </a:p>
        </p:txBody>
      </p:sp>
      <p:pic>
        <p:nvPicPr>
          <p:cNvPr id="901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52001"/>
            <a:ext cx="3704524" cy="4302028"/>
          </a:xfrm>
          <a:prstGeom prst="rect">
            <a:avLst/>
          </a:prstGeom>
          <a:noFill/>
          <a:ln>
            <a:noFill/>
          </a:ln>
          <a:effectLst>
            <a:outerShdw blurRad="63500" dist="269408" dir="2700000" algn="ctr" rotWithShape="0">
              <a:srgbClr val="3A392F">
                <a:alpha val="50000"/>
              </a:srgbClr>
            </a:outerShdw>
          </a:effectLst>
          <a:extLst>
            <a:ext uri="{909E8E84-426E-40DD-AFC4-6F175D3DCCD1}">
              <a14:hiddenFill xmlns:a14="http://schemas.microsoft.com/office/drawing/2010/main">
                <a:solidFill>
                  <a:srgbClr val="3A392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0117" name="Rectangle 5"/>
          <p:cNvSpPr>
            <a:spLocks noChangeArrowheads="1"/>
          </p:cNvSpPr>
          <p:nvPr/>
        </p:nvSpPr>
        <p:spPr bwMode="auto">
          <a:xfrm>
            <a:off x="3657600" y="4979988"/>
            <a:ext cx="19050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r>
              <a:rPr lang="en-GB" altLang="en-US" sz="1000">
                <a:solidFill>
                  <a:schemeClr val="bg1"/>
                </a:solidFill>
                <a:latin typeface="Arial" charset="0"/>
              </a:rPr>
              <a:t>© Photodisc. With permission.</a:t>
            </a:r>
            <a:endParaRPr lang="en-GB" altLang="en-US" sz="2000">
              <a:solidFill>
                <a:schemeClr val="bg1"/>
              </a:solidFill>
            </a:endParaRPr>
          </a:p>
        </p:txBody>
      </p:sp>
    </p:spTree>
    <p:extLst>
      <p:ext uri="{BB962C8B-B14F-4D97-AF65-F5344CB8AC3E}">
        <p14:creationId xmlns:p14="http://schemas.microsoft.com/office/powerpoint/2010/main" val="85378823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90115">
                                            <p:txEl>
                                              <p:pRg st="0" end="0"/>
                                            </p:txEl>
                                          </p:spTgt>
                                        </p:tgtEl>
                                        <p:attrNameLst>
                                          <p:attrName>style.visibility</p:attrName>
                                        </p:attrNameLst>
                                      </p:cBhvr>
                                      <p:to>
                                        <p:strVal val="visible"/>
                                      </p:to>
                                    </p:set>
                                    <p:animEffect transition="in" filter="wipe(left)">
                                      <p:cBhvr>
                                        <p:cTn id="7" dur="500"/>
                                        <p:tgtEl>
                                          <p:spTgt spid="90115">
                                            <p:txEl>
                                              <p:pRg st="0" end="0"/>
                                            </p:txEl>
                                          </p:spTgt>
                                        </p:tgtEl>
                                      </p:cBhvr>
                                    </p:animEffect>
                                  </p:childTnLst>
                                </p:cTn>
                              </p:par>
                              <p:par>
                                <p:cTn id="8" presetID="22" presetClass="entr" presetSubtype="8" fill="hold" grpId="0" nodeType="withEffect">
                                  <p:stCondLst>
                                    <p:cond delay="2000"/>
                                  </p:stCondLst>
                                  <p:childTnLst>
                                    <p:set>
                                      <p:cBhvr>
                                        <p:cTn id="9" dur="1" fill="hold">
                                          <p:stCondLst>
                                            <p:cond delay="0"/>
                                          </p:stCondLst>
                                        </p:cTn>
                                        <p:tgtEl>
                                          <p:spTgt spid="90115">
                                            <p:txEl>
                                              <p:pRg st="1" end="1"/>
                                            </p:txEl>
                                          </p:spTgt>
                                        </p:tgtEl>
                                        <p:attrNameLst>
                                          <p:attrName>style.visibility</p:attrName>
                                        </p:attrNameLst>
                                      </p:cBhvr>
                                      <p:to>
                                        <p:strVal val="visible"/>
                                      </p:to>
                                    </p:set>
                                    <p:animEffect transition="in" filter="wipe(left)">
                                      <p:cBhvr>
                                        <p:cTn id="10" dur="500"/>
                                        <p:tgtEl>
                                          <p:spTgt spid="90115">
                                            <p:txEl>
                                              <p:pRg st="1" end="1"/>
                                            </p:txEl>
                                          </p:spTgt>
                                        </p:tgtEl>
                                      </p:cBhvr>
                                    </p:animEffect>
                                  </p:childTnLst>
                                </p:cTn>
                              </p:par>
                              <p:par>
                                <p:cTn id="11" presetID="22" presetClass="entr" presetSubtype="8" fill="hold" grpId="0" nodeType="withEffect">
                                  <p:stCondLst>
                                    <p:cond delay="3000"/>
                                  </p:stCondLst>
                                  <p:childTnLst>
                                    <p:set>
                                      <p:cBhvr>
                                        <p:cTn id="12" dur="1" fill="hold">
                                          <p:stCondLst>
                                            <p:cond delay="0"/>
                                          </p:stCondLst>
                                        </p:cTn>
                                        <p:tgtEl>
                                          <p:spTgt spid="90115">
                                            <p:txEl>
                                              <p:pRg st="2" end="2"/>
                                            </p:txEl>
                                          </p:spTgt>
                                        </p:tgtEl>
                                        <p:attrNameLst>
                                          <p:attrName>style.visibility</p:attrName>
                                        </p:attrNameLst>
                                      </p:cBhvr>
                                      <p:to>
                                        <p:strVal val="visible"/>
                                      </p:to>
                                    </p:set>
                                    <p:animEffect transition="in" filter="wipe(left)">
                                      <p:cBhvr>
                                        <p:cTn id="13" dur="500"/>
                                        <p:tgtEl>
                                          <p:spTgt spid="90115">
                                            <p:txEl>
                                              <p:pRg st="2" end="2"/>
                                            </p:txEl>
                                          </p:spTgt>
                                        </p:tgtEl>
                                      </p:cBhvr>
                                    </p:animEffect>
                                  </p:childTnLst>
                                </p:cTn>
                              </p:par>
                              <p:par>
                                <p:cTn id="14" presetID="22" presetClass="entr" presetSubtype="8" fill="hold" grpId="0" nodeType="withEffect">
                                  <p:stCondLst>
                                    <p:cond delay="3000"/>
                                  </p:stCondLst>
                                  <p:childTnLst>
                                    <p:set>
                                      <p:cBhvr>
                                        <p:cTn id="15" dur="1" fill="hold">
                                          <p:stCondLst>
                                            <p:cond delay="0"/>
                                          </p:stCondLst>
                                        </p:cTn>
                                        <p:tgtEl>
                                          <p:spTgt spid="90115">
                                            <p:txEl>
                                              <p:pRg st="3" end="3"/>
                                            </p:txEl>
                                          </p:spTgt>
                                        </p:tgtEl>
                                        <p:attrNameLst>
                                          <p:attrName>style.visibility</p:attrName>
                                        </p:attrNameLst>
                                      </p:cBhvr>
                                      <p:to>
                                        <p:strVal val="visible"/>
                                      </p:to>
                                    </p:set>
                                    <p:animEffect transition="in" filter="wipe(left)">
                                      <p:cBhvr>
                                        <p:cTn id="16" dur="500"/>
                                        <p:tgtEl>
                                          <p:spTgt spid="90115">
                                            <p:txEl>
                                              <p:pRg st="3" end="3"/>
                                            </p:txEl>
                                          </p:spTgt>
                                        </p:tgtEl>
                                      </p:cBhvr>
                                    </p:animEffect>
                                  </p:childTnLst>
                                </p:cTn>
                              </p:par>
                            </p:childTnLst>
                          </p:cTn>
                        </p:par>
                        <p:par>
                          <p:cTn id="17" fill="hold" nodeType="afterGroup">
                            <p:stCondLst>
                              <p:cond delay="3500"/>
                            </p:stCondLst>
                            <p:childTnLst>
                              <p:par>
                                <p:cTn id="18" presetID="22" presetClass="entr" presetSubtype="8" fill="hold" grpId="0" nodeType="afterEffect">
                                  <p:stCondLst>
                                    <p:cond delay="2000"/>
                                  </p:stCondLst>
                                  <p:childTnLst>
                                    <p:set>
                                      <p:cBhvr>
                                        <p:cTn id="19" dur="1" fill="hold">
                                          <p:stCondLst>
                                            <p:cond delay="0"/>
                                          </p:stCondLst>
                                        </p:cTn>
                                        <p:tgtEl>
                                          <p:spTgt spid="90115">
                                            <p:txEl>
                                              <p:pRg st="4" end="4"/>
                                            </p:txEl>
                                          </p:spTgt>
                                        </p:tgtEl>
                                        <p:attrNameLst>
                                          <p:attrName>style.visibility</p:attrName>
                                        </p:attrNameLst>
                                      </p:cBhvr>
                                      <p:to>
                                        <p:strVal val="visible"/>
                                      </p:to>
                                    </p:set>
                                    <p:animEffect transition="in" filter="wipe(left)">
                                      <p:cBhvr>
                                        <p:cTn id="20" dur="500"/>
                                        <p:tgtEl>
                                          <p:spTgt spid="90115">
                                            <p:txEl>
                                              <p:pRg st="4" end="4"/>
                                            </p:txEl>
                                          </p:spTgt>
                                        </p:tgtEl>
                                      </p:cBhvr>
                                    </p:animEffect>
                                  </p:childTnLst>
                                </p:cTn>
                              </p:par>
                              <p:par>
                                <p:cTn id="21" presetID="22" presetClass="entr" presetSubtype="8" fill="hold" grpId="0" nodeType="withEffect">
                                  <p:stCondLst>
                                    <p:cond delay="2000"/>
                                  </p:stCondLst>
                                  <p:childTnLst>
                                    <p:set>
                                      <p:cBhvr>
                                        <p:cTn id="22" dur="1" fill="hold">
                                          <p:stCondLst>
                                            <p:cond delay="0"/>
                                          </p:stCondLst>
                                        </p:cTn>
                                        <p:tgtEl>
                                          <p:spTgt spid="90115">
                                            <p:txEl>
                                              <p:pRg st="5" end="5"/>
                                            </p:txEl>
                                          </p:spTgt>
                                        </p:tgtEl>
                                        <p:attrNameLst>
                                          <p:attrName>style.visibility</p:attrName>
                                        </p:attrNameLst>
                                      </p:cBhvr>
                                      <p:to>
                                        <p:strVal val="visible"/>
                                      </p:to>
                                    </p:set>
                                    <p:animEffect transition="in" filter="wipe(left)">
                                      <p:cBhvr>
                                        <p:cTn id="23" dur="500"/>
                                        <p:tgtEl>
                                          <p:spTgt spid="90115">
                                            <p:txEl>
                                              <p:pRg st="5" end="5"/>
                                            </p:txEl>
                                          </p:spTgt>
                                        </p:tgtEl>
                                      </p:cBhvr>
                                    </p:animEffect>
                                  </p:childTnLst>
                                </p:cTn>
                              </p:par>
                            </p:childTnLst>
                          </p:cTn>
                        </p:par>
                        <p:par>
                          <p:cTn id="24" fill="hold" nodeType="afterGroup">
                            <p:stCondLst>
                              <p:cond delay="6000"/>
                            </p:stCondLst>
                            <p:childTnLst>
                              <p:par>
                                <p:cTn id="25" presetID="22" presetClass="entr" presetSubtype="8" fill="hold" grpId="0" nodeType="afterEffect">
                                  <p:stCondLst>
                                    <p:cond delay="2000"/>
                                  </p:stCondLst>
                                  <p:childTnLst>
                                    <p:set>
                                      <p:cBhvr>
                                        <p:cTn id="26" dur="1" fill="hold">
                                          <p:stCondLst>
                                            <p:cond delay="0"/>
                                          </p:stCondLst>
                                        </p:cTn>
                                        <p:tgtEl>
                                          <p:spTgt spid="90115">
                                            <p:txEl>
                                              <p:pRg st="6" end="6"/>
                                            </p:txEl>
                                          </p:spTgt>
                                        </p:tgtEl>
                                        <p:attrNameLst>
                                          <p:attrName>style.visibility</p:attrName>
                                        </p:attrNameLst>
                                      </p:cBhvr>
                                      <p:to>
                                        <p:strVal val="visible"/>
                                      </p:to>
                                    </p:set>
                                    <p:animEffect transition="in" filter="wipe(left)">
                                      <p:cBhvr>
                                        <p:cTn id="27" dur="500"/>
                                        <p:tgtEl>
                                          <p:spTgt spid="90115">
                                            <p:txEl>
                                              <p:pRg st="6" end="6"/>
                                            </p:txEl>
                                          </p:spTgt>
                                        </p:tgtEl>
                                      </p:cBhvr>
                                    </p:animEffect>
                                  </p:childTnLst>
                                </p:cTn>
                              </p:par>
                              <p:par>
                                <p:cTn id="28" presetID="22" presetClass="entr" presetSubtype="8" fill="hold" grpId="0" nodeType="withEffect">
                                  <p:stCondLst>
                                    <p:cond delay="2000"/>
                                  </p:stCondLst>
                                  <p:childTnLst>
                                    <p:set>
                                      <p:cBhvr>
                                        <p:cTn id="29" dur="1" fill="hold">
                                          <p:stCondLst>
                                            <p:cond delay="0"/>
                                          </p:stCondLst>
                                        </p:cTn>
                                        <p:tgtEl>
                                          <p:spTgt spid="90115">
                                            <p:txEl>
                                              <p:pRg st="7" end="7"/>
                                            </p:txEl>
                                          </p:spTgt>
                                        </p:tgtEl>
                                        <p:attrNameLst>
                                          <p:attrName>style.visibility</p:attrName>
                                        </p:attrNameLst>
                                      </p:cBhvr>
                                      <p:to>
                                        <p:strVal val="visible"/>
                                      </p:to>
                                    </p:set>
                                    <p:animEffect transition="in" filter="wipe(left)">
                                      <p:cBhvr>
                                        <p:cTn id="30" dur="500"/>
                                        <p:tgtEl>
                                          <p:spTgt spid="90115">
                                            <p:txEl>
                                              <p:pRg st="7" end="7"/>
                                            </p:txEl>
                                          </p:spTgt>
                                        </p:tgtEl>
                                      </p:cBhvr>
                                    </p:animEffect>
                                  </p:childTnLst>
                                </p:cTn>
                              </p:par>
                            </p:childTnLst>
                          </p:cTn>
                        </p:par>
                        <p:par>
                          <p:cTn id="31" fill="hold" nodeType="afterGroup">
                            <p:stCondLst>
                              <p:cond delay="8500"/>
                            </p:stCondLst>
                            <p:childTnLst>
                              <p:par>
                                <p:cTn id="32" presetID="22" presetClass="entr" presetSubtype="8" fill="hold" grpId="0" nodeType="afterEffect">
                                  <p:stCondLst>
                                    <p:cond delay="2000"/>
                                  </p:stCondLst>
                                  <p:childTnLst>
                                    <p:set>
                                      <p:cBhvr>
                                        <p:cTn id="33" dur="1" fill="hold">
                                          <p:stCondLst>
                                            <p:cond delay="0"/>
                                          </p:stCondLst>
                                        </p:cTn>
                                        <p:tgtEl>
                                          <p:spTgt spid="90115">
                                            <p:txEl>
                                              <p:pRg st="8" end="8"/>
                                            </p:txEl>
                                          </p:spTgt>
                                        </p:tgtEl>
                                        <p:attrNameLst>
                                          <p:attrName>style.visibility</p:attrName>
                                        </p:attrNameLst>
                                      </p:cBhvr>
                                      <p:to>
                                        <p:strVal val="visible"/>
                                      </p:to>
                                    </p:set>
                                    <p:animEffect transition="in" filter="wipe(left)">
                                      <p:cBhvr>
                                        <p:cTn id="34" dur="500"/>
                                        <p:tgtEl>
                                          <p:spTgt spid="90115">
                                            <p:txEl>
                                              <p:pRg st="8" end="8"/>
                                            </p:txEl>
                                          </p:spTgt>
                                        </p:tgtEl>
                                      </p:cBhvr>
                                    </p:animEffect>
                                  </p:childTnLst>
                                </p:cTn>
                              </p:par>
                              <p:par>
                                <p:cTn id="35" presetID="22" presetClass="entr" presetSubtype="8" fill="hold" grpId="0" nodeType="withEffect">
                                  <p:stCondLst>
                                    <p:cond delay="2000"/>
                                  </p:stCondLst>
                                  <p:childTnLst>
                                    <p:set>
                                      <p:cBhvr>
                                        <p:cTn id="36" dur="1" fill="hold">
                                          <p:stCondLst>
                                            <p:cond delay="0"/>
                                          </p:stCondLst>
                                        </p:cTn>
                                        <p:tgtEl>
                                          <p:spTgt spid="90115">
                                            <p:txEl>
                                              <p:pRg st="9" end="9"/>
                                            </p:txEl>
                                          </p:spTgt>
                                        </p:tgtEl>
                                        <p:attrNameLst>
                                          <p:attrName>style.visibility</p:attrName>
                                        </p:attrNameLst>
                                      </p:cBhvr>
                                      <p:to>
                                        <p:strVal val="visible"/>
                                      </p:to>
                                    </p:set>
                                    <p:animEffect transition="in" filter="wipe(left)">
                                      <p:cBhvr>
                                        <p:cTn id="37" dur="500"/>
                                        <p:tgtEl>
                                          <p:spTgt spid="90115">
                                            <p:txEl>
                                              <p:pRg st="9" end="9"/>
                                            </p:txEl>
                                          </p:spTgt>
                                        </p:tgtEl>
                                      </p:cBhvr>
                                    </p:animEffect>
                                  </p:childTnLst>
                                </p:cTn>
                              </p:par>
                              <p:par>
                                <p:cTn id="38" presetID="22" presetClass="entr" presetSubtype="8" fill="hold" grpId="0" nodeType="withEffect">
                                  <p:stCondLst>
                                    <p:cond delay="3000"/>
                                  </p:stCondLst>
                                  <p:childTnLst>
                                    <p:set>
                                      <p:cBhvr>
                                        <p:cTn id="39" dur="1" fill="hold">
                                          <p:stCondLst>
                                            <p:cond delay="0"/>
                                          </p:stCondLst>
                                        </p:cTn>
                                        <p:tgtEl>
                                          <p:spTgt spid="90115">
                                            <p:txEl>
                                              <p:pRg st="10" end="10"/>
                                            </p:txEl>
                                          </p:spTgt>
                                        </p:tgtEl>
                                        <p:attrNameLst>
                                          <p:attrName>style.visibility</p:attrName>
                                        </p:attrNameLst>
                                      </p:cBhvr>
                                      <p:to>
                                        <p:strVal val="visible"/>
                                      </p:to>
                                    </p:set>
                                    <p:animEffect transition="in" filter="wipe(left)">
                                      <p:cBhvr>
                                        <p:cTn id="40" dur="500"/>
                                        <p:tgtEl>
                                          <p:spTgt spid="90115">
                                            <p:txEl>
                                              <p:pRg st="10" end="10"/>
                                            </p:txEl>
                                          </p:spTgt>
                                        </p:tgtEl>
                                      </p:cBhvr>
                                    </p:animEffect>
                                  </p:childTnLst>
                                </p:cTn>
                              </p:par>
                              <p:par>
                                <p:cTn id="41" presetID="22" presetClass="entr" presetSubtype="8" fill="hold" grpId="0" nodeType="withEffect">
                                  <p:stCondLst>
                                    <p:cond delay="3000"/>
                                  </p:stCondLst>
                                  <p:childTnLst>
                                    <p:set>
                                      <p:cBhvr>
                                        <p:cTn id="42" dur="1" fill="hold">
                                          <p:stCondLst>
                                            <p:cond delay="0"/>
                                          </p:stCondLst>
                                        </p:cTn>
                                        <p:tgtEl>
                                          <p:spTgt spid="90115">
                                            <p:txEl>
                                              <p:pRg st="11" end="11"/>
                                            </p:txEl>
                                          </p:spTgt>
                                        </p:tgtEl>
                                        <p:attrNameLst>
                                          <p:attrName>style.visibility</p:attrName>
                                        </p:attrNameLst>
                                      </p:cBhvr>
                                      <p:to>
                                        <p:strVal val="visible"/>
                                      </p:to>
                                    </p:set>
                                    <p:animEffect transition="in" filter="wipe(left)">
                                      <p:cBhvr>
                                        <p:cTn id="43" dur="500"/>
                                        <p:tgtEl>
                                          <p:spTgt spid="9011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advAuto="100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665413" y="153989"/>
            <a:ext cx="7467600" cy="841375"/>
          </a:xfrm>
          <a:noFill/>
        </p:spPr>
        <p:txBody>
          <a:bodyPr/>
          <a:lstStyle/>
          <a:p>
            <a:r>
              <a:rPr lang="en-GB" altLang="en-US"/>
              <a:t>Interpersonal stressors</a:t>
            </a:r>
          </a:p>
        </p:txBody>
      </p:sp>
      <p:sp>
        <p:nvSpPr>
          <p:cNvPr id="91139" name="Rectangle 3"/>
          <p:cNvSpPr>
            <a:spLocks noGrp="1" noChangeArrowheads="1"/>
          </p:cNvSpPr>
          <p:nvPr>
            <p:ph idx="1"/>
          </p:nvPr>
        </p:nvSpPr>
        <p:spPr>
          <a:noFill/>
        </p:spPr>
        <p:txBody>
          <a:bodyPr/>
          <a:lstStyle/>
          <a:p>
            <a:r>
              <a:rPr lang="en-GB" altLang="en-US" dirty="0"/>
              <a:t>Conflict with others</a:t>
            </a:r>
          </a:p>
          <a:p>
            <a:r>
              <a:rPr lang="en-GB" altLang="en-US" dirty="0"/>
              <a:t>Increased emphasis on team work</a:t>
            </a:r>
          </a:p>
          <a:p>
            <a:r>
              <a:rPr lang="en-GB" altLang="en-US" dirty="0"/>
              <a:t>Sexual harassment</a:t>
            </a:r>
          </a:p>
          <a:p>
            <a:r>
              <a:rPr lang="en-GB" altLang="en-US" dirty="0"/>
              <a:t>Workplace violence</a:t>
            </a:r>
          </a:p>
          <a:p>
            <a:r>
              <a:rPr lang="en-GB" altLang="en-US" dirty="0"/>
              <a:t>Workplace bullying</a:t>
            </a:r>
          </a:p>
        </p:txBody>
      </p:sp>
      <p:sp>
        <p:nvSpPr>
          <p:cNvPr id="5" name="Slide Number Placeholder 4"/>
          <p:cNvSpPr>
            <a:spLocks noGrp="1"/>
          </p:cNvSpPr>
          <p:nvPr>
            <p:ph type="sldNum" sz="quarter" idx="12"/>
          </p:nvPr>
        </p:nvSpPr>
        <p:spPr/>
        <p:txBody>
          <a:bodyPr/>
          <a:lstStyle/>
          <a:p>
            <a:fld id="{05B04DC2-7F38-6545-AB3F-1E39CCF5C315}" type="slidenum">
              <a:rPr lang="en-GB" altLang="en-US"/>
              <a:pPr/>
              <a:t>5</a:t>
            </a:fld>
            <a:endParaRPr lang="en-GB" altLang="en-US" b="0">
              <a:solidFill>
                <a:srgbClr val="996633"/>
              </a:solidFill>
            </a:endParaRPr>
          </a:p>
        </p:txBody>
      </p:sp>
    </p:spTree>
    <p:extLst>
      <p:ext uri="{BB962C8B-B14F-4D97-AF65-F5344CB8AC3E}">
        <p14:creationId xmlns:p14="http://schemas.microsoft.com/office/powerpoint/2010/main" val="13313639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91139">
                                            <p:txEl>
                                              <p:pRg st="1" end="1"/>
                                            </p:txEl>
                                          </p:spTgt>
                                        </p:tgtEl>
                                        <p:attrNameLst>
                                          <p:attrName>style.visibility</p:attrName>
                                        </p:attrNameLst>
                                      </p:cBhvr>
                                      <p:to>
                                        <p:strVal val="visible"/>
                                      </p:to>
                                    </p:set>
                                    <p:anim calcmode="lin" valueType="num">
                                      <p:cBhvr additive="base">
                                        <p:cTn id="12" dur="500" fill="hold"/>
                                        <p:tgtEl>
                                          <p:spTgt spid="91139">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91139">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91139">
                                            <p:txEl>
                                              <p:pRg st="2" end="2"/>
                                            </p:txEl>
                                          </p:spTgt>
                                        </p:tgtEl>
                                        <p:attrNameLst>
                                          <p:attrName>style.visibility</p:attrName>
                                        </p:attrNameLst>
                                      </p:cBhvr>
                                      <p:to>
                                        <p:strVal val="visible"/>
                                      </p:to>
                                    </p:set>
                                    <p:anim calcmode="lin" valueType="num">
                                      <p:cBhvr additive="base">
                                        <p:cTn id="17" dur="500" fill="hold"/>
                                        <p:tgtEl>
                                          <p:spTgt spid="91139">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91139">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anim calcmode="lin" valueType="num">
                                      <p:cBhvr additive="base">
                                        <p:cTn id="22" dur="500" fill="hold"/>
                                        <p:tgtEl>
                                          <p:spTgt spid="91139">
                                            <p:txEl>
                                              <p:pRg st="3" end="3"/>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91139">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91139">
                                            <p:txEl>
                                              <p:pRg st="4" end="4"/>
                                            </p:txEl>
                                          </p:spTgt>
                                        </p:tgtEl>
                                        <p:attrNameLst>
                                          <p:attrName>style.visibility</p:attrName>
                                        </p:attrNameLst>
                                      </p:cBhvr>
                                      <p:to>
                                        <p:strVal val="visible"/>
                                      </p:to>
                                    </p:set>
                                    <p:anim calcmode="lin" valueType="num">
                                      <p:cBhvr additive="base">
                                        <p:cTn id="27" dur="500" fill="hold"/>
                                        <p:tgtEl>
                                          <p:spTgt spid="91139">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911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6" name="Rectangle 6"/>
          <p:cNvSpPr>
            <a:spLocks noGrp="1" noChangeArrowheads="1"/>
          </p:cNvSpPr>
          <p:nvPr>
            <p:ph type="title"/>
          </p:nvPr>
        </p:nvSpPr>
        <p:spPr>
          <a:noFill/>
        </p:spPr>
        <p:txBody>
          <a:bodyPr/>
          <a:lstStyle/>
          <a:p>
            <a:r>
              <a:rPr lang="en-GB" altLang="en-US"/>
              <a:t>Interpersonal stressor: violence</a:t>
            </a:r>
          </a:p>
        </p:txBody>
      </p:sp>
      <p:sp>
        <p:nvSpPr>
          <p:cNvPr id="92167" name="Rectangle 7"/>
          <p:cNvSpPr>
            <a:spLocks noGrp="1" noChangeArrowheads="1"/>
          </p:cNvSpPr>
          <p:nvPr>
            <p:ph idx="1"/>
          </p:nvPr>
        </p:nvSpPr>
        <p:spPr>
          <a:noFill/>
        </p:spPr>
        <p:txBody>
          <a:bodyPr>
            <a:normAutofit fontScale="92500" lnSpcReduction="20000"/>
          </a:bodyPr>
          <a:lstStyle/>
          <a:p>
            <a:r>
              <a:rPr lang="en-GB" altLang="en-US" dirty="0"/>
              <a:t>High risk of workplace violence in the US, but higher in several other countries (</a:t>
            </a:r>
            <a:r>
              <a:rPr lang="en-GB" altLang="en-US" dirty="0" err="1"/>
              <a:t>eg</a:t>
            </a:r>
            <a:r>
              <a:rPr lang="en-GB" altLang="en-US" dirty="0"/>
              <a:t> France, Argentina, Canada)</a:t>
            </a:r>
          </a:p>
          <a:p>
            <a:r>
              <a:rPr lang="en-GB" altLang="en-US" dirty="0"/>
              <a:t>Workplace violence stress occurs from</a:t>
            </a:r>
          </a:p>
          <a:p>
            <a:pPr lvl="1"/>
            <a:r>
              <a:rPr lang="en-GB" altLang="en-US" dirty="0"/>
              <a:t>trauma of experiencing violence</a:t>
            </a:r>
          </a:p>
          <a:p>
            <a:pPr lvl="1"/>
            <a:r>
              <a:rPr lang="en-GB" altLang="en-US" dirty="0"/>
              <a:t>observing violence to others at work</a:t>
            </a:r>
          </a:p>
          <a:p>
            <a:pPr lvl="1"/>
            <a:r>
              <a:rPr lang="en-GB" altLang="en-US" dirty="0"/>
              <a:t>perceptions of risk of violence at work </a:t>
            </a:r>
          </a:p>
        </p:txBody>
      </p:sp>
      <p:sp>
        <p:nvSpPr>
          <p:cNvPr id="5" name="Slide Number Placeholder 4"/>
          <p:cNvSpPr>
            <a:spLocks noGrp="1"/>
          </p:cNvSpPr>
          <p:nvPr>
            <p:ph type="sldNum" sz="quarter" idx="12"/>
          </p:nvPr>
        </p:nvSpPr>
        <p:spPr/>
        <p:txBody>
          <a:bodyPr/>
          <a:lstStyle/>
          <a:p>
            <a:fld id="{CD0DBADF-CD1A-5F43-83BB-7668A417F5C1}" type="slidenum">
              <a:rPr lang="en-GB" altLang="en-US"/>
              <a:pPr/>
              <a:t>6</a:t>
            </a:fld>
            <a:endParaRPr lang="en-GB" altLang="en-US" b="0">
              <a:solidFill>
                <a:srgbClr val="996633"/>
              </a:solidFill>
            </a:endParaRPr>
          </a:p>
        </p:txBody>
      </p:sp>
    </p:spTree>
    <p:extLst>
      <p:ext uri="{BB962C8B-B14F-4D97-AF65-F5344CB8AC3E}">
        <p14:creationId xmlns:p14="http://schemas.microsoft.com/office/powerpoint/2010/main" val="209284701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167">
                                            <p:txEl>
                                              <p:pRg st="0" end="0"/>
                                            </p:txEl>
                                          </p:spTgt>
                                        </p:tgtEl>
                                        <p:attrNameLst>
                                          <p:attrName>style.visibility</p:attrName>
                                        </p:attrNameLst>
                                      </p:cBhvr>
                                      <p:to>
                                        <p:strVal val="visible"/>
                                      </p:to>
                                    </p:set>
                                    <p:animEffect transition="in" filter="wipe(left)">
                                      <p:cBhvr>
                                        <p:cTn id="7" dur="500"/>
                                        <p:tgtEl>
                                          <p:spTgt spid="9216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167">
                                            <p:txEl>
                                              <p:pRg st="1" end="1"/>
                                            </p:txEl>
                                          </p:spTgt>
                                        </p:tgtEl>
                                        <p:attrNameLst>
                                          <p:attrName>style.visibility</p:attrName>
                                        </p:attrNameLst>
                                      </p:cBhvr>
                                      <p:to>
                                        <p:strVal val="visible"/>
                                      </p:to>
                                    </p:set>
                                    <p:animEffect transition="in" filter="wipe(left)">
                                      <p:cBhvr>
                                        <p:cTn id="11" dur="500"/>
                                        <p:tgtEl>
                                          <p:spTgt spid="92167">
                                            <p:txEl>
                                              <p:pRg st="1" end="1"/>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2167">
                                            <p:txEl>
                                              <p:pRg st="2" end="2"/>
                                            </p:txEl>
                                          </p:spTgt>
                                        </p:tgtEl>
                                        <p:attrNameLst>
                                          <p:attrName>style.visibility</p:attrName>
                                        </p:attrNameLst>
                                      </p:cBhvr>
                                      <p:to>
                                        <p:strVal val="visible"/>
                                      </p:to>
                                    </p:set>
                                    <p:animEffect transition="in" filter="wipe(left)">
                                      <p:cBhvr>
                                        <p:cTn id="14" dur="500"/>
                                        <p:tgtEl>
                                          <p:spTgt spid="92167">
                                            <p:txEl>
                                              <p:pRg st="2" end="2"/>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92167">
                                            <p:txEl>
                                              <p:pRg st="3" end="3"/>
                                            </p:txEl>
                                          </p:spTgt>
                                        </p:tgtEl>
                                        <p:attrNameLst>
                                          <p:attrName>style.visibility</p:attrName>
                                        </p:attrNameLst>
                                      </p:cBhvr>
                                      <p:to>
                                        <p:strVal val="visible"/>
                                      </p:to>
                                    </p:set>
                                    <p:animEffect transition="in" filter="wipe(left)">
                                      <p:cBhvr>
                                        <p:cTn id="17" dur="500"/>
                                        <p:tgtEl>
                                          <p:spTgt spid="92167">
                                            <p:txEl>
                                              <p:pRg st="3" end="3"/>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2167">
                                            <p:txEl>
                                              <p:pRg st="4" end="4"/>
                                            </p:txEl>
                                          </p:spTgt>
                                        </p:tgtEl>
                                        <p:attrNameLst>
                                          <p:attrName>style.visibility</p:attrName>
                                        </p:attrNameLst>
                                      </p:cBhvr>
                                      <p:to>
                                        <p:strVal val="visible"/>
                                      </p:to>
                                    </p:set>
                                    <p:animEffect transition="in" filter="wipe(left)">
                                      <p:cBhvr>
                                        <p:cTn id="20" dur="500"/>
                                        <p:tgtEl>
                                          <p:spTgt spid="921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7"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8" name="Rectangle 4"/>
          <p:cNvSpPr>
            <a:spLocks noGrp="1" noChangeArrowheads="1"/>
          </p:cNvSpPr>
          <p:nvPr>
            <p:ph type="title"/>
          </p:nvPr>
        </p:nvSpPr>
        <p:spPr>
          <a:noFill/>
        </p:spPr>
        <p:txBody>
          <a:bodyPr/>
          <a:lstStyle/>
          <a:p>
            <a:r>
              <a:rPr lang="en-GB" altLang="en-US"/>
              <a:t>Interpersonal stressor: bullying</a:t>
            </a:r>
          </a:p>
        </p:txBody>
      </p:sp>
      <p:sp>
        <p:nvSpPr>
          <p:cNvPr id="93189" name="Rectangle 5"/>
          <p:cNvSpPr>
            <a:spLocks noGrp="1" noChangeArrowheads="1"/>
          </p:cNvSpPr>
          <p:nvPr>
            <p:ph idx="1"/>
          </p:nvPr>
        </p:nvSpPr>
        <p:spPr>
          <a:noFill/>
        </p:spPr>
        <p:txBody>
          <a:bodyPr>
            <a:normAutofit fontScale="77500" lnSpcReduction="20000"/>
          </a:bodyPr>
          <a:lstStyle/>
          <a:p>
            <a:r>
              <a:rPr lang="en-GB" altLang="en-US"/>
              <a:t>Offensive, intimidating or humiliating behaviour that degrades, ridicules or insults another person at work</a:t>
            </a:r>
          </a:p>
          <a:p>
            <a:r>
              <a:rPr lang="en-GB" altLang="en-US"/>
              <a:t>Workplace bullies tend to be people with higher authority</a:t>
            </a:r>
          </a:p>
          <a:p>
            <a:r>
              <a:rPr lang="en-GB" altLang="en-US"/>
              <a:t>Workplace bullying is reduced through</a:t>
            </a:r>
          </a:p>
          <a:p>
            <a:pPr lvl="1"/>
            <a:r>
              <a:rPr lang="en-GB" altLang="en-US" sz="2200"/>
              <a:t>code of conduct</a:t>
            </a:r>
          </a:p>
          <a:p>
            <a:pPr lvl="1"/>
            <a:r>
              <a:rPr lang="en-GB" altLang="en-US" sz="2200"/>
              <a:t>careful hiring</a:t>
            </a:r>
          </a:p>
          <a:p>
            <a:pPr lvl="1"/>
            <a:r>
              <a:rPr lang="en-GB" altLang="en-US" sz="2200"/>
              <a:t>360 degree feedback</a:t>
            </a:r>
          </a:p>
          <a:p>
            <a:pPr lvl="1"/>
            <a:r>
              <a:rPr lang="en-GB" altLang="en-US" sz="2200"/>
              <a:t>conflict resolution system</a:t>
            </a:r>
          </a:p>
        </p:txBody>
      </p:sp>
      <p:sp>
        <p:nvSpPr>
          <p:cNvPr id="5" name="Slide Number Placeholder 4"/>
          <p:cNvSpPr>
            <a:spLocks noGrp="1"/>
          </p:cNvSpPr>
          <p:nvPr>
            <p:ph type="sldNum" sz="quarter" idx="12"/>
          </p:nvPr>
        </p:nvSpPr>
        <p:spPr/>
        <p:txBody>
          <a:bodyPr/>
          <a:lstStyle/>
          <a:p>
            <a:fld id="{5948D7FB-6441-3A49-BE4B-EA79CCE47958}" type="slidenum">
              <a:rPr lang="en-GB" altLang="en-US"/>
              <a:pPr/>
              <a:t>7</a:t>
            </a:fld>
            <a:endParaRPr lang="en-GB" altLang="en-US" b="0">
              <a:solidFill>
                <a:srgbClr val="996633"/>
              </a:solidFill>
            </a:endParaRPr>
          </a:p>
        </p:txBody>
      </p:sp>
    </p:spTree>
    <p:extLst>
      <p:ext uri="{BB962C8B-B14F-4D97-AF65-F5344CB8AC3E}">
        <p14:creationId xmlns:p14="http://schemas.microsoft.com/office/powerpoint/2010/main" val="84504285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189">
                                            <p:txEl>
                                              <p:pRg st="0" end="0"/>
                                            </p:txEl>
                                          </p:spTgt>
                                        </p:tgtEl>
                                        <p:attrNameLst>
                                          <p:attrName>style.visibility</p:attrName>
                                        </p:attrNameLst>
                                      </p:cBhvr>
                                      <p:to>
                                        <p:strVal val="visible"/>
                                      </p:to>
                                    </p:set>
                                    <p:animEffect transition="in" filter="wipe(left)">
                                      <p:cBhvr>
                                        <p:cTn id="7" dur="500"/>
                                        <p:tgtEl>
                                          <p:spTgt spid="93189">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3189">
                                            <p:txEl>
                                              <p:pRg st="1" end="1"/>
                                            </p:txEl>
                                          </p:spTgt>
                                        </p:tgtEl>
                                        <p:attrNameLst>
                                          <p:attrName>style.visibility</p:attrName>
                                        </p:attrNameLst>
                                      </p:cBhvr>
                                      <p:to>
                                        <p:strVal val="visible"/>
                                      </p:to>
                                    </p:set>
                                    <p:animEffect transition="in" filter="wipe(left)">
                                      <p:cBhvr>
                                        <p:cTn id="11" dur="500"/>
                                        <p:tgtEl>
                                          <p:spTgt spid="93189">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3189">
                                            <p:txEl>
                                              <p:pRg st="2" end="2"/>
                                            </p:txEl>
                                          </p:spTgt>
                                        </p:tgtEl>
                                        <p:attrNameLst>
                                          <p:attrName>style.visibility</p:attrName>
                                        </p:attrNameLst>
                                      </p:cBhvr>
                                      <p:to>
                                        <p:strVal val="visible"/>
                                      </p:to>
                                    </p:set>
                                    <p:animEffect transition="in" filter="wipe(left)">
                                      <p:cBhvr>
                                        <p:cTn id="15" dur="500"/>
                                        <p:tgtEl>
                                          <p:spTgt spid="93189">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3189">
                                            <p:txEl>
                                              <p:pRg st="3" end="3"/>
                                            </p:txEl>
                                          </p:spTgt>
                                        </p:tgtEl>
                                        <p:attrNameLst>
                                          <p:attrName>style.visibility</p:attrName>
                                        </p:attrNameLst>
                                      </p:cBhvr>
                                      <p:to>
                                        <p:strVal val="visible"/>
                                      </p:to>
                                    </p:set>
                                    <p:animEffect transition="in" filter="wipe(left)">
                                      <p:cBhvr>
                                        <p:cTn id="18" dur="500"/>
                                        <p:tgtEl>
                                          <p:spTgt spid="93189">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3189">
                                            <p:txEl>
                                              <p:pRg st="4" end="4"/>
                                            </p:txEl>
                                          </p:spTgt>
                                        </p:tgtEl>
                                        <p:attrNameLst>
                                          <p:attrName>style.visibility</p:attrName>
                                        </p:attrNameLst>
                                      </p:cBhvr>
                                      <p:to>
                                        <p:strVal val="visible"/>
                                      </p:to>
                                    </p:set>
                                    <p:animEffect transition="in" filter="wipe(left)">
                                      <p:cBhvr>
                                        <p:cTn id="21" dur="500"/>
                                        <p:tgtEl>
                                          <p:spTgt spid="93189">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3189">
                                            <p:txEl>
                                              <p:pRg st="5" end="5"/>
                                            </p:txEl>
                                          </p:spTgt>
                                        </p:tgtEl>
                                        <p:attrNameLst>
                                          <p:attrName>style.visibility</p:attrName>
                                        </p:attrNameLst>
                                      </p:cBhvr>
                                      <p:to>
                                        <p:strVal val="visible"/>
                                      </p:to>
                                    </p:set>
                                    <p:animEffect transition="in" filter="wipe(left)">
                                      <p:cBhvr>
                                        <p:cTn id="24" dur="500"/>
                                        <p:tgtEl>
                                          <p:spTgt spid="93189">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3189">
                                            <p:txEl>
                                              <p:pRg st="6" end="6"/>
                                            </p:txEl>
                                          </p:spTgt>
                                        </p:tgtEl>
                                        <p:attrNameLst>
                                          <p:attrName>style.visibility</p:attrName>
                                        </p:attrNameLst>
                                      </p:cBhvr>
                                      <p:to>
                                        <p:strVal val="visible"/>
                                      </p:to>
                                    </p:set>
                                    <p:animEffect transition="in" filter="wipe(left)">
                                      <p:cBhvr>
                                        <p:cTn id="27" dur="500"/>
                                        <p:tgtEl>
                                          <p:spTgt spid="9318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9" name="Rectangle 7"/>
          <p:cNvSpPr>
            <a:spLocks noGrp="1" noChangeArrowheads="1"/>
          </p:cNvSpPr>
          <p:nvPr>
            <p:ph type="title"/>
          </p:nvPr>
        </p:nvSpPr>
        <p:spPr/>
        <p:txBody>
          <a:bodyPr/>
          <a:lstStyle/>
          <a:p>
            <a:r>
              <a:rPr lang="en-GB" altLang="en-US"/>
              <a:t>Stress and occupations</a:t>
            </a:r>
          </a:p>
        </p:txBody>
      </p:sp>
      <p:sp>
        <p:nvSpPr>
          <p:cNvPr id="10" name="Footer Placeholder 2"/>
          <p:cNvSpPr>
            <a:spLocks noGrp="1"/>
          </p:cNvSpPr>
          <p:nvPr>
            <p:ph type="ftr" sz="quarter" idx="11"/>
          </p:nvPr>
        </p:nvSpPr>
        <p:spPr/>
        <p:txBody>
          <a:bodyPr/>
          <a:lstStyle/>
          <a:p>
            <a:r>
              <a:rPr lang="en-GB" altLang="en-US"/>
              <a:t> 2003 McGraw-Hill Australia Pty Ltd PPTs t/a </a:t>
            </a:r>
            <a:r>
              <a:rPr lang="en-GB" altLang="en-US" i="1"/>
              <a:t>Organisational Behaviour on the Pacific Rim</a:t>
            </a:r>
            <a:r>
              <a:rPr lang="en-GB" altLang="en-US"/>
              <a:t> by McShane and Travaglione</a:t>
            </a:r>
            <a:endParaRPr lang="en-GB" altLang="en-US" i="1">
              <a:solidFill>
                <a:srgbClr val="660066"/>
              </a:solidFill>
            </a:endParaRPr>
          </a:p>
        </p:txBody>
      </p:sp>
      <p:sp>
        <p:nvSpPr>
          <p:cNvPr id="11" name="Slide Number Placeholder 3"/>
          <p:cNvSpPr>
            <a:spLocks noGrp="1"/>
          </p:cNvSpPr>
          <p:nvPr>
            <p:ph type="sldNum" sz="quarter" idx="12"/>
          </p:nvPr>
        </p:nvSpPr>
        <p:spPr/>
        <p:txBody>
          <a:bodyPr/>
          <a:lstStyle/>
          <a:p>
            <a:fld id="{A92DFB4B-9C41-9A4A-ACFD-9BB6B469579A}" type="slidenum">
              <a:rPr lang="en-GB" altLang="en-US"/>
              <a:pPr/>
              <a:t>8</a:t>
            </a:fld>
            <a:endParaRPr lang="en-GB" altLang="en-US" b="0">
              <a:solidFill>
                <a:srgbClr val="996633"/>
              </a:solidFill>
            </a:endParaRPr>
          </a:p>
        </p:txBody>
      </p:sp>
      <p:sp>
        <p:nvSpPr>
          <p:cNvPr id="95234" name="AutoShape 2"/>
          <p:cNvSpPr>
            <a:spLocks noChangeArrowheads="1"/>
          </p:cNvSpPr>
          <p:nvPr/>
        </p:nvSpPr>
        <p:spPr bwMode="auto">
          <a:xfrm rot="16200000" flipH="1">
            <a:off x="2200275" y="1914525"/>
            <a:ext cx="2762250" cy="2743200"/>
          </a:xfrm>
          <a:prstGeom prst="rightArrow">
            <a:avLst>
              <a:gd name="adj1" fmla="val 75000"/>
              <a:gd name="adj2" fmla="val 50352"/>
            </a:avLst>
          </a:prstGeom>
          <a:solidFill>
            <a:srgbClr val="000066"/>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spcBef>
                <a:spcPct val="35000"/>
              </a:spcBef>
            </a:pPr>
            <a:r>
              <a:rPr lang="en-GB" altLang="en-US">
                <a:solidFill>
                  <a:srgbClr val="FFCC66"/>
                </a:solidFill>
                <a:effectLst>
                  <a:outerShdw blurRad="38100" dist="38100" dir="2700000" algn="tl">
                    <a:srgbClr val="000000"/>
                  </a:outerShdw>
                </a:effectLst>
                <a:latin typeface="Arial" charset="0"/>
              </a:rPr>
              <a:t>Accountant</a:t>
            </a:r>
          </a:p>
          <a:p>
            <a:pPr algn="ctr">
              <a:spcBef>
                <a:spcPct val="35000"/>
              </a:spcBef>
            </a:pPr>
            <a:r>
              <a:rPr lang="en-GB" altLang="en-US">
                <a:solidFill>
                  <a:srgbClr val="FFCC66"/>
                </a:solidFill>
                <a:effectLst>
                  <a:outerShdw blurRad="38100" dist="38100" dir="2700000" algn="tl">
                    <a:srgbClr val="000000"/>
                  </a:outerShdw>
                </a:effectLst>
                <a:latin typeface="Arial" charset="0"/>
              </a:rPr>
              <a:t>Artist</a:t>
            </a:r>
          </a:p>
          <a:p>
            <a:pPr algn="ctr">
              <a:spcBef>
                <a:spcPct val="35000"/>
              </a:spcBef>
            </a:pPr>
            <a:r>
              <a:rPr lang="en-GB" altLang="en-US">
                <a:solidFill>
                  <a:srgbClr val="FFCC66"/>
                </a:solidFill>
                <a:effectLst>
                  <a:outerShdw blurRad="38100" dist="38100" dir="2700000" algn="tl">
                    <a:srgbClr val="000000"/>
                  </a:outerShdw>
                </a:effectLst>
                <a:latin typeface="Arial" charset="0"/>
              </a:rPr>
              <a:t>Auto mechanic</a:t>
            </a:r>
          </a:p>
          <a:p>
            <a:pPr algn="ctr">
              <a:spcBef>
                <a:spcPct val="35000"/>
              </a:spcBef>
            </a:pPr>
            <a:r>
              <a:rPr lang="en-GB" altLang="en-US">
                <a:solidFill>
                  <a:srgbClr val="FFCC66"/>
                </a:solidFill>
                <a:effectLst>
                  <a:outerShdw blurRad="38100" dist="38100" dir="2700000" algn="tl">
                    <a:srgbClr val="000000"/>
                  </a:outerShdw>
                </a:effectLst>
                <a:latin typeface="Arial" charset="0"/>
              </a:rPr>
              <a:t>Forester</a:t>
            </a:r>
            <a:endParaRPr lang="en-US" altLang="en-US">
              <a:solidFill>
                <a:srgbClr val="FFCC66"/>
              </a:solidFill>
              <a:effectLst>
                <a:outerShdw blurRad="38100" dist="38100" dir="2700000" algn="tl">
                  <a:srgbClr val="000000"/>
                </a:outerShdw>
              </a:effectLst>
              <a:latin typeface="Arial" charset="0"/>
            </a:endParaRPr>
          </a:p>
        </p:txBody>
      </p:sp>
      <p:sp>
        <p:nvSpPr>
          <p:cNvPr id="95235" name="Rectangle 3"/>
          <p:cNvSpPr>
            <a:spLocks noChangeArrowheads="1"/>
          </p:cNvSpPr>
          <p:nvPr/>
        </p:nvSpPr>
        <p:spPr bwMode="auto">
          <a:xfrm>
            <a:off x="2612794" y="5338764"/>
            <a:ext cx="1689564" cy="766877"/>
          </a:xfrm>
          <a:prstGeom prst="rect">
            <a:avLst/>
          </a:prstGeom>
          <a:noFill/>
          <a:ln>
            <a:noFill/>
          </a:ln>
          <a:effectLst/>
          <a:extLst>
            <a:ext uri="{909E8E84-426E-40DD-AFC4-6F175D3DCCD1}">
              <a14:hiddenFill xmlns:a14="http://schemas.microsoft.com/office/drawing/2010/main">
                <a:gradFill rotWithShape="0">
                  <a:gsLst>
                    <a:gs pos="0">
                      <a:srgbClr val="790015">
                        <a:gamma/>
                        <a:shade val="29804"/>
                        <a:invGamma/>
                      </a:srgbClr>
                    </a:gs>
                    <a:gs pos="50000">
                      <a:srgbClr val="790015"/>
                    </a:gs>
                    <a:gs pos="100000">
                      <a:srgbClr val="790015">
                        <a:gamma/>
                        <a:shade val="29804"/>
                        <a:invGamma/>
                      </a:srgbClr>
                    </a:gs>
                  </a:gsLst>
                  <a:lin ang="189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en-GB" altLang="en-US" sz="2200">
                <a:latin typeface="Arial" charset="0"/>
              </a:rPr>
              <a:t>Low-stress</a:t>
            </a:r>
          </a:p>
          <a:p>
            <a:pPr algn="ctr"/>
            <a:r>
              <a:rPr lang="en-GB" altLang="en-US" sz="2200">
                <a:latin typeface="Arial" charset="0"/>
              </a:rPr>
              <a:t>occupations</a:t>
            </a:r>
          </a:p>
        </p:txBody>
      </p:sp>
      <p:sp>
        <p:nvSpPr>
          <p:cNvPr id="95236" name="Rectangle 4"/>
          <p:cNvSpPr>
            <a:spLocks noChangeArrowheads="1"/>
          </p:cNvSpPr>
          <p:nvPr/>
        </p:nvSpPr>
        <p:spPr bwMode="auto">
          <a:xfrm>
            <a:off x="8502419" y="5338764"/>
            <a:ext cx="1689564" cy="766877"/>
          </a:xfrm>
          <a:prstGeom prst="rect">
            <a:avLst/>
          </a:prstGeom>
          <a:noFill/>
          <a:ln>
            <a:noFill/>
          </a:ln>
          <a:effectLst/>
          <a:extLst>
            <a:ext uri="{909E8E84-426E-40DD-AFC4-6F175D3DCCD1}">
              <a14:hiddenFill xmlns:a14="http://schemas.microsoft.com/office/drawing/2010/main">
                <a:gradFill rotWithShape="0">
                  <a:gsLst>
                    <a:gs pos="0">
                      <a:srgbClr val="790015">
                        <a:gamma/>
                        <a:shade val="29804"/>
                        <a:invGamma/>
                      </a:srgbClr>
                    </a:gs>
                    <a:gs pos="50000">
                      <a:srgbClr val="790015"/>
                    </a:gs>
                    <a:gs pos="100000">
                      <a:srgbClr val="790015">
                        <a:gamma/>
                        <a:shade val="29804"/>
                        <a:invGamma/>
                      </a:srgbClr>
                    </a:gs>
                  </a:gsLst>
                  <a:lin ang="189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en-GB" altLang="en-US" sz="2200">
                <a:latin typeface="Arial" charset="0"/>
              </a:rPr>
              <a:t>High-stress</a:t>
            </a:r>
          </a:p>
          <a:p>
            <a:pPr algn="ctr"/>
            <a:r>
              <a:rPr lang="en-GB" altLang="en-US" sz="2200">
                <a:latin typeface="Arial" charset="0"/>
              </a:rPr>
              <a:t>occupations</a:t>
            </a:r>
          </a:p>
        </p:txBody>
      </p:sp>
      <p:sp>
        <p:nvSpPr>
          <p:cNvPr id="95237" name="AutoShape 5"/>
          <p:cNvSpPr>
            <a:spLocks noChangeArrowheads="1"/>
          </p:cNvSpPr>
          <p:nvPr/>
        </p:nvSpPr>
        <p:spPr bwMode="auto">
          <a:xfrm rot="16200000" flipH="1">
            <a:off x="4943475" y="1914525"/>
            <a:ext cx="2762250" cy="2743200"/>
          </a:xfrm>
          <a:prstGeom prst="rightArrow">
            <a:avLst>
              <a:gd name="adj1" fmla="val 75000"/>
              <a:gd name="adj2" fmla="val 50352"/>
            </a:avLst>
          </a:prstGeom>
          <a:solidFill>
            <a:srgbClr val="58036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spcBef>
                <a:spcPct val="35000"/>
              </a:spcBef>
            </a:pPr>
            <a:r>
              <a:rPr lang="en-US" altLang="en-US">
                <a:solidFill>
                  <a:srgbClr val="FFCC66"/>
                </a:solidFill>
                <a:effectLst>
                  <a:outerShdw blurRad="38100" dist="38100" dir="2700000" algn="tl">
                    <a:srgbClr val="000000"/>
                  </a:outerShdw>
                </a:effectLst>
                <a:latin typeface="Arial" charset="0"/>
              </a:rPr>
              <a:t>Hospital manager</a:t>
            </a:r>
          </a:p>
          <a:p>
            <a:pPr algn="ctr">
              <a:spcBef>
                <a:spcPct val="35000"/>
              </a:spcBef>
            </a:pPr>
            <a:r>
              <a:rPr lang="en-US" altLang="en-US">
                <a:solidFill>
                  <a:srgbClr val="FFCC66"/>
                </a:solidFill>
                <a:effectLst>
                  <a:outerShdw blurRad="38100" dist="38100" dir="2700000" algn="tl">
                    <a:srgbClr val="000000"/>
                  </a:outerShdw>
                </a:effectLst>
                <a:latin typeface="Arial" charset="0"/>
              </a:rPr>
              <a:t>Physician (GP)</a:t>
            </a:r>
          </a:p>
          <a:p>
            <a:pPr algn="ctr">
              <a:spcBef>
                <a:spcPct val="35000"/>
              </a:spcBef>
            </a:pPr>
            <a:r>
              <a:rPr lang="en-US" altLang="en-US">
                <a:solidFill>
                  <a:srgbClr val="FFCC66"/>
                </a:solidFill>
                <a:effectLst>
                  <a:outerShdw blurRad="38100" dist="38100" dir="2700000" algn="tl">
                    <a:srgbClr val="000000"/>
                  </a:outerShdw>
                </a:effectLst>
                <a:latin typeface="Arial" charset="0"/>
              </a:rPr>
              <a:t>Psychologist</a:t>
            </a:r>
          </a:p>
          <a:p>
            <a:pPr algn="ctr">
              <a:spcBef>
                <a:spcPct val="35000"/>
              </a:spcBef>
            </a:pPr>
            <a:r>
              <a:rPr lang="en-US" altLang="en-US">
                <a:solidFill>
                  <a:srgbClr val="FFCC66"/>
                </a:solidFill>
                <a:effectLst>
                  <a:outerShdw blurRad="38100" dist="38100" dir="2700000" algn="tl">
                    <a:srgbClr val="000000"/>
                  </a:outerShdw>
                </a:effectLst>
                <a:latin typeface="Arial" charset="0"/>
              </a:rPr>
              <a:t>School principal</a:t>
            </a:r>
          </a:p>
        </p:txBody>
      </p:sp>
      <p:sp>
        <p:nvSpPr>
          <p:cNvPr id="95238" name="AutoShape 6"/>
          <p:cNvSpPr>
            <a:spLocks noChangeArrowheads="1"/>
          </p:cNvSpPr>
          <p:nvPr/>
        </p:nvSpPr>
        <p:spPr bwMode="auto">
          <a:xfrm rot="16200000" flipH="1">
            <a:off x="7610475" y="1914525"/>
            <a:ext cx="2762250" cy="2743200"/>
          </a:xfrm>
          <a:prstGeom prst="rightArrow">
            <a:avLst>
              <a:gd name="adj1" fmla="val 75000"/>
              <a:gd name="adj2" fmla="val 50352"/>
            </a:avLst>
          </a:prstGeom>
          <a:solidFill>
            <a:srgbClr val="800000"/>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spcBef>
                <a:spcPct val="35000"/>
              </a:spcBef>
            </a:pPr>
            <a:r>
              <a:rPr lang="en-US" altLang="en-US">
                <a:solidFill>
                  <a:srgbClr val="FFCC66"/>
                </a:solidFill>
                <a:effectLst>
                  <a:outerShdw blurRad="38100" dist="38100" dir="2700000" algn="tl">
                    <a:srgbClr val="000000"/>
                  </a:outerShdw>
                </a:effectLst>
                <a:latin typeface="Arial" charset="0"/>
              </a:rPr>
              <a:t>Police officer</a:t>
            </a:r>
          </a:p>
          <a:p>
            <a:pPr algn="ctr">
              <a:spcBef>
                <a:spcPct val="35000"/>
              </a:spcBef>
            </a:pPr>
            <a:r>
              <a:rPr lang="en-US" altLang="en-US">
                <a:solidFill>
                  <a:srgbClr val="FFCC66"/>
                </a:solidFill>
                <a:effectLst>
                  <a:outerShdw blurRad="38100" dist="38100" dir="2700000" algn="tl">
                    <a:srgbClr val="000000"/>
                  </a:outerShdw>
                </a:effectLst>
                <a:latin typeface="Arial" charset="0"/>
              </a:rPr>
              <a:t>Tel operator</a:t>
            </a:r>
          </a:p>
          <a:p>
            <a:pPr algn="ctr">
              <a:spcBef>
                <a:spcPct val="35000"/>
              </a:spcBef>
            </a:pPr>
            <a:r>
              <a:rPr lang="en-US" altLang="en-US">
                <a:solidFill>
                  <a:srgbClr val="FFCC66"/>
                </a:solidFill>
                <a:effectLst>
                  <a:outerShdw blurRad="38100" dist="38100" dir="2700000" algn="tl">
                    <a:srgbClr val="000000"/>
                  </a:outerShdw>
                </a:effectLst>
                <a:latin typeface="Arial" charset="0"/>
              </a:rPr>
              <a:t>Prime Minister</a:t>
            </a:r>
          </a:p>
          <a:p>
            <a:pPr algn="ctr">
              <a:spcBef>
                <a:spcPct val="35000"/>
              </a:spcBef>
            </a:pPr>
            <a:r>
              <a:rPr lang="en-US" altLang="en-US">
                <a:solidFill>
                  <a:srgbClr val="FFCC66"/>
                </a:solidFill>
                <a:effectLst>
                  <a:outerShdw blurRad="38100" dist="38100" dir="2700000" algn="tl">
                    <a:srgbClr val="000000"/>
                  </a:outerShdw>
                </a:effectLst>
                <a:latin typeface="Arial" charset="0"/>
              </a:rPr>
              <a:t>Waiter/waitress</a:t>
            </a:r>
          </a:p>
        </p:txBody>
      </p:sp>
      <p:sp>
        <p:nvSpPr>
          <p:cNvPr id="95240" name="Rectangle 8"/>
          <p:cNvSpPr>
            <a:spLocks noChangeArrowheads="1"/>
          </p:cNvSpPr>
          <p:nvPr/>
        </p:nvSpPr>
        <p:spPr bwMode="auto">
          <a:xfrm>
            <a:off x="2286000" y="4724400"/>
            <a:ext cx="8229600" cy="457200"/>
          </a:xfrm>
          <a:prstGeom prst="rect">
            <a:avLst/>
          </a:prstGeom>
          <a:gradFill rotWithShape="0">
            <a:gsLst>
              <a:gs pos="0">
                <a:srgbClr val="000066"/>
              </a:gs>
              <a:gs pos="100000">
                <a:srgbClr val="800000"/>
              </a:gs>
            </a:gsLst>
            <a:lin ang="0" scaled="1"/>
          </a:gradFill>
          <a:ln w="381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5241" name="Rectangle 9"/>
          <p:cNvSpPr>
            <a:spLocks noChangeArrowheads="1"/>
          </p:cNvSpPr>
          <p:nvPr/>
        </p:nvSpPr>
        <p:spPr bwMode="auto">
          <a:xfrm>
            <a:off x="5328920" y="5338764"/>
            <a:ext cx="2035813" cy="766877"/>
          </a:xfrm>
          <a:prstGeom prst="rect">
            <a:avLst/>
          </a:prstGeom>
          <a:noFill/>
          <a:ln>
            <a:noFill/>
          </a:ln>
          <a:effectLst/>
          <a:extLst>
            <a:ext uri="{909E8E84-426E-40DD-AFC4-6F175D3DCCD1}">
              <a14:hiddenFill xmlns:a14="http://schemas.microsoft.com/office/drawing/2010/main">
                <a:gradFill rotWithShape="0">
                  <a:gsLst>
                    <a:gs pos="0">
                      <a:srgbClr val="790015">
                        <a:gamma/>
                        <a:shade val="29804"/>
                        <a:invGamma/>
                      </a:srgbClr>
                    </a:gs>
                    <a:gs pos="50000">
                      <a:srgbClr val="790015"/>
                    </a:gs>
                    <a:gs pos="100000">
                      <a:srgbClr val="790015">
                        <a:gamma/>
                        <a:shade val="29804"/>
                        <a:invGamma/>
                      </a:srgbClr>
                    </a:gs>
                  </a:gsLst>
                  <a:lin ang="18900000" scaled="1"/>
                </a:gra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en-GB" altLang="en-US" sz="2200">
                <a:latin typeface="Arial" charset="0"/>
              </a:rPr>
              <a:t>Medium-stress</a:t>
            </a:r>
          </a:p>
          <a:p>
            <a:pPr algn="ctr"/>
            <a:r>
              <a:rPr lang="en-GB" altLang="en-US" sz="2200">
                <a:latin typeface="Arial" charset="0"/>
              </a:rPr>
              <a:t>occupations</a:t>
            </a:r>
          </a:p>
        </p:txBody>
      </p:sp>
    </p:spTree>
    <p:extLst>
      <p:ext uri="{BB962C8B-B14F-4D97-AF65-F5344CB8AC3E}">
        <p14:creationId xmlns:p14="http://schemas.microsoft.com/office/powerpoint/2010/main" val="158045368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afterEffect">
                                  <p:stCondLst>
                                    <p:cond delay="1000"/>
                                  </p:stCondLst>
                                  <p:childTnLst>
                                    <p:set>
                                      <p:cBhvr>
                                        <p:cTn id="6" dur="1" fill="hold">
                                          <p:stCondLst>
                                            <p:cond delay="0"/>
                                          </p:stCondLst>
                                        </p:cTn>
                                        <p:tgtEl>
                                          <p:spTgt spid="95234"/>
                                        </p:tgtEl>
                                        <p:attrNameLst>
                                          <p:attrName>style.visibility</p:attrName>
                                        </p:attrNameLst>
                                      </p:cBhvr>
                                      <p:to>
                                        <p:strVal val="visible"/>
                                      </p:to>
                                    </p:set>
                                    <p:anim calcmode="lin" valueType="num">
                                      <p:cBhvr>
                                        <p:cTn id="7" dur="500" fill="hold"/>
                                        <p:tgtEl>
                                          <p:spTgt spid="95234"/>
                                        </p:tgtEl>
                                        <p:attrNameLst>
                                          <p:attrName>ppt_x</p:attrName>
                                        </p:attrNameLst>
                                      </p:cBhvr>
                                      <p:tavLst>
                                        <p:tav tm="0">
                                          <p:val>
                                            <p:strVal val="#ppt_x"/>
                                          </p:val>
                                        </p:tav>
                                        <p:tav tm="100000">
                                          <p:val>
                                            <p:strVal val="#ppt_x"/>
                                          </p:val>
                                        </p:tav>
                                      </p:tavLst>
                                    </p:anim>
                                    <p:anim calcmode="lin" valueType="num">
                                      <p:cBhvr>
                                        <p:cTn id="8" dur="500" fill="hold"/>
                                        <p:tgtEl>
                                          <p:spTgt spid="95234"/>
                                        </p:tgtEl>
                                        <p:attrNameLst>
                                          <p:attrName>ppt_y</p:attrName>
                                        </p:attrNameLst>
                                      </p:cBhvr>
                                      <p:tavLst>
                                        <p:tav tm="0">
                                          <p:val>
                                            <p:strVal val="#ppt_y-#ppt_h/2"/>
                                          </p:val>
                                        </p:tav>
                                        <p:tav tm="100000">
                                          <p:val>
                                            <p:strVal val="#ppt_y"/>
                                          </p:val>
                                        </p:tav>
                                      </p:tavLst>
                                    </p:anim>
                                    <p:anim calcmode="lin" valueType="num">
                                      <p:cBhvr>
                                        <p:cTn id="9" dur="500" fill="hold"/>
                                        <p:tgtEl>
                                          <p:spTgt spid="95234"/>
                                        </p:tgtEl>
                                        <p:attrNameLst>
                                          <p:attrName>ppt_w</p:attrName>
                                        </p:attrNameLst>
                                      </p:cBhvr>
                                      <p:tavLst>
                                        <p:tav tm="0">
                                          <p:val>
                                            <p:strVal val="#ppt_w"/>
                                          </p:val>
                                        </p:tav>
                                        <p:tav tm="100000">
                                          <p:val>
                                            <p:strVal val="#ppt_w"/>
                                          </p:val>
                                        </p:tav>
                                      </p:tavLst>
                                    </p:anim>
                                    <p:anim calcmode="lin" valueType="num">
                                      <p:cBhvr>
                                        <p:cTn id="10" dur="500" fill="hold"/>
                                        <p:tgtEl>
                                          <p:spTgt spid="95234"/>
                                        </p:tgtEl>
                                        <p:attrNameLst>
                                          <p:attrName>ppt_h</p:attrName>
                                        </p:attrNameLst>
                                      </p:cBhvr>
                                      <p:tavLst>
                                        <p:tav tm="0">
                                          <p:val>
                                            <p:fltVal val="0"/>
                                          </p:val>
                                        </p:tav>
                                        <p:tav tm="100000">
                                          <p:val>
                                            <p:strVal val="#ppt_h"/>
                                          </p:val>
                                        </p:tav>
                                      </p:tavLst>
                                    </p:anim>
                                  </p:childTnLst>
                                </p:cTn>
                              </p:par>
                            </p:childTnLst>
                          </p:cTn>
                        </p:par>
                        <p:par>
                          <p:cTn id="11" fill="hold" nodeType="afterGroup">
                            <p:stCondLst>
                              <p:cond delay="1500"/>
                            </p:stCondLst>
                            <p:childTnLst>
                              <p:par>
                                <p:cTn id="12" presetID="9" presetClass="entr" presetSubtype="0" fill="hold" grpId="0" nodeType="afterEffect">
                                  <p:stCondLst>
                                    <p:cond delay="0"/>
                                  </p:stCondLst>
                                  <p:childTnLst>
                                    <p:set>
                                      <p:cBhvr>
                                        <p:cTn id="13" dur="1" fill="hold">
                                          <p:stCondLst>
                                            <p:cond delay="0"/>
                                          </p:stCondLst>
                                        </p:cTn>
                                        <p:tgtEl>
                                          <p:spTgt spid="95235"/>
                                        </p:tgtEl>
                                        <p:attrNameLst>
                                          <p:attrName>style.visibility</p:attrName>
                                        </p:attrNameLst>
                                      </p:cBhvr>
                                      <p:to>
                                        <p:strVal val="visible"/>
                                      </p:to>
                                    </p:set>
                                    <p:animEffect transition="in" filter="dissolve">
                                      <p:cBhvr>
                                        <p:cTn id="14" dur="500"/>
                                        <p:tgtEl>
                                          <p:spTgt spid="95235"/>
                                        </p:tgtEl>
                                      </p:cBhvr>
                                    </p:animEffect>
                                  </p:childTnLst>
                                </p:cTn>
                              </p:par>
                            </p:childTnLst>
                          </p:cTn>
                        </p:par>
                        <p:par>
                          <p:cTn id="15" fill="hold" nodeType="afterGroup">
                            <p:stCondLst>
                              <p:cond delay="2000"/>
                            </p:stCondLst>
                            <p:childTnLst>
                              <p:par>
                                <p:cTn id="16" presetID="17" presetClass="entr" presetSubtype="1" fill="hold" grpId="0" nodeType="afterEffect">
                                  <p:stCondLst>
                                    <p:cond delay="1000"/>
                                  </p:stCondLst>
                                  <p:childTnLst>
                                    <p:set>
                                      <p:cBhvr>
                                        <p:cTn id="17" dur="1" fill="hold">
                                          <p:stCondLst>
                                            <p:cond delay="0"/>
                                          </p:stCondLst>
                                        </p:cTn>
                                        <p:tgtEl>
                                          <p:spTgt spid="95237"/>
                                        </p:tgtEl>
                                        <p:attrNameLst>
                                          <p:attrName>style.visibility</p:attrName>
                                        </p:attrNameLst>
                                      </p:cBhvr>
                                      <p:to>
                                        <p:strVal val="visible"/>
                                      </p:to>
                                    </p:set>
                                    <p:anim calcmode="lin" valueType="num">
                                      <p:cBhvr>
                                        <p:cTn id="18" dur="500" fill="hold"/>
                                        <p:tgtEl>
                                          <p:spTgt spid="95237"/>
                                        </p:tgtEl>
                                        <p:attrNameLst>
                                          <p:attrName>ppt_x</p:attrName>
                                        </p:attrNameLst>
                                      </p:cBhvr>
                                      <p:tavLst>
                                        <p:tav tm="0">
                                          <p:val>
                                            <p:strVal val="#ppt_x"/>
                                          </p:val>
                                        </p:tav>
                                        <p:tav tm="100000">
                                          <p:val>
                                            <p:strVal val="#ppt_x"/>
                                          </p:val>
                                        </p:tav>
                                      </p:tavLst>
                                    </p:anim>
                                    <p:anim calcmode="lin" valueType="num">
                                      <p:cBhvr>
                                        <p:cTn id="19" dur="500" fill="hold"/>
                                        <p:tgtEl>
                                          <p:spTgt spid="95237"/>
                                        </p:tgtEl>
                                        <p:attrNameLst>
                                          <p:attrName>ppt_y</p:attrName>
                                        </p:attrNameLst>
                                      </p:cBhvr>
                                      <p:tavLst>
                                        <p:tav tm="0">
                                          <p:val>
                                            <p:strVal val="#ppt_y-#ppt_h/2"/>
                                          </p:val>
                                        </p:tav>
                                        <p:tav tm="100000">
                                          <p:val>
                                            <p:strVal val="#ppt_y"/>
                                          </p:val>
                                        </p:tav>
                                      </p:tavLst>
                                    </p:anim>
                                    <p:anim calcmode="lin" valueType="num">
                                      <p:cBhvr>
                                        <p:cTn id="20" dur="500" fill="hold"/>
                                        <p:tgtEl>
                                          <p:spTgt spid="95237"/>
                                        </p:tgtEl>
                                        <p:attrNameLst>
                                          <p:attrName>ppt_w</p:attrName>
                                        </p:attrNameLst>
                                      </p:cBhvr>
                                      <p:tavLst>
                                        <p:tav tm="0">
                                          <p:val>
                                            <p:strVal val="#ppt_w"/>
                                          </p:val>
                                        </p:tav>
                                        <p:tav tm="100000">
                                          <p:val>
                                            <p:strVal val="#ppt_w"/>
                                          </p:val>
                                        </p:tav>
                                      </p:tavLst>
                                    </p:anim>
                                    <p:anim calcmode="lin" valueType="num">
                                      <p:cBhvr>
                                        <p:cTn id="21" dur="500" fill="hold"/>
                                        <p:tgtEl>
                                          <p:spTgt spid="95237"/>
                                        </p:tgtEl>
                                        <p:attrNameLst>
                                          <p:attrName>ppt_h</p:attrName>
                                        </p:attrNameLst>
                                      </p:cBhvr>
                                      <p:tavLst>
                                        <p:tav tm="0">
                                          <p:val>
                                            <p:fltVal val="0"/>
                                          </p:val>
                                        </p:tav>
                                        <p:tav tm="100000">
                                          <p:val>
                                            <p:strVal val="#ppt_h"/>
                                          </p:val>
                                        </p:tav>
                                      </p:tavLst>
                                    </p:anim>
                                  </p:childTnLst>
                                </p:cTn>
                              </p:par>
                            </p:childTnLst>
                          </p:cTn>
                        </p:par>
                        <p:par>
                          <p:cTn id="22" fill="hold" nodeType="afterGroup">
                            <p:stCondLst>
                              <p:cond delay="3500"/>
                            </p:stCondLst>
                            <p:childTnLst>
                              <p:par>
                                <p:cTn id="23" presetID="9" presetClass="entr" presetSubtype="0" fill="hold" grpId="0" nodeType="afterEffect">
                                  <p:stCondLst>
                                    <p:cond delay="0"/>
                                  </p:stCondLst>
                                  <p:childTnLst>
                                    <p:set>
                                      <p:cBhvr>
                                        <p:cTn id="24" dur="1" fill="hold">
                                          <p:stCondLst>
                                            <p:cond delay="0"/>
                                          </p:stCondLst>
                                        </p:cTn>
                                        <p:tgtEl>
                                          <p:spTgt spid="95241"/>
                                        </p:tgtEl>
                                        <p:attrNameLst>
                                          <p:attrName>style.visibility</p:attrName>
                                        </p:attrNameLst>
                                      </p:cBhvr>
                                      <p:to>
                                        <p:strVal val="visible"/>
                                      </p:to>
                                    </p:set>
                                    <p:animEffect transition="in" filter="dissolve">
                                      <p:cBhvr>
                                        <p:cTn id="25" dur="500"/>
                                        <p:tgtEl>
                                          <p:spTgt spid="95241"/>
                                        </p:tgtEl>
                                      </p:cBhvr>
                                    </p:animEffect>
                                  </p:childTnLst>
                                </p:cTn>
                              </p:par>
                            </p:childTnLst>
                          </p:cTn>
                        </p:par>
                        <p:par>
                          <p:cTn id="26" fill="hold" nodeType="afterGroup">
                            <p:stCondLst>
                              <p:cond delay="4000"/>
                            </p:stCondLst>
                            <p:childTnLst>
                              <p:par>
                                <p:cTn id="27" presetID="17" presetClass="entr" presetSubtype="1" fill="hold" grpId="0" nodeType="afterEffect">
                                  <p:stCondLst>
                                    <p:cond delay="1000"/>
                                  </p:stCondLst>
                                  <p:childTnLst>
                                    <p:set>
                                      <p:cBhvr>
                                        <p:cTn id="28" dur="1" fill="hold">
                                          <p:stCondLst>
                                            <p:cond delay="0"/>
                                          </p:stCondLst>
                                        </p:cTn>
                                        <p:tgtEl>
                                          <p:spTgt spid="95238"/>
                                        </p:tgtEl>
                                        <p:attrNameLst>
                                          <p:attrName>style.visibility</p:attrName>
                                        </p:attrNameLst>
                                      </p:cBhvr>
                                      <p:to>
                                        <p:strVal val="visible"/>
                                      </p:to>
                                    </p:set>
                                    <p:anim calcmode="lin" valueType="num">
                                      <p:cBhvr>
                                        <p:cTn id="29" dur="500" fill="hold"/>
                                        <p:tgtEl>
                                          <p:spTgt spid="95238"/>
                                        </p:tgtEl>
                                        <p:attrNameLst>
                                          <p:attrName>ppt_x</p:attrName>
                                        </p:attrNameLst>
                                      </p:cBhvr>
                                      <p:tavLst>
                                        <p:tav tm="0">
                                          <p:val>
                                            <p:strVal val="#ppt_x"/>
                                          </p:val>
                                        </p:tav>
                                        <p:tav tm="100000">
                                          <p:val>
                                            <p:strVal val="#ppt_x"/>
                                          </p:val>
                                        </p:tav>
                                      </p:tavLst>
                                    </p:anim>
                                    <p:anim calcmode="lin" valueType="num">
                                      <p:cBhvr>
                                        <p:cTn id="30" dur="500" fill="hold"/>
                                        <p:tgtEl>
                                          <p:spTgt spid="95238"/>
                                        </p:tgtEl>
                                        <p:attrNameLst>
                                          <p:attrName>ppt_y</p:attrName>
                                        </p:attrNameLst>
                                      </p:cBhvr>
                                      <p:tavLst>
                                        <p:tav tm="0">
                                          <p:val>
                                            <p:strVal val="#ppt_y-#ppt_h/2"/>
                                          </p:val>
                                        </p:tav>
                                        <p:tav tm="100000">
                                          <p:val>
                                            <p:strVal val="#ppt_y"/>
                                          </p:val>
                                        </p:tav>
                                      </p:tavLst>
                                    </p:anim>
                                    <p:anim calcmode="lin" valueType="num">
                                      <p:cBhvr>
                                        <p:cTn id="31" dur="500" fill="hold"/>
                                        <p:tgtEl>
                                          <p:spTgt spid="95238"/>
                                        </p:tgtEl>
                                        <p:attrNameLst>
                                          <p:attrName>ppt_w</p:attrName>
                                        </p:attrNameLst>
                                      </p:cBhvr>
                                      <p:tavLst>
                                        <p:tav tm="0">
                                          <p:val>
                                            <p:strVal val="#ppt_w"/>
                                          </p:val>
                                        </p:tav>
                                        <p:tav tm="100000">
                                          <p:val>
                                            <p:strVal val="#ppt_w"/>
                                          </p:val>
                                        </p:tav>
                                      </p:tavLst>
                                    </p:anim>
                                    <p:anim calcmode="lin" valueType="num">
                                      <p:cBhvr>
                                        <p:cTn id="32" dur="500" fill="hold"/>
                                        <p:tgtEl>
                                          <p:spTgt spid="95238"/>
                                        </p:tgtEl>
                                        <p:attrNameLst>
                                          <p:attrName>ppt_h</p:attrName>
                                        </p:attrNameLst>
                                      </p:cBhvr>
                                      <p:tavLst>
                                        <p:tav tm="0">
                                          <p:val>
                                            <p:fltVal val="0"/>
                                          </p:val>
                                        </p:tav>
                                        <p:tav tm="100000">
                                          <p:val>
                                            <p:strVal val="#ppt_h"/>
                                          </p:val>
                                        </p:tav>
                                      </p:tavLst>
                                    </p:anim>
                                  </p:childTnLst>
                                </p:cTn>
                              </p:par>
                            </p:childTnLst>
                          </p:cTn>
                        </p:par>
                        <p:par>
                          <p:cTn id="33" fill="hold" nodeType="afterGroup">
                            <p:stCondLst>
                              <p:cond delay="5500"/>
                            </p:stCondLst>
                            <p:childTnLst>
                              <p:par>
                                <p:cTn id="34" presetID="9" presetClass="entr" presetSubtype="0" fill="hold" grpId="0" nodeType="afterEffect">
                                  <p:stCondLst>
                                    <p:cond delay="0"/>
                                  </p:stCondLst>
                                  <p:childTnLst>
                                    <p:set>
                                      <p:cBhvr>
                                        <p:cTn id="35" dur="1" fill="hold">
                                          <p:stCondLst>
                                            <p:cond delay="0"/>
                                          </p:stCondLst>
                                        </p:cTn>
                                        <p:tgtEl>
                                          <p:spTgt spid="95236"/>
                                        </p:tgtEl>
                                        <p:attrNameLst>
                                          <p:attrName>style.visibility</p:attrName>
                                        </p:attrNameLst>
                                      </p:cBhvr>
                                      <p:to>
                                        <p:strVal val="visible"/>
                                      </p:to>
                                    </p:set>
                                    <p:animEffect transition="in" filter="dissolve">
                                      <p:cBhvr>
                                        <p:cTn id="36" dur="500"/>
                                        <p:tgtEl>
                                          <p:spTgt spid="95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nimBg="1" autoUpdateAnimBg="0"/>
      <p:bldP spid="95235" grpId="0" autoUpdateAnimBg="0"/>
      <p:bldP spid="95236" grpId="0" autoUpdateAnimBg="0"/>
      <p:bldP spid="95237" grpId="0" animBg="1" autoUpdateAnimBg="0"/>
      <p:bldP spid="95238" grpId="0" animBg="1" autoUpdateAnimBg="0"/>
      <p:bldP spid="9524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noFill/>
        </p:spPr>
        <p:txBody>
          <a:bodyPr/>
          <a:lstStyle/>
          <a:p>
            <a:r>
              <a:rPr lang="en-GB" altLang="en-US" sz="3400" dirty="0"/>
              <a:t>Type A / Type B behaviour pattern</a:t>
            </a:r>
          </a:p>
        </p:txBody>
      </p:sp>
      <p:sp>
        <p:nvSpPr>
          <p:cNvPr id="97283" name="Rectangle 3"/>
          <p:cNvSpPr>
            <a:spLocks noGrp="1" noChangeArrowheads="1"/>
          </p:cNvSpPr>
          <p:nvPr>
            <p:ph sz="half" idx="1"/>
          </p:nvPr>
        </p:nvSpPr>
        <p:spPr>
          <a:xfrm>
            <a:off x="2746375" y="1920875"/>
            <a:ext cx="3659188" cy="4144962"/>
          </a:xfrm>
          <a:solidFill>
            <a:srgbClr val="D1CB82"/>
          </a:solidFill>
          <a:ln/>
        </p:spPr>
        <p:txBody>
          <a:bodyPr/>
          <a:lstStyle/>
          <a:p>
            <a:pPr marL="234950" indent="-234950">
              <a:lnSpc>
                <a:spcPct val="90000"/>
              </a:lnSpc>
            </a:pPr>
            <a:r>
              <a:rPr lang="en-GB" altLang="en-US" sz="2000" dirty="0">
                <a:latin typeface="Helvetica" charset="0"/>
              </a:rPr>
              <a:t>Talks rapidly</a:t>
            </a:r>
          </a:p>
          <a:p>
            <a:pPr marL="234950" indent="-234950">
              <a:lnSpc>
                <a:spcPct val="90000"/>
              </a:lnSpc>
            </a:pPr>
            <a:r>
              <a:rPr lang="en-GB" altLang="en-US" sz="2000" dirty="0">
                <a:latin typeface="Helvetica" charset="0"/>
              </a:rPr>
              <a:t>Is devoted to work</a:t>
            </a:r>
          </a:p>
          <a:p>
            <a:pPr marL="234950" indent="-234950">
              <a:lnSpc>
                <a:spcPct val="90000"/>
              </a:lnSpc>
            </a:pPr>
            <a:r>
              <a:rPr lang="en-GB" altLang="en-US" sz="2000" dirty="0">
                <a:latin typeface="Helvetica" charset="0"/>
              </a:rPr>
              <a:t>Is highly competitive</a:t>
            </a:r>
          </a:p>
          <a:p>
            <a:pPr marL="234950" indent="-234950">
              <a:lnSpc>
                <a:spcPct val="90000"/>
              </a:lnSpc>
            </a:pPr>
            <a:r>
              <a:rPr lang="en-GB" altLang="en-US" sz="2000" dirty="0">
                <a:latin typeface="Helvetica" charset="0"/>
              </a:rPr>
              <a:t>Struggles to perform several tasks</a:t>
            </a:r>
          </a:p>
          <a:p>
            <a:pPr marL="234950" indent="-234950">
              <a:lnSpc>
                <a:spcPct val="90000"/>
              </a:lnSpc>
            </a:pPr>
            <a:r>
              <a:rPr lang="en-GB" altLang="en-US" sz="2000" dirty="0">
                <a:latin typeface="Helvetica" charset="0"/>
              </a:rPr>
              <a:t>Has a strong sense of time urgency</a:t>
            </a:r>
          </a:p>
          <a:p>
            <a:pPr marL="234950" indent="-234950">
              <a:lnSpc>
                <a:spcPct val="90000"/>
              </a:lnSpc>
            </a:pPr>
            <a:r>
              <a:rPr lang="en-GB" altLang="en-US" sz="2000" dirty="0">
                <a:latin typeface="Helvetica" charset="0"/>
              </a:rPr>
              <a:t>Is impatient with idleness</a:t>
            </a:r>
          </a:p>
          <a:p>
            <a:pPr marL="234950" indent="-234950">
              <a:lnSpc>
                <a:spcPct val="90000"/>
              </a:lnSpc>
            </a:pPr>
            <a:r>
              <a:rPr lang="en-GB" altLang="en-US" sz="2000" dirty="0">
                <a:latin typeface="Helvetica" charset="0"/>
              </a:rPr>
              <a:t>Loses temper easily</a:t>
            </a:r>
          </a:p>
          <a:p>
            <a:pPr marL="234950" indent="-234950">
              <a:lnSpc>
                <a:spcPct val="90000"/>
              </a:lnSpc>
            </a:pPr>
            <a:r>
              <a:rPr lang="en-GB" altLang="en-US" sz="2000" dirty="0">
                <a:latin typeface="Helvetica" charset="0"/>
              </a:rPr>
              <a:t>Interrupts others</a:t>
            </a:r>
            <a:endParaRPr lang="en-GB" altLang="en-US" sz="2000" dirty="0"/>
          </a:p>
        </p:txBody>
      </p:sp>
      <p:sp>
        <p:nvSpPr>
          <p:cNvPr id="97284" name="Rectangle 4"/>
          <p:cNvSpPr>
            <a:spLocks noGrp="1" noChangeArrowheads="1"/>
          </p:cNvSpPr>
          <p:nvPr>
            <p:ph sz="half" idx="2"/>
          </p:nvPr>
        </p:nvSpPr>
        <p:spPr>
          <a:xfrm>
            <a:off x="6566403" y="1920875"/>
            <a:ext cx="4000500" cy="4038600"/>
          </a:xfrm>
          <a:solidFill>
            <a:schemeClr val="bg1"/>
          </a:solidFill>
        </p:spPr>
        <p:txBody>
          <a:bodyPr/>
          <a:lstStyle/>
          <a:p>
            <a:pPr>
              <a:lnSpc>
                <a:spcPct val="90000"/>
              </a:lnSpc>
            </a:pPr>
            <a:r>
              <a:rPr lang="en-GB" altLang="en-US" sz="2000" dirty="0">
                <a:latin typeface="Helvetica" charset="0"/>
              </a:rPr>
              <a:t>Handles details patiently</a:t>
            </a:r>
          </a:p>
          <a:p>
            <a:pPr>
              <a:lnSpc>
                <a:spcPct val="90000"/>
              </a:lnSpc>
            </a:pPr>
            <a:r>
              <a:rPr lang="en-GB" altLang="en-US" sz="2000" dirty="0">
                <a:latin typeface="Helvetica" charset="0"/>
              </a:rPr>
              <a:t>Is less competitive with others</a:t>
            </a:r>
          </a:p>
          <a:p>
            <a:pPr>
              <a:lnSpc>
                <a:spcPct val="90000"/>
              </a:lnSpc>
            </a:pPr>
            <a:r>
              <a:rPr lang="en-GB" altLang="en-US" sz="2000" dirty="0">
                <a:latin typeface="Helvetica" charset="0"/>
              </a:rPr>
              <a:t>Contemplates issues carefully</a:t>
            </a:r>
          </a:p>
          <a:p>
            <a:pPr>
              <a:lnSpc>
                <a:spcPct val="90000"/>
              </a:lnSpc>
            </a:pPr>
            <a:r>
              <a:rPr lang="en-GB" altLang="en-US" sz="2000" dirty="0">
                <a:latin typeface="Helvetica" charset="0"/>
              </a:rPr>
              <a:t>Has a low concern about time limitations</a:t>
            </a:r>
          </a:p>
          <a:p>
            <a:pPr>
              <a:lnSpc>
                <a:spcPct val="90000"/>
              </a:lnSpc>
            </a:pPr>
            <a:r>
              <a:rPr lang="en-GB" altLang="en-US" sz="2000" dirty="0">
                <a:latin typeface="Helvetica" charset="0"/>
              </a:rPr>
              <a:t>Doesn't feel guilty about relaxing</a:t>
            </a:r>
          </a:p>
          <a:p>
            <a:pPr>
              <a:lnSpc>
                <a:spcPct val="90000"/>
              </a:lnSpc>
            </a:pPr>
            <a:r>
              <a:rPr lang="en-GB" altLang="en-US" sz="2000" dirty="0">
                <a:latin typeface="Helvetica" charset="0"/>
              </a:rPr>
              <a:t>Has a relaxed approach to life</a:t>
            </a:r>
          </a:p>
          <a:p>
            <a:pPr>
              <a:lnSpc>
                <a:spcPct val="90000"/>
              </a:lnSpc>
            </a:pPr>
            <a:r>
              <a:rPr lang="en-GB" altLang="en-US" sz="2000" dirty="0">
                <a:latin typeface="Helvetica" charset="0"/>
              </a:rPr>
              <a:t>Works at a steady pace</a:t>
            </a:r>
          </a:p>
        </p:txBody>
      </p:sp>
      <p:sp>
        <p:nvSpPr>
          <p:cNvPr id="8" name="Slide Number Placeholder 5"/>
          <p:cNvSpPr>
            <a:spLocks noGrp="1"/>
          </p:cNvSpPr>
          <p:nvPr>
            <p:ph type="sldNum" sz="quarter" idx="12"/>
          </p:nvPr>
        </p:nvSpPr>
        <p:spPr/>
        <p:txBody>
          <a:bodyPr/>
          <a:lstStyle/>
          <a:p>
            <a:fld id="{0FFD32D4-CC38-924C-86C8-A6CC5FF0664E}" type="slidenum">
              <a:rPr lang="en-GB" altLang="en-US"/>
              <a:pPr/>
              <a:t>9</a:t>
            </a:fld>
            <a:endParaRPr lang="en-GB" altLang="en-US" b="0">
              <a:solidFill>
                <a:srgbClr val="996633"/>
              </a:solidFill>
            </a:endParaRPr>
          </a:p>
        </p:txBody>
      </p:sp>
      <p:sp>
        <p:nvSpPr>
          <p:cNvPr id="97285" name="Text Box 5"/>
          <p:cNvSpPr txBox="1">
            <a:spLocks noChangeArrowheads="1"/>
          </p:cNvSpPr>
          <p:nvPr/>
        </p:nvSpPr>
        <p:spPr bwMode="auto">
          <a:xfrm>
            <a:off x="2788554" y="705102"/>
            <a:ext cx="3325813" cy="427038"/>
          </a:xfrm>
          <a:prstGeom prst="rect">
            <a:avLst/>
          </a:prstGeom>
          <a:noFill/>
          <a:ln>
            <a:noFill/>
          </a:ln>
          <a:effectLst/>
          <a:extLst>
            <a:ext uri="{909E8E84-426E-40DD-AFC4-6F175D3DCCD1}">
              <a14:hiddenFill xmlns:a14="http://schemas.microsoft.com/office/drawing/2010/main">
                <a:solidFill>
                  <a:srgbClr val="3A392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50000"/>
                    </a:schemeClr>
                  </a:outerShdw>
                </a:effectLst>
              </a14:hiddenEffects>
            </a:ext>
          </a:extLst>
        </p:spPr>
        <p:txBody>
          <a:bodyPr wrap="none" anchor="ctr">
            <a:spAutoFit/>
          </a:bodyPr>
          <a:lstStyle/>
          <a:p>
            <a:pPr algn="ctr"/>
            <a:r>
              <a:rPr lang="en-US" altLang="en-US" sz="2200">
                <a:solidFill>
                  <a:srgbClr val="3A392F"/>
                </a:solidFill>
                <a:effectLst>
                  <a:outerShdw blurRad="38100" dist="38100" dir="2700000" algn="tl">
                    <a:srgbClr val="000000"/>
                  </a:outerShdw>
                </a:effectLst>
                <a:latin typeface="Arial" charset="0"/>
              </a:rPr>
              <a:t>Type A </a:t>
            </a:r>
            <a:r>
              <a:rPr lang="en-US" altLang="en-US" sz="2200" dirty="0" err="1">
                <a:solidFill>
                  <a:srgbClr val="3A392F"/>
                </a:solidFill>
                <a:effectLst>
                  <a:outerShdw blurRad="38100" dist="38100" dir="2700000" algn="tl">
                    <a:srgbClr val="000000"/>
                  </a:outerShdw>
                </a:effectLst>
                <a:latin typeface="Arial" charset="0"/>
              </a:rPr>
              <a:t>behaviour</a:t>
            </a:r>
            <a:r>
              <a:rPr lang="en-US" altLang="en-US" sz="2200" dirty="0">
                <a:solidFill>
                  <a:srgbClr val="3A392F"/>
                </a:solidFill>
                <a:effectLst>
                  <a:outerShdw blurRad="38100" dist="38100" dir="2700000" algn="tl">
                    <a:srgbClr val="000000"/>
                  </a:outerShdw>
                </a:effectLst>
                <a:latin typeface="Arial" charset="0"/>
              </a:rPr>
              <a:t> pattern</a:t>
            </a:r>
          </a:p>
        </p:txBody>
      </p:sp>
      <p:sp>
        <p:nvSpPr>
          <p:cNvPr id="97286" name="Text Box 6"/>
          <p:cNvSpPr txBox="1">
            <a:spLocks noChangeArrowheads="1"/>
          </p:cNvSpPr>
          <p:nvPr/>
        </p:nvSpPr>
        <p:spPr bwMode="auto">
          <a:xfrm>
            <a:off x="6493667" y="685800"/>
            <a:ext cx="3325813" cy="427038"/>
          </a:xfrm>
          <a:prstGeom prst="rect">
            <a:avLst/>
          </a:prstGeom>
          <a:noFill/>
          <a:ln>
            <a:noFill/>
          </a:ln>
          <a:effectLst/>
          <a:extLst>
            <a:ext uri="{909E8E84-426E-40DD-AFC4-6F175D3DCCD1}">
              <a14:hiddenFill xmlns:a14="http://schemas.microsoft.com/office/drawing/2010/main">
                <a:solidFill>
                  <a:srgbClr val="3A392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50000"/>
                    </a:schemeClr>
                  </a:outerShdw>
                </a:effectLst>
              </a14:hiddenEffects>
            </a:ext>
          </a:extLst>
        </p:spPr>
        <p:txBody>
          <a:bodyPr wrap="none" anchor="ctr">
            <a:spAutoFit/>
          </a:bodyPr>
          <a:lstStyle/>
          <a:p>
            <a:pPr algn="ctr"/>
            <a:r>
              <a:rPr lang="en-US" altLang="en-US" sz="2200">
                <a:solidFill>
                  <a:srgbClr val="3A392F"/>
                </a:solidFill>
                <a:effectLst>
                  <a:outerShdw blurRad="38100" dist="38100" dir="2700000" algn="tl">
                    <a:srgbClr val="000000"/>
                  </a:outerShdw>
                </a:effectLst>
                <a:latin typeface="Arial" charset="0"/>
              </a:rPr>
              <a:t>Type B </a:t>
            </a:r>
            <a:r>
              <a:rPr lang="en-US" altLang="en-US" sz="2200" dirty="0" err="1">
                <a:solidFill>
                  <a:srgbClr val="3A392F"/>
                </a:solidFill>
                <a:effectLst>
                  <a:outerShdw blurRad="38100" dist="38100" dir="2700000" algn="tl">
                    <a:srgbClr val="000000"/>
                  </a:outerShdw>
                </a:effectLst>
                <a:latin typeface="Arial" charset="0"/>
              </a:rPr>
              <a:t>behaviour</a:t>
            </a:r>
            <a:r>
              <a:rPr lang="en-US" altLang="en-US" sz="2200" dirty="0">
                <a:solidFill>
                  <a:srgbClr val="3A392F"/>
                </a:solidFill>
                <a:effectLst>
                  <a:outerShdw blurRad="38100" dist="38100" dir="2700000" algn="tl">
                    <a:srgbClr val="000000"/>
                  </a:outerShdw>
                </a:effectLst>
                <a:latin typeface="Arial" charset="0"/>
              </a:rPr>
              <a:t> pattern</a:t>
            </a:r>
          </a:p>
        </p:txBody>
      </p:sp>
    </p:spTree>
    <p:extLst>
      <p:ext uri="{BB962C8B-B14F-4D97-AF65-F5344CB8AC3E}">
        <p14:creationId xmlns:p14="http://schemas.microsoft.com/office/powerpoint/2010/main" val="12623632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7283">
                                            <p:bg/>
                                          </p:spTgt>
                                        </p:tgtEl>
                                        <p:attrNameLst>
                                          <p:attrName>style.visibility</p:attrName>
                                        </p:attrNameLst>
                                      </p:cBhvr>
                                      <p:to>
                                        <p:strVal val="visible"/>
                                      </p:to>
                                    </p:set>
                                    <p:animEffect transition="in" filter="dissolve">
                                      <p:cBhvr>
                                        <p:cTn id="7" dur="500"/>
                                        <p:tgtEl>
                                          <p:spTgt spid="97283">
                                            <p:bg/>
                                          </p:spTgt>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7283">
                                            <p:txEl>
                                              <p:pRg st="0" end="0"/>
                                            </p:txEl>
                                          </p:spTgt>
                                        </p:tgtEl>
                                        <p:attrNameLst>
                                          <p:attrName>style.visibility</p:attrName>
                                        </p:attrNameLst>
                                      </p:cBhvr>
                                      <p:to>
                                        <p:strVal val="visible"/>
                                      </p:to>
                                    </p:set>
                                    <p:animEffect transition="in" filter="dissolve">
                                      <p:cBhvr>
                                        <p:cTn id="11" dur="500"/>
                                        <p:tgtEl>
                                          <p:spTgt spid="97283">
                                            <p:txEl>
                                              <p:pRg st="0" end="0"/>
                                            </p:txEl>
                                          </p:spTgt>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7283">
                                            <p:txEl>
                                              <p:pRg st="1" end="1"/>
                                            </p:txEl>
                                          </p:spTgt>
                                        </p:tgtEl>
                                        <p:attrNameLst>
                                          <p:attrName>style.visibility</p:attrName>
                                        </p:attrNameLst>
                                      </p:cBhvr>
                                      <p:to>
                                        <p:strVal val="visible"/>
                                      </p:to>
                                    </p:set>
                                    <p:animEffect transition="in" filter="dissolve">
                                      <p:cBhvr>
                                        <p:cTn id="15" dur="500"/>
                                        <p:tgtEl>
                                          <p:spTgt spid="97283">
                                            <p:txEl>
                                              <p:pRg st="1" end="1"/>
                                            </p:txEl>
                                          </p:spTgt>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Effect transition="in" filter="dissolve">
                                      <p:cBhvr>
                                        <p:cTn id="19" dur="500"/>
                                        <p:tgtEl>
                                          <p:spTgt spid="97283">
                                            <p:txEl>
                                              <p:pRg st="2" end="2"/>
                                            </p:txEl>
                                          </p:spTgt>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97283">
                                            <p:txEl>
                                              <p:pRg st="3" end="3"/>
                                            </p:txEl>
                                          </p:spTgt>
                                        </p:tgtEl>
                                        <p:attrNameLst>
                                          <p:attrName>style.visibility</p:attrName>
                                        </p:attrNameLst>
                                      </p:cBhvr>
                                      <p:to>
                                        <p:strVal val="visible"/>
                                      </p:to>
                                    </p:set>
                                    <p:animEffect transition="in" filter="dissolve">
                                      <p:cBhvr>
                                        <p:cTn id="23" dur="500"/>
                                        <p:tgtEl>
                                          <p:spTgt spid="97283">
                                            <p:txEl>
                                              <p:pRg st="3" end="3"/>
                                            </p:txEl>
                                          </p:spTgt>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97283">
                                            <p:txEl>
                                              <p:pRg st="4" end="4"/>
                                            </p:txEl>
                                          </p:spTgt>
                                        </p:tgtEl>
                                        <p:attrNameLst>
                                          <p:attrName>style.visibility</p:attrName>
                                        </p:attrNameLst>
                                      </p:cBhvr>
                                      <p:to>
                                        <p:strVal val="visible"/>
                                      </p:to>
                                    </p:set>
                                    <p:animEffect transition="in" filter="dissolve">
                                      <p:cBhvr>
                                        <p:cTn id="27" dur="500"/>
                                        <p:tgtEl>
                                          <p:spTgt spid="97283">
                                            <p:txEl>
                                              <p:pRg st="4" end="4"/>
                                            </p:txEl>
                                          </p:spTgt>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97283">
                                            <p:txEl>
                                              <p:pRg st="5" end="5"/>
                                            </p:txEl>
                                          </p:spTgt>
                                        </p:tgtEl>
                                        <p:attrNameLst>
                                          <p:attrName>style.visibility</p:attrName>
                                        </p:attrNameLst>
                                      </p:cBhvr>
                                      <p:to>
                                        <p:strVal val="visible"/>
                                      </p:to>
                                    </p:set>
                                    <p:animEffect transition="in" filter="dissolve">
                                      <p:cBhvr>
                                        <p:cTn id="31" dur="500"/>
                                        <p:tgtEl>
                                          <p:spTgt spid="97283">
                                            <p:txEl>
                                              <p:pRg st="5" end="5"/>
                                            </p:txEl>
                                          </p:spTgt>
                                        </p:tgtEl>
                                      </p:cBhvr>
                                    </p:animEffect>
                                  </p:childTnLst>
                                </p:cTn>
                              </p:par>
                            </p:childTnLst>
                          </p:cTn>
                        </p:par>
                        <p:par>
                          <p:cTn id="32" fill="hold" nodeType="afterGroup">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97283">
                                            <p:txEl>
                                              <p:pRg st="6" end="6"/>
                                            </p:txEl>
                                          </p:spTgt>
                                        </p:tgtEl>
                                        <p:attrNameLst>
                                          <p:attrName>style.visibility</p:attrName>
                                        </p:attrNameLst>
                                      </p:cBhvr>
                                      <p:to>
                                        <p:strVal val="visible"/>
                                      </p:to>
                                    </p:set>
                                    <p:animEffect transition="in" filter="dissolve">
                                      <p:cBhvr>
                                        <p:cTn id="35" dur="500"/>
                                        <p:tgtEl>
                                          <p:spTgt spid="97283">
                                            <p:txEl>
                                              <p:pRg st="6" end="6"/>
                                            </p:txEl>
                                          </p:spTgt>
                                        </p:tgtEl>
                                      </p:cBhvr>
                                    </p:animEffect>
                                  </p:childTnLst>
                                </p:cTn>
                              </p:par>
                            </p:childTnLst>
                          </p:cTn>
                        </p:par>
                        <p:par>
                          <p:cTn id="36" fill="hold" nodeType="afterGroup">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97283">
                                            <p:txEl>
                                              <p:pRg st="7" end="7"/>
                                            </p:txEl>
                                          </p:spTgt>
                                        </p:tgtEl>
                                        <p:attrNameLst>
                                          <p:attrName>style.visibility</p:attrName>
                                        </p:attrNameLst>
                                      </p:cBhvr>
                                      <p:to>
                                        <p:strVal val="visible"/>
                                      </p:to>
                                    </p:set>
                                    <p:animEffect transition="in" filter="dissolve">
                                      <p:cBhvr>
                                        <p:cTn id="39" dur="500"/>
                                        <p:tgtEl>
                                          <p:spTgt spid="97283">
                                            <p:txEl>
                                              <p:pRg st="7" end="7"/>
                                            </p:txEl>
                                          </p:spTgt>
                                        </p:tgtEl>
                                      </p:cBhvr>
                                    </p:animEffect>
                                  </p:childTnLst>
                                </p:cTn>
                              </p:par>
                            </p:childTnLst>
                          </p:cTn>
                        </p:par>
                        <p:par>
                          <p:cTn id="40" fill="hold" nodeType="afterGroup">
                            <p:stCondLst>
                              <p:cond delay="4500"/>
                            </p:stCondLst>
                            <p:childTnLst>
                              <p:par>
                                <p:cTn id="41" presetID="9" presetClass="entr" presetSubtype="0" fill="hold" grpId="0" nodeType="afterEffect">
                                  <p:stCondLst>
                                    <p:cond delay="0"/>
                                  </p:stCondLst>
                                  <p:childTnLst>
                                    <p:set>
                                      <p:cBhvr>
                                        <p:cTn id="42" dur="1" fill="hold">
                                          <p:stCondLst>
                                            <p:cond delay="0"/>
                                          </p:stCondLst>
                                        </p:cTn>
                                        <p:tgtEl>
                                          <p:spTgt spid="97284">
                                            <p:bg/>
                                          </p:spTgt>
                                        </p:tgtEl>
                                        <p:attrNameLst>
                                          <p:attrName>style.visibility</p:attrName>
                                        </p:attrNameLst>
                                      </p:cBhvr>
                                      <p:to>
                                        <p:strVal val="visible"/>
                                      </p:to>
                                    </p:set>
                                    <p:animEffect transition="in" filter="dissolve">
                                      <p:cBhvr>
                                        <p:cTn id="43" dur="500"/>
                                        <p:tgtEl>
                                          <p:spTgt spid="97284">
                                            <p:bg/>
                                          </p:spTgt>
                                        </p:tgtEl>
                                      </p:cBhvr>
                                    </p:animEffect>
                                  </p:childTnLst>
                                </p:cTn>
                              </p:par>
                            </p:childTnLst>
                          </p:cTn>
                        </p:par>
                        <p:par>
                          <p:cTn id="44" fill="hold" nodeType="afterGroup">
                            <p:stCondLst>
                              <p:cond delay="5000"/>
                            </p:stCondLst>
                            <p:childTnLst>
                              <p:par>
                                <p:cTn id="45" presetID="9" presetClass="entr" presetSubtype="0" fill="hold" grpId="0" nodeType="afterEffect">
                                  <p:stCondLst>
                                    <p:cond delay="0"/>
                                  </p:stCondLst>
                                  <p:childTnLst>
                                    <p:set>
                                      <p:cBhvr>
                                        <p:cTn id="46" dur="1" fill="hold">
                                          <p:stCondLst>
                                            <p:cond delay="0"/>
                                          </p:stCondLst>
                                        </p:cTn>
                                        <p:tgtEl>
                                          <p:spTgt spid="97284">
                                            <p:txEl>
                                              <p:pRg st="0" end="0"/>
                                            </p:txEl>
                                          </p:spTgt>
                                        </p:tgtEl>
                                        <p:attrNameLst>
                                          <p:attrName>style.visibility</p:attrName>
                                        </p:attrNameLst>
                                      </p:cBhvr>
                                      <p:to>
                                        <p:strVal val="visible"/>
                                      </p:to>
                                    </p:set>
                                    <p:animEffect transition="in" filter="dissolve">
                                      <p:cBhvr>
                                        <p:cTn id="47" dur="500"/>
                                        <p:tgtEl>
                                          <p:spTgt spid="97284">
                                            <p:txEl>
                                              <p:pRg st="0" end="0"/>
                                            </p:txEl>
                                          </p:spTgt>
                                        </p:tgtEl>
                                      </p:cBhvr>
                                    </p:animEffect>
                                  </p:childTnLst>
                                </p:cTn>
                              </p:par>
                            </p:childTnLst>
                          </p:cTn>
                        </p:par>
                        <p:par>
                          <p:cTn id="48" fill="hold" nodeType="afterGroup">
                            <p:stCondLst>
                              <p:cond delay="5500"/>
                            </p:stCondLst>
                            <p:childTnLst>
                              <p:par>
                                <p:cTn id="49" presetID="9" presetClass="entr" presetSubtype="0" fill="hold" grpId="0" nodeType="afterEffect">
                                  <p:stCondLst>
                                    <p:cond delay="0"/>
                                  </p:stCondLst>
                                  <p:childTnLst>
                                    <p:set>
                                      <p:cBhvr>
                                        <p:cTn id="50" dur="1" fill="hold">
                                          <p:stCondLst>
                                            <p:cond delay="0"/>
                                          </p:stCondLst>
                                        </p:cTn>
                                        <p:tgtEl>
                                          <p:spTgt spid="97284">
                                            <p:txEl>
                                              <p:pRg st="1" end="1"/>
                                            </p:txEl>
                                          </p:spTgt>
                                        </p:tgtEl>
                                        <p:attrNameLst>
                                          <p:attrName>style.visibility</p:attrName>
                                        </p:attrNameLst>
                                      </p:cBhvr>
                                      <p:to>
                                        <p:strVal val="visible"/>
                                      </p:to>
                                    </p:set>
                                    <p:animEffect transition="in" filter="dissolve">
                                      <p:cBhvr>
                                        <p:cTn id="51" dur="500"/>
                                        <p:tgtEl>
                                          <p:spTgt spid="97284">
                                            <p:txEl>
                                              <p:pRg st="1" end="1"/>
                                            </p:txEl>
                                          </p:spTgt>
                                        </p:tgtEl>
                                      </p:cBhvr>
                                    </p:animEffect>
                                  </p:childTnLst>
                                </p:cTn>
                              </p:par>
                            </p:childTnLst>
                          </p:cTn>
                        </p:par>
                        <p:par>
                          <p:cTn id="52" fill="hold" nodeType="afterGroup">
                            <p:stCondLst>
                              <p:cond delay="6000"/>
                            </p:stCondLst>
                            <p:childTnLst>
                              <p:par>
                                <p:cTn id="53" presetID="9" presetClass="entr" presetSubtype="0" fill="hold" grpId="0" nodeType="afterEffect">
                                  <p:stCondLst>
                                    <p:cond delay="0"/>
                                  </p:stCondLst>
                                  <p:childTnLst>
                                    <p:set>
                                      <p:cBhvr>
                                        <p:cTn id="54" dur="1" fill="hold">
                                          <p:stCondLst>
                                            <p:cond delay="0"/>
                                          </p:stCondLst>
                                        </p:cTn>
                                        <p:tgtEl>
                                          <p:spTgt spid="97284">
                                            <p:txEl>
                                              <p:pRg st="2" end="2"/>
                                            </p:txEl>
                                          </p:spTgt>
                                        </p:tgtEl>
                                        <p:attrNameLst>
                                          <p:attrName>style.visibility</p:attrName>
                                        </p:attrNameLst>
                                      </p:cBhvr>
                                      <p:to>
                                        <p:strVal val="visible"/>
                                      </p:to>
                                    </p:set>
                                    <p:animEffect transition="in" filter="dissolve">
                                      <p:cBhvr>
                                        <p:cTn id="55" dur="500"/>
                                        <p:tgtEl>
                                          <p:spTgt spid="97284">
                                            <p:txEl>
                                              <p:pRg st="2" end="2"/>
                                            </p:txEl>
                                          </p:spTgt>
                                        </p:tgtEl>
                                      </p:cBhvr>
                                    </p:animEffect>
                                  </p:childTnLst>
                                </p:cTn>
                              </p:par>
                            </p:childTnLst>
                          </p:cTn>
                        </p:par>
                        <p:par>
                          <p:cTn id="56" fill="hold" nodeType="afterGroup">
                            <p:stCondLst>
                              <p:cond delay="6500"/>
                            </p:stCondLst>
                            <p:childTnLst>
                              <p:par>
                                <p:cTn id="57" presetID="9" presetClass="entr" presetSubtype="0" fill="hold" grpId="0" nodeType="afterEffect">
                                  <p:stCondLst>
                                    <p:cond delay="0"/>
                                  </p:stCondLst>
                                  <p:childTnLst>
                                    <p:set>
                                      <p:cBhvr>
                                        <p:cTn id="58" dur="1" fill="hold">
                                          <p:stCondLst>
                                            <p:cond delay="0"/>
                                          </p:stCondLst>
                                        </p:cTn>
                                        <p:tgtEl>
                                          <p:spTgt spid="97284">
                                            <p:txEl>
                                              <p:pRg st="3" end="3"/>
                                            </p:txEl>
                                          </p:spTgt>
                                        </p:tgtEl>
                                        <p:attrNameLst>
                                          <p:attrName>style.visibility</p:attrName>
                                        </p:attrNameLst>
                                      </p:cBhvr>
                                      <p:to>
                                        <p:strVal val="visible"/>
                                      </p:to>
                                    </p:set>
                                    <p:animEffect transition="in" filter="dissolve">
                                      <p:cBhvr>
                                        <p:cTn id="59" dur="500"/>
                                        <p:tgtEl>
                                          <p:spTgt spid="97284">
                                            <p:txEl>
                                              <p:pRg st="3" end="3"/>
                                            </p:txEl>
                                          </p:spTgt>
                                        </p:tgtEl>
                                      </p:cBhvr>
                                    </p:animEffect>
                                  </p:childTnLst>
                                </p:cTn>
                              </p:par>
                            </p:childTnLst>
                          </p:cTn>
                        </p:par>
                        <p:par>
                          <p:cTn id="60" fill="hold" nodeType="afterGroup">
                            <p:stCondLst>
                              <p:cond delay="7000"/>
                            </p:stCondLst>
                            <p:childTnLst>
                              <p:par>
                                <p:cTn id="61" presetID="9" presetClass="entr" presetSubtype="0" fill="hold" grpId="0" nodeType="afterEffect">
                                  <p:stCondLst>
                                    <p:cond delay="0"/>
                                  </p:stCondLst>
                                  <p:childTnLst>
                                    <p:set>
                                      <p:cBhvr>
                                        <p:cTn id="62" dur="1" fill="hold">
                                          <p:stCondLst>
                                            <p:cond delay="0"/>
                                          </p:stCondLst>
                                        </p:cTn>
                                        <p:tgtEl>
                                          <p:spTgt spid="97284">
                                            <p:txEl>
                                              <p:pRg st="4" end="4"/>
                                            </p:txEl>
                                          </p:spTgt>
                                        </p:tgtEl>
                                        <p:attrNameLst>
                                          <p:attrName>style.visibility</p:attrName>
                                        </p:attrNameLst>
                                      </p:cBhvr>
                                      <p:to>
                                        <p:strVal val="visible"/>
                                      </p:to>
                                    </p:set>
                                    <p:animEffect transition="in" filter="dissolve">
                                      <p:cBhvr>
                                        <p:cTn id="63" dur="500"/>
                                        <p:tgtEl>
                                          <p:spTgt spid="97284">
                                            <p:txEl>
                                              <p:pRg st="4" end="4"/>
                                            </p:txEl>
                                          </p:spTgt>
                                        </p:tgtEl>
                                      </p:cBhvr>
                                    </p:animEffect>
                                  </p:childTnLst>
                                </p:cTn>
                              </p:par>
                            </p:childTnLst>
                          </p:cTn>
                        </p:par>
                        <p:par>
                          <p:cTn id="64" fill="hold" nodeType="afterGroup">
                            <p:stCondLst>
                              <p:cond delay="7500"/>
                            </p:stCondLst>
                            <p:childTnLst>
                              <p:par>
                                <p:cTn id="65" presetID="9" presetClass="entr" presetSubtype="0" fill="hold" grpId="0" nodeType="afterEffect">
                                  <p:stCondLst>
                                    <p:cond delay="0"/>
                                  </p:stCondLst>
                                  <p:childTnLst>
                                    <p:set>
                                      <p:cBhvr>
                                        <p:cTn id="66" dur="1" fill="hold">
                                          <p:stCondLst>
                                            <p:cond delay="0"/>
                                          </p:stCondLst>
                                        </p:cTn>
                                        <p:tgtEl>
                                          <p:spTgt spid="97284">
                                            <p:txEl>
                                              <p:pRg st="5" end="5"/>
                                            </p:txEl>
                                          </p:spTgt>
                                        </p:tgtEl>
                                        <p:attrNameLst>
                                          <p:attrName>style.visibility</p:attrName>
                                        </p:attrNameLst>
                                      </p:cBhvr>
                                      <p:to>
                                        <p:strVal val="visible"/>
                                      </p:to>
                                    </p:set>
                                    <p:animEffect transition="in" filter="dissolve">
                                      <p:cBhvr>
                                        <p:cTn id="67" dur="500"/>
                                        <p:tgtEl>
                                          <p:spTgt spid="97284">
                                            <p:txEl>
                                              <p:pRg st="5" end="5"/>
                                            </p:txEl>
                                          </p:spTgt>
                                        </p:tgtEl>
                                      </p:cBhvr>
                                    </p:animEffect>
                                  </p:childTnLst>
                                </p:cTn>
                              </p:par>
                            </p:childTnLst>
                          </p:cTn>
                        </p:par>
                        <p:par>
                          <p:cTn id="68" fill="hold" nodeType="afterGroup">
                            <p:stCondLst>
                              <p:cond delay="8000"/>
                            </p:stCondLst>
                            <p:childTnLst>
                              <p:par>
                                <p:cTn id="69" presetID="9" presetClass="entr" presetSubtype="0" fill="hold" grpId="0" nodeType="afterEffect">
                                  <p:stCondLst>
                                    <p:cond delay="0"/>
                                  </p:stCondLst>
                                  <p:childTnLst>
                                    <p:set>
                                      <p:cBhvr>
                                        <p:cTn id="70" dur="1" fill="hold">
                                          <p:stCondLst>
                                            <p:cond delay="0"/>
                                          </p:stCondLst>
                                        </p:cTn>
                                        <p:tgtEl>
                                          <p:spTgt spid="97284">
                                            <p:txEl>
                                              <p:pRg st="6" end="6"/>
                                            </p:txEl>
                                          </p:spTgt>
                                        </p:tgtEl>
                                        <p:attrNameLst>
                                          <p:attrName>style.visibility</p:attrName>
                                        </p:attrNameLst>
                                      </p:cBhvr>
                                      <p:to>
                                        <p:strVal val="visible"/>
                                      </p:to>
                                    </p:set>
                                    <p:animEffect transition="in" filter="dissolve">
                                      <p:cBhvr>
                                        <p:cTn id="71" dur="500"/>
                                        <p:tgtEl>
                                          <p:spTgt spid="9728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bldLvl="2" animBg="1" autoUpdateAnimBg="0" advAuto="0"/>
      <p:bldP spid="97284" grpId="0" build="p" bldLvl="2" animBg="1" autoUpdateAnimBg="0"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cture Purple ">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Lecture Purple " id="{FC6EB2EB-EE8D-4544-B781-0040566E1F7B}" vid="{20BE3785-E624-7D44-80B9-FE8219ED5ED4}"/>
    </a:ext>
  </a:extLst>
</a:theme>
</file>

<file path=docProps/app.xml><?xml version="1.0" encoding="utf-8"?>
<Properties xmlns="http://schemas.openxmlformats.org/officeDocument/2006/extended-properties" xmlns:vt="http://schemas.openxmlformats.org/officeDocument/2006/docPropsVTypes">
  <Template>Lecture Purple </Template>
  <TotalTime>50</TotalTime>
  <Words>1119</Words>
  <Application>Microsoft Macintosh PowerPoint</Application>
  <PresentationFormat>Widescreen</PresentationFormat>
  <Paragraphs>116</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Helvetica</vt:lpstr>
      <vt:lpstr>Times New Roman</vt:lpstr>
      <vt:lpstr>Wingdings</vt:lpstr>
      <vt:lpstr>Wingdings 3</vt:lpstr>
      <vt:lpstr>Arial</vt:lpstr>
      <vt:lpstr>Lecture Purple </vt:lpstr>
      <vt:lpstr>Stress Management </vt:lpstr>
      <vt:lpstr>Work Stress</vt:lpstr>
      <vt:lpstr>Types of work stress</vt:lpstr>
      <vt:lpstr>Role-related stressors</vt:lpstr>
      <vt:lpstr>Interpersonal stressors</vt:lpstr>
      <vt:lpstr>Interpersonal stressor: violence</vt:lpstr>
      <vt:lpstr>Interpersonal stressor: bullying</vt:lpstr>
      <vt:lpstr>Stress and occupations</vt:lpstr>
      <vt:lpstr>Type A / Type B behaviour pattern</vt:lpstr>
      <vt:lpstr>INDIVIDUAL DIFFERENCES </vt:lpstr>
      <vt:lpstr>PowerPoint Presentation</vt:lpstr>
      <vt:lpstr>Individual differences in stress</vt:lpstr>
      <vt:lpstr>INTERACTIONS BETWEEN WORK AND HOME STRESS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Explanatory model - Karasek’s model   </vt:lpstr>
      <vt:lpstr>PowerPoint Presentation</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Management </dc:title>
  <dc:creator>Oeshwik Ahmed</dc:creator>
  <cp:lastModifiedBy>Oeshwik Ahmed</cp:lastModifiedBy>
  <cp:revision>10</cp:revision>
  <dcterms:created xsi:type="dcterms:W3CDTF">2018-01-20T18:50:25Z</dcterms:created>
  <dcterms:modified xsi:type="dcterms:W3CDTF">2018-04-25T13:43:20Z</dcterms:modified>
</cp:coreProperties>
</file>