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86" r:id="rId12"/>
    <p:sldId id="266" r:id="rId13"/>
    <p:sldId id="287" r:id="rId14"/>
    <p:sldId id="267" r:id="rId15"/>
    <p:sldId id="268" r:id="rId16"/>
    <p:sldId id="269" r:id="rId17"/>
    <p:sldId id="270" r:id="rId18"/>
    <p:sldId id="271" r:id="rId19"/>
    <p:sldId id="288" r:id="rId20"/>
    <p:sldId id="273" r:id="rId21"/>
    <p:sldId id="274" r:id="rId22"/>
    <p:sldId id="289" r:id="rId23"/>
    <p:sldId id="275" r:id="rId24"/>
    <p:sldId id="276" r:id="rId25"/>
    <p:sldId id="277" r:id="rId26"/>
    <p:sldId id="290" r:id="rId27"/>
    <p:sldId id="278" r:id="rId28"/>
    <p:sldId id="291" r:id="rId29"/>
    <p:sldId id="279" r:id="rId30"/>
    <p:sldId id="280" r:id="rId31"/>
    <p:sldId id="281" r:id="rId32"/>
    <p:sldId id="282" r:id="rId33"/>
    <p:sldId id="283" r:id="rId34"/>
    <p:sldId id="284" r:id="rId35"/>
    <p:sldId id="285" r:id="rId36"/>
    <p:sldId id="29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29"/>
    <p:restoredTop sz="94648"/>
  </p:normalViewPr>
  <p:slideViewPr>
    <p:cSldViewPr snapToGrid="0" snapToObjects="1">
      <p:cViewPr>
        <p:scale>
          <a:sx n="100" d="100"/>
          <a:sy n="100" d="100"/>
        </p:scale>
        <p:origin x="1504"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FDF61-8BBB-6542-9DC1-0CF9DE82BDAE}" type="datetimeFigureOut">
              <a:rPr lang="en-US" smtClean="0"/>
              <a:t>4/25/18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E1B6F-630D-3743-9C49-DAB42AFFA963}" type="slidenum">
              <a:rPr lang="en-US" smtClean="0"/>
              <a:t>‹#›</a:t>
            </a:fld>
            <a:endParaRPr lang="en-US"/>
          </a:p>
        </p:txBody>
      </p:sp>
    </p:spTree>
    <p:extLst>
      <p:ext uri="{BB962C8B-B14F-4D97-AF65-F5344CB8AC3E}">
        <p14:creationId xmlns:p14="http://schemas.microsoft.com/office/powerpoint/2010/main" val="568959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FE1B6F-630D-3743-9C49-DAB42AFFA963}" type="slidenum">
              <a:rPr lang="en-US" smtClean="0"/>
              <a:t>1</a:t>
            </a:fld>
            <a:endParaRPr lang="en-US"/>
          </a:p>
        </p:txBody>
      </p:sp>
    </p:spTree>
    <p:extLst>
      <p:ext uri="{BB962C8B-B14F-4D97-AF65-F5344CB8AC3E}">
        <p14:creationId xmlns:p14="http://schemas.microsoft.com/office/powerpoint/2010/main" val="612688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7808E1-F439-D64E-8AC6-7E186D86C4D0}" type="slidenum">
              <a:rPr lang="en-US" smtClean="0"/>
              <a:t>20</a:t>
            </a:fld>
            <a:endParaRPr lang="en-US"/>
          </a:p>
        </p:txBody>
      </p:sp>
    </p:spTree>
    <p:extLst>
      <p:ext uri="{BB962C8B-B14F-4D97-AF65-F5344CB8AC3E}">
        <p14:creationId xmlns:p14="http://schemas.microsoft.com/office/powerpoint/2010/main" val="466389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7808E1-F439-D64E-8AC6-7E186D86C4D0}" type="slidenum">
              <a:rPr lang="en-US" smtClean="0"/>
              <a:t>31</a:t>
            </a:fld>
            <a:endParaRPr lang="en-US"/>
          </a:p>
        </p:txBody>
      </p:sp>
    </p:spTree>
    <p:extLst>
      <p:ext uri="{BB962C8B-B14F-4D97-AF65-F5344CB8AC3E}">
        <p14:creationId xmlns:p14="http://schemas.microsoft.com/office/powerpoint/2010/main" val="432056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DC76662-9CF0-DC4B-B245-5023CD58346A}" type="datetime1">
              <a:rPr lang="en-US" smtClean="0"/>
              <a:t>4/25/18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Oeshwik Ahmed, Faculty of HRM, Northern University</a:t>
            </a:r>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665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7C1E8-EF0E-1C4C-8BD2-3AB9202A434A}" type="datetime1">
              <a:rPr lang="en-US" smtClean="0"/>
              <a:t>4/25/18</a:t>
            </a:fld>
            <a:endParaRPr lang="en-US"/>
          </a:p>
        </p:txBody>
      </p:sp>
      <p:sp>
        <p:nvSpPr>
          <p:cNvPr id="6" name="Footer Placeholder 5"/>
          <p:cNvSpPr>
            <a:spLocks noGrp="1"/>
          </p:cNvSpPr>
          <p:nvPr>
            <p:ph type="ftr" sz="quarter" idx="11"/>
          </p:nvPr>
        </p:nvSpPr>
        <p:spPr/>
        <p:txBody>
          <a:bodyPr/>
          <a:lstStyle/>
          <a:p>
            <a:r>
              <a:rPr lang="en-US" smtClean="0"/>
              <a:t>Oeshwik Ahmed, Faculty of HRM, Northern University</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87476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6704B0-B055-B84F-BFA3-95FC5CE9BCAC}"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575703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B6DAD-3ED7-4A4E-8422-BD0E08428E30}"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1440054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2ECD2A-1EF2-C446-A6E5-7EFFFF59B6D6}"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855515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8C4C7F6-126C-5142-B700-DFCD751977B9}" type="datetime1">
              <a:rPr lang="en-US" smtClean="0"/>
              <a:t>4/25/18</a:t>
            </a:fld>
            <a:endParaRPr lang="en-US"/>
          </a:p>
        </p:txBody>
      </p:sp>
      <p:sp>
        <p:nvSpPr>
          <p:cNvPr id="8" name="Footer Placeholder 7"/>
          <p:cNvSpPr>
            <a:spLocks noGrp="1"/>
          </p:cNvSpPr>
          <p:nvPr>
            <p:ph type="ftr" sz="quarter" idx="11"/>
          </p:nvPr>
        </p:nvSpPr>
        <p:spPr/>
        <p:txBody>
          <a:bodyPr/>
          <a:lstStyle/>
          <a:p>
            <a:r>
              <a:rPr lang="en-US" smtClean="0"/>
              <a:t>Oeshwik Ahmed, Faculty of HRM, Northern University</a:t>
            </a:r>
            <a:endParaRPr lang="en-US"/>
          </a:p>
        </p:txBody>
      </p:sp>
      <p:sp>
        <p:nvSpPr>
          <p:cNvPr id="9" name="Slide Number Placeholder 8"/>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1239403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CC1ABB2-B718-6F4B-ABFB-218757765009}" type="datetime1">
              <a:rPr lang="en-US" smtClean="0"/>
              <a:t>4/25/18</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smtClean="0"/>
              <a:t>Oeshwik Ahmed, Faculty of HRM, Northern University</a:t>
            </a:r>
            <a:endParaRPr lang="en-US"/>
          </a:p>
        </p:txBody>
      </p:sp>
      <p:sp>
        <p:nvSpPr>
          <p:cNvPr id="9" name="Slide Number Placeholder 8"/>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63097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10647E7-565C-904C-BEC4-79D8A5C582C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1767504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D493219-BA8D-444C-A482-E3748E9880C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31504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F56169-C6B3-8B4E-8460-64F84C63CD4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9958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4B2350-9614-2F47-87C4-54B12C5E4CDE}"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83980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7EA12C-8F32-624E-B063-9C16D183613F}" type="datetime1">
              <a:rPr lang="en-US" smtClean="0"/>
              <a:t>4/25/18</a:t>
            </a:fld>
            <a:endParaRPr lang="en-US"/>
          </a:p>
        </p:txBody>
      </p:sp>
      <p:sp>
        <p:nvSpPr>
          <p:cNvPr id="6" name="Footer Placeholder 5"/>
          <p:cNvSpPr>
            <a:spLocks noGrp="1"/>
          </p:cNvSpPr>
          <p:nvPr>
            <p:ph type="ftr" sz="quarter" idx="11"/>
          </p:nvPr>
        </p:nvSpPr>
        <p:spPr/>
        <p:txBody>
          <a:bodyPr/>
          <a:lstStyle/>
          <a:p>
            <a:r>
              <a:rPr lang="en-US" smtClean="0"/>
              <a:t>Oeshwik Ahmed, Faculty of HRM, Northern University</a:t>
            </a:r>
            <a:endParaRPr lang="en-US"/>
          </a:p>
        </p:txBody>
      </p:sp>
      <p:sp>
        <p:nvSpPr>
          <p:cNvPr id="7" name="Slide Number Placeholder 6"/>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133420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852797-0EF1-764C-A589-5263E6DD0472}" type="datetime1">
              <a:rPr lang="en-US" smtClean="0"/>
              <a:t>4/25/18</a:t>
            </a:fld>
            <a:endParaRPr lang="en-US"/>
          </a:p>
        </p:txBody>
      </p:sp>
      <p:sp>
        <p:nvSpPr>
          <p:cNvPr id="8" name="Footer Placeholder 7"/>
          <p:cNvSpPr>
            <a:spLocks noGrp="1"/>
          </p:cNvSpPr>
          <p:nvPr>
            <p:ph type="ftr" sz="quarter" idx="11"/>
          </p:nvPr>
        </p:nvSpPr>
        <p:spPr/>
        <p:txBody>
          <a:bodyPr/>
          <a:lstStyle/>
          <a:p>
            <a:r>
              <a:rPr lang="en-US" smtClean="0"/>
              <a:t>Oeshwik Ahmed, Faculty of HRM, Northern University</a:t>
            </a:r>
            <a:endParaRPr lang="en-US"/>
          </a:p>
        </p:txBody>
      </p:sp>
      <p:sp>
        <p:nvSpPr>
          <p:cNvPr id="9" name="Slide Number Placeholder 8"/>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388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9F60B4-D9A2-F443-8797-1E3B43432E9F}"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83436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0E70B-2B8C-FB42-BD7F-B775C7F903CC}" type="datetime1">
              <a:rPr lang="en-US" smtClean="0"/>
              <a:t>4/25/18</a:t>
            </a:fld>
            <a:endParaRPr lang="en-US"/>
          </a:p>
        </p:txBody>
      </p:sp>
      <p:sp>
        <p:nvSpPr>
          <p:cNvPr id="3" name="Footer Placeholder 2"/>
          <p:cNvSpPr>
            <a:spLocks noGrp="1"/>
          </p:cNvSpPr>
          <p:nvPr>
            <p:ph type="ftr" sz="quarter" idx="11"/>
          </p:nvPr>
        </p:nvSpPr>
        <p:spPr/>
        <p:txBody>
          <a:bodyPr/>
          <a:lstStyle/>
          <a:p>
            <a:r>
              <a:rPr lang="en-US" smtClean="0"/>
              <a:t>Oeshwik Ahmed, Faculty of HRM, Northern University</a:t>
            </a:r>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11548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4942E-13B4-444B-905A-BE4E247DBDAE}" type="datetime1">
              <a:rPr lang="en-US" smtClean="0"/>
              <a:t>4/25/18</a:t>
            </a:fld>
            <a:endParaRPr lang="en-US"/>
          </a:p>
        </p:txBody>
      </p:sp>
      <p:sp>
        <p:nvSpPr>
          <p:cNvPr id="6" name="Footer Placeholder 5"/>
          <p:cNvSpPr>
            <a:spLocks noGrp="1"/>
          </p:cNvSpPr>
          <p:nvPr>
            <p:ph type="ftr" sz="quarter" idx="11"/>
          </p:nvPr>
        </p:nvSpPr>
        <p:spPr/>
        <p:txBody>
          <a:bodyPr/>
          <a:lstStyle/>
          <a:p>
            <a:r>
              <a:rPr lang="en-US" smtClean="0"/>
              <a:t>Oeshwik Ahmed, Faculty of HRM, Northern University</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174724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AA8AE7-862B-7D4F-8465-DCEC4361B43D}" type="datetime1">
              <a:rPr lang="en-US" smtClean="0"/>
              <a:t>4/25/18</a:t>
            </a:fld>
            <a:endParaRPr lang="en-US"/>
          </a:p>
        </p:txBody>
      </p:sp>
      <p:sp>
        <p:nvSpPr>
          <p:cNvPr id="6" name="Footer Placeholder 5"/>
          <p:cNvSpPr>
            <a:spLocks noGrp="1"/>
          </p:cNvSpPr>
          <p:nvPr>
            <p:ph type="ftr" sz="quarter" idx="11"/>
          </p:nvPr>
        </p:nvSpPr>
        <p:spPr/>
        <p:txBody>
          <a:bodyPr/>
          <a:lstStyle/>
          <a:p>
            <a:r>
              <a:rPr lang="en-US" smtClean="0"/>
              <a:t>Oeshwik Ahmed, Faculty of HRM, Northern University</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3C12BA4-E477-3440-B2B7-BD8419335D32}" type="slidenum">
              <a:rPr lang="en-US" smtClean="0"/>
              <a:t>‹#›</a:t>
            </a:fld>
            <a:endParaRPr lang="en-US"/>
          </a:p>
        </p:txBody>
      </p:sp>
    </p:spTree>
    <p:extLst>
      <p:ext uri="{BB962C8B-B14F-4D97-AF65-F5344CB8AC3E}">
        <p14:creationId xmlns:p14="http://schemas.microsoft.com/office/powerpoint/2010/main" val="13305540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E723831-C38A-1347-AC15-6E0849073680}" type="datetime1">
              <a:rPr lang="en-US" smtClean="0"/>
              <a:t>4/25/18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Oeshwik Ahmed, Faculty of HRM, Northern University</a:t>
            </a:r>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3C12BA4-E477-3440-B2B7-BD8419335D32}" type="slidenum">
              <a:rPr lang="en-US" smtClean="0"/>
              <a:t>‹#›</a:t>
            </a:fld>
            <a:endParaRPr lang="en-US"/>
          </a:p>
        </p:txBody>
      </p:sp>
    </p:spTree>
    <p:extLst>
      <p:ext uri="{BB962C8B-B14F-4D97-AF65-F5344CB8AC3E}">
        <p14:creationId xmlns:p14="http://schemas.microsoft.com/office/powerpoint/2010/main" val="16434188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TRADE </a:t>
            </a:r>
            <a:r>
              <a:rPr lang="en-US" dirty="0" smtClean="0"/>
              <a:t>UNIONS and their condition in Bangladesh</a:t>
            </a:r>
            <a:r>
              <a:rPr lang="en-US" dirty="0"/>
              <a:t/>
            </a:r>
            <a:br>
              <a:rPr lang="en-US" dirty="0"/>
            </a:br>
            <a:endParaRPr lang="en-US" dirty="0"/>
          </a:p>
        </p:txBody>
      </p:sp>
      <p:sp>
        <p:nvSpPr>
          <p:cNvPr id="3" name="Subtitle 2"/>
          <p:cNvSpPr>
            <a:spLocks noGrp="1"/>
          </p:cNvSpPr>
          <p:nvPr>
            <p:ph type="subTitle" idx="1"/>
          </p:nvPr>
        </p:nvSpPr>
        <p:spPr/>
        <p:txBody>
          <a:bodyPr>
            <a:normAutofit fontScale="40000" lnSpcReduction="20000"/>
          </a:bodyPr>
          <a:lstStyle/>
          <a:p>
            <a:r>
              <a:rPr lang="en-US" sz="5400" dirty="0" smtClean="0"/>
              <a:t>Lecture 2</a:t>
            </a:r>
          </a:p>
          <a:p>
            <a:r>
              <a:rPr lang="en-US" sz="5400" dirty="0" err="1" smtClean="0"/>
              <a:t>Oeshwik</a:t>
            </a:r>
            <a:r>
              <a:rPr lang="en-US" sz="5400" dirty="0" smtClean="0"/>
              <a:t> Ahmed, Faculty of HRM, Northern University</a:t>
            </a:r>
            <a:endParaRPr lang="en-US" sz="5400" dirty="0"/>
          </a:p>
        </p:txBody>
      </p:sp>
      <p:sp>
        <p:nvSpPr>
          <p:cNvPr id="4" name="Date Placeholder 3"/>
          <p:cNvSpPr>
            <a:spLocks noGrp="1"/>
          </p:cNvSpPr>
          <p:nvPr>
            <p:ph type="dt" sz="half" idx="10"/>
          </p:nvPr>
        </p:nvSpPr>
        <p:spPr/>
        <p:txBody>
          <a:bodyPr/>
          <a:lstStyle/>
          <a:p>
            <a:fld id="{7761BAB9-7802-104D-A7DD-FCB435BB4735}"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1</a:t>
            </a:fld>
            <a:endParaRPr lang="en-US"/>
          </a:p>
        </p:txBody>
      </p:sp>
    </p:spTree>
    <p:extLst>
      <p:ext uri="{BB962C8B-B14F-4D97-AF65-F5344CB8AC3E}">
        <p14:creationId xmlns:p14="http://schemas.microsoft.com/office/powerpoint/2010/main" val="1328947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700" y="2057400"/>
            <a:ext cx="11391900" cy="2438400"/>
          </a:xfrm>
        </p:spPr>
        <p:txBody>
          <a:bodyPr>
            <a:noAutofit/>
          </a:bodyPr>
          <a:lstStyle/>
          <a:p>
            <a:pPr marL="0" indent="0">
              <a:buNone/>
            </a:pPr>
            <a:r>
              <a:rPr lang="en-US" sz="2800" dirty="0"/>
              <a:t>This is the main union formed by the direct participation of the workers in </a:t>
            </a:r>
            <a:r>
              <a:rPr lang="en-US" sz="2800" dirty="0" smtClean="0"/>
              <a:t>Grass </a:t>
            </a:r>
            <a:r>
              <a:rPr lang="en-US" sz="2800" dirty="0"/>
              <a:t>root level. </a:t>
            </a:r>
          </a:p>
          <a:p>
            <a:pPr marL="0" indent="0">
              <a:buNone/>
            </a:pPr>
            <a:r>
              <a:rPr lang="en-US" sz="2800" dirty="0" smtClean="0"/>
              <a:t>There exists 5,242 registered basic union in BD. Basic union can be divided by:-</a:t>
            </a:r>
          </a:p>
          <a:p>
            <a:r>
              <a:rPr lang="en-US" sz="2000" dirty="0" smtClean="0"/>
              <a:t>General trade union    </a:t>
            </a:r>
          </a:p>
          <a:p>
            <a:r>
              <a:rPr lang="en-US" sz="2000" dirty="0" smtClean="0"/>
              <a:t>Craft union </a:t>
            </a:r>
          </a:p>
          <a:p>
            <a:r>
              <a:rPr lang="en-US" sz="2000" dirty="0" smtClean="0"/>
              <a:t>Blue collar union</a:t>
            </a:r>
          </a:p>
          <a:p>
            <a:r>
              <a:rPr lang="en-US" sz="2000" dirty="0" smtClean="0"/>
              <a:t>White collar union</a:t>
            </a:r>
          </a:p>
          <a:p>
            <a:r>
              <a:rPr lang="en-US" sz="2000" dirty="0" smtClean="0"/>
              <a:t>Mixed union</a:t>
            </a:r>
          </a:p>
          <a:p>
            <a:r>
              <a:rPr lang="en-US" sz="2000" dirty="0" smtClean="0"/>
              <a:t>Collective Bargaining Agent union</a:t>
            </a:r>
            <a:r>
              <a:rPr lang="en-US" sz="4000" dirty="0" smtClean="0"/>
              <a:t/>
            </a:r>
            <a:br>
              <a:rPr lang="en-US" sz="4000" dirty="0" smtClean="0"/>
            </a:br>
            <a:r>
              <a:rPr lang="en-US" sz="4000" dirty="0" smtClean="0"/>
              <a:t> </a:t>
            </a:r>
            <a:endParaRPr lang="en-US" sz="4000" dirty="0"/>
          </a:p>
        </p:txBody>
      </p:sp>
      <p:sp>
        <p:nvSpPr>
          <p:cNvPr id="2" name="Date Placeholder 1"/>
          <p:cNvSpPr>
            <a:spLocks noGrp="1"/>
          </p:cNvSpPr>
          <p:nvPr>
            <p:ph type="dt" sz="half" idx="10"/>
          </p:nvPr>
        </p:nvSpPr>
        <p:spPr/>
        <p:txBody>
          <a:bodyPr/>
          <a:lstStyle/>
          <a:p>
            <a:fld id="{25D3EB6F-A11D-7644-BB3F-869BAA9550E7}"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10</a:t>
            </a:fld>
            <a:endParaRPr lang="en-US"/>
          </a:p>
        </p:txBody>
      </p:sp>
      <p:sp>
        <p:nvSpPr>
          <p:cNvPr id="7" name="TextBox 6"/>
          <p:cNvSpPr txBox="1"/>
          <p:nvPr/>
        </p:nvSpPr>
        <p:spPr>
          <a:xfrm>
            <a:off x="561110" y="790967"/>
            <a:ext cx="8699500" cy="769441"/>
          </a:xfrm>
          <a:prstGeom prst="rect">
            <a:avLst/>
          </a:prstGeom>
          <a:noFill/>
        </p:spPr>
        <p:txBody>
          <a:bodyPr wrap="square" rtlCol="0">
            <a:spAutoFit/>
          </a:bodyPr>
          <a:lstStyle/>
          <a:p>
            <a:r>
              <a:rPr lang="en-US" sz="4400" b="1" dirty="0">
                <a:solidFill>
                  <a:schemeClr val="bg1"/>
                </a:solidFill>
              </a:rPr>
              <a:t> Basic union</a:t>
            </a:r>
            <a:endParaRPr lang="en-US" sz="4400" dirty="0">
              <a:solidFill>
                <a:schemeClr val="bg1"/>
              </a:solidFill>
            </a:endParaRPr>
          </a:p>
        </p:txBody>
      </p:sp>
    </p:spTree>
    <p:extLst>
      <p:ext uri="{BB962C8B-B14F-4D97-AF65-F5344CB8AC3E}">
        <p14:creationId xmlns:p14="http://schemas.microsoft.com/office/powerpoint/2010/main" val="305598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General trade union: </a:t>
            </a:r>
            <a:r>
              <a:rPr lang="en-US" dirty="0"/>
              <a:t>Trade union which is formed directly with all level of people i.e. wage earner (without specialized skills)</a:t>
            </a:r>
          </a:p>
          <a:p>
            <a:r>
              <a:rPr lang="en-US" b="1" dirty="0"/>
              <a:t>Craft union: </a:t>
            </a:r>
            <a:r>
              <a:rPr lang="en-US" dirty="0"/>
              <a:t>Trade union formed with skilled professionals of different industries.</a:t>
            </a:r>
          </a:p>
          <a:p>
            <a:endParaRPr lang="en-US" dirty="0"/>
          </a:p>
          <a:p>
            <a:endParaRPr lang="en-US" dirty="0"/>
          </a:p>
        </p:txBody>
      </p:sp>
      <p:sp>
        <p:nvSpPr>
          <p:cNvPr id="4" name="Date Placeholder 3"/>
          <p:cNvSpPr>
            <a:spLocks noGrp="1"/>
          </p:cNvSpPr>
          <p:nvPr>
            <p:ph type="dt" sz="half" idx="10"/>
          </p:nvPr>
        </p:nvSpPr>
        <p:spPr/>
        <p:txBody>
          <a:bodyPr/>
          <a:lstStyle/>
          <a:p>
            <a:fld id="{1FF56169-C6B3-8B4E-8460-64F84C63CD4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11</a:t>
            </a:fld>
            <a:endParaRPr lang="en-US"/>
          </a:p>
        </p:txBody>
      </p:sp>
      <p:sp>
        <p:nvSpPr>
          <p:cNvPr id="7" name="Title 6"/>
          <p:cNvSpPr txBox="1">
            <a:spLocks noGrp="1"/>
          </p:cNvSpPr>
          <p:nvPr>
            <p:ph type="title"/>
          </p:nvPr>
        </p:nvSpPr>
        <p:spPr>
          <a:xfrm>
            <a:off x="561110" y="897468"/>
            <a:ext cx="8761413" cy="706964"/>
          </a:xfrm>
          <a:prstGeom prst="rect">
            <a:avLst/>
          </a:prstGeom>
          <a:noFill/>
        </p:spPr>
        <p:txBody>
          <a:bodyPr wrap="square" rtlCol="0">
            <a:spAutoFit/>
          </a:bodyPr>
          <a:lstStyle/>
          <a:p>
            <a:r>
              <a:rPr lang="en-US" sz="4400" b="1" dirty="0">
                <a:solidFill>
                  <a:schemeClr val="bg1"/>
                </a:solidFill>
              </a:rPr>
              <a:t> Basic union</a:t>
            </a:r>
            <a:endParaRPr lang="en-US" sz="4400" dirty="0">
              <a:solidFill>
                <a:schemeClr val="bg1"/>
              </a:solidFill>
            </a:endParaRPr>
          </a:p>
        </p:txBody>
      </p:sp>
    </p:spTree>
    <p:extLst>
      <p:ext uri="{BB962C8B-B14F-4D97-AF65-F5344CB8AC3E}">
        <p14:creationId xmlns:p14="http://schemas.microsoft.com/office/powerpoint/2010/main" val="2013446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293" y="2345298"/>
            <a:ext cx="10872410" cy="4512701"/>
          </a:xfrm>
        </p:spPr>
        <p:txBody>
          <a:bodyPr>
            <a:noAutofit/>
          </a:bodyPr>
          <a:lstStyle/>
          <a:p>
            <a:r>
              <a:rPr lang="en-US" sz="3200" b="1" dirty="0" smtClean="0"/>
              <a:t>Blue collar union: </a:t>
            </a:r>
            <a:r>
              <a:rPr lang="en-US" sz="3200" dirty="0" smtClean="0"/>
              <a:t>Trade union formed with the workers who are directly involved in production process of an organization.</a:t>
            </a:r>
          </a:p>
          <a:p>
            <a:r>
              <a:rPr lang="en-US" sz="3200" b="1" dirty="0" smtClean="0"/>
              <a:t>White collar union: </a:t>
            </a:r>
            <a:r>
              <a:rPr lang="en-US" sz="3200" dirty="0" smtClean="0"/>
              <a:t>Trade union formed with the workers who are not directly involved in production process of an organization</a:t>
            </a:r>
            <a:r>
              <a:rPr lang="en-US" sz="3200" dirty="0" smtClean="0"/>
              <a:t>.</a:t>
            </a:r>
            <a:endParaRPr lang="en-US" sz="3200" dirty="0" smtClean="0"/>
          </a:p>
        </p:txBody>
      </p:sp>
      <p:sp>
        <p:nvSpPr>
          <p:cNvPr id="2" name="Date Placeholder 1"/>
          <p:cNvSpPr>
            <a:spLocks noGrp="1"/>
          </p:cNvSpPr>
          <p:nvPr>
            <p:ph type="dt" sz="half" idx="10"/>
          </p:nvPr>
        </p:nvSpPr>
        <p:spPr/>
        <p:txBody>
          <a:bodyPr/>
          <a:lstStyle/>
          <a:p>
            <a:fld id="{EBB7109C-6B51-6843-91E9-618F7290C9A2}"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12</a:t>
            </a:fld>
            <a:endParaRPr lang="en-US"/>
          </a:p>
        </p:txBody>
      </p:sp>
      <p:sp>
        <p:nvSpPr>
          <p:cNvPr id="6" name="TextBox 5"/>
          <p:cNvSpPr txBox="1"/>
          <p:nvPr/>
        </p:nvSpPr>
        <p:spPr>
          <a:xfrm>
            <a:off x="561110" y="934916"/>
            <a:ext cx="8699500" cy="769441"/>
          </a:xfrm>
          <a:prstGeom prst="rect">
            <a:avLst/>
          </a:prstGeom>
          <a:noFill/>
        </p:spPr>
        <p:txBody>
          <a:bodyPr wrap="square" rtlCol="0">
            <a:spAutoFit/>
          </a:bodyPr>
          <a:lstStyle/>
          <a:p>
            <a:r>
              <a:rPr lang="en-US" sz="4400" b="1" dirty="0">
                <a:solidFill>
                  <a:schemeClr val="bg1"/>
                </a:solidFill>
              </a:rPr>
              <a:t> Basic union</a:t>
            </a:r>
            <a:endParaRPr lang="en-US" sz="4400" dirty="0">
              <a:solidFill>
                <a:schemeClr val="bg1"/>
              </a:solidFill>
            </a:endParaRPr>
          </a:p>
        </p:txBody>
      </p:sp>
    </p:spTree>
    <p:extLst>
      <p:ext uri="{BB962C8B-B14F-4D97-AF65-F5344CB8AC3E}">
        <p14:creationId xmlns:p14="http://schemas.microsoft.com/office/powerpoint/2010/main" val="382654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0" y="2451099"/>
            <a:ext cx="11747500" cy="4093138"/>
          </a:xfrm>
        </p:spPr>
        <p:txBody>
          <a:bodyPr>
            <a:normAutofit/>
          </a:bodyPr>
          <a:lstStyle/>
          <a:p>
            <a:r>
              <a:rPr lang="en-US" b="1" dirty="0"/>
              <a:t>Mixed union:</a:t>
            </a:r>
            <a:r>
              <a:rPr lang="en-US" dirty="0"/>
              <a:t> Combination of blue and white collar union.</a:t>
            </a:r>
          </a:p>
          <a:p>
            <a:r>
              <a:rPr lang="en-US" b="1" dirty="0"/>
              <a:t>CBA union:</a:t>
            </a:r>
            <a:r>
              <a:rPr lang="en-US" dirty="0"/>
              <a:t> Trade union formed with the bargaining agent of workers. They are elected for definite time period. </a:t>
            </a:r>
            <a:endParaRPr lang="en-US" dirty="0" smtClean="0"/>
          </a:p>
          <a:p>
            <a:r>
              <a:rPr lang="en-US" b="1" dirty="0"/>
              <a:t>Industrial union: </a:t>
            </a:r>
            <a:r>
              <a:rPr lang="en-US" dirty="0"/>
              <a:t>Trade union formed by the workers of an enterprise belonging to a particular industry like, jute industry, garment industry etc</a:t>
            </a:r>
            <a:r>
              <a:rPr lang="en-US" dirty="0" smtClean="0"/>
              <a:t>.</a:t>
            </a:r>
            <a:endParaRPr lang="en-US" dirty="0"/>
          </a:p>
          <a:p>
            <a:endParaRPr lang="en-US" dirty="0"/>
          </a:p>
          <a:p>
            <a:endParaRPr lang="en-US" dirty="0"/>
          </a:p>
        </p:txBody>
      </p:sp>
      <p:sp>
        <p:nvSpPr>
          <p:cNvPr id="4" name="Date Placeholder 3"/>
          <p:cNvSpPr>
            <a:spLocks noGrp="1"/>
          </p:cNvSpPr>
          <p:nvPr>
            <p:ph type="dt" sz="half" idx="10"/>
          </p:nvPr>
        </p:nvSpPr>
        <p:spPr/>
        <p:txBody>
          <a:bodyPr/>
          <a:lstStyle/>
          <a:p>
            <a:fld id="{1FF56169-C6B3-8B4E-8460-64F84C63CD4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13</a:t>
            </a:fld>
            <a:endParaRPr lang="en-US"/>
          </a:p>
        </p:txBody>
      </p:sp>
      <p:sp>
        <p:nvSpPr>
          <p:cNvPr id="7" name="Title 6"/>
          <p:cNvSpPr txBox="1">
            <a:spLocks noGrp="1"/>
          </p:cNvSpPr>
          <p:nvPr>
            <p:ph type="title"/>
          </p:nvPr>
        </p:nvSpPr>
        <p:spPr>
          <a:xfrm>
            <a:off x="561110" y="1050294"/>
            <a:ext cx="8761413" cy="706964"/>
          </a:xfrm>
          <a:prstGeom prst="rect">
            <a:avLst/>
          </a:prstGeom>
          <a:noFill/>
        </p:spPr>
        <p:txBody>
          <a:bodyPr wrap="square" rtlCol="0">
            <a:spAutoFit/>
          </a:bodyPr>
          <a:lstStyle/>
          <a:p>
            <a:r>
              <a:rPr lang="en-US" sz="4400" b="1" dirty="0">
                <a:solidFill>
                  <a:schemeClr val="bg1"/>
                </a:solidFill>
              </a:rPr>
              <a:t> Basic union</a:t>
            </a:r>
            <a:endParaRPr lang="en-US" sz="4400" dirty="0">
              <a:solidFill>
                <a:schemeClr val="bg1"/>
              </a:solidFill>
            </a:endParaRPr>
          </a:p>
        </p:txBody>
      </p:sp>
    </p:spTree>
    <p:extLst>
      <p:ext uri="{BB962C8B-B14F-4D97-AF65-F5344CB8AC3E}">
        <p14:creationId xmlns:p14="http://schemas.microsoft.com/office/powerpoint/2010/main" val="2061253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803" y="2345299"/>
            <a:ext cx="10515600" cy="4351338"/>
          </a:xfrm>
        </p:spPr>
        <p:txBody>
          <a:bodyPr>
            <a:normAutofit/>
          </a:bodyPr>
          <a:lstStyle/>
          <a:p>
            <a:r>
              <a:rPr lang="en-US" sz="4000" dirty="0" smtClean="0"/>
              <a:t>Industrial </a:t>
            </a:r>
            <a:r>
              <a:rPr lang="en-US" sz="4000" dirty="0"/>
              <a:t>federations are formed with the affiliation of different basic unions belonging to a </a:t>
            </a:r>
            <a:r>
              <a:rPr lang="en-US" sz="4000" dirty="0" smtClean="0"/>
              <a:t>particular industry. </a:t>
            </a:r>
            <a:endParaRPr lang="en-US" sz="4000" dirty="0" smtClean="0">
              <a:effectLst/>
            </a:endParaRPr>
          </a:p>
          <a:p>
            <a:endParaRPr lang="en-US" sz="4000" dirty="0"/>
          </a:p>
        </p:txBody>
      </p:sp>
      <p:sp>
        <p:nvSpPr>
          <p:cNvPr id="2" name="Date Placeholder 1"/>
          <p:cNvSpPr>
            <a:spLocks noGrp="1"/>
          </p:cNvSpPr>
          <p:nvPr>
            <p:ph type="dt" sz="half" idx="10"/>
          </p:nvPr>
        </p:nvSpPr>
        <p:spPr/>
        <p:txBody>
          <a:bodyPr/>
          <a:lstStyle/>
          <a:p>
            <a:fld id="{DD719008-5932-E844-948C-42E5BD8F0E4A}"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14</a:t>
            </a:fld>
            <a:endParaRPr lang="en-US"/>
          </a:p>
        </p:txBody>
      </p:sp>
      <p:sp>
        <p:nvSpPr>
          <p:cNvPr id="7" name="Rectangle 6"/>
          <p:cNvSpPr/>
          <p:nvPr/>
        </p:nvSpPr>
        <p:spPr>
          <a:xfrm>
            <a:off x="632803" y="934916"/>
            <a:ext cx="6973700" cy="769441"/>
          </a:xfrm>
          <a:prstGeom prst="rect">
            <a:avLst/>
          </a:prstGeom>
        </p:spPr>
        <p:txBody>
          <a:bodyPr wrap="square">
            <a:spAutoFit/>
          </a:bodyPr>
          <a:lstStyle/>
          <a:p>
            <a:r>
              <a:rPr lang="en-US" sz="4400" b="1" dirty="0">
                <a:solidFill>
                  <a:schemeClr val="bg1"/>
                </a:solidFill>
              </a:rPr>
              <a:t>Industrial federations</a:t>
            </a:r>
            <a:r>
              <a:rPr lang="en-US" sz="4400" dirty="0">
                <a:solidFill>
                  <a:schemeClr val="bg1"/>
                </a:solidFill>
              </a:rPr>
              <a:t> </a:t>
            </a:r>
          </a:p>
        </p:txBody>
      </p:sp>
    </p:spTree>
    <p:extLst>
      <p:ext uri="{BB962C8B-B14F-4D97-AF65-F5344CB8AC3E}">
        <p14:creationId xmlns:p14="http://schemas.microsoft.com/office/powerpoint/2010/main" val="749584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10" y="1063416"/>
            <a:ext cx="8761413" cy="706964"/>
          </a:xfrm>
        </p:spPr>
        <p:txBody>
          <a:bodyPr/>
          <a:lstStyle/>
          <a:p>
            <a:r>
              <a:rPr lang="en-US" b="1" dirty="0"/>
              <a:t>National federations</a:t>
            </a:r>
            <a:r>
              <a:rPr lang="en-US" dirty="0"/>
              <a:t/>
            </a:r>
            <a:br>
              <a:rPr lang="en-US" dirty="0"/>
            </a:br>
            <a:endParaRPr lang="en-US" dirty="0"/>
          </a:p>
        </p:txBody>
      </p:sp>
      <p:sp>
        <p:nvSpPr>
          <p:cNvPr id="3" name="Content Placeholder 2"/>
          <p:cNvSpPr>
            <a:spLocks noGrp="1"/>
          </p:cNvSpPr>
          <p:nvPr>
            <p:ph idx="1"/>
          </p:nvPr>
        </p:nvSpPr>
        <p:spPr>
          <a:xfrm>
            <a:off x="837454" y="2209800"/>
            <a:ext cx="11049746" cy="3187700"/>
          </a:xfrm>
        </p:spPr>
        <p:txBody>
          <a:bodyPr>
            <a:noAutofit/>
          </a:bodyPr>
          <a:lstStyle/>
          <a:p>
            <a:r>
              <a:rPr lang="en-US" sz="4000" b="1" dirty="0" smtClean="0"/>
              <a:t> </a:t>
            </a:r>
            <a:r>
              <a:rPr lang="en-US" sz="4000" dirty="0" smtClean="0"/>
              <a:t>It </a:t>
            </a:r>
            <a:r>
              <a:rPr lang="en-US" sz="4000" dirty="0"/>
              <a:t>stands on the apex position of the structure of the trade union. National federations are the controllers and coordinators of affiliated basic union and industrial federations. At present there exist 23 registered national federations in BD and they are united under SKOP(</a:t>
            </a:r>
            <a:r>
              <a:rPr lang="en-US" sz="4000" dirty="0" err="1"/>
              <a:t>Sramik</a:t>
            </a:r>
            <a:r>
              <a:rPr lang="en-US" sz="4000" dirty="0"/>
              <a:t> </a:t>
            </a:r>
            <a:r>
              <a:rPr lang="en-US" sz="4000" dirty="0" err="1"/>
              <a:t>Karmachari</a:t>
            </a:r>
            <a:r>
              <a:rPr lang="en-US" sz="4000" dirty="0"/>
              <a:t> </a:t>
            </a:r>
            <a:r>
              <a:rPr lang="en-US" sz="4000" dirty="0" err="1"/>
              <a:t>Oikko</a:t>
            </a:r>
            <a:r>
              <a:rPr lang="en-US" sz="4000" dirty="0"/>
              <a:t> </a:t>
            </a:r>
            <a:r>
              <a:rPr lang="en-US" sz="4000" dirty="0" err="1"/>
              <a:t>Parishad</a:t>
            </a:r>
            <a:r>
              <a:rPr lang="en-US" sz="4000" dirty="0"/>
              <a:t>) </a:t>
            </a:r>
            <a:endParaRPr lang="en-US" sz="4000" dirty="0">
              <a:effectLst/>
            </a:endParaRPr>
          </a:p>
        </p:txBody>
      </p:sp>
      <p:sp>
        <p:nvSpPr>
          <p:cNvPr id="4" name="Date Placeholder 3"/>
          <p:cNvSpPr>
            <a:spLocks noGrp="1"/>
          </p:cNvSpPr>
          <p:nvPr>
            <p:ph type="dt" sz="half" idx="10"/>
          </p:nvPr>
        </p:nvSpPr>
        <p:spPr/>
        <p:txBody>
          <a:bodyPr/>
          <a:lstStyle/>
          <a:p>
            <a:fld id="{24B666D9-855D-D942-8F9E-2A3859A54CEC}"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15</a:t>
            </a:fld>
            <a:endParaRPr lang="en-US"/>
          </a:p>
        </p:txBody>
      </p:sp>
    </p:spTree>
    <p:extLst>
      <p:ext uri="{BB962C8B-B14F-4D97-AF65-F5344CB8AC3E}">
        <p14:creationId xmlns:p14="http://schemas.microsoft.com/office/powerpoint/2010/main" val="433082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Trade union</a:t>
            </a:r>
            <a:endParaRPr lang="en-US" dirty="0"/>
          </a:p>
        </p:txBody>
      </p:sp>
      <p:sp>
        <p:nvSpPr>
          <p:cNvPr id="3" name="Content Placeholder 2"/>
          <p:cNvSpPr>
            <a:spLocks noGrp="1"/>
          </p:cNvSpPr>
          <p:nvPr>
            <p:ph idx="1"/>
          </p:nvPr>
        </p:nvSpPr>
        <p:spPr>
          <a:xfrm>
            <a:off x="561110" y="2328084"/>
            <a:ext cx="11313390" cy="3755215"/>
          </a:xfrm>
        </p:spPr>
        <p:txBody>
          <a:bodyPr>
            <a:normAutofit fontScale="92500"/>
          </a:bodyPr>
          <a:lstStyle/>
          <a:p>
            <a:pPr marL="0" indent="0">
              <a:buNone/>
            </a:pPr>
            <a:r>
              <a:rPr lang="en-US" sz="4000" dirty="0" smtClean="0"/>
              <a:t>According to the Bangladesh Labor Act, 2006, </a:t>
            </a:r>
          </a:p>
          <a:p>
            <a:r>
              <a:rPr lang="en-US" sz="4000" dirty="0" smtClean="0"/>
              <a:t>1. Complying with the requirements </a:t>
            </a:r>
          </a:p>
          <a:p>
            <a:r>
              <a:rPr lang="en-US" sz="4000" dirty="0" smtClean="0"/>
              <a:t>2. Proving efficiency of the application </a:t>
            </a:r>
          </a:p>
          <a:p>
            <a:r>
              <a:rPr lang="en-US" sz="4000" dirty="0" smtClean="0"/>
              <a:t>3. Registration of the trade union These works will be done by the Director of Labor Formation of Trade Union</a:t>
            </a:r>
            <a:endParaRPr lang="en-US" sz="4000" dirty="0"/>
          </a:p>
        </p:txBody>
      </p:sp>
      <p:sp>
        <p:nvSpPr>
          <p:cNvPr id="4" name="Date Placeholder 3"/>
          <p:cNvSpPr>
            <a:spLocks noGrp="1"/>
          </p:cNvSpPr>
          <p:nvPr>
            <p:ph type="dt" sz="half" idx="10"/>
          </p:nvPr>
        </p:nvSpPr>
        <p:spPr/>
        <p:txBody>
          <a:bodyPr/>
          <a:lstStyle/>
          <a:p>
            <a:fld id="{20F25387-C227-D145-824F-19B0BB7DA945}"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16</a:t>
            </a:fld>
            <a:endParaRPr lang="en-US"/>
          </a:p>
        </p:txBody>
      </p:sp>
    </p:spTree>
    <p:extLst>
      <p:ext uri="{BB962C8B-B14F-4D97-AF65-F5344CB8AC3E}">
        <p14:creationId xmlns:p14="http://schemas.microsoft.com/office/powerpoint/2010/main" val="1301059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for forming a trade union</a:t>
            </a:r>
            <a:endParaRPr lang="en-US" dirty="0"/>
          </a:p>
        </p:txBody>
      </p:sp>
      <p:sp>
        <p:nvSpPr>
          <p:cNvPr id="3" name="Content Placeholder 2"/>
          <p:cNvSpPr>
            <a:spLocks noGrp="1"/>
          </p:cNvSpPr>
          <p:nvPr>
            <p:ph idx="1"/>
          </p:nvPr>
        </p:nvSpPr>
        <p:spPr>
          <a:xfrm>
            <a:off x="545208" y="2040500"/>
            <a:ext cx="10515600" cy="4351338"/>
          </a:xfrm>
        </p:spPr>
        <p:txBody>
          <a:bodyPr>
            <a:noAutofit/>
          </a:bodyPr>
          <a:lstStyle/>
          <a:p>
            <a:r>
              <a:rPr lang="en-US" sz="3600" dirty="0" smtClean="0"/>
              <a:t>Step 1) application for registration </a:t>
            </a:r>
            <a:r>
              <a:rPr lang="mr-IN" sz="3600" dirty="0" smtClean="0"/>
              <a:t>–</a:t>
            </a:r>
            <a:r>
              <a:rPr lang="en-US" sz="3600" dirty="0" smtClean="0"/>
              <a:t> Apply to the registrar of Trade union, </a:t>
            </a:r>
          </a:p>
          <a:p>
            <a:r>
              <a:rPr lang="en-US" sz="3600" dirty="0" smtClean="0"/>
              <a:t>Step 2) Requirements for application </a:t>
            </a:r>
            <a:r>
              <a:rPr lang="mr-IN" sz="3600" dirty="0" smtClean="0"/>
              <a:t>–</a:t>
            </a:r>
            <a:r>
              <a:rPr lang="en-US" sz="3600" dirty="0" smtClean="0"/>
              <a:t> </a:t>
            </a:r>
          </a:p>
          <a:p>
            <a:pPr marL="514350" indent="-514350">
              <a:buFont typeface="+mj-lt"/>
              <a:buAutoNum type="arabicPeriod"/>
            </a:pPr>
            <a:r>
              <a:rPr lang="en-US" sz="2700" dirty="0" smtClean="0"/>
              <a:t>The name of the trade union and the address of its head office</a:t>
            </a:r>
          </a:p>
          <a:p>
            <a:pPr marL="514350" indent="-514350">
              <a:buFont typeface="+mj-lt"/>
              <a:buAutoNum type="arabicPeriod"/>
            </a:pPr>
            <a:r>
              <a:rPr lang="en-US" sz="2700" dirty="0" smtClean="0"/>
              <a:t>Date of formation of the union</a:t>
            </a:r>
          </a:p>
          <a:p>
            <a:pPr marL="514350" indent="-514350">
              <a:buFont typeface="+mj-lt"/>
              <a:buAutoNum type="arabicPeriod"/>
            </a:pPr>
            <a:r>
              <a:rPr lang="en-US" sz="2700" dirty="0" smtClean="0"/>
              <a:t>Titles, names, ages, addresses and occupation of the office bearers of the trade union</a:t>
            </a:r>
          </a:p>
          <a:p>
            <a:pPr marL="514350" indent="-514350">
              <a:buFont typeface="+mj-lt"/>
              <a:buAutoNum type="arabicPeriod"/>
            </a:pPr>
            <a:r>
              <a:rPr lang="en-US" sz="2700" dirty="0" smtClean="0"/>
              <a:t>Statement of the total paid membership</a:t>
            </a:r>
            <a:endParaRPr lang="en-US" sz="2700" dirty="0"/>
          </a:p>
        </p:txBody>
      </p:sp>
      <p:sp>
        <p:nvSpPr>
          <p:cNvPr id="4" name="Date Placeholder 3"/>
          <p:cNvSpPr>
            <a:spLocks noGrp="1"/>
          </p:cNvSpPr>
          <p:nvPr>
            <p:ph type="dt" sz="half" idx="10"/>
          </p:nvPr>
        </p:nvSpPr>
        <p:spPr/>
        <p:txBody>
          <a:bodyPr/>
          <a:lstStyle/>
          <a:p>
            <a:fld id="{7C32172C-E9F8-CD41-81E4-E12F289E26A4}" type="datetime1">
              <a:rPr lang="en-US" smtClean="0"/>
              <a:t>4/25/18</a:t>
            </a:fld>
            <a:endParaRPr lang="en-US"/>
          </a:p>
        </p:txBody>
      </p:sp>
      <p:sp>
        <p:nvSpPr>
          <p:cNvPr id="5" name="Footer Placeholder 4"/>
          <p:cNvSpPr>
            <a:spLocks noGrp="1"/>
          </p:cNvSpPr>
          <p:nvPr>
            <p:ph type="ftr" sz="quarter" idx="11"/>
          </p:nvPr>
        </p:nvSpPr>
        <p:spPr/>
        <p:txBody>
          <a:bodyPr/>
          <a:lstStyle/>
          <a:p>
            <a:r>
              <a:rPr lang="en-US" dirty="0" err="1" smtClean="0"/>
              <a:t>Oeshwik</a:t>
            </a:r>
            <a:r>
              <a:rPr lang="en-US" dirty="0" smtClean="0"/>
              <a:t> Ahmed, Faculty of HRM, Northern University</a:t>
            </a:r>
            <a:endParaRPr lang="en-US" dirty="0"/>
          </a:p>
        </p:txBody>
      </p:sp>
      <p:sp>
        <p:nvSpPr>
          <p:cNvPr id="6" name="Slide Number Placeholder 5"/>
          <p:cNvSpPr>
            <a:spLocks noGrp="1"/>
          </p:cNvSpPr>
          <p:nvPr>
            <p:ph type="sldNum" sz="quarter" idx="12"/>
          </p:nvPr>
        </p:nvSpPr>
        <p:spPr/>
        <p:txBody>
          <a:bodyPr/>
          <a:lstStyle/>
          <a:p>
            <a:fld id="{A3C12BA4-E477-3440-B2B7-BD8419335D32}" type="slidenum">
              <a:rPr lang="en-US" smtClean="0"/>
              <a:t>17</a:t>
            </a:fld>
            <a:endParaRPr lang="en-US"/>
          </a:p>
        </p:txBody>
      </p:sp>
    </p:spTree>
    <p:extLst>
      <p:ext uri="{BB962C8B-B14F-4D97-AF65-F5344CB8AC3E}">
        <p14:creationId xmlns:p14="http://schemas.microsoft.com/office/powerpoint/2010/main" val="1023328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030141"/>
            <a:ext cx="11402290" cy="3024459"/>
          </a:xfrm>
        </p:spPr>
        <p:txBody>
          <a:bodyPr>
            <a:noAutofit/>
          </a:bodyPr>
          <a:lstStyle/>
          <a:p>
            <a:pPr marL="742950" indent="-742950">
              <a:buFont typeface="+mj-lt"/>
              <a:buAutoNum type="arabicPeriod" startAt="5"/>
            </a:pPr>
            <a:r>
              <a:rPr lang="en-US" sz="4000" dirty="0" smtClean="0"/>
              <a:t>Details </a:t>
            </a:r>
            <a:r>
              <a:rPr lang="en-US" sz="4000" dirty="0" smtClean="0"/>
              <a:t>of vehicles owned and transport licenses for transport vehicle workmen. </a:t>
            </a:r>
            <a:endParaRPr lang="en-US" sz="4000" dirty="0" smtClean="0"/>
          </a:p>
          <a:p>
            <a:pPr marL="742950" indent="-742950">
              <a:buFont typeface="+mj-lt"/>
              <a:buAutoNum type="arabicPeriod" startAt="5"/>
            </a:pPr>
            <a:r>
              <a:rPr lang="en-US" sz="4000" dirty="0" smtClean="0"/>
              <a:t>Three </a:t>
            </a:r>
            <a:r>
              <a:rPr lang="en-US" sz="4000" dirty="0" smtClean="0"/>
              <a:t>copies of the constitutions of the trade union together with a copy of the resolution by the members of the trade union adopting such constitution bearing the signature of the chairman of the meeting.</a:t>
            </a:r>
          </a:p>
          <a:p>
            <a:endParaRPr lang="en-US" sz="4000" dirty="0"/>
          </a:p>
        </p:txBody>
      </p:sp>
      <p:sp>
        <p:nvSpPr>
          <p:cNvPr id="2" name="Date Placeholder 1"/>
          <p:cNvSpPr>
            <a:spLocks noGrp="1"/>
          </p:cNvSpPr>
          <p:nvPr>
            <p:ph type="dt" sz="half" idx="10"/>
          </p:nvPr>
        </p:nvSpPr>
        <p:spPr/>
        <p:txBody>
          <a:bodyPr/>
          <a:lstStyle/>
          <a:p>
            <a:fld id="{6EEE81FB-A844-DD4A-9469-24144540CC55}"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18</a:t>
            </a:fld>
            <a:endParaRPr lang="en-US"/>
          </a:p>
        </p:txBody>
      </p:sp>
      <p:sp>
        <p:nvSpPr>
          <p:cNvPr id="6" name="Title 1"/>
          <p:cNvSpPr>
            <a:spLocks noGrp="1"/>
          </p:cNvSpPr>
          <p:nvPr>
            <p:ph type="title"/>
          </p:nvPr>
        </p:nvSpPr>
        <p:spPr>
          <a:xfrm>
            <a:off x="1154954" y="973668"/>
            <a:ext cx="8761413" cy="706964"/>
          </a:xfrm>
        </p:spPr>
        <p:txBody>
          <a:bodyPr/>
          <a:lstStyle/>
          <a:p>
            <a:r>
              <a:rPr lang="en-US" dirty="0"/>
              <a:t>Step 2) Requirements for application </a:t>
            </a:r>
            <a:r>
              <a:rPr lang="mr-IN" dirty="0"/>
              <a:t>–</a:t>
            </a:r>
            <a:r>
              <a:rPr lang="en-US" dirty="0"/>
              <a:t> </a:t>
            </a:r>
          </a:p>
        </p:txBody>
      </p:sp>
    </p:spTree>
    <p:extLst>
      <p:ext uri="{BB962C8B-B14F-4D97-AF65-F5344CB8AC3E}">
        <p14:creationId xmlns:p14="http://schemas.microsoft.com/office/powerpoint/2010/main" val="141733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2425700"/>
            <a:ext cx="11226800" cy="3568700"/>
          </a:xfrm>
        </p:spPr>
        <p:txBody>
          <a:bodyPr/>
          <a:lstStyle/>
          <a:p>
            <a:pPr marL="742950" indent="-742950">
              <a:buFont typeface="+mj-lt"/>
              <a:buAutoNum type="arabicPeriod" startAt="7"/>
            </a:pPr>
            <a:r>
              <a:rPr lang="en-US" dirty="0" smtClean="0"/>
              <a:t>Copy </a:t>
            </a:r>
            <a:r>
              <a:rPr lang="en-US" dirty="0"/>
              <a:t>of the resolution by the members of the trade union authorizing its president and secretary to apply for its registration. </a:t>
            </a:r>
          </a:p>
          <a:p>
            <a:endParaRPr lang="en-US" dirty="0"/>
          </a:p>
        </p:txBody>
      </p:sp>
      <p:sp>
        <p:nvSpPr>
          <p:cNvPr id="4" name="Date Placeholder 3"/>
          <p:cNvSpPr>
            <a:spLocks noGrp="1"/>
          </p:cNvSpPr>
          <p:nvPr>
            <p:ph type="dt" sz="half" idx="10"/>
          </p:nvPr>
        </p:nvSpPr>
        <p:spPr/>
        <p:txBody>
          <a:bodyPr/>
          <a:lstStyle/>
          <a:p>
            <a:fld id="{1FF56169-C6B3-8B4E-8460-64F84C63CD4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19</a:t>
            </a:fld>
            <a:endParaRPr lang="en-US"/>
          </a:p>
        </p:txBody>
      </p:sp>
      <p:sp>
        <p:nvSpPr>
          <p:cNvPr id="7" name="Title 1"/>
          <p:cNvSpPr>
            <a:spLocks noGrp="1"/>
          </p:cNvSpPr>
          <p:nvPr>
            <p:ph type="title"/>
          </p:nvPr>
        </p:nvSpPr>
        <p:spPr/>
        <p:txBody>
          <a:bodyPr/>
          <a:lstStyle/>
          <a:p>
            <a:r>
              <a:rPr lang="en-US" dirty="0"/>
              <a:t>Step 2) Requirements for application </a:t>
            </a:r>
            <a:r>
              <a:rPr lang="mr-IN" dirty="0"/>
              <a:t>–</a:t>
            </a:r>
            <a:r>
              <a:rPr lang="en-US" dirty="0"/>
              <a:t> </a:t>
            </a:r>
          </a:p>
        </p:txBody>
      </p:sp>
    </p:spTree>
    <p:extLst>
      <p:ext uri="{BB962C8B-B14F-4D97-AF65-F5344CB8AC3E}">
        <p14:creationId xmlns:p14="http://schemas.microsoft.com/office/powerpoint/2010/main" val="1209368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trade union</a:t>
            </a:r>
            <a:endParaRPr lang="en-US" dirty="0"/>
          </a:p>
        </p:txBody>
      </p:sp>
      <p:sp>
        <p:nvSpPr>
          <p:cNvPr id="3" name="Content Placeholder 2"/>
          <p:cNvSpPr>
            <a:spLocks noGrp="1"/>
          </p:cNvSpPr>
          <p:nvPr>
            <p:ph idx="1"/>
          </p:nvPr>
        </p:nvSpPr>
        <p:spPr/>
        <p:txBody>
          <a:bodyPr>
            <a:normAutofit fontScale="85000" lnSpcReduction="20000"/>
          </a:bodyPr>
          <a:lstStyle/>
          <a:p>
            <a:r>
              <a:rPr lang="en-US" sz="4400" dirty="0" smtClean="0"/>
              <a:t>Trade union is an organization of workers. It is formed with a view to improve the condition of workers in the organization and in society and also for collective bargaining with management. A trade union bridges the relationship between workers and employees. </a:t>
            </a:r>
            <a:endParaRPr lang="en-US" sz="4400" dirty="0"/>
          </a:p>
        </p:txBody>
      </p:sp>
      <p:sp>
        <p:nvSpPr>
          <p:cNvPr id="4" name="Date Placeholder 3"/>
          <p:cNvSpPr>
            <a:spLocks noGrp="1"/>
          </p:cNvSpPr>
          <p:nvPr>
            <p:ph type="dt" sz="half" idx="10"/>
          </p:nvPr>
        </p:nvSpPr>
        <p:spPr/>
        <p:txBody>
          <a:bodyPr/>
          <a:lstStyle/>
          <a:p>
            <a:fld id="{B154C5B7-6015-9F4C-8A85-5100DDDC2360}"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2</a:t>
            </a:fld>
            <a:endParaRPr lang="en-US"/>
          </a:p>
        </p:txBody>
      </p:sp>
    </p:spTree>
    <p:extLst>
      <p:ext uri="{BB962C8B-B14F-4D97-AF65-F5344CB8AC3E}">
        <p14:creationId xmlns:p14="http://schemas.microsoft.com/office/powerpoint/2010/main" val="223750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registration</a:t>
            </a:r>
            <a:endParaRPr lang="en-US" dirty="0"/>
          </a:p>
        </p:txBody>
      </p:sp>
      <p:sp>
        <p:nvSpPr>
          <p:cNvPr id="3" name="Content Placeholder 2"/>
          <p:cNvSpPr>
            <a:spLocks noGrp="1"/>
          </p:cNvSpPr>
          <p:nvPr>
            <p:ph idx="1"/>
          </p:nvPr>
        </p:nvSpPr>
        <p:spPr>
          <a:xfrm>
            <a:off x="561110" y="2328084"/>
            <a:ext cx="11757890" cy="4063754"/>
          </a:xfrm>
        </p:spPr>
        <p:txBody>
          <a:bodyPr>
            <a:normAutofit/>
          </a:bodyPr>
          <a:lstStyle/>
          <a:p>
            <a:pPr marL="0" indent="0">
              <a:buNone/>
            </a:pPr>
            <a:r>
              <a:rPr lang="en-US" sz="3200" dirty="0" smtClean="0">
                <a:latin typeface="Arial" charset="0"/>
                <a:ea typeface="Arial" charset="0"/>
                <a:cs typeface="Arial" charset="0"/>
              </a:rPr>
              <a:t>Trade union shall not be entitles to registration unless they can provide proof of-</a:t>
            </a:r>
          </a:p>
          <a:p>
            <a:r>
              <a:rPr lang="en-US" sz="3200" dirty="0" smtClean="0">
                <a:latin typeface="Arial" charset="0"/>
                <a:ea typeface="Arial" charset="0"/>
                <a:cs typeface="Arial" charset="0"/>
              </a:rPr>
              <a:t>Name and address of the trade union</a:t>
            </a:r>
          </a:p>
          <a:p>
            <a:r>
              <a:rPr lang="en-US" sz="3200" dirty="0" smtClean="0">
                <a:latin typeface="Arial" charset="0"/>
                <a:ea typeface="Arial" charset="0"/>
                <a:cs typeface="Arial" charset="0"/>
              </a:rPr>
              <a:t>Objective's for which the trade union has been formed</a:t>
            </a:r>
          </a:p>
          <a:p>
            <a:r>
              <a:rPr lang="en-US" sz="3200" dirty="0" smtClean="0">
                <a:latin typeface="Arial" charset="0"/>
                <a:ea typeface="Arial" charset="0"/>
                <a:cs typeface="Arial" charset="0"/>
              </a:rPr>
              <a:t>The process a worker has to follow to become a member of the trade union</a:t>
            </a:r>
          </a:p>
          <a:p>
            <a:r>
              <a:rPr lang="en-US" sz="3200" dirty="0" smtClean="0">
                <a:latin typeface="Arial" charset="0"/>
                <a:ea typeface="Arial" charset="0"/>
                <a:cs typeface="Arial" charset="0"/>
              </a:rPr>
              <a:t>The sources of the fund and the uses of those funds. </a:t>
            </a:r>
          </a:p>
        </p:txBody>
      </p:sp>
      <p:sp>
        <p:nvSpPr>
          <p:cNvPr id="4" name="Date Placeholder 3"/>
          <p:cNvSpPr>
            <a:spLocks noGrp="1"/>
          </p:cNvSpPr>
          <p:nvPr>
            <p:ph type="dt" sz="half" idx="10"/>
          </p:nvPr>
        </p:nvSpPr>
        <p:spPr/>
        <p:txBody>
          <a:bodyPr/>
          <a:lstStyle/>
          <a:p>
            <a:fld id="{9B5A40DC-BB78-CC4E-BC33-97B65BF27D88}"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20</a:t>
            </a:fld>
            <a:endParaRPr lang="en-US"/>
          </a:p>
        </p:txBody>
      </p:sp>
    </p:spTree>
    <p:extLst>
      <p:ext uri="{BB962C8B-B14F-4D97-AF65-F5344CB8AC3E}">
        <p14:creationId xmlns:p14="http://schemas.microsoft.com/office/powerpoint/2010/main" val="1897842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138" y="2250528"/>
            <a:ext cx="11516861" cy="6453351"/>
          </a:xfrm>
        </p:spPr>
        <p:txBody>
          <a:bodyPr>
            <a:normAutofit/>
          </a:bodyPr>
          <a:lstStyle/>
          <a:p>
            <a:r>
              <a:rPr lang="en-US" sz="3200">
                <a:latin typeface="Arial" charset="0"/>
                <a:ea typeface="Arial" charset="0"/>
                <a:cs typeface="Arial" charset="0"/>
              </a:rPr>
              <a:t>The condition under which a member can prevail any </a:t>
            </a:r>
            <a:r>
              <a:rPr lang="en-US" sz="3200">
                <a:latin typeface="Arial" charset="0"/>
                <a:ea typeface="Arial" charset="0"/>
                <a:cs typeface="Arial" charset="0"/>
              </a:rPr>
              <a:t>benefits</a:t>
            </a:r>
            <a:r>
              <a:rPr lang="en-US" sz="3200" smtClean="0">
                <a:latin typeface="Arial" charset="0"/>
                <a:ea typeface="Arial" charset="0"/>
                <a:cs typeface="Arial" charset="0"/>
              </a:rPr>
              <a:t>.</a:t>
            </a:r>
            <a:endParaRPr lang="en-US" sz="3200" dirty="0" smtClean="0">
              <a:latin typeface="Arial" charset="0"/>
              <a:ea typeface="Arial" charset="0"/>
              <a:cs typeface="Arial" charset="0"/>
            </a:endParaRPr>
          </a:p>
          <a:p>
            <a:r>
              <a:rPr lang="en-US" sz="3200" dirty="0" smtClean="0">
                <a:latin typeface="Arial" charset="0"/>
                <a:ea typeface="Arial" charset="0"/>
                <a:cs typeface="Arial" charset="0"/>
              </a:rPr>
              <a:t>The </a:t>
            </a:r>
            <a:r>
              <a:rPr lang="en-US" sz="3200" dirty="0" smtClean="0">
                <a:latin typeface="Arial" charset="0"/>
                <a:ea typeface="Arial" charset="0"/>
                <a:cs typeface="Arial" charset="0"/>
              </a:rPr>
              <a:t>maintenance of a list of members and adequate facilities for the members.</a:t>
            </a:r>
          </a:p>
          <a:p>
            <a:r>
              <a:rPr lang="en-US" sz="3200" dirty="0" smtClean="0">
                <a:latin typeface="Arial" charset="0"/>
                <a:ea typeface="Arial" charset="0"/>
                <a:cs typeface="Arial" charset="0"/>
              </a:rPr>
              <a:t>The conditions in which the constitutions shall be amended or rectified. </a:t>
            </a:r>
          </a:p>
          <a:p>
            <a:r>
              <a:rPr lang="en-US" sz="3200" dirty="0" smtClean="0">
                <a:latin typeface="Arial" charset="0"/>
                <a:ea typeface="Arial" charset="0"/>
                <a:cs typeface="Arial" charset="0"/>
              </a:rPr>
              <a:t>Keeping a transparent account book and for the auditing. </a:t>
            </a:r>
          </a:p>
          <a:p>
            <a:endParaRPr lang="en-US" sz="3200" dirty="0">
              <a:latin typeface="Arial" charset="0"/>
              <a:ea typeface="Arial" charset="0"/>
              <a:cs typeface="Arial" charset="0"/>
            </a:endParaRPr>
          </a:p>
        </p:txBody>
      </p:sp>
      <p:sp>
        <p:nvSpPr>
          <p:cNvPr id="2" name="Date Placeholder 1"/>
          <p:cNvSpPr>
            <a:spLocks noGrp="1"/>
          </p:cNvSpPr>
          <p:nvPr>
            <p:ph type="dt" sz="half" idx="10"/>
          </p:nvPr>
        </p:nvSpPr>
        <p:spPr/>
        <p:txBody>
          <a:bodyPr/>
          <a:lstStyle/>
          <a:p>
            <a:fld id="{9036D3DA-6AC6-7C41-BEA6-0C614F7CDED7}"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21</a:t>
            </a:fld>
            <a:endParaRPr lang="en-US"/>
          </a:p>
        </p:txBody>
      </p:sp>
      <p:sp>
        <p:nvSpPr>
          <p:cNvPr id="6" name="Title 1"/>
          <p:cNvSpPr>
            <a:spLocks noGrp="1"/>
          </p:cNvSpPr>
          <p:nvPr>
            <p:ph type="title"/>
          </p:nvPr>
        </p:nvSpPr>
        <p:spPr>
          <a:xfrm>
            <a:off x="1154954" y="973668"/>
            <a:ext cx="8761413" cy="706964"/>
          </a:xfrm>
        </p:spPr>
        <p:txBody>
          <a:bodyPr/>
          <a:lstStyle/>
          <a:p>
            <a:r>
              <a:rPr lang="en-US" dirty="0" smtClean="0"/>
              <a:t>Requirements for registration</a:t>
            </a:r>
            <a:endParaRPr lang="en-US" dirty="0"/>
          </a:p>
        </p:txBody>
      </p:sp>
    </p:spTree>
    <p:extLst>
      <p:ext uri="{BB962C8B-B14F-4D97-AF65-F5344CB8AC3E}">
        <p14:creationId xmlns:p14="http://schemas.microsoft.com/office/powerpoint/2010/main" val="292746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603500"/>
            <a:ext cx="10945090" cy="3788338"/>
          </a:xfrm>
        </p:spPr>
        <p:txBody>
          <a:bodyPr>
            <a:normAutofit/>
          </a:bodyPr>
          <a:lstStyle/>
          <a:p>
            <a:r>
              <a:rPr lang="en-US" dirty="0">
                <a:latin typeface="Arial" charset="0"/>
                <a:ea typeface="Arial" charset="0"/>
                <a:cs typeface="Arial" charset="0"/>
              </a:rPr>
              <a:t>Conditions for dissolving the trade union.</a:t>
            </a:r>
          </a:p>
          <a:p>
            <a:r>
              <a:rPr lang="en-US" dirty="0">
                <a:latin typeface="Arial" charset="0"/>
                <a:ea typeface="Arial" charset="0"/>
                <a:cs typeface="Arial" charset="0"/>
              </a:rPr>
              <a:t>The rules of electing a general body and ensuring the term does not exceed two years. </a:t>
            </a:r>
          </a:p>
          <a:p>
            <a:r>
              <a:rPr lang="en-US" dirty="0">
                <a:latin typeface="Arial" charset="0"/>
                <a:ea typeface="Arial" charset="0"/>
                <a:cs typeface="Arial" charset="0"/>
              </a:rPr>
              <a:t>Clear communication channel with the officers of the trade union</a:t>
            </a:r>
          </a:p>
          <a:p>
            <a:endParaRPr lang="en-US" dirty="0"/>
          </a:p>
        </p:txBody>
      </p:sp>
      <p:sp>
        <p:nvSpPr>
          <p:cNvPr id="4" name="Date Placeholder 3"/>
          <p:cNvSpPr>
            <a:spLocks noGrp="1"/>
          </p:cNvSpPr>
          <p:nvPr>
            <p:ph type="dt" sz="half" idx="10"/>
          </p:nvPr>
        </p:nvSpPr>
        <p:spPr/>
        <p:txBody>
          <a:bodyPr/>
          <a:lstStyle/>
          <a:p>
            <a:fld id="{1FF56169-C6B3-8B4E-8460-64F84C63CD4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22</a:t>
            </a:fld>
            <a:endParaRPr lang="en-US"/>
          </a:p>
        </p:txBody>
      </p:sp>
      <p:sp>
        <p:nvSpPr>
          <p:cNvPr id="7" name="Title 1"/>
          <p:cNvSpPr>
            <a:spLocks noGrp="1"/>
          </p:cNvSpPr>
          <p:nvPr>
            <p:ph type="title"/>
          </p:nvPr>
        </p:nvSpPr>
        <p:spPr/>
        <p:txBody>
          <a:bodyPr/>
          <a:lstStyle/>
          <a:p>
            <a:r>
              <a:rPr lang="en-US" dirty="0" smtClean="0"/>
              <a:t>Requirements for registration</a:t>
            </a:r>
            <a:endParaRPr lang="en-US" dirty="0"/>
          </a:p>
        </p:txBody>
      </p:sp>
    </p:spTree>
    <p:extLst>
      <p:ext uri="{BB962C8B-B14F-4D97-AF65-F5344CB8AC3E}">
        <p14:creationId xmlns:p14="http://schemas.microsoft.com/office/powerpoint/2010/main" val="1554484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139" y="2197100"/>
            <a:ext cx="10515600" cy="5872163"/>
          </a:xfrm>
        </p:spPr>
        <p:txBody>
          <a:bodyPr>
            <a:normAutofit/>
          </a:bodyPr>
          <a:lstStyle/>
          <a:p>
            <a:r>
              <a:rPr lang="en-US" sz="3200" dirty="0" smtClean="0">
                <a:latin typeface="Arial" charset="0"/>
                <a:ea typeface="Arial" charset="0"/>
                <a:cs typeface="Arial" charset="0"/>
              </a:rPr>
              <a:t>Meeting is conducted by the executive body once every three months and general body once every year. </a:t>
            </a:r>
          </a:p>
          <a:p>
            <a:r>
              <a:rPr lang="en-US" sz="3200" dirty="0" smtClean="0">
                <a:latin typeface="Arial" charset="0"/>
                <a:ea typeface="Arial" charset="0"/>
                <a:cs typeface="Arial" charset="0"/>
              </a:rPr>
              <a:t>There has to be minimum membership of 30% of the employees of an establishment for which the trade union is being formed.</a:t>
            </a:r>
          </a:p>
          <a:p>
            <a:r>
              <a:rPr lang="en-US" sz="3200" dirty="0" smtClean="0">
                <a:latin typeface="Arial" charset="0"/>
                <a:ea typeface="Arial" charset="0"/>
                <a:cs typeface="Arial" charset="0"/>
              </a:rPr>
              <a:t>If there are multiple establishment by the same employer which conducts the same business, then it will be considered as one establishment.</a:t>
            </a:r>
            <a:endParaRPr lang="en-US" sz="3200" dirty="0">
              <a:latin typeface="Arial" charset="0"/>
              <a:ea typeface="Arial" charset="0"/>
              <a:cs typeface="Arial" charset="0"/>
            </a:endParaRPr>
          </a:p>
        </p:txBody>
      </p:sp>
      <p:sp>
        <p:nvSpPr>
          <p:cNvPr id="2" name="Date Placeholder 1"/>
          <p:cNvSpPr>
            <a:spLocks noGrp="1"/>
          </p:cNvSpPr>
          <p:nvPr>
            <p:ph type="dt" sz="half" idx="10"/>
          </p:nvPr>
        </p:nvSpPr>
        <p:spPr/>
        <p:txBody>
          <a:bodyPr/>
          <a:lstStyle/>
          <a:p>
            <a:fld id="{7E24CA4C-408B-7B44-B63F-B9A546CB3A40}"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23</a:t>
            </a:fld>
            <a:endParaRPr lang="en-US"/>
          </a:p>
        </p:txBody>
      </p:sp>
      <p:sp>
        <p:nvSpPr>
          <p:cNvPr id="6" name="Title 1"/>
          <p:cNvSpPr>
            <a:spLocks noGrp="1"/>
          </p:cNvSpPr>
          <p:nvPr>
            <p:ph type="title"/>
          </p:nvPr>
        </p:nvSpPr>
        <p:spPr>
          <a:xfrm>
            <a:off x="1154954" y="973668"/>
            <a:ext cx="8761413" cy="706964"/>
          </a:xfrm>
        </p:spPr>
        <p:txBody>
          <a:bodyPr/>
          <a:lstStyle/>
          <a:p>
            <a:r>
              <a:rPr lang="en-US" dirty="0" smtClean="0"/>
              <a:t>Requirements for registration</a:t>
            </a:r>
            <a:endParaRPr lang="en-US" dirty="0"/>
          </a:p>
        </p:txBody>
      </p:sp>
    </p:spTree>
    <p:extLst>
      <p:ext uri="{BB962C8B-B14F-4D97-AF65-F5344CB8AC3E}">
        <p14:creationId xmlns:p14="http://schemas.microsoft.com/office/powerpoint/2010/main" val="297625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Disqualification for being an officer or member of a trade union.</a:t>
            </a:r>
            <a:endParaRPr lang="en-US" dirty="0"/>
          </a:p>
        </p:txBody>
      </p:sp>
      <p:sp>
        <p:nvSpPr>
          <p:cNvPr id="3" name="Content Placeholder 2"/>
          <p:cNvSpPr>
            <a:spLocks noGrp="1"/>
          </p:cNvSpPr>
          <p:nvPr>
            <p:ph idx="1"/>
          </p:nvPr>
        </p:nvSpPr>
        <p:spPr>
          <a:xfrm>
            <a:off x="675139" y="2230273"/>
            <a:ext cx="10515600" cy="4627727"/>
          </a:xfrm>
        </p:spPr>
        <p:txBody>
          <a:bodyPr>
            <a:normAutofit/>
          </a:bodyPr>
          <a:lstStyle/>
          <a:p>
            <a:r>
              <a:rPr lang="en-US" sz="3200" dirty="0" smtClean="0">
                <a:latin typeface="Arial" charset="0"/>
                <a:ea typeface="Arial" charset="0"/>
                <a:cs typeface="Arial" charset="0"/>
              </a:rPr>
              <a:t>If an officer of the trade union has been convicted of an offense either ethically or legally. </a:t>
            </a:r>
          </a:p>
          <a:p>
            <a:r>
              <a:rPr lang="en-US" sz="3200" dirty="0" smtClean="0">
                <a:latin typeface="Arial" charset="0"/>
                <a:ea typeface="Arial" charset="0"/>
                <a:cs typeface="Arial" charset="0"/>
              </a:rPr>
              <a:t>A person can not become a officer if he was ever dismissed from the establishment or never employed by the establishment. </a:t>
            </a:r>
            <a:endParaRPr lang="en-US" sz="3200" dirty="0" smtClean="0">
              <a:latin typeface="Arial" charset="0"/>
              <a:ea typeface="Arial" charset="0"/>
              <a:cs typeface="Arial" charset="0"/>
            </a:endParaRPr>
          </a:p>
          <a:p>
            <a:r>
              <a:rPr lang="en-US" sz="3200" dirty="0" smtClean="0">
                <a:latin typeface="Arial" charset="0"/>
                <a:ea typeface="Arial" charset="0"/>
                <a:cs typeface="Arial" charset="0"/>
              </a:rPr>
              <a:t>A </a:t>
            </a:r>
            <a:r>
              <a:rPr lang="en-US" sz="3200" dirty="0" smtClean="0">
                <a:latin typeface="Arial" charset="0"/>
                <a:ea typeface="Arial" charset="0"/>
                <a:cs typeface="Arial" charset="0"/>
              </a:rPr>
              <a:t>register will maintain a list of members, an account book and a minute book recording the proceedings of the meeting. </a:t>
            </a:r>
          </a:p>
        </p:txBody>
      </p:sp>
      <p:sp>
        <p:nvSpPr>
          <p:cNvPr id="4" name="Date Placeholder 3"/>
          <p:cNvSpPr>
            <a:spLocks noGrp="1"/>
          </p:cNvSpPr>
          <p:nvPr>
            <p:ph type="dt" sz="half" idx="10"/>
          </p:nvPr>
        </p:nvSpPr>
        <p:spPr/>
        <p:txBody>
          <a:bodyPr/>
          <a:lstStyle/>
          <a:p>
            <a:fld id="{0723AE25-867F-DC4E-AAAD-1755D98917B6}"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24</a:t>
            </a:fld>
            <a:endParaRPr lang="en-US"/>
          </a:p>
        </p:txBody>
      </p:sp>
    </p:spTree>
    <p:extLst>
      <p:ext uri="{BB962C8B-B14F-4D97-AF65-F5344CB8AC3E}">
        <p14:creationId xmlns:p14="http://schemas.microsoft.com/office/powerpoint/2010/main" val="700499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139" y="2207610"/>
            <a:ext cx="10515600" cy="5861653"/>
          </a:xfrm>
        </p:spPr>
        <p:txBody>
          <a:bodyPr>
            <a:normAutofit/>
          </a:bodyPr>
          <a:lstStyle/>
          <a:p>
            <a:r>
              <a:rPr lang="en-US" sz="3200" dirty="0" smtClean="0">
                <a:latin typeface="Arial" charset="0"/>
                <a:ea typeface="Arial" charset="0"/>
                <a:cs typeface="Arial" charset="0"/>
              </a:rPr>
              <a:t>If </a:t>
            </a:r>
            <a:r>
              <a:rPr lang="en-US" sz="3200" dirty="0" smtClean="0">
                <a:latin typeface="Arial" charset="0"/>
                <a:ea typeface="Arial" charset="0"/>
                <a:cs typeface="Arial" charset="0"/>
              </a:rPr>
              <a:t>the register is satisfied that all the requirements have been met than he will register the trade union and issue a certificate which will allow the trade union to form with in 60 days from the date of the receipt of the application. </a:t>
            </a:r>
          </a:p>
          <a:p>
            <a:r>
              <a:rPr lang="en-US" sz="3200" dirty="0" smtClean="0">
                <a:latin typeface="Arial" charset="0"/>
                <a:ea typeface="Arial" charset="0"/>
                <a:cs typeface="Arial" charset="0"/>
              </a:rPr>
              <a:t>If the application is deemed insufficient then the trade union will be given a period of 15 days to rectify and clarify the </a:t>
            </a:r>
            <a:r>
              <a:rPr lang="en-US" sz="3200" dirty="0" smtClean="0">
                <a:latin typeface="Arial" charset="0"/>
                <a:ea typeface="Arial" charset="0"/>
                <a:cs typeface="Arial" charset="0"/>
              </a:rPr>
              <a:t>objections</a:t>
            </a:r>
            <a:endParaRPr lang="en-US" sz="3200" dirty="0" smtClean="0">
              <a:latin typeface="Arial" charset="0"/>
              <a:ea typeface="Arial" charset="0"/>
              <a:cs typeface="Arial" charset="0"/>
            </a:endParaRPr>
          </a:p>
        </p:txBody>
      </p:sp>
      <p:sp>
        <p:nvSpPr>
          <p:cNvPr id="2" name="Date Placeholder 1"/>
          <p:cNvSpPr>
            <a:spLocks noGrp="1"/>
          </p:cNvSpPr>
          <p:nvPr>
            <p:ph type="dt" sz="half" idx="10"/>
          </p:nvPr>
        </p:nvSpPr>
        <p:spPr/>
        <p:txBody>
          <a:bodyPr/>
          <a:lstStyle/>
          <a:p>
            <a:fld id="{7FA04DE5-483E-AF43-8504-E1B8697FF8BF}"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25</a:t>
            </a:fld>
            <a:endParaRPr lang="en-US"/>
          </a:p>
        </p:txBody>
      </p:sp>
      <p:sp>
        <p:nvSpPr>
          <p:cNvPr id="6" name="Rectangle 5"/>
          <p:cNvSpPr/>
          <p:nvPr/>
        </p:nvSpPr>
        <p:spPr>
          <a:xfrm>
            <a:off x="905969" y="834986"/>
            <a:ext cx="5301451" cy="769441"/>
          </a:xfrm>
          <a:prstGeom prst="rect">
            <a:avLst/>
          </a:prstGeom>
        </p:spPr>
        <p:txBody>
          <a:bodyPr wrap="none">
            <a:spAutoFit/>
          </a:bodyPr>
          <a:lstStyle/>
          <a:p>
            <a:r>
              <a:rPr lang="en-US" sz="4400" dirty="0">
                <a:solidFill>
                  <a:schemeClr val="bg1"/>
                </a:solidFill>
                <a:latin typeface="Arial" charset="0"/>
                <a:ea typeface="Arial" charset="0"/>
                <a:cs typeface="Arial" charset="0"/>
              </a:rPr>
              <a:t>Step 4 : </a:t>
            </a:r>
            <a:r>
              <a:rPr lang="en-US" sz="4400" dirty="0" smtClean="0">
                <a:solidFill>
                  <a:schemeClr val="bg1"/>
                </a:solidFill>
                <a:latin typeface="Arial" charset="0"/>
                <a:ea typeface="Arial" charset="0"/>
                <a:cs typeface="Arial" charset="0"/>
              </a:rPr>
              <a:t>Registration</a:t>
            </a:r>
            <a:endParaRPr lang="en-US" sz="44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782348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Arial" charset="0"/>
                <a:cs typeface="Arial" charset="0"/>
              </a:rPr>
              <a:t>Step 4 : Registration </a:t>
            </a:r>
            <a:r>
              <a:rPr lang="mr-IN" dirty="0">
                <a:latin typeface="Arial" charset="0"/>
                <a:ea typeface="Arial" charset="0"/>
                <a:cs typeface="Arial" charset="0"/>
              </a:rPr>
              <a:t>–</a:t>
            </a:r>
            <a:r>
              <a:rPr lang="en-US" dirty="0">
                <a:latin typeface="Arial" charset="0"/>
                <a:ea typeface="Arial" charset="0"/>
                <a:cs typeface="Arial" charset="0"/>
              </a:rPr>
              <a:t> </a:t>
            </a:r>
            <a:br>
              <a:rPr lang="en-US" dirty="0">
                <a:latin typeface="Arial" charset="0"/>
                <a:ea typeface="Arial" charset="0"/>
                <a:cs typeface="Arial" charset="0"/>
              </a:rPr>
            </a:br>
            <a:endParaRPr lang="en-US" dirty="0"/>
          </a:p>
        </p:txBody>
      </p:sp>
      <p:sp>
        <p:nvSpPr>
          <p:cNvPr id="3" name="Content Placeholder 2"/>
          <p:cNvSpPr>
            <a:spLocks noGrp="1"/>
          </p:cNvSpPr>
          <p:nvPr>
            <p:ph idx="1"/>
          </p:nvPr>
        </p:nvSpPr>
        <p:spPr>
          <a:xfrm>
            <a:off x="1154954" y="2603500"/>
            <a:ext cx="10488749" cy="3416300"/>
          </a:xfrm>
        </p:spPr>
        <p:txBody>
          <a:bodyPr>
            <a:normAutofit lnSpcReduction="10000"/>
          </a:bodyPr>
          <a:lstStyle/>
          <a:p>
            <a:r>
              <a:rPr lang="en-US" dirty="0">
                <a:latin typeface="Arial" charset="0"/>
                <a:ea typeface="Arial" charset="0"/>
                <a:cs typeface="Arial" charset="0"/>
              </a:rPr>
              <a:t>If the objections has not been cleared, the application can be rejected.</a:t>
            </a:r>
          </a:p>
          <a:p>
            <a:r>
              <a:rPr lang="en-US" dirty="0">
                <a:latin typeface="Arial" charset="0"/>
                <a:ea typeface="Arial" charset="0"/>
                <a:cs typeface="Arial" charset="0"/>
              </a:rPr>
              <a:t>If the application is rejected, for any reason, the trade union may appeal to the labor court who may pass judgement to the register to allow the trade union to form</a:t>
            </a:r>
            <a:endParaRPr lang="en-US" dirty="0"/>
          </a:p>
        </p:txBody>
      </p:sp>
      <p:sp>
        <p:nvSpPr>
          <p:cNvPr id="4" name="Date Placeholder 3"/>
          <p:cNvSpPr>
            <a:spLocks noGrp="1"/>
          </p:cNvSpPr>
          <p:nvPr>
            <p:ph type="dt" sz="half" idx="10"/>
          </p:nvPr>
        </p:nvSpPr>
        <p:spPr/>
        <p:txBody>
          <a:bodyPr/>
          <a:lstStyle/>
          <a:p>
            <a:fld id="{1FF56169-C6B3-8B4E-8460-64F84C63CD4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26</a:t>
            </a:fld>
            <a:endParaRPr lang="en-US"/>
          </a:p>
        </p:txBody>
      </p:sp>
    </p:spTree>
    <p:extLst>
      <p:ext uri="{BB962C8B-B14F-4D97-AF65-F5344CB8AC3E}">
        <p14:creationId xmlns:p14="http://schemas.microsoft.com/office/powerpoint/2010/main" val="1619475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trade union</a:t>
            </a:r>
            <a:endParaRPr lang="en-US" dirty="0"/>
          </a:p>
        </p:txBody>
      </p:sp>
      <p:sp>
        <p:nvSpPr>
          <p:cNvPr id="3" name="Content Placeholder 2"/>
          <p:cNvSpPr>
            <a:spLocks noGrp="1"/>
          </p:cNvSpPr>
          <p:nvPr>
            <p:ph idx="1"/>
          </p:nvPr>
        </p:nvSpPr>
        <p:spPr>
          <a:xfrm>
            <a:off x="561110" y="2827454"/>
            <a:ext cx="12143398" cy="5808546"/>
          </a:xfrm>
        </p:spPr>
        <p:txBody>
          <a:bodyPr>
            <a:normAutofit/>
          </a:bodyPr>
          <a:lstStyle/>
          <a:p>
            <a:r>
              <a:rPr lang="en-US" dirty="0" smtClean="0">
                <a:latin typeface="Arial" charset="0"/>
                <a:ea typeface="Arial" charset="0"/>
                <a:cs typeface="Arial" charset="0"/>
              </a:rPr>
              <a:t>Increase in bargaining power</a:t>
            </a:r>
          </a:p>
          <a:p>
            <a:r>
              <a:rPr lang="en-US" dirty="0" smtClean="0">
                <a:latin typeface="Arial" charset="0"/>
                <a:ea typeface="Arial" charset="0"/>
                <a:cs typeface="Arial" charset="0"/>
              </a:rPr>
              <a:t>Ensuring Job security</a:t>
            </a:r>
          </a:p>
          <a:p>
            <a:r>
              <a:rPr lang="en-US" dirty="0" smtClean="0">
                <a:latin typeface="Arial" charset="0"/>
                <a:ea typeface="Arial" charset="0"/>
                <a:cs typeface="Arial" charset="0"/>
              </a:rPr>
              <a:t>Enhancement of wages</a:t>
            </a:r>
          </a:p>
          <a:p>
            <a:r>
              <a:rPr lang="en-US" dirty="0" smtClean="0">
                <a:latin typeface="Arial" charset="0"/>
                <a:ea typeface="Arial" charset="0"/>
                <a:cs typeface="Arial" charset="0"/>
              </a:rPr>
              <a:t>Implementation of labor laws properly</a:t>
            </a:r>
          </a:p>
          <a:p>
            <a:endParaRPr lang="en-US" dirty="0" smtClean="0">
              <a:latin typeface="Arial" charset="0"/>
              <a:ea typeface="Arial" charset="0"/>
              <a:cs typeface="Arial" charset="0"/>
            </a:endParaRPr>
          </a:p>
          <a:p>
            <a:endParaRPr lang="en-US"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94731436-E2DE-6E4D-A866-08C0A98C40D9}"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27</a:t>
            </a:fld>
            <a:endParaRPr lang="en-US"/>
          </a:p>
        </p:txBody>
      </p:sp>
    </p:spTree>
    <p:extLst>
      <p:ext uri="{BB962C8B-B14F-4D97-AF65-F5344CB8AC3E}">
        <p14:creationId xmlns:p14="http://schemas.microsoft.com/office/powerpoint/2010/main" val="2037461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616200"/>
            <a:ext cx="11262590" cy="3416300"/>
          </a:xfrm>
        </p:spPr>
        <p:txBody>
          <a:bodyPr>
            <a:normAutofit fontScale="92500" lnSpcReduction="10000"/>
          </a:bodyPr>
          <a:lstStyle/>
          <a:p>
            <a:r>
              <a:rPr lang="en-US" dirty="0">
                <a:latin typeface="Arial" charset="0"/>
                <a:ea typeface="Arial" charset="0"/>
                <a:cs typeface="Arial" charset="0"/>
              </a:rPr>
              <a:t>Opportunity to raise voice to employers </a:t>
            </a:r>
          </a:p>
          <a:p>
            <a:r>
              <a:rPr lang="en-US" dirty="0">
                <a:latin typeface="Arial" charset="0"/>
                <a:ea typeface="Arial" charset="0"/>
                <a:cs typeface="Arial" charset="0"/>
              </a:rPr>
              <a:t>Recognition of workers participation </a:t>
            </a:r>
          </a:p>
          <a:p>
            <a:r>
              <a:rPr lang="en-US" dirty="0">
                <a:latin typeface="Arial" charset="0"/>
                <a:ea typeface="Arial" charset="0"/>
                <a:cs typeface="Arial" charset="0"/>
              </a:rPr>
              <a:t>Ensuring Industrial peace</a:t>
            </a:r>
          </a:p>
          <a:p>
            <a:r>
              <a:rPr lang="en-US" dirty="0">
                <a:latin typeface="Arial" charset="0"/>
                <a:ea typeface="Arial" charset="0"/>
                <a:cs typeface="Arial" charset="0"/>
              </a:rPr>
              <a:t>Protection against exploitation</a:t>
            </a:r>
          </a:p>
          <a:p>
            <a:r>
              <a:rPr lang="en-US" dirty="0">
                <a:latin typeface="Arial" charset="0"/>
                <a:ea typeface="Arial" charset="0"/>
                <a:cs typeface="Arial" charset="0"/>
              </a:rPr>
              <a:t>Creating harmonious relationship between employees and workers</a:t>
            </a:r>
          </a:p>
          <a:p>
            <a:endParaRPr lang="en-US" dirty="0"/>
          </a:p>
        </p:txBody>
      </p:sp>
      <p:sp>
        <p:nvSpPr>
          <p:cNvPr id="4" name="Date Placeholder 3"/>
          <p:cNvSpPr>
            <a:spLocks noGrp="1"/>
          </p:cNvSpPr>
          <p:nvPr>
            <p:ph type="dt" sz="half" idx="10"/>
          </p:nvPr>
        </p:nvSpPr>
        <p:spPr/>
        <p:txBody>
          <a:bodyPr/>
          <a:lstStyle/>
          <a:p>
            <a:fld id="{1FF56169-C6B3-8B4E-8460-64F84C63CD4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28</a:t>
            </a:fld>
            <a:endParaRPr lang="en-US"/>
          </a:p>
        </p:txBody>
      </p:sp>
      <p:sp>
        <p:nvSpPr>
          <p:cNvPr id="7" name="Title 1"/>
          <p:cNvSpPr>
            <a:spLocks noGrp="1"/>
          </p:cNvSpPr>
          <p:nvPr>
            <p:ph type="title"/>
          </p:nvPr>
        </p:nvSpPr>
        <p:spPr/>
        <p:txBody>
          <a:bodyPr/>
          <a:lstStyle/>
          <a:p>
            <a:r>
              <a:rPr lang="en-US" dirty="0" smtClean="0"/>
              <a:t>Advantages of trade union</a:t>
            </a:r>
            <a:endParaRPr lang="en-US" dirty="0"/>
          </a:p>
        </p:txBody>
      </p:sp>
    </p:spTree>
    <p:extLst>
      <p:ext uri="{BB962C8B-B14F-4D97-AF65-F5344CB8AC3E}">
        <p14:creationId xmlns:p14="http://schemas.microsoft.com/office/powerpoint/2010/main" val="1055172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955800"/>
            <a:ext cx="11239500" cy="5973763"/>
          </a:xfrm>
        </p:spPr>
        <p:txBody>
          <a:bodyPr>
            <a:normAutofit/>
          </a:bodyPr>
          <a:lstStyle/>
          <a:p>
            <a:pPr marL="0" indent="0">
              <a:buNone/>
            </a:pPr>
            <a:endParaRPr lang="en-US" sz="3200" b="1" dirty="0" smtClean="0">
              <a:latin typeface="Arial" charset="0"/>
              <a:ea typeface="Arial" charset="0"/>
              <a:cs typeface="Arial" charset="0"/>
            </a:endParaRPr>
          </a:p>
          <a:p>
            <a:r>
              <a:rPr lang="en-US" sz="3200" dirty="0" smtClean="0">
                <a:latin typeface="Arial" charset="0"/>
                <a:ea typeface="Arial" charset="0"/>
                <a:cs typeface="Arial" charset="0"/>
              </a:rPr>
              <a:t>Corruption of trade union leaders</a:t>
            </a:r>
          </a:p>
          <a:p>
            <a:r>
              <a:rPr lang="en-US" sz="3200" dirty="0" smtClean="0">
                <a:latin typeface="Arial" charset="0"/>
                <a:ea typeface="Arial" charset="0"/>
                <a:cs typeface="Arial" charset="0"/>
              </a:rPr>
              <a:t>Affiliation with political parties </a:t>
            </a:r>
          </a:p>
          <a:p>
            <a:r>
              <a:rPr lang="en-US" sz="3200" dirty="0" smtClean="0">
                <a:latin typeface="Arial" charset="0"/>
                <a:ea typeface="Arial" charset="0"/>
                <a:cs typeface="Arial" charset="0"/>
              </a:rPr>
              <a:t>Decrease in productivity</a:t>
            </a:r>
          </a:p>
          <a:p>
            <a:r>
              <a:rPr lang="en-US" sz="3200" dirty="0" smtClean="0">
                <a:latin typeface="Arial" charset="0"/>
                <a:ea typeface="Arial" charset="0"/>
                <a:cs typeface="Arial" charset="0"/>
              </a:rPr>
              <a:t>Misuse of rights</a:t>
            </a:r>
          </a:p>
          <a:p>
            <a:r>
              <a:rPr lang="en-US" sz="3200" dirty="0" smtClean="0">
                <a:latin typeface="Arial" charset="0"/>
                <a:ea typeface="Arial" charset="0"/>
                <a:cs typeface="Arial" charset="0"/>
              </a:rPr>
              <a:t>Increase in managerial complexity </a:t>
            </a:r>
          </a:p>
          <a:p>
            <a:endParaRPr lang="en-US" sz="3200" dirty="0">
              <a:latin typeface="Arial" charset="0"/>
              <a:ea typeface="Arial" charset="0"/>
              <a:cs typeface="Arial" charset="0"/>
            </a:endParaRPr>
          </a:p>
        </p:txBody>
      </p:sp>
      <p:sp>
        <p:nvSpPr>
          <p:cNvPr id="2" name="Date Placeholder 1"/>
          <p:cNvSpPr>
            <a:spLocks noGrp="1"/>
          </p:cNvSpPr>
          <p:nvPr>
            <p:ph type="dt" sz="half" idx="10"/>
          </p:nvPr>
        </p:nvSpPr>
        <p:spPr/>
        <p:txBody>
          <a:bodyPr/>
          <a:lstStyle/>
          <a:p>
            <a:fld id="{95E89A95-6A9D-3D4C-B00B-CEA5390224C5}"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29</a:t>
            </a:fld>
            <a:endParaRPr lang="en-US"/>
          </a:p>
        </p:txBody>
      </p:sp>
      <p:sp>
        <p:nvSpPr>
          <p:cNvPr id="6" name="Rectangle 5"/>
          <p:cNvSpPr/>
          <p:nvPr/>
        </p:nvSpPr>
        <p:spPr>
          <a:xfrm>
            <a:off x="1484896" y="861591"/>
            <a:ext cx="8559779" cy="769441"/>
          </a:xfrm>
          <a:prstGeom prst="rect">
            <a:avLst/>
          </a:prstGeom>
        </p:spPr>
        <p:txBody>
          <a:bodyPr wrap="none">
            <a:spAutoFit/>
          </a:bodyPr>
          <a:lstStyle/>
          <a:p>
            <a:r>
              <a:rPr lang="en-US" sz="4400" b="1" dirty="0">
                <a:solidFill>
                  <a:schemeClr val="bg1"/>
                </a:solidFill>
                <a:latin typeface="Arial" charset="0"/>
                <a:ea typeface="Arial" charset="0"/>
                <a:cs typeface="Arial" charset="0"/>
              </a:rPr>
              <a:t>Disadvantages of Trade union- </a:t>
            </a:r>
          </a:p>
        </p:txBody>
      </p:sp>
    </p:spTree>
    <p:extLst>
      <p:ext uri="{BB962C8B-B14F-4D97-AF65-F5344CB8AC3E}">
        <p14:creationId xmlns:p14="http://schemas.microsoft.com/office/powerpoint/2010/main" val="199419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trade union in Bangladesh</a:t>
            </a:r>
            <a:endParaRPr lang="en-US" dirty="0"/>
          </a:p>
        </p:txBody>
      </p:sp>
      <p:sp>
        <p:nvSpPr>
          <p:cNvPr id="3" name="Content Placeholder 2"/>
          <p:cNvSpPr>
            <a:spLocks noGrp="1"/>
          </p:cNvSpPr>
          <p:nvPr>
            <p:ph idx="1"/>
          </p:nvPr>
        </p:nvSpPr>
        <p:spPr>
          <a:xfrm>
            <a:off x="860664" y="2328085"/>
            <a:ext cx="11016026" cy="3105763"/>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Trade union is an organization of workers. The objective of trade unions all over the globe are the same. But the nature of trade union varies from country to country due to a difference in philosophy, mentality, political situations, ideology of trade unions leaders and workers. </a:t>
            </a:r>
            <a:endParaRPr lang="en-US" sz="4400" dirty="0"/>
          </a:p>
        </p:txBody>
      </p:sp>
      <p:sp>
        <p:nvSpPr>
          <p:cNvPr id="4" name="Date Placeholder 3"/>
          <p:cNvSpPr>
            <a:spLocks noGrp="1"/>
          </p:cNvSpPr>
          <p:nvPr>
            <p:ph type="dt" sz="half" idx="10"/>
          </p:nvPr>
        </p:nvSpPr>
        <p:spPr/>
        <p:txBody>
          <a:bodyPr/>
          <a:lstStyle/>
          <a:p>
            <a:fld id="{FD32F029-7A66-684E-893E-73AAB092AABB}"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3</a:t>
            </a:fld>
            <a:endParaRPr lang="en-US"/>
          </a:p>
        </p:txBody>
      </p:sp>
    </p:spTree>
    <p:extLst>
      <p:ext uri="{BB962C8B-B14F-4D97-AF65-F5344CB8AC3E}">
        <p14:creationId xmlns:p14="http://schemas.microsoft.com/office/powerpoint/2010/main" val="1273792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union leadership</a:t>
            </a:r>
            <a:endParaRPr lang="en-US" dirty="0"/>
          </a:p>
        </p:txBody>
      </p:sp>
      <p:sp>
        <p:nvSpPr>
          <p:cNvPr id="3" name="Content Placeholder 2"/>
          <p:cNvSpPr>
            <a:spLocks noGrp="1"/>
          </p:cNvSpPr>
          <p:nvPr>
            <p:ph idx="1"/>
          </p:nvPr>
        </p:nvSpPr>
        <p:spPr>
          <a:xfrm>
            <a:off x="561110" y="2603500"/>
            <a:ext cx="11478490" cy="3788338"/>
          </a:xfrm>
        </p:spPr>
        <p:txBody>
          <a:bodyPr>
            <a:normAutofit fontScale="92500" lnSpcReduction="10000"/>
          </a:bodyPr>
          <a:lstStyle/>
          <a:p>
            <a:pPr marL="0" indent="0">
              <a:buNone/>
            </a:pPr>
            <a:r>
              <a:rPr lang="en-US" sz="3200" dirty="0" smtClean="0">
                <a:latin typeface="Arial" charset="0"/>
                <a:ea typeface="Arial" charset="0"/>
                <a:cs typeface="Arial" charset="0"/>
              </a:rPr>
              <a:t>The basic purpose of trade union leaders are to protect the workers interests and to maintain a harmonious relation among workers and employers. </a:t>
            </a:r>
          </a:p>
          <a:p>
            <a:r>
              <a:rPr lang="en-US" sz="3200" dirty="0" smtClean="0">
                <a:latin typeface="Arial" charset="0"/>
                <a:ea typeface="Arial" charset="0"/>
                <a:cs typeface="Arial" charset="0"/>
              </a:rPr>
              <a:t>There are </a:t>
            </a:r>
            <a:r>
              <a:rPr lang="en-US" sz="3200" b="1" dirty="0" smtClean="0">
                <a:latin typeface="Arial" charset="0"/>
                <a:ea typeface="Arial" charset="0"/>
                <a:cs typeface="Arial" charset="0"/>
              </a:rPr>
              <a:t>two types </a:t>
            </a:r>
            <a:r>
              <a:rPr lang="en-US" sz="3200" dirty="0" smtClean="0">
                <a:latin typeface="Arial" charset="0"/>
                <a:ea typeface="Arial" charset="0"/>
                <a:cs typeface="Arial" charset="0"/>
              </a:rPr>
              <a:t>of leadership in a trade union. </a:t>
            </a:r>
          </a:p>
          <a:p>
            <a:r>
              <a:rPr lang="en-US" sz="3200" dirty="0" smtClean="0">
                <a:latin typeface="Arial" charset="0"/>
                <a:ea typeface="Arial" charset="0"/>
                <a:cs typeface="Arial" charset="0"/>
              </a:rPr>
              <a:t>If some one working in the organization becomes a leader he is called </a:t>
            </a:r>
            <a:r>
              <a:rPr lang="en-US" sz="3200" b="1" dirty="0" smtClean="0">
                <a:latin typeface="Arial" charset="0"/>
                <a:ea typeface="Arial" charset="0"/>
                <a:cs typeface="Arial" charset="0"/>
              </a:rPr>
              <a:t>insider. </a:t>
            </a:r>
            <a:endParaRPr lang="en-US" sz="3200" b="1" dirty="0" smtClean="0">
              <a:latin typeface="Arial" charset="0"/>
              <a:ea typeface="Arial" charset="0"/>
              <a:cs typeface="Arial" charset="0"/>
            </a:endParaRPr>
          </a:p>
          <a:p>
            <a:r>
              <a:rPr lang="en-US" sz="3200" dirty="0" smtClean="0">
                <a:latin typeface="Arial" charset="0"/>
                <a:ea typeface="Arial" charset="0"/>
                <a:cs typeface="Arial" charset="0"/>
              </a:rPr>
              <a:t>If </a:t>
            </a:r>
            <a:r>
              <a:rPr lang="en-US" sz="3200" dirty="0" smtClean="0">
                <a:latin typeface="Arial" charset="0"/>
                <a:ea typeface="Arial" charset="0"/>
                <a:cs typeface="Arial" charset="0"/>
              </a:rPr>
              <a:t>someone from outside becomes a leader he is called an </a:t>
            </a:r>
            <a:r>
              <a:rPr lang="en-US" sz="3200" b="1" dirty="0" smtClean="0">
                <a:latin typeface="Arial" charset="0"/>
                <a:ea typeface="Arial" charset="0"/>
                <a:cs typeface="Arial" charset="0"/>
              </a:rPr>
              <a:t>outsider.</a:t>
            </a:r>
            <a:endParaRPr lang="en-US" sz="3200" b="1"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43C1939F-E884-3342-99DA-D051AA547982}"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30</a:t>
            </a:fld>
            <a:endParaRPr lang="en-US"/>
          </a:p>
        </p:txBody>
      </p:sp>
    </p:spTree>
    <p:extLst>
      <p:ext uri="{BB962C8B-B14F-4D97-AF65-F5344CB8AC3E}">
        <p14:creationId xmlns:p14="http://schemas.microsoft.com/office/powerpoint/2010/main" val="603984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union leadership by outsiders</a:t>
            </a:r>
            <a:endParaRPr lang="en-US" dirty="0"/>
          </a:p>
        </p:txBody>
      </p:sp>
      <p:sp>
        <p:nvSpPr>
          <p:cNvPr id="3" name="Content Placeholder 2"/>
          <p:cNvSpPr>
            <a:spLocks noGrp="1"/>
          </p:cNvSpPr>
          <p:nvPr>
            <p:ph idx="1"/>
          </p:nvPr>
        </p:nvSpPr>
        <p:spPr>
          <a:xfrm>
            <a:off x="561110" y="2159001"/>
            <a:ext cx="11503890" cy="4232838"/>
          </a:xfrm>
        </p:spPr>
        <p:txBody>
          <a:bodyPr>
            <a:normAutofit lnSpcReduction="10000"/>
          </a:bodyPr>
          <a:lstStyle/>
          <a:p>
            <a:pPr marL="0" indent="0">
              <a:buNone/>
            </a:pPr>
            <a:r>
              <a:rPr lang="en-US" sz="3200" b="1" dirty="0" smtClean="0">
                <a:latin typeface="Arial" charset="0"/>
                <a:ea typeface="Arial" charset="0"/>
                <a:cs typeface="Arial" charset="0"/>
              </a:rPr>
              <a:t>Advantages </a:t>
            </a:r>
            <a:r>
              <a:rPr lang="mr-IN" sz="3200" b="1" dirty="0" smtClean="0">
                <a:latin typeface="Arial" charset="0"/>
                <a:ea typeface="Arial" charset="0"/>
                <a:cs typeface="Arial" charset="0"/>
              </a:rPr>
              <a:t>–</a:t>
            </a:r>
            <a:r>
              <a:rPr lang="en-US" sz="3200" b="1" dirty="0" smtClean="0">
                <a:latin typeface="Arial" charset="0"/>
                <a:ea typeface="Arial" charset="0"/>
                <a:cs typeface="Arial" charset="0"/>
              </a:rPr>
              <a:t> </a:t>
            </a:r>
          </a:p>
          <a:p>
            <a:r>
              <a:rPr lang="en-US" sz="3200" dirty="0" smtClean="0">
                <a:latin typeface="Arial" charset="0"/>
                <a:ea typeface="Arial" charset="0"/>
                <a:cs typeface="Arial" charset="0"/>
              </a:rPr>
              <a:t>Literacy level: most workers have poor educational background and might not have the capacity to run a trade union</a:t>
            </a:r>
          </a:p>
          <a:p>
            <a:r>
              <a:rPr lang="en-US" sz="3200" dirty="0" smtClean="0">
                <a:latin typeface="Arial" charset="0"/>
                <a:ea typeface="Arial" charset="0"/>
                <a:cs typeface="Arial" charset="0"/>
              </a:rPr>
              <a:t>Handling management: Experienced people is needed to negotiate with management </a:t>
            </a:r>
          </a:p>
          <a:p>
            <a:r>
              <a:rPr lang="en-US" sz="3200" dirty="0" smtClean="0">
                <a:latin typeface="Arial" charset="0"/>
                <a:ea typeface="Arial" charset="0"/>
                <a:cs typeface="Arial" charset="0"/>
              </a:rPr>
              <a:t>More knowledge: Outsiders have more expertise </a:t>
            </a:r>
          </a:p>
          <a:p>
            <a:r>
              <a:rPr lang="en-US" sz="3200" dirty="0" smtClean="0">
                <a:latin typeface="Arial" charset="0"/>
                <a:ea typeface="Arial" charset="0"/>
                <a:cs typeface="Arial" charset="0"/>
              </a:rPr>
              <a:t>They can protect the workers from tyrannies. </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5C301790-4160-CA48-8C56-EDFB12D6A270}"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31</a:t>
            </a:fld>
            <a:endParaRPr lang="en-US"/>
          </a:p>
        </p:txBody>
      </p:sp>
    </p:spTree>
    <p:extLst>
      <p:ext uri="{BB962C8B-B14F-4D97-AF65-F5344CB8AC3E}">
        <p14:creationId xmlns:p14="http://schemas.microsoft.com/office/powerpoint/2010/main" val="12930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4700" y="2370174"/>
            <a:ext cx="11188700" cy="5826089"/>
          </a:xfrm>
        </p:spPr>
        <p:txBody>
          <a:bodyPr>
            <a:normAutofit/>
          </a:bodyPr>
          <a:lstStyle/>
          <a:p>
            <a:pPr marL="0" indent="0">
              <a:buNone/>
            </a:pPr>
            <a:r>
              <a:rPr lang="en-US" sz="3200" b="1" dirty="0" smtClean="0">
                <a:latin typeface="Arial" charset="0"/>
                <a:ea typeface="Arial" charset="0"/>
                <a:cs typeface="Arial" charset="0"/>
              </a:rPr>
              <a:t>Disadvantages-</a:t>
            </a:r>
            <a:endParaRPr lang="en-US" sz="3200" b="1" dirty="0" smtClean="0">
              <a:latin typeface="Arial" charset="0"/>
              <a:ea typeface="Arial" charset="0"/>
              <a:cs typeface="Arial" charset="0"/>
            </a:endParaRPr>
          </a:p>
          <a:p>
            <a:r>
              <a:rPr lang="en-US" sz="3200" dirty="0" smtClean="0">
                <a:latin typeface="Arial" charset="0"/>
                <a:ea typeface="Arial" charset="0"/>
                <a:cs typeface="Arial" charset="0"/>
              </a:rPr>
              <a:t>Increase in intra-union rivalry  </a:t>
            </a:r>
          </a:p>
          <a:p>
            <a:r>
              <a:rPr lang="en-US" sz="3200" dirty="0" smtClean="0">
                <a:latin typeface="Arial" charset="0"/>
                <a:ea typeface="Arial" charset="0"/>
                <a:cs typeface="Arial" charset="0"/>
              </a:rPr>
              <a:t>Leaders try to maximize their self interest</a:t>
            </a:r>
          </a:p>
          <a:p>
            <a:r>
              <a:rPr lang="en-US" sz="3200" dirty="0" smtClean="0">
                <a:latin typeface="Arial" charset="0"/>
                <a:ea typeface="Arial" charset="0"/>
                <a:cs typeface="Arial" charset="0"/>
              </a:rPr>
              <a:t>They might create vested interest internally. </a:t>
            </a:r>
          </a:p>
          <a:p>
            <a:r>
              <a:rPr lang="en-US" sz="3200" dirty="0" smtClean="0">
                <a:latin typeface="Arial" charset="0"/>
                <a:ea typeface="Arial" charset="0"/>
                <a:cs typeface="Arial" charset="0"/>
              </a:rPr>
              <a:t>Hard to gain trust over the workers. </a:t>
            </a:r>
            <a:endParaRPr lang="en-US" sz="3200" dirty="0">
              <a:latin typeface="Arial" charset="0"/>
              <a:ea typeface="Arial" charset="0"/>
              <a:cs typeface="Arial" charset="0"/>
            </a:endParaRPr>
          </a:p>
        </p:txBody>
      </p:sp>
      <p:sp>
        <p:nvSpPr>
          <p:cNvPr id="2" name="Date Placeholder 1"/>
          <p:cNvSpPr>
            <a:spLocks noGrp="1"/>
          </p:cNvSpPr>
          <p:nvPr>
            <p:ph type="dt" sz="half" idx="10"/>
          </p:nvPr>
        </p:nvSpPr>
        <p:spPr/>
        <p:txBody>
          <a:bodyPr/>
          <a:lstStyle/>
          <a:p>
            <a:fld id="{1FE11A50-9F91-1F4B-83EE-70FE597EFB9E}"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32</a:t>
            </a:fld>
            <a:endParaRPr lang="en-US"/>
          </a:p>
        </p:txBody>
      </p:sp>
    </p:spTree>
    <p:extLst>
      <p:ext uri="{BB962C8B-B14F-4D97-AF65-F5344CB8AC3E}">
        <p14:creationId xmlns:p14="http://schemas.microsoft.com/office/powerpoint/2010/main" val="936964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of Insider leaders</a:t>
            </a:r>
            <a:endParaRPr lang="en-US" dirty="0"/>
          </a:p>
        </p:txBody>
      </p:sp>
      <p:sp>
        <p:nvSpPr>
          <p:cNvPr id="3" name="Content Placeholder 2"/>
          <p:cNvSpPr>
            <a:spLocks noGrp="1"/>
          </p:cNvSpPr>
          <p:nvPr>
            <p:ph idx="1"/>
          </p:nvPr>
        </p:nvSpPr>
        <p:spPr>
          <a:xfrm>
            <a:off x="561110" y="2387600"/>
            <a:ext cx="11237190" cy="4004238"/>
          </a:xfrm>
        </p:spPr>
        <p:txBody>
          <a:bodyPr>
            <a:normAutofit lnSpcReduction="10000"/>
          </a:bodyPr>
          <a:lstStyle/>
          <a:p>
            <a:r>
              <a:rPr lang="en-US" sz="3200" dirty="0" smtClean="0">
                <a:latin typeface="Arial" charset="0"/>
                <a:ea typeface="Arial" charset="0"/>
                <a:cs typeface="Arial" charset="0"/>
              </a:rPr>
              <a:t>It increases aspiration of the trade union members</a:t>
            </a:r>
          </a:p>
          <a:p>
            <a:r>
              <a:rPr lang="en-US" sz="3200" dirty="0" smtClean="0">
                <a:latin typeface="Arial" charset="0"/>
                <a:ea typeface="Arial" charset="0"/>
                <a:cs typeface="Arial" charset="0"/>
              </a:rPr>
              <a:t>Leaders can realize the problems of the workers more easily</a:t>
            </a:r>
          </a:p>
          <a:p>
            <a:r>
              <a:rPr lang="en-US" sz="3200" dirty="0" smtClean="0">
                <a:latin typeface="Arial" charset="0"/>
                <a:ea typeface="Arial" charset="0"/>
                <a:cs typeface="Arial" charset="0"/>
              </a:rPr>
              <a:t>They are sometimes more experienced with the company culture</a:t>
            </a:r>
          </a:p>
          <a:p>
            <a:r>
              <a:rPr lang="en-US" sz="3200" dirty="0" smtClean="0">
                <a:latin typeface="Arial" charset="0"/>
                <a:ea typeface="Arial" charset="0"/>
                <a:cs typeface="Arial" charset="0"/>
              </a:rPr>
              <a:t>They are elected by the direct poll for workers</a:t>
            </a:r>
          </a:p>
          <a:p>
            <a:r>
              <a:rPr lang="en-US" sz="3200" dirty="0" smtClean="0">
                <a:latin typeface="Arial" charset="0"/>
                <a:ea typeface="Arial" charset="0"/>
                <a:cs typeface="Arial" charset="0"/>
              </a:rPr>
              <a:t>They are more motivated for the workers rights.</a:t>
            </a:r>
          </a:p>
          <a:p>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38DC1A63-C38B-224B-AB5D-109F3275C55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33</a:t>
            </a:fld>
            <a:endParaRPr lang="en-US"/>
          </a:p>
        </p:txBody>
      </p:sp>
    </p:spTree>
    <p:extLst>
      <p:ext uri="{BB962C8B-B14F-4D97-AF65-F5344CB8AC3E}">
        <p14:creationId xmlns:p14="http://schemas.microsoft.com/office/powerpoint/2010/main" val="71776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 </a:t>
            </a:r>
            <a:r>
              <a:rPr lang="en-US" dirty="0" smtClean="0"/>
              <a:t>of </a:t>
            </a:r>
            <a:r>
              <a:rPr lang="en-US" dirty="0" smtClean="0"/>
              <a:t>Insider leader</a:t>
            </a:r>
            <a:endParaRPr lang="en-US" dirty="0"/>
          </a:p>
        </p:txBody>
      </p:sp>
      <p:sp>
        <p:nvSpPr>
          <p:cNvPr id="3" name="Content Placeholder 2"/>
          <p:cNvSpPr>
            <a:spLocks noGrp="1"/>
          </p:cNvSpPr>
          <p:nvPr>
            <p:ph idx="1"/>
          </p:nvPr>
        </p:nvSpPr>
        <p:spPr/>
        <p:txBody>
          <a:bodyPr>
            <a:normAutofit/>
          </a:bodyPr>
          <a:lstStyle/>
          <a:p>
            <a:r>
              <a:rPr lang="en-US" sz="3200" dirty="0" smtClean="0">
                <a:latin typeface="Arial" charset="0"/>
                <a:ea typeface="Arial" charset="0"/>
                <a:cs typeface="Arial" charset="0"/>
              </a:rPr>
              <a:t>Skill and knowledge gap</a:t>
            </a:r>
          </a:p>
          <a:p>
            <a:r>
              <a:rPr lang="en-US" sz="3200" dirty="0" smtClean="0">
                <a:latin typeface="Arial" charset="0"/>
                <a:ea typeface="Arial" charset="0"/>
                <a:cs typeface="Arial" charset="0"/>
              </a:rPr>
              <a:t>Insiders might become more inclined towards nepotism and regionalism. </a:t>
            </a:r>
          </a:p>
          <a:p>
            <a:r>
              <a:rPr lang="en-US" sz="3200" dirty="0" smtClean="0">
                <a:latin typeface="Arial" charset="0"/>
                <a:ea typeface="Arial" charset="0"/>
                <a:cs typeface="Arial" charset="0"/>
              </a:rPr>
              <a:t>Their collective bargaining skills are low</a:t>
            </a:r>
          </a:p>
          <a:p>
            <a:r>
              <a:rPr lang="en-US" sz="3200" dirty="0" smtClean="0">
                <a:latin typeface="Arial" charset="0"/>
                <a:ea typeface="Arial" charset="0"/>
                <a:cs typeface="Arial" charset="0"/>
              </a:rPr>
              <a:t>Might work for self interest due to political interest. </a:t>
            </a:r>
          </a:p>
        </p:txBody>
      </p:sp>
      <p:sp>
        <p:nvSpPr>
          <p:cNvPr id="4" name="Date Placeholder 3"/>
          <p:cNvSpPr>
            <a:spLocks noGrp="1"/>
          </p:cNvSpPr>
          <p:nvPr>
            <p:ph type="dt" sz="half" idx="10"/>
          </p:nvPr>
        </p:nvSpPr>
        <p:spPr/>
        <p:txBody>
          <a:bodyPr/>
          <a:lstStyle/>
          <a:p>
            <a:fld id="{3E53C78F-AA6E-AC4F-B9BE-BBFD7E79ACBC}"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34</a:t>
            </a:fld>
            <a:endParaRPr lang="en-US"/>
          </a:p>
        </p:txBody>
      </p:sp>
    </p:spTree>
    <p:extLst>
      <p:ext uri="{BB962C8B-B14F-4D97-AF65-F5344CB8AC3E}">
        <p14:creationId xmlns:p14="http://schemas.microsoft.com/office/powerpoint/2010/main" val="16104524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union movement in Bangladesh</a:t>
            </a:r>
            <a:endParaRPr lang="en-US" dirty="0"/>
          </a:p>
        </p:txBody>
      </p:sp>
      <p:sp>
        <p:nvSpPr>
          <p:cNvPr id="3" name="Content Placeholder 2"/>
          <p:cNvSpPr>
            <a:spLocks noGrp="1"/>
          </p:cNvSpPr>
          <p:nvPr>
            <p:ph idx="1"/>
          </p:nvPr>
        </p:nvSpPr>
        <p:spPr>
          <a:xfrm>
            <a:off x="561110" y="2603500"/>
            <a:ext cx="11338790" cy="3788338"/>
          </a:xfrm>
        </p:spPr>
        <p:txBody>
          <a:bodyPr>
            <a:normAutofit fontScale="92500" lnSpcReduction="20000"/>
          </a:bodyPr>
          <a:lstStyle/>
          <a:p>
            <a:r>
              <a:rPr lang="en-US" sz="3200" dirty="0" smtClean="0">
                <a:latin typeface="Arial" charset="0"/>
                <a:ea typeface="Arial" charset="0"/>
                <a:cs typeface="Arial" charset="0"/>
              </a:rPr>
              <a:t>No trade union before 1947</a:t>
            </a:r>
          </a:p>
          <a:p>
            <a:r>
              <a:rPr lang="en-US" sz="3200" dirty="0" smtClean="0">
                <a:latin typeface="Arial" charset="0"/>
                <a:ea typeface="Arial" charset="0"/>
                <a:cs typeface="Arial" charset="0"/>
              </a:rPr>
              <a:t>Slow growth till 1960</a:t>
            </a:r>
          </a:p>
          <a:p>
            <a:r>
              <a:rPr lang="en-US" sz="3200" dirty="0" smtClean="0">
                <a:latin typeface="Arial" charset="0"/>
                <a:ea typeface="Arial" charset="0"/>
                <a:cs typeface="Arial" charset="0"/>
              </a:rPr>
              <a:t>Slow growth of industrialization hampered the growth of trade unions.</a:t>
            </a:r>
          </a:p>
          <a:p>
            <a:r>
              <a:rPr lang="en-US" sz="3200" dirty="0" smtClean="0">
                <a:latin typeface="Arial" charset="0"/>
                <a:ea typeface="Arial" charset="0"/>
                <a:cs typeface="Arial" charset="0"/>
              </a:rPr>
              <a:t>Usually most basic unions and federations ended up being compromised by the management and employers or influenced by political parties.</a:t>
            </a:r>
          </a:p>
          <a:p>
            <a:r>
              <a:rPr lang="en-US" sz="3200" dirty="0" smtClean="0">
                <a:latin typeface="Arial" charset="0"/>
                <a:ea typeface="Arial" charset="0"/>
                <a:cs typeface="Arial" charset="0"/>
              </a:rPr>
              <a:t>Bribing is rampant. </a:t>
            </a:r>
            <a:endParaRPr lang="en-US" sz="3200" dirty="0">
              <a:latin typeface="Arial" charset="0"/>
              <a:ea typeface="Arial" charset="0"/>
              <a:cs typeface="Arial" charset="0"/>
            </a:endParaRPr>
          </a:p>
        </p:txBody>
      </p:sp>
      <p:sp>
        <p:nvSpPr>
          <p:cNvPr id="4" name="Date Placeholder 3"/>
          <p:cNvSpPr>
            <a:spLocks noGrp="1"/>
          </p:cNvSpPr>
          <p:nvPr>
            <p:ph type="dt" sz="half" idx="10"/>
          </p:nvPr>
        </p:nvSpPr>
        <p:spPr/>
        <p:txBody>
          <a:bodyPr/>
          <a:lstStyle/>
          <a:p>
            <a:fld id="{502F8044-C097-654A-9A23-4CBA4CB6F95A}"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35</a:t>
            </a:fld>
            <a:endParaRPr lang="en-US"/>
          </a:p>
        </p:txBody>
      </p:sp>
    </p:spTree>
    <p:extLst>
      <p:ext uri="{BB962C8B-B14F-4D97-AF65-F5344CB8AC3E}">
        <p14:creationId xmlns:p14="http://schemas.microsoft.com/office/powerpoint/2010/main" val="2137234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End</a:t>
            </a:r>
            <a:endParaRPr lang="en-US" dirty="0"/>
          </a:p>
        </p:txBody>
      </p:sp>
      <p:sp>
        <p:nvSpPr>
          <p:cNvPr id="4" name="Date Placeholder 3"/>
          <p:cNvSpPr>
            <a:spLocks noGrp="1"/>
          </p:cNvSpPr>
          <p:nvPr>
            <p:ph type="dt" sz="half" idx="10"/>
          </p:nvPr>
        </p:nvSpPr>
        <p:spPr/>
        <p:txBody>
          <a:bodyPr/>
          <a:lstStyle/>
          <a:p>
            <a:fld id="{1FF56169-C6B3-8B4E-8460-64F84C63CD47}"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36</a:t>
            </a:fld>
            <a:endParaRPr lang="en-US"/>
          </a:p>
        </p:txBody>
      </p:sp>
    </p:spTree>
    <p:extLst>
      <p:ext uri="{BB962C8B-B14F-4D97-AF65-F5344CB8AC3E}">
        <p14:creationId xmlns:p14="http://schemas.microsoft.com/office/powerpoint/2010/main" val="63245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union condition in BD</a:t>
            </a:r>
            <a:endParaRPr lang="en-US" dirty="0"/>
          </a:p>
        </p:txBody>
      </p:sp>
      <p:sp>
        <p:nvSpPr>
          <p:cNvPr id="3" name="Content Placeholder 2"/>
          <p:cNvSpPr>
            <a:spLocks noGrp="1"/>
          </p:cNvSpPr>
          <p:nvPr>
            <p:ph idx="1"/>
          </p:nvPr>
        </p:nvSpPr>
        <p:spPr>
          <a:xfrm>
            <a:off x="561110" y="2349500"/>
            <a:ext cx="11478490" cy="4152900"/>
          </a:xfrm>
        </p:spPr>
        <p:txBody>
          <a:bodyPr>
            <a:normAutofit fontScale="92500"/>
          </a:bodyPr>
          <a:lstStyle/>
          <a:p>
            <a:r>
              <a:rPr lang="en-US" sz="4000" dirty="0" smtClean="0"/>
              <a:t>Trade unions are subdivided into different parts. Their internal collision forbids them to unite and be stronger.</a:t>
            </a:r>
          </a:p>
          <a:p>
            <a:r>
              <a:rPr lang="en-US" sz="4000" dirty="0" smtClean="0"/>
              <a:t>Trade unions of Bangladesh are highly </a:t>
            </a:r>
            <a:r>
              <a:rPr lang="en-US" sz="4000" dirty="0" smtClean="0"/>
              <a:t>politicized </a:t>
            </a:r>
            <a:r>
              <a:rPr lang="en-US" sz="4000" dirty="0" smtClean="0"/>
              <a:t>and are subordinated to different political parties.</a:t>
            </a:r>
          </a:p>
          <a:p>
            <a:r>
              <a:rPr lang="en-US" sz="4000" dirty="0" smtClean="0"/>
              <a:t>Trade unions in Bangladesh are structurally very weak. </a:t>
            </a:r>
          </a:p>
          <a:p>
            <a:endParaRPr lang="en-US" sz="4000" dirty="0"/>
          </a:p>
        </p:txBody>
      </p:sp>
      <p:sp>
        <p:nvSpPr>
          <p:cNvPr id="4" name="Date Placeholder 3"/>
          <p:cNvSpPr>
            <a:spLocks noGrp="1"/>
          </p:cNvSpPr>
          <p:nvPr>
            <p:ph type="dt" sz="half" idx="10"/>
          </p:nvPr>
        </p:nvSpPr>
        <p:spPr/>
        <p:txBody>
          <a:bodyPr/>
          <a:lstStyle/>
          <a:p>
            <a:fld id="{2EC8290E-56D0-E44E-9950-8222064AC4C5}"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4</a:t>
            </a:fld>
            <a:endParaRPr lang="en-US"/>
          </a:p>
        </p:txBody>
      </p:sp>
    </p:spTree>
    <p:extLst>
      <p:ext uri="{BB962C8B-B14F-4D97-AF65-F5344CB8AC3E}">
        <p14:creationId xmlns:p14="http://schemas.microsoft.com/office/powerpoint/2010/main" val="1724446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110" y="2501900"/>
            <a:ext cx="11224490" cy="3889938"/>
          </a:xfrm>
        </p:spPr>
        <p:txBody>
          <a:bodyPr>
            <a:normAutofit fontScale="92500" lnSpcReduction="20000"/>
          </a:bodyPr>
          <a:lstStyle/>
          <a:p>
            <a:r>
              <a:rPr lang="en-US" sz="4000" dirty="0" smtClean="0"/>
              <a:t>Trade unions take part in different job related movements as well as political movements not related to their jobs</a:t>
            </a:r>
          </a:p>
          <a:p>
            <a:r>
              <a:rPr lang="en-US" sz="4000" dirty="0" smtClean="0"/>
              <a:t>The leaders of trade unions are more concerned about their own personal gains than interest of others.</a:t>
            </a:r>
          </a:p>
          <a:p>
            <a:r>
              <a:rPr lang="en-US" sz="4000" dirty="0" smtClean="0"/>
              <a:t>The trade unions are financially and structurally very weak to face the united strength of their employers.</a:t>
            </a:r>
            <a:endParaRPr lang="en-US" sz="4000" dirty="0"/>
          </a:p>
        </p:txBody>
      </p:sp>
      <p:sp>
        <p:nvSpPr>
          <p:cNvPr id="2" name="Date Placeholder 1"/>
          <p:cNvSpPr>
            <a:spLocks noGrp="1"/>
          </p:cNvSpPr>
          <p:nvPr>
            <p:ph type="dt" sz="half" idx="10"/>
          </p:nvPr>
        </p:nvSpPr>
        <p:spPr/>
        <p:txBody>
          <a:bodyPr/>
          <a:lstStyle/>
          <a:p>
            <a:fld id="{48EED179-CAC8-C046-97D9-3F93E7B712B6}" type="datetime1">
              <a:rPr lang="en-US" smtClean="0"/>
              <a:t>4/25/18</a:t>
            </a:fld>
            <a:endParaRPr lang="en-US"/>
          </a:p>
        </p:txBody>
      </p:sp>
      <p:sp>
        <p:nvSpPr>
          <p:cNvPr id="4" name="Footer Placeholder 3"/>
          <p:cNvSpPr>
            <a:spLocks noGrp="1"/>
          </p:cNvSpPr>
          <p:nvPr>
            <p:ph type="ftr" sz="quarter" idx="11"/>
          </p:nvPr>
        </p:nvSpPr>
        <p:spPr/>
        <p:txBody>
          <a:bodyPr/>
          <a:lstStyle/>
          <a:p>
            <a:r>
              <a:rPr lang="en-US" smtClean="0"/>
              <a:t>Oeshwik Ahmed, Faculty of HRM, Northern University</a:t>
            </a:r>
            <a:endParaRPr lang="en-US"/>
          </a:p>
        </p:txBody>
      </p:sp>
      <p:sp>
        <p:nvSpPr>
          <p:cNvPr id="5" name="Slide Number Placeholder 4"/>
          <p:cNvSpPr>
            <a:spLocks noGrp="1"/>
          </p:cNvSpPr>
          <p:nvPr>
            <p:ph type="sldNum" sz="quarter" idx="12"/>
          </p:nvPr>
        </p:nvSpPr>
        <p:spPr/>
        <p:txBody>
          <a:bodyPr/>
          <a:lstStyle/>
          <a:p>
            <a:fld id="{A3C12BA4-E477-3440-B2B7-BD8419335D32}" type="slidenum">
              <a:rPr lang="en-US" smtClean="0"/>
              <a:t>5</a:t>
            </a:fld>
            <a:endParaRPr lang="en-US"/>
          </a:p>
        </p:txBody>
      </p:sp>
      <p:sp>
        <p:nvSpPr>
          <p:cNvPr id="6" name="Title 1"/>
          <p:cNvSpPr>
            <a:spLocks noGrp="1"/>
          </p:cNvSpPr>
          <p:nvPr>
            <p:ph type="title"/>
          </p:nvPr>
        </p:nvSpPr>
        <p:spPr>
          <a:xfrm>
            <a:off x="1154954" y="973668"/>
            <a:ext cx="8761413" cy="706964"/>
          </a:xfrm>
        </p:spPr>
        <p:txBody>
          <a:bodyPr/>
          <a:lstStyle/>
          <a:p>
            <a:r>
              <a:rPr lang="en-US" dirty="0" smtClean="0"/>
              <a:t>Trade union condition in BD</a:t>
            </a:r>
            <a:endParaRPr lang="en-US" dirty="0"/>
          </a:p>
        </p:txBody>
      </p:sp>
    </p:spTree>
    <p:extLst>
      <p:ext uri="{BB962C8B-B14F-4D97-AF65-F5344CB8AC3E}">
        <p14:creationId xmlns:p14="http://schemas.microsoft.com/office/powerpoint/2010/main" val="437249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 union condition in BD</a:t>
            </a:r>
            <a:endParaRPr lang="en-US" dirty="0"/>
          </a:p>
        </p:txBody>
      </p:sp>
      <p:sp>
        <p:nvSpPr>
          <p:cNvPr id="3" name="Content Placeholder 2"/>
          <p:cNvSpPr>
            <a:spLocks noGrp="1"/>
          </p:cNvSpPr>
          <p:nvPr>
            <p:ph idx="1"/>
          </p:nvPr>
        </p:nvSpPr>
        <p:spPr>
          <a:xfrm>
            <a:off x="685800" y="2362200"/>
            <a:ext cx="11049000" cy="4029638"/>
          </a:xfrm>
        </p:spPr>
        <p:txBody>
          <a:bodyPr>
            <a:normAutofit fontScale="92500" lnSpcReduction="20000"/>
          </a:bodyPr>
          <a:lstStyle/>
          <a:p>
            <a:r>
              <a:rPr lang="en-US" sz="4000" dirty="0" smtClean="0"/>
              <a:t>The leaders of trade unions are autocratic in behavior. They rarely listens to the general grievance of the workers.</a:t>
            </a:r>
          </a:p>
          <a:p>
            <a:r>
              <a:rPr lang="en-US" sz="4000" dirty="0" smtClean="0"/>
              <a:t>There is a lack of knowledgeable trade union leaders. Lack of proper knowledge about </a:t>
            </a:r>
            <a:r>
              <a:rPr lang="en-US" sz="4000" dirty="0" err="1" smtClean="0"/>
              <a:t>labour</a:t>
            </a:r>
            <a:r>
              <a:rPr lang="en-US" sz="4000" dirty="0" smtClean="0"/>
              <a:t> laws make the leaders ineffective.</a:t>
            </a:r>
          </a:p>
          <a:p>
            <a:r>
              <a:rPr lang="en-US" sz="4000" dirty="0" smtClean="0"/>
              <a:t>The general workers have little faith in the integrity of trade union leaders. </a:t>
            </a:r>
            <a:endParaRPr lang="en-US" sz="4000" dirty="0"/>
          </a:p>
        </p:txBody>
      </p:sp>
      <p:sp>
        <p:nvSpPr>
          <p:cNvPr id="4" name="Date Placeholder 3"/>
          <p:cNvSpPr>
            <a:spLocks noGrp="1"/>
          </p:cNvSpPr>
          <p:nvPr>
            <p:ph type="dt" sz="half" idx="10"/>
          </p:nvPr>
        </p:nvSpPr>
        <p:spPr/>
        <p:txBody>
          <a:bodyPr/>
          <a:lstStyle/>
          <a:p>
            <a:fld id="{7896F0EE-D8A6-AB49-AB2C-82689832EF18}"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6</a:t>
            </a:fld>
            <a:endParaRPr lang="en-US"/>
          </a:p>
        </p:txBody>
      </p:sp>
    </p:spTree>
    <p:extLst>
      <p:ext uri="{BB962C8B-B14F-4D97-AF65-F5344CB8AC3E}">
        <p14:creationId xmlns:p14="http://schemas.microsoft.com/office/powerpoint/2010/main" val="1679761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trade unions</a:t>
            </a:r>
            <a:endParaRPr lang="en-US" dirty="0"/>
          </a:p>
        </p:txBody>
      </p:sp>
      <p:sp>
        <p:nvSpPr>
          <p:cNvPr id="3" name="Content Placeholder 2"/>
          <p:cNvSpPr>
            <a:spLocks noGrp="1"/>
          </p:cNvSpPr>
          <p:nvPr>
            <p:ph idx="1"/>
          </p:nvPr>
        </p:nvSpPr>
        <p:spPr>
          <a:xfrm>
            <a:off x="733656" y="2451100"/>
            <a:ext cx="11140843" cy="3784600"/>
          </a:xfrm>
        </p:spPr>
        <p:txBody>
          <a:bodyPr>
            <a:normAutofit fontScale="92500" lnSpcReduction="20000"/>
          </a:bodyPr>
          <a:lstStyle/>
          <a:p>
            <a:r>
              <a:rPr lang="en-US" sz="4000" dirty="0" smtClean="0"/>
              <a:t>To improve the economic lot of employees by securing for them better wages. </a:t>
            </a:r>
          </a:p>
          <a:p>
            <a:r>
              <a:rPr lang="en-US" sz="4000" dirty="0" smtClean="0"/>
              <a:t>To secure better working conditions for the workers. To secure bonus for the employees from the profit of the concern, </a:t>
            </a:r>
          </a:p>
          <a:p>
            <a:r>
              <a:rPr lang="en-US" sz="4000" dirty="0" smtClean="0"/>
              <a:t>To resist schemes of the management which reduce employment, e.g., </a:t>
            </a:r>
            <a:r>
              <a:rPr lang="en-US" sz="4000" dirty="0" err="1" smtClean="0"/>
              <a:t>rationalisation</a:t>
            </a:r>
            <a:r>
              <a:rPr lang="en-US" sz="4000" dirty="0" smtClean="0"/>
              <a:t> and automation.</a:t>
            </a:r>
          </a:p>
        </p:txBody>
      </p:sp>
      <p:sp>
        <p:nvSpPr>
          <p:cNvPr id="4" name="Date Placeholder 3"/>
          <p:cNvSpPr>
            <a:spLocks noGrp="1"/>
          </p:cNvSpPr>
          <p:nvPr>
            <p:ph type="dt" sz="half" idx="10"/>
          </p:nvPr>
        </p:nvSpPr>
        <p:spPr/>
        <p:txBody>
          <a:bodyPr/>
          <a:lstStyle/>
          <a:p>
            <a:fld id="{AACF60E0-DD80-0C4B-8427-1FE47396F0D1}"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7</a:t>
            </a:fld>
            <a:endParaRPr lang="en-US"/>
          </a:p>
        </p:txBody>
      </p:sp>
    </p:spTree>
    <p:extLst>
      <p:ext uri="{BB962C8B-B14F-4D97-AF65-F5344CB8AC3E}">
        <p14:creationId xmlns:p14="http://schemas.microsoft.com/office/powerpoint/2010/main" val="1929828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2603500"/>
            <a:ext cx="11023600" cy="3403600"/>
          </a:xfrm>
        </p:spPr>
        <p:txBody>
          <a:bodyPr>
            <a:normAutofit fontScale="85000" lnSpcReduction="10000"/>
          </a:bodyPr>
          <a:lstStyle/>
          <a:p>
            <a:r>
              <a:rPr lang="en-US" sz="4000" dirty="0" smtClean="0"/>
              <a:t>To secure welfare of employees through group schemes which give benefit to every employee. </a:t>
            </a:r>
          </a:p>
          <a:p>
            <a:r>
              <a:rPr lang="en-US" sz="4000" dirty="0" smtClean="0"/>
              <a:t>To protect the interests of employees by taking active participation in the management.</a:t>
            </a:r>
          </a:p>
          <a:p>
            <a:r>
              <a:rPr lang="en-US" sz="4000" dirty="0" smtClean="0"/>
              <a:t>To secure social welfare of the employees</a:t>
            </a:r>
          </a:p>
          <a:p>
            <a:r>
              <a:rPr lang="en-US" sz="4000" dirty="0" smtClean="0"/>
              <a:t>To secure </a:t>
            </a:r>
            <a:r>
              <a:rPr lang="en-US" sz="4000" dirty="0" err="1" smtClean="0"/>
              <a:t>organisational</a:t>
            </a:r>
            <a:r>
              <a:rPr lang="en-US" sz="4000" dirty="0" smtClean="0"/>
              <a:t> stability, growth, and leadership.</a:t>
            </a:r>
          </a:p>
          <a:p>
            <a:endParaRPr lang="en-US" sz="4000" dirty="0"/>
          </a:p>
        </p:txBody>
      </p:sp>
      <p:sp>
        <p:nvSpPr>
          <p:cNvPr id="4" name="Date Placeholder 3"/>
          <p:cNvSpPr>
            <a:spLocks noGrp="1"/>
          </p:cNvSpPr>
          <p:nvPr>
            <p:ph type="dt" sz="half" idx="10"/>
          </p:nvPr>
        </p:nvSpPr>
        <p:spPr/>
        <p:txBody>
          <a:bodyPr/>
          <a:lstStyle/>
          <a:p>
            <a:fld id="{9BB7FF2D-418D-4C43-8F7D-092A00328F02}"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8</a:t>
            </a:fld>
            <a:endParaRPr lang="en-US"/>
          </a:p>
        </p:txBody>
      </p:sp>
      <p:sp>
        <p:nvSpPr>
          <p:cNvPr id="7" name="Title 1"/>
          <p:cNvSpPr>
            <a:spLocks noGrp="1"/>
          </p:cNvSpPr>
          <p:nvPr>
            <p:ph type="title"/>
          </p:nvPr>
        </p:nvSpPr>
        <p:spPr/>
        <p:txBody>
          <a:bodyPr/>
          <a:lstStyle/>
          <a:p>
            <a:r>
              <a:rPr lang="en-US" dirty="0" smtClean="0"/>
              <a:t>Objectives of trade unions</a:t>
            </a:r>
            <a:endParaRPr lang="en-US" dirty="0"/>
          </a:p>
        </p:txBody>
      </p:sp>
    </p:spTree>
    <p:extLst>
      <p:ext uri="{BB962C8B-B14F-4D97-AF65-F5344CB8AC3E}">
        <p14:creationId xmlns:p14="http://schemas.microsoft.com/office/powerpoint/2010/main" val="194544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Union Structure in Bangladesh</a:t>
            </a:r>
            <a:endParaRPr lang="en-US" dirty="0"/>
          </a:p>
        </p:txBody>
      </p:sp>
      <p:sp>
        <p:nvSpPr>
          <p:cNvPr id="3" name="Content Placeholder 2"/>
          <p:cNvSpPr>
            <a:spLocks noGrp="1"/>
          </p:cNvSpPr>
          <p:nvPr>
            <p:ph idx="1"/>
          </p:nvPr>
        </p:nvSpPr>
        <p:spPr>
          <a:xfrm>
            <a:off x="1154954" y="2603500"/>
            <a:ext cx="10488749" cy="3606800"/>
          </a:xfrm>
        </p:spPr>
        <p:txBody>
          <a:bodyPr>
            <a:normAutofit/>
          </a:bodyPr>
          <a:lstStyle/>
          <a:p>
            <a:pPr marL="0" indent="0">
              <a:buNone/>
            </a:pPr>
            <a:r>
              <a:rPr lang="en-US" sz="4000" dirty="0"/>
              <a:t>The trade union structure is composed three components:- </a:t>
            </a:r>
            <a:endParaRPr lang="en-US" sz="4000" dirty="0" smtClean="0"/>
          </a:p>
          <a:p>
            <a:r>
              <a:rPr lang="en-US" sz="4000" dirty="0" smtClean="0"/>
              <a:t>Basic Unions</a:t>
            </a:r>
          </a:p>
          <a:p>
            <a:r>
              <a:rPr lang="en-US" sz="4000" dirty="0" smtClean="0"/>
              <a:t> Industrial federations</a:t>
            </a:r>
          </a:p>
          <a:p>
            <a:r>
              <a:rPr lang="en-US" sz="4000" dirty="0" smtClean="0"/>
              <a:t>National </a:t>
            </a:r>
            <a:r>
              <a:rPr lang="en-US" sz="4000" dirty="0"/>
              <a:t>federations.</a:t>
            </a:r>
            <a:endParaRPr lang="en-US" sz="4000" dirty="0" smtClean="0">
              <a:effectLst/>
            </a:endParaRPr>
          </a:p>
          <a:p>
            <a:endParaRPr lang="en-US" sz="4000" dirty="0"/>
          </a:p>
        </p:txBody>
      </p:sp>
      <p:sp>
        <p:nvSpPr>
          <p:cNvPr id="4" name="Date Placeholder 3"/>
          <p:cNvSpPr>
            <a:spLocks noGrp="1"/>
          </p:cNvSpPr>
          <p:nvPr>
            <p:ph type="dt" sz="half" idx="10"/>
          </p:nvPr>
        </p:nvSpPr>
        <p:spPr/>
        <p:txBody>
          <a:bodyPr/>
          <a:lstStyle/>
          <a:p>
            <a:fld id="{27FC832F-DA04-F241-AAE7-82C3E4CC686F}" type="datetime1">
              <a:rPr lang="en-US" smtClean="0"/>
              <a:t>4/25/18</a:t>
            </a:fld>
            <a:endParaRPr lang="en-US"/>
          </a:p>
        </p:txBody>
      </p:sp>
      <p:sp>
        <p:nvSpPr>
          <p:cNvPr id="5" name="Footer Placeholder 4"/>
          <p:cNvSpPr>
            <a:spLocks noGrp="1"/>
          </p:cNvSpPr>
          <p:nvPr>
            <p:ph type="ftr" sz="quarter" idx="11"/>
          </p:nvPr>
        </p:nvSpPr>
        <p:spPr/>
        <p:txBody>
          <a:bodyPr/>
          <a:lstStyle/>
          <a:p>
            <a:r>
              <a:rPr lang="en-US" smtClean="0"/>
              <a:t>Oeshwik Ahmed, Faculty of HRM, Northern University</a:t>
            </a:r>
            <a:endParaRPr lang="en-US"/>
          </a:p>
        </p:txBody>
      </p:sp>
      <p:sp>
        <p:nvSpPr>
          <p:cNvPr id="6" name="Slide Number Placeholder 5"/>
          <p:cNvSpPr>
            <a:spLocks noGrp="1"/>
          </p:cNvSpPr>
          <p:nvPr>
            <p:ph type="sldNum" sz="quarter" idx="12"/>
          </p:nvPr>
        </p:nvSpPr>
        <p:spPr/>
        <p:txBody>
          <a:bodyPr/>
          <a:lstStyle/>
          <a:p>
            <a:fld id="{A3C12BA4-E477-3440-B2B7-BD8419335D32}" type="slidenum">
              <a:rPr lang="en-US" smtClean="0"/>
              <a:t>9</a:t>
            </a:fld>
            <a:endParaRPr lang="en-US"/>
          </a:p>
        </p:txBody>
      </p:sp>
    </p:spTree>
    <p:extLst>
      <p:ext uri="{BB962C8B-B14F-4D97-AF65-F5344CB8AC3E}">
        <p14:creationId xmlns:p14="http://schemas.microsoft.com/office/powerpoint/2010/main" val="1063469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 id="{FC6EB2EB-EE8D-4544-B781-0040566E1F7B}" vid="{20BE3785-E624-7D44-80B9-FE8219ED5E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Lecture Purple </Template>
  <TotalTime>190</TotalTime>
  <Words>2062</Words>
  <Application>Microsoft Macintosh PowerPoint</Application>
  <PresentationFormat>Widescreen</PresentationFormat>
  <Paragraphs>265</Paragraphs>
  <Slides>36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Calibri</vt:lpstr>
      <vt:lpstr>Mangal</vt:lpstr>
      <vt:lpstr>Times New Roman</vt:lpstr>
      <vt:lpstr>Wingdings 3</vt:lpstr>
      <vt:lpstr>Arial</vt:lpstr>
      <vt:lpstr>Lecture Purple </vt:lpstr>
      <vt:lpstr>TRADE UNIONS and their condition in Bangladesh </vt:lpstr>
      <vt:lpstr>What is a trade union</vt:lpstr>
      <vt:lpstr>Nature of trade union in Bangladesh</vt:lpstr>
      <vt:lpstr>Trade union condition in BD</vt:lpstr>
      <vt:lpstr>Trade union condition in BD</vt:lpstr>
      <vt:lpstr>Trade union condition in BD</vt:lpstr>
      <vt:lpstr>Objectives of trade unions</vt:lpstr>
      <vt:lpstr>Objectives of trade unions</vt:lpstr>
      <vt:lpstr>Trade Union Structure in Bangladesh</vt:lpstr>
      <vt:lpstr>PowerPoint Presentation</vt:lpstr>
      <vt:lpstr> Basic union</vt:lpstr>
      <vt:lpstr>PowerPoint Presentation</vt:lpstr>
      <vt:lpstr> Basic union</vt:lpstr>
      <vt:lpstr>PowerPoint Presentation</vt:lpstr>
      <vt:lpstr>National federations </vt:lpstr>
      <vt:lpstr>Formation Of Trade union</vt:lpstr>
      <vt:lpstr>STEPS for forming a trade union</vt:lpstr>
      <vt:lpstr>Step 2) Requirements for application – </vt:lpstr>
      <vt:lpstr>Step 2) Requirements for application – </vt:lpstr>
      <vt:lpstr>Requirements for registration</vt:lpstr>
      <vt:lpstr>Requirements for registration</vt:lpstr>
      <vt:lpstr>Requirements for registration</vt:lpstr>
      <vt:lpstr>Requirements for registration</vt:lpstr>
      <vt:lpstr>Disqualification for being an officer or member of a trade union.</vt:lpstr>
      <vt:lpstr>PowerPoint Presentation</vt:lpstr>
      <vt:lpstr>Step 4 : Registration –  </vt:lpstr>
      <vt:lpstr>Advantages of trade union</vt:lpstr>
      <vt:lpstr>Advantages of trade union</vt:lpstr>
      <vt:lpstr>PowerPoint Presentation</vt:lpstr>
      <vt:lpstr>Trade union leadership</vt:lpstr>
      <vt:lpstr>Trade union leadership by outsiders</vt:lpstr>
      <vt:lpstr>PowerPoint Presentation</vt:lpstr>
      <vt:lpstr>Advantage of Insider leaders</vt:lpstr>
      <vt:lpstr>Disadvantage of Insider leader</vt:lpstr>
      <vt:lpstr>Trade union movement in Bangladesh</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Relation –Lecture 2 </dc:title>
  <dc:creator>Oeshwik Ahmed</dc:creator>
  <cp:lastModifiedBy>Oeshwik Ahmed</cp:lastModifiedBy>
  <cp:revision>16</cp:revision>
  <dcterms:created xsi:type="dcterms:W3CDTF">2018-01-27T06:55:14Z</dcterms:created>
  <dcterms:modified xsi:type="dcterms:W3CDTF">2018-04-25T16:33:24Z</dcterms:modified>
</cp:coreProperties>
</file>