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26" r:id="rId1"/>
  </p:sldMasterIdLst>
  <p:notesMasterIdLst>
    <p:notesMasterId r:id="rId50"/>
  </p:notesMasterIdLst>
  <p:sldIdLst>
    <p:sldId id="256" r:id="rId2"/>
    <p:sldId id="260" r:id="rId3"/>
    <p:sldId id="258" r:id="rId4"/>
    <p:sldId id="259" r:id="rId5"/>
    <p:sldId id="261" r:id="rId6"/>
    <p:sldId id="262" r:id="rId7"/>
    <p:sldId id="263" r:id="rId8"/>
    <p:sldId id="264" r:id="rId9"/>
    <p:sldId id="265" r:id="rId10"/>
    <p:sldId id="266" r:id="rId11"/>
    <p:sldId id="303" r:id="rId12"/>
    <p:sldId id="267" r:id="rId13"/>
    <p:sldId id="304"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 id="285" r:id="rId32"/>
    <p:sldId id="286" r:id="rId33"/>
    <p:sldId id="287" r:id="rId34"/>
    <p:sldId id="288" r:id="rId35"/>
    <p:sldId id="289" r:id="rId36"/>
    <p:sldId id="290" r:id="rId37"/>
    <p:sldId id="291" r:id="rId38"/>
    <p:sldId id="292" r:id="rId39"/>
    <p:sldId id="293" r:id="rId40"/>
    <p:sldId id="294" r:id="rId41"/>
    <p:sldId id="295" r:id="rId42"/>
    <p:sldId id="296" r:id="rId43"/>
    <p:sldId id="297" r:id="rId44"/>
    <p:sldId id="298" r:id="rId45"/>
    <p:sldId id="299" r:id="rId46"/>
    <p:sldId id="300" r:id="rId47"/>
    <p:sldId id="301" r:id="rId48"/>
    <p:sldId id="302" r:id="rId4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5854"/>
    <p:restoredTop sz="62127"/>
  </p:normalViewPr>
  <p:slideViewPr>
    <p:cSldViewPr snapToGrid="0" snapToObjects="1">
      <p:cViewPr varScale="1">
        <p:scale>
          <a:sx n="77" d="100"/>
          <a:sy n="77" d="100"/>
        </p:scale>
        <p:origin x="2472" y="1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50" Type="http://schemas.openxmlformats.org/officeDocument/2006/relationships/notesMaster" Target="notesMasters/notesMaster1.xml"/><Relationship Id="rId51" Type="http://schemas.openxmlformats.org/officeDocument/2006/relationships/presProps" Target="presProps.xml"/><Relationship Id="rId52" Type="http://schemas.openxmlformats.org/officeDocument/2006/relationships/viewProps" Target="viewProps.xml"/><Relationship Id="rId53" Type="http://schemas.openxmlformats.org/officeDocument/2006/relationships/theme" Target="theme/theme1.xml"/><Relationship Id="rId54" Type="http://schemas.openxmlformats.org/officeDocument/2006/relationships/tableStyles" Target="tableStyles.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6D525C5-3D88-8A4F-965C-B12C36C45454}" type="datetimeFigureOut">
              <a:rPr lang="en-US" smtClean="0"/>
              <a:t>4/25/18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E425244-9C97-8345-8731-5FE6B892D21D}" type="slidenum">
              <a:rPr lang="en-US" smtClean="0"/>
              <a:t>‹#›</a:t>
            </a:fld>
            <a:endParaRPr lang="en-US"/>
          </a:p>
        </p:txBody>
      </p:sp>
    </p:spTree>
    <p:extLst>
      <p:ext uri="{BB962C8B-B14F-4D97-AF65-F5344CB8AC3E}">
        <p14:creationId xmlns:p14="http://schemas.microsoft.com/office/powerpoint/2010/main" val="13364262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E425244-9C97-8345-8731-5FE6B892D21D}" type="slidenum">
              <a:rPr lang="en-US" smtClean="0"/>
              <a:t>1</a:t>
            </a:fld>
            <a:endParaRPr lang="en-US"/>
          </a:p>
        </p:txBody>
      </p:sp>
    </p:spTree>
    <p:extLst>
      <p:ext uri="{BB962C8B-B14F-4D97-AF65-F5344CB8AC3E}">
        <p14:creationId xmlns:p14="http://schemas.microsoft.com/office/powerpoint/2010/main" val="13956097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Introduction </a:t>
            </a:r>
            <a:endParaRPr lang="en-US" dirty="0" smtClean="0"/>
          </a:p>
          <a:p>
            <a:r>
              <a:rPr lang="en-US" dirty="0" smtClean="0"/>
              <a:t>Like other companies, Microsoft wants to identify employees who are doing a great job and reward them generously. It also wants to help employees recognize when they need to improve. For several years, Microsoft did this with a process in which managers rated their employees every year on a scale from 1 to 5. Employ-</a:t>
            </a:r>
            <a:br>
              <a:rPr lang="en-US" dirty="0" smtClean="0"/>
            </a:br>
            <a:r>
              <a:rPr lang="en-US" dirty="0" err="1" smtClean="0"/>
              <a:t>ees</a:t>
            </a:r>
            <a:r>
              <a:rPr lang="en-US" dirty="0" smtClean="0"/>
              <a:t> who got the top rating (a 1 on the scale) were in line for extra pay and company stock; employees who received a 5 knew they had to shape up if they wanted a career with the company. Furthermore, the human resources department </a:t>
            </a:r>
            <a:r>
              <a:rPr lang="en-US" dirty="0" err="1" smtClean="0"/>
              <a:t>estab</a:t>
            </a:r>
            <a:r>
              <a:rPr lang="en-US" dirty="0" smtClean="0"/>
              <a:t>- </a:t>
            </a:r>
            <a:r>
              <a:rPr lang="en-US" dirty="0" err="1" smtClean="0"/>
              <a:t>lished</a:t>
            </a:r>
            <a:r>
              <a:rPr lang="en-US" dirty="0" smtClean="0"/>
              <a:t> a curve. Managers were to place most of their employees near the middle of</a:t>
            </a:r>
            <a:br>
              <a:rPr lang="en-US" dirty="0" smtClean="0"/>
            </a:br>
            <a:r>
              <a:rPr lang="en-US" dirty="0" smtClean="0"/>
              <a:t>the range, where pay was set to match the local labor market. They also were expected to single out a few employees to rank at the top and bottom of the curve. </a:t>
            </a:r>
          </a:p>
          <a:p>
            <a:endParaRPr lang="en-US" dirty="0" smtClean="0"/>
          </a:p>
          <a:p>
            <a:r>
              <a:rPr lang="en-US" dirty="0" smtClean="0"/>
              <a:t>Recently, Microsoft’s HR department reconsidered whether this process ad- </a:t>
            </a:r>
            <a:r>
              <a:rPr lang="en-US" dirty="0" err="1" smtClean="0"/>
              <a:t>equately</a:t>
            </a:r>
            <a:r>
              <a:rPr lang="en-US" dirty="0" smtClean="0"/>
              <a:t> supported the company’s strategic commitment to teamwork and </a:t>
            </a:r>
            <a:r>
              <a:rPr lang="en-US" dirty="0" err="1" smtClean="0"/>
              <a:t>knowl</a:t>
            </a:r>
            <a:r>
              <a:rPr lang="en-US" dirty="0" smtClean="0"/>
              <a:t>- edge sharing. In interviews with managers and employees, HR managers found that people were in competition with one another to grab the top ratings rather than thinking of their colleagues as part of a team. So Microsoft changed its </a:t>
            </a:r>
            <a:r>
              <a:rPr lang="en-US" dirty="0" err="1" smtClean="0"/>
              <a:t>prac</a:t>
            </a:r>
            <a:r>
              <a:rPr lang="en-US" dirty="0" smtClean="0"/>
              <a:t>- </a:t>
            </a:r>
            <a:r>
              <a:rPr lang="en-US" dirty="0" err="1" smtClean="0"/>
              <a:t>tices</a:t>
            </a:r>
            <a:r>
              <a:rPr lang="en-US" dirty="0" smtClean="0"/>
              <a:t>. Now managers rate performance on each employee’s accomplishments, use of coworkers’ input, and contribution to coworkers’ success. No curve establishes a preset distribution for the ratings. Also, managers provide this feedback more </a:t>
            </a:r>
          </a:p>
          <a:p>
            <a:r>
              <a:rPr lang="en-US" dirty="0" smtClean="0"/>
              <a:t>often than the annual reviews, with schedules varying according to the needs of each department. In her announcement of the new methods, the head of human resource management at Microsoft, called this change “an important step in continuing to </a:t>
            </a:r>
            <a:r>
              <a:rPr lang="en-US" dirty="0" err="1" smtClean="0"/>
              <a:t>cre</a:t>
            </a:r>
            <a:r>
              <a:rPr lang="en-US" dirty="0" smtClean="0"/>
              <a:t>- ate the best possible environment for our world-class talent to take on the toughest challenges and do world-changing work.”1 </a:t>
            </a:r>
          </a:p>
          <a:p>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BE425244-9C97-8345-8731-5FE6B892D21D}" type="slidenum">
              <a:rPr lang="en-US" smtClean="0"/>
              <a:t>2</a:t>
            </a:fld>
            <a:endParaRPr lang="en-US"/>
          </a:p>
        </p:txBody>
      </p:sp>
    </p:spTree>
    <p:extLst>
      <p:ext uri="{BB962C8B-B14F-4D97-AF65-F5344CB8AC3E}">
        <p14:creationId xmlns:p14="http://schemas.microsoft.com/office/powerpoint/2010/main" val="78505760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E425244-9C97-8345-8731-5FE6B892D21D}" type="slidenum">
              <a:rPr lang="en-US" smtClean="0"/>
              <a:t>3</a:t>
            </a:fld>
            <a:endParaRPr lang="en-US"/>
          </a:p>
        </p:txBody>
      </p:sp>
    </p:spTree>
    <p:extLst>
      <p:ext uri="{BB962C8B-B14F-4D97-AF65-F5344CB8AC3E}">
        <p14:creationId xmlns:p14="http://schemas.microsoft.com/office/powerpoint/2010/main" val="17181742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To be effective, the entire performance management process should be reviewed each year to ensure that what is being measured at the employee level aligns </a:t>
            </a:r>
            <a:r>
              <a:rPr lang="en-US" sz="1200" kern="1200" dirty="0" err="1" smtClean="0">
                <a:solidFill>
                  <a:schemeClr val="tx1"/>
                </a:solidFill>
                <a:effectLst/>
                <a:latin typeface="+mn-lt"/>
                <a:ea typeface="+mn-ea"/>
                <a:cs typeface="+mn-cs"/>
              </a:rPr>
              <a:t>strategi</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cally</a:t>
            </a:r>
            <a:r>
              <a:rPr lang="en-US" sz="1200" kern="1200" dirty="0" smtClean="0">
                <a:solidFill>
                  <a:schemeClr val="tx1"/>
                </a:solidFill>
                <a:effectLst/>
                <a:latin typeface="+mn-lt"/>
                <a:ea typeface="+mn-ea"/>
                <a:cs typeface="+mn-cs"/>
              </a:rPr>
              <a:t> with company, division, and departmental goals and objectives.2 </a:t>
            </a:r>
            <a:endParaRPr lang="en-US" dirty="0" smtClean="0"/>
          </a:p>
          <a:p>
            <a:endParaRPr lang="en-US" dirty="0"/>
          </a:p>
        </p:txBody>
      </p:sp>
      <p:sp>
        <p:nvSpPr>
          <p:cNvPr id="4" name="Slide Number Placeholder 3"/>
          <p:cNvSpPr>
            <a:spLocks noGrp="1"/>
          </p:cNvSpPr>
          <p:nvPr>
            <p:ph type="sldNum" sz="quarter" idx="10"/>
          </p:nvPr>
        </p:nvSpPr>
        <p:spPr/>
        <p:txBody>
          <a:bodyPr/>
          <a:lstStyle/>
          <a:p>
            <a:fld id="{BE425244-9C97-8345-8731-5FE6B892D21D}" type="slidenum">
              <a:rPr lang="en-US" smtClean="0"/>
              <a:t>7</a:t>
            </a:fld>
            <a:endParaRPr lang="en-US"/>
          </a:p>
        </p:txBody>
      </p:sp>
    </p:spTree>
    <p:extLst>
      <p:ext uri="{BB962C8B-B14F-4D97-AF65-F5344CB8AC3E}">
        <p14:creationId xmlns:p14="http://schemas.microsoft.com/office/powerpoint/2010/main" val="45179013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E425244-9C97-8345-8731-5FE6B892D21D}" type="slidenum">
              <a:rPr lang="en-US" smtClean="0"/>
              <a:t>15</a:t>
            </a:fld>
            <a:endParaRPr lang="en-US"/>
          </a:p>
        </p:txBody>
      </p:sp>
    </p:spTree>
    <p:extLst>
      <p:ext uri="{BB962C8B-B14F-4D97-AF65-F5344CB8AC3E}">
        <p14:creationId xmlns:p14="http://schemas.microsoft.com/office/powerpoint/2010/main" val="188842580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E425244-9C97-8345-8731-5FE6B892D21D}" type="slidenum">
              <a:rPr lang="en-US" smtClean="0"/>
              <a:t>20</a:t>
            </a:fld>
            <a:endParaRPr lang="en-US"/>
          </a:p>
        </p:txBody>
      </p:sp>
    </p:spTree>
    <p:extLst>
      <p:ext uri="{BB962C8B-B14F-4D97-AF65-F5344CB8AC3E}">
        <p14:creationId xmlns:p14="http://schemas.microsoft.com/office/powerpoint/2010/main" val="139158483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Discrimination claims often allege that the performance management system discriminated against employees on the basis of their race or sex. Many </a:t>
            </a:r>
            <a:r>
              <a:rPr lang="en-US" sz="1200" kern="1200" dirty="0" err="1" smtClean="0">
                <a:solidFill>
                  <a:schemeClr val="tx1"/>
                </a:solidFill>
                <a:effectLst/>
                <a:latin typeface="+mn-lt"/>
                <a:ea typeface="+mn-ea"/>
                <a:cs typeface="+mn-cs"/>
              </a:rPr>
              <a:t>perfor</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mance</a:t>
            </a:r>
            <a:r>
              <a:rPr lang="en-US" sz="1200" kern="1200" dirty="0" smtClean="0">
                <a:solidFill>
                  <a:schemeClr val="tx1"/>
                </a:solidFill>
                <a:effectLst/>
                <a:latin typeface="+mn-lt"/>
                <a:ea typeface="+mn-ea"/>
                <a:cs typeface="+mn-cs"/>
              </a:rPr>
              <a:t> measures are subjective, and measurement errors, such as those described earlier in the chapter, can easily occur. The Supreme Court has held that the </a:t>
            </a:r>
            <a:r>
              <a:rPr lang="en-US" sz="1200" kern="1200" dirty="0" err="1" smtClean="0">
                <a:solidFill>
                  <a:schemeClr val="tx1"/>
                </a:solidFill>
                <a:effectLst/>
                <a:latin typeface="+mn-lt"/>
                <a:ea typeface="+mn-ea"/>
                <a:cs typeface="+mn-cs"/>
              </a:rPr>
              <a:t>selec</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tion</a:t>
            </a:r>
            <a:r>
              <a:rPr lang="en-US" sz="1200" kern="1200" dirty="0" smtClean="0">
                <a:solidFill>
                  <a:schemeClr val="tx1"/>
                </a:solidFill>
                <a:effectLst/>
                <a:latin typeface="+mn-lt"/>
                <a:ea typeface="+mn-ea"/>
                <a:cs typeface="+mn-cs"/>
              </a:rPr>
              <a:t> guidelines in the federal government’s </a:t>
            </a:r>
            <a:r>
              <a:rPr lang="en-US" sz="1200" i="1" kern="1200" dirty="0" smtClean="0">
                <a:solidFill>
                  <a:schemeClr val="tx1"/>
                </a:solidFill>
                <a:effectLst/>
                <a:latin typeface="+mn-lt"/>
                <a:ea typeface="+mn-ea"/>
                <a:cs typeface="+mn-cs"/>
              </a:rPr>
              <a:t>Uniform Guidelines on Employee Selection Procedures </a:t>
            </a:r>
            <a:r>
              <a:rPr lang="en-US" sz="1200" kern="1200" dirty="0" smtClean="0">
                <a:solidFill>
                  <a:schemeClr val="tx1"/>
                </a:solidFill>
                <a:effectLst/>
                <a:latin typeface="+mn-lt"/>
                <a:ea typeface="+mn-ea"/>
                <a:cs typeface="+mn-cs"/>
              </a:rPr>
              <a:t>also apply to performance measurement </a:t>
            </a:r>
            <a:endParaRPr lang="en-US" dirty="0"/>
          </a:p>
        </p:txBody>
      </p:sp>
      <p:sp>
        <p:nvSpPr>
          <p:cNvPr id="4" name="Slide Number Placeholder 3"/>
          <p:cNvSpPr>
            <a:spLocks noGrp="1"/>
          </p:cNvSpPr>
          <p:nvPr>
            <p:ph type="sldNum" sz="quarter" idx="10"/>
          </p:nvPr>
        </p:nvSpPr>
        <p:spPr/>
        <p:txBody>
          <a:bodyPr/>
          <a:lstStyle/>
          <a:p>
            <a:fld id="{BE425244-9C97-8345-8731-5FE6B892D21D}" type="slidenum">
              <a:rPr lang="en-US" smtClean="0"/>
              <a:t>32</a:t>
            </a:fld>
            <a:endParaRPr lang="en-US"/>
          </a:p>
        </p:txBody>
      </p:sp>
    </p:spTree>
    <p:extLst>
      <p:ext uri="{BB962C8B-B14F-4D97-AF65-F5344CB8AC3E}">
        <p14:creationId xmlns:p14="http://schemas.microsoft.com/office/powerpoint/2010/main" val="2760283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normAutofit/>
          </a:bodyPr>
          <a:lstStyle>
            <a:lvl1pPr algn="ctr">
              <a:defRPr sz="4400"/>
            </a:lvl1pPr>
          </a:lstStyle>
          <a:p>
            <a:r>
              <a:rPr lang="en-US" smtClean="0"/>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normAutofit/>
          </a:bodyPr>
          <a:lstStyle>
            <a:lvl1pPr marL="0" indent="0" algn="ctr">
              <a:buNone/>
              <a:defRPr sz="36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8ED62511-B688-C243-AC12-8C51D7B8605C}" type="datetimeFigureOut">
              <a:rPr lang="en-US" smtClean="0"/>
              <a:t>4/25/18</a:t>
            </a:fld>
            <a:endParaRPr lang="en-US"/>
          </a:p>
        </p:txBody>
      </p:sp>
      <p:sp>
        <p:nvSpPr>
          <p:cNvPr id="5" name="Footer Placeholder 4"/>
          <p:cNvSpPr>
            <a:spLocks noGrp="1"/>
          </p:cNvSpPr>
          <p:nvPr>
            <p:ph type="ftr" sz="quarter" idx="11"/>
          </p:nvPr>
        </p:nvSpPr>
        <p:spPr/>
        <p:txBody>
          <a:bodyPr/>
          <a:lstStyle>
            <a:lvl1pPr>
              <a:defRPr sz="1100"/>
            </a:lvl1pPr>
          </a:lstStyle>
          <a:p>
            <a:endParaRPr lang="en-US"/>
          </a:p>
        </p:txBody>
      </p:sp>
      <p:sp>
        <p:nvSpPr>
          <p:cNvPr id="6" name="Slide Number Placeholder 5"/>
          <p:cNvSpPr>
            <a:spLocks noGrp="1"/>
          </p:cNvSpPr>
          <p:nvPr>
            <p:ph type="sldNum" sz="quarter" idx="12"/>
          </p:nvPr>
        </p:nvSpPr>
        <p:spPr/>
        <p:txBody>
          <a:bodyPr/>
          <a:lstStyle/>
          <a:p>
            <a:fld id="{7AFAA39E-D54F-B84A-A697-8D0B5644D45A}" type="slidenum">
              <a:rPr lang="en-US" smtClean="0"/>
              <a:t>‹#›</a:t>
            </a:fld>
            <a:endParaRPr lang="en-US"/>
          </a:p>
        </p:txBody>
      </p:sp>
    </p:spTree>
    <p:extLst>
      <p:ext uri="{BB962C8B-B14F-4D97-AF65-F5344CB8AC3E}">
        <p14:creationId xmlns:p14="http://schemas.microsoft.com/office/powerpoint/2010/main" val="631195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ED62511-B688-C243-AC12-8C51D7B8605C}" type="datetimeFigureOut">
              <a:rPr lang="en-US" smtClean="0"/>
              <a:t>4/25/18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FAA39E-D54F-B84A-A697-8D0B5644D45A}" type="slidenum">
              <a:rPr lang="en-US" smtClean="0"/>
              <a:t>‹#›</a:t>
            </a:fld>
            <a:endParaRPr lang="en-US"/>
          </a:p>
        </p:txBody>
      </p:sp>
    </p:spTree>
    <p:extLst>
      <p:ext uri="{BB962C8B-B14F-4D97-AF65-F5344CB8AC3E}">
        <p14:creationId xmlns:p14="http://schemas.microsoft.com/office/powerpoint/2010/main" val="3219305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ED62511-B688-C243-AC12-8C51D7B8605C}" type="datetimeFigureOut">
              <a:rPr lang="en-US" smtClean="0"/>
              <a:t>4/25/18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FAA39E-D54F-B84A-A697-8D0B5644D45A}" type="slidenum">
              <a:rPr lang="en-US" smtClean="0"/>
              <a:t>‹#›</a:t>
            </a:fld>
            <a:endParaRPr lang="en-US"/>
          </a:p>
        </p:txBody>
      </p:sp>
    </p:spTree>
    <p:extLst>
      <p:ext uri="{BB962C8B-B14F-4D97-AF65-F5344CB8AC3E}">
        <p14:creationId xmlns:p14="http://schemas.microsoft.com/office/powerpoint/2010/main" val="11754302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ED62511-B688-C243-AC12-8C51D7B8605C}" type="datetimeFigureOut">
              <a:rPr lang="en-US" smtClean="0"/>
              <a:t>4/25/18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FAA39E-D54F-B84A-A697-8D0B5644D45A}" type="slidenum">
              <a:rPr lang="en-US" smtClean="0"/>
              <a:t>‹#›</a:t>
            </a:fld>
            <a:endParaRPr lang="en-US"/>
          </a:p>
        </p:txBody>
      </p:sp>
    </p:spTree>
    <p:extLst>
      <p:ext uri="{BB962C8B-B14F-4D97-AF65-F5344CB8AC3E}">
        <p14:creationId xmlns:p14="http://schemas.microsoft.com/office/powerpoint/2010/main" val="21404355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normAutofit/>
          </a:bodyPr>
          <a:lstStyle>
            <a:lvl1pPr>
              <a:defRPr sz="4400"/>
            </a:lvl1pPr>
          </a:lstStyle>
          <a:p>
            <a:r>
              <a:rPr lang="en-US" smtClean="0"/>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normAutofit/>
          </a:bodyPr>
          <a:lstStyle>
            <a:lvl1pPr marL="0" indent="0">
              <a:buNone/>
              <a:defRPr sz="3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ED62511-B688-C243-AC12-8C51D7B8605C}" type="datetimeFigureOut">
              <a:rPr lang="en-US" smtClean="0"/>
              <a:t>4/25/18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FAA39E-D54F-B84A-A697-8D0B5644D45A}" type="slidenum">
              <a:rPr lang="en-US" smtClean="0"/>
              <a:t>‹#›</a:t>
            </a:fld>
            <a:endParaRPr lang="en-US"/>
          </a:p>
        </p:txBody>
      </p:sp>
    </p:spTree>
    <p:extLst>
      <p:ext uri="{BB962C8B-B14F-4D97-AF65-F5344CB8AC3E}">
        <p14:creationId xmlns:p14="http://schemas.microsoft.com/office/powerpoint/2010/main" val="18010624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ED62511-B688-C243-AC12-8C51D7B8605C}" type="datetimeFigureOut">
              <a:rPr lang="en-US" smtClean="0"/>
              <a:t>4/25/18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FAA39E-D54F-B84A-A697-8D0B5644D45A}" type="slidenum">
              <a:rPr lang="en-US" smtClean="0"/>
              <a:t>‹#›</a:t>
            </a:fld>
            <a:endParaRPr lang="en-US"/>
          </a:p>
        </p:txBody>
      </p:sp>
    </p:spTree>
    <p:extLst>
      <p:ext uri="{BB962C8B-B14F-4D97-AF65-F5344CB8AC3E}">
        <p14:creationId xmlns:p14="http://schemas.microsoft.com/office/powerpoint/2010/main" val="16750968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ED62511-B688-C243-AC12-8C51D7B8605C}" type="datetimeFigureOut">
              <a:rPr lang="en-US" smtClean="0"/>
              <a:t>4/25/18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AFAA39E-D54F-B84A-A697-8D0B5644D45A}" type="slidenum">
              <a:rPr lang="en-US" smtClean="0"/>
              <a:t>‹#›</a:t>
            </a:fld>
            <a:endParaRPr lang="en-US"/>
          </a:p>
        </p:txBody>
      </p:sp>
    </p:spTree>
    <p:extLst>
      <p:ext uri="{BB962C8B-B14F-4D97-AF65-F5344CB8AC3E}">
        <p14:creationId xmlns:p14="http://schemas.microsoft.com/office/powerpoint/2010/main" val="19903857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ED62511-B688-C243-AC12-8C51D7B8605C}" type="datetimeFigureOut">
              <a:rPr lang="en-US" smtClean="0"/>
              <a:t>4/25/18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AFAA39E-D54F-B84A-A697-8D0B5644D45A}" type="slidenum">
              <a:rPr lang="en-US" smtClean="0"/>
              <a:t>‹#›</a:t>
            </a:fld>
            <a:endParaRPr lang="en-US"/>
          </a:p>
        </p:txBody>
      </p:sp>
    </p:spTree>
    <p:extLst>
      <p:ext uri="{BB962C8B-B14F-4D97-AF65-F5344CB8AC3E}">
        <p14:creationId xmlns:p14="http://schemas.microsoft.com/office/powerpoint/2010/main" val="10603964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ED62511-B688-C243-AC12-8C51D7B8605C}" type="datetimeFigureOut">
              <a:rPr lang="en-US" smtClean="0"/>
              <a:t>4/25/18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AFAA39E-D54F-B84A-A697-8D0B5644D45A}" type="slidenum">
              <a:rPr lang="en-US" smtClean="0"/>
              <a:t>‹#›</a:t>
            </a:fld>
            <a:endParaRPr lang="en-US"/>
          </a:p>
        </p:txBody>
      </p:sp>
    </p:spTree>
    <p:extLst>
      <p:ext uri="{BB962C8B-B14F-4D97-AF65-F5344CB8AC3E}">
        <p14:creationId xmlns:p14="http://schemas.microsoft.com/office/powerpoint/2010/main" val="1167688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ED62511-B688-C243-AC12-8C51D7B8605C}" type="datetimeFigureOut">
              <a:rPr lang="en-US" smtClean="0"/>
              <a:t>4/25/18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FAA39E-D54F-B84A-A697-8D0B5644D45A}" type="slidenum">
              <a:rPr lang="en-US" smtClean="0"/>
              <a:t>‹#›</a:t>
            </a:fld>
            <a:endParaRPr lang="en-US"/>
          </a:p>
        </p:txBody>
      </p:sp>
    </p:spTree>
    <p:extLst>
      <p:ext uri="{BB962C8B-B14F-4D97-AF65-F5344CB8AC3E}">
        <p14:creationId xmlns:p14="http://schemas.microsoft.com/office/powerpoint/2010/main" val="18818619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ED62511-B688-C243-AC12-8C51D7B8605C}" type="datetimeFigureOut">
              <a:rPr lang="en-US" smtClean="0"/>
              <a:t>4/25/18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FAA39E-D54F-B84A-A697-8D0B5644D45A}" type="slidenum">
              <a:rPr lang="en-US" smtClean="0"/>
              <a:t>‹#›</a:t>
            </a:fld>
            <a:endParaRPr lang="en-US"/>
          </a:p>
        </p:txBody>
      </p:sp>
    </p:spTree>
    <p:extLst>
      <p:ext uri="{BB962C8B-B14F-4D97-AF65-F5344CB8AC3E}">
        <p14:creationId xmlns:p14="http://schemas.microsoft.com/office/powerpoint/2010/main" val="315363335"/>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a:noFill/>
        </p:spPr>
        <p:txBody>
          <a:bodyPr vert="horz" lIns="91440" tIns="45720" rIns="91440" bIns="45720" rtlCol="0" anchor="ctr"/>
          <a:lstStyle>
            <a:lvl1pPr algn="l">
              <a:defRPr sz="1200">
                <a:solidFill>
                  <a:schemeClr val="tx1">
                    <a:tint val="75000"/>
                  </a:schemeClr>
                </a:solidFill>
              </a:defRPr>
            </a:lvl1pPr>
          </a:lstStyle>
          <a:p>
            <a:fld id="{8ED62511-B688-C243-AC12-8C51D7B8605C}" type="datetimeFigureOut">
              <a:rPr lang="en-US" smtClean="0"/>
              <a:t>4/25/18</a:t>
            </a:fld>
            <a:endParaRPr lang="en-US"/>
          </a:p>
        </p:txBody>
      </p:sp>
      <p:sp>
        <p:nvSpPr>
          <p:cNvPr id="5" name="Footer Placeholder 4"/>
          <p:cNvSpPr>
            <a:spLocks noGrp="1"/>
          </p:cNvSpPr>
          <p:nvPr>
            <p:ph type="ftr" sz="quarter" idx="3"/>
          </p:nvPr>
        </p:nvSpPr>
        <p:spPr>
          <a:xfrm>
            <a:off x="4038600" y="6356350"/>
            <a:ext cx="4114800" cy="365125"/>
          </a:xfrm>
          <a:prstGeom prst="rect">
            <a:avLst/>
          </a:prstGeom>
          <a:noFill/>
        </p:spPr>
        <p:txBody>
          <a:bodyPr vert="horz" lIns="91440" tIns="45720" rIns="91440" bIns="45720" rtlCol="0" anchor="ctr"/>
          <a:lstStyle>
            <a:lvl1pPr algn="ctr">
              <a:defRPr sz="1200">
                <a:solidFill>
                  <a:schemeClr val="tx1"/>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a:noFill/>
        </p:spPr>
        <p:style>
          <a:lnRef idx="2">
            <a:schemeClr val="dk1"/>
          </a:lnRef>
          <a:fillRef idx="1">
            <a:schemeClr val="lt1"/>
          </a:fillRef>
          <a:effectRef idx="0">
            <a:schemeClr val="dk1"/>
          </a:effectRef>
          <a:fontRef idx="none"/>
        </p:style>
        <p:txBody>
          <a:bodyPr vert="horz" lIns="91440" tIns="45720" rIns="91440" bIns="45720" rtlCol="0" anchor="ctr"/>
          <a:lstStyle>
            <a:lvl1pPr algn="r">
              <a:defRPr sz="1200">
                <a:solidFill>
                  <a:schemeClr val="tx1">
                    <a:tint val="75000"/>
                  </a:schemeClr>
                </a:solidFill>
              </a:defRPr>
            </a:lvl1pPr>
          </a:lstStyle>
          <a:p>
            <a:fld id="{7AFAA39E-D54F-B84A-A697-8D0B5644D45A}" type="slidenum">
              <a:rPr lang="en-US" smtClean="0"/>
              <a:t>‹#›</a:t>
            </a:fld>
            <a:endParaRPr lang="en-US"/>
          </a:p>
        </p:txBody>
      </p:sp>
    </p:spTree>
    <p:extLst>
      <p:ext uri="{BB962C8B-B14F-4D97-AF65-F5344CB8AC3E}">
        <p14:creationId xmlns:p14="http://schemas.microsoft.com/office/powerpoint/2010/main" val="1034710876"/>
      </p:ext>
    </p:extLst>
  </p:cSld>
  <p:clrMap bg1="dk1" tx1="lt1" bg2="dk2" tx2="lt2" accent1="accent1" accent2="accent2" accent3="accent3" accent4="accent4" accent5="accent5" accent6="accent6" hlink="hlink" folHlink="folHlink"/>
  <p:sldLayoutIdLst>
    <p:sldLayoutId id="2147483727" r:id="rId1"/>
    <p:sldLayoutId id="2147483728" r:id="rId2"/>
    <p:sldLayoutId id="2147483729" r:id="rId3"/>
    <p:sldLayoutId id="2147483730" r:id="rId4"/>
    <p:sldLayoutId id="2147483731" r:id="rId5"/>
    <p:sldLayoutId id="2147483732" r:id="rId6"/>
    <p:sldLayoutId id="2147483733" r:id="rId7"/>
    <p:sldLayoutId id="2147483734" r:id="rId8"/>
    <p:sldLayoutId id="2147483735" r:id="rId9"/>
    <p:sldLayoutId id="2147483736" r:id="rId10"/>
    <p:sldLayoutId id="2147483737" r:id="rId11"/>
  </p:sldLayoutIdLst>
  <p:txStyles>
    <p:titleStyle>
      <a:lvl1pPr algn="l" defTabSz="914400" rtl="0" eaLnBrk="1" latinLnBrk="0" hangingPunct="1">
        <a:lnSpc>
          <a:spcPct val="90000"/>
        </a:lnSpc>
        <a:spcBef>
          <a:spcPct val="0"/>
        </a:spcBef>
        <a:buNone/>
        <a:defRPr sz="40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3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32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3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2.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1.pn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t>Creating and maintaining High-Performance Organization</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20109515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325563"/>
          </a:xfrm>
        </p:spPr>
        <p:txBody>
          <a:bodyPr/>
          <a:lstStyle/>
          <a:p>
            <a:r>
              <a:rPr lang="en-US" b="1" dirty="0"/>
              <a:t>Criteria for Effective Performance Management </a:t>
            </a:r>
            <a:endParaRPr lang="en-US" dirty="0"/>
          </a:p>
        </p:txBody>
      </p:sp>
      <p:sp>
        <p:nvSpPr>
          <p:cNvPr id="3" name="Content Placeholder 2"/>
          <p:cNvSpPr>
            <a:spLocks noGrp="1"/>
          </p:cNvSpPr>
          <p:nvPr>
            <p:ph idx="1"/>
          </p:nvPr>
        </p:nvSpPr>
        <p:spPr>
          <a:xfrm>
            <a:off x="838200" y="1325563"/>
            <a:ext cx="10515600" cy="4351338"/>
          </a:xfrm>
        </p:spPr>
        <p:txBody>
          <a:bodyPr>
            <a:noAutofit/>
          </a:bodyPr>
          <a:lstStyle/>
          <a:p>
            <a:r>
              <a:rPr lang="en-US" sz="3600" i="1" dirty="0"/>
              <a:t>Fit with strategy</a:t>
            </a:r>
            <a:r>
              <a:rPr lang="en-US" sz="3600" dirty="0"/>
              <a:t>—A performance management system should aim at achieving employee behavior and attitudes that support the organization’s strategy, goals, and culture. If a company emphasizes customer service, then its performance management system should </a:t>
            </a:r>
            <a:r>
              <a:rPr lang="en-US" sz="3600" dirty="0" smtClean="0"/>
              <a:t>define </a:t>
            </a:r>
            <a:r>
              <a:rPr lang="en-US" sz="3600" dirty="0"/>
              <a:t>the kinds of behavior that contribute to good customer service. </a:t>
            </a:r>
            <a:endParaRPr lang="en-US" sz="3600" dirty="0" smtClean="0"/>
          </a:p>
        </p:txBody>
      </p:sp>
    </p:spTree>
    <p:extLst>
      <p:ext uri="{BB962C8B-B14F-4D97-AF65-F5344CB8AC3E}">
        <p14:creationId xmlns:p14="http://schemas.microsoft.com/office/powerpoint/2010/main" val="14832429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3600" i="1" dirty="0"/>
              <a:t>validity </a:t>
            </a:r>
            <a:r>
              <a:rPr lang="en-US" sz="3600" dirty="0"/>
              <a:t>is the extent to which a measurement tool actually measures what it is intended to measure. In the case of performance appraisal, validity refers to whether the appraisal measures all the relevant aspects of performance and omits irrelevant aspects of performance </a:t>
            </a:r>
          </a:p>
          <a:p>
            <a:endParaRPr lang="en-US" sz="3600" dirty="0"/>
          </a:p>
          <a:p>
            <a:endParaRPr lang="en-US" sz="3600" dirty="0"/>
          </a:p>
        </p:txBody>
      </p:sp>
    </p:spTree>
    <p:extLst>
      <p:ext uri="{BB962C8B-B14F-4D97-AF65-F5344CB8AC3E}">
        <p14:creationId xmlns:p14="http://schemas.microsoft.com/office/powerpoint/2010/main" val="21106794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Autofit/>
          </a:bodyPr>
          <a:lstStyle/>
          <a:p>
            <a:r>
              <a:rPr lang="en-US" sz="3600" i="1" dirty="0"/>
              <a:t>Reliability</a:t>
            </a:r>
            <a:r>
              <a:rPr lang="en-US" sz="3600" dirty="0"/>
              <a:t>—With regard to a performance measure, reliability describes the </a:t>
            </a:r>
            <a:r>
              <a:rPr lang="en-US" sz="3600" dirty="0" smtClean="0"/>
              <a:t>consistency </a:t>
            </a:r>
            <a:r>
              <a:rPr lang="en-US" sz="3600" dirty="0"/>
              <a:t>of the results that the performance measure will deliver. </a:t>
            </a:r>
            <a:r>
              <a:rPr lang="en-US" sz="3600" i="1" dirty="0"/>
              <a:t>Interrater reliability </a:t>
            </a:r>
            <a:r>
              <a:rPr lang="en-US" sz="3600" dirty="0"/>
              <a:t>is consistency of results when more than one person measures performance </a:t>
            </a:r>
          </a:p>
        </p:txBody>
      </p:sp>
    </p:spTree>
    <p:extLst>
      <p:ext uri="{BB962C8B-B14F-4D97-AF65-F5344CB8AC3E}">
        <p14:creationId xmlns:p14="http://schemas.microsoft.com/office/powerpoint/2010/main" val="8533194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3600" i="1" dirty="0"/>
              <a:t>Acceptability</a:t>
            </a:r>
            <a:r>
              <a:rPr lang="en-US" sz="3600" dirty="0"/>
              <a:t>—Whether or not a measure is valid and reliable, it must meet the </a:t>
            </a:r>
            <a:r>
              <a:rPr lang="en-US" sz="3600" dirty="0" smtClean="0"/>
              <a:t>practical </a:t>
            </a:r>
            <a:r>
              <a:rPr lang="en-US" sz="3600" dirty="0"/>
              <a:t>standard of being acceptable to the people who use it. For example, the people who use a performance measure must believe that it is not too time consuming. Likewise, if employees believe the measure is unfair, they will not use the feedback as a basis for improving their performance. </a:t>
            </a:r>
          </a:p>
          <a:p>
            <a:endParaRPr lang="en-US" sz="3600" dirty="0"/>
          </a:p>
          <a:p>
            <a:endParaRPr lang="en-US" sz="3600" dirty="0"/>
          </a:p>
        </p:txBody>
      </p:sp>
    </p:spTree>
    <p:extLst>
      <p:ext uri="{BB962C8B-B14F-4D97-AF65-F5344CB8AC3E}">
        <p14:creationId xmlns:p14="http://schemas.microsoft.com/office/powerpoint/2010/main" val="145395951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3600" i="1" dirty="0" smtClean="0"/>
              <a:t>Specific feedback</a:t>
            </a:r>
            <a:r>
              <a:rPr lang="en-US" sz="3600" dirty="0" smtClean="0"/>
              <a:t>—A performance measure should specially tell employees what is </a:t>
            </a:r>
            <a:r>
              <a:rPr lang="en-US" sz="3600" dirty="0"/>
              <a:t>expected of them and how they can meet those expectations. Being </a:t>
            </a:r>
            <a:r>
              <a:rPr lang="en-US" sz="3600" dirty="0" smtClean="0"/>
              <a:t>specific </a:t>
            </a:r>
            <a:r>
              <a:rPr lang="en-US" sz="3600" dirty="0"/>
              <a:t>helps performance management meet the goals of supporting strategy and developing employees. If a measure does not specify what an employee must do to help the </a:t>
            </a:r>
            <a:r>
              <a:rPr lang="en-US" sz="3600" dirty="0" smtClean="0"/>
              <a:t>organization </a:t>
            </a:r>
            <a:r>
              <a:rPr lang="en-US" sz="3600" dirty="0"/>
              <a:t>achieve its goals, it does not support the strategy. </a:t>
            </a:r>
            <a:endParaRPr lang="en-US" sz="3600" dirty="0">
              <a:effectLst/>
            </a:endParaRPr>
          </a:p>
        </p:txBody>
      </p:sp>
    </p:spTree>
    <p:extLst>
      <p:ext uri="{BB962C8B-B14F-4D97-AF65-F5344CB8AC3E}">
        <p14:creationId xmlns:p14="http://schemas.microsoft.com/office/powerpoint/2010/main" val="84361323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64020" y="0"/>
            <a:ext cx="10515600" cy="1325563"/>
          </a:xfrm>
        </p:spPr>
        <p:txBody>
          <a:bodyPr/>
          <a:lstStyle/>
          <a:p>
            <a:r>
              <a:rPr lang="en-US" b="1" dirty="0"/>
              <a:t>Methods for Measuring Performance </a:t>
            </a:r>
            <a:endParaRPr lang="en-US" dirty="0">
              <a:effectLst/>
            </a:endParaRPr>
          </a:p>
        </p:txBody>
      </p:sp>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695797" y="951934"/>
            <a:ext cx="8994370" cy="5906066"/>
          </a:xfrm>
        </p:spPr>
      </p:pic>
    </p:spTree>
    <p:extLst>
      <p:ext uri="{BB962C8B-B14F-4D97-AF65-F5344CB8AC3E}">
        <p14:creationId xmlns:p14="http://schemas.microsoft.com/office/powerpoint/2010/main" val="92067037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21574" y="0"/>
            <a:ext cx="10515600" cy="4351338"/>
          </a:xfrm>
        </p:spPr>
        <p:txBody>
          <a:bodyPr>
            <a:noAutofit/>
          </a:bodyPr>
          <a:lstStyle/>
          <a:p>
            <a:r>
              <a:rPr lang="en-US" sz="3600" b="1" dirty="0"/>
              <a:t>Simple ranking </a:t>
            </a:r>
            <a:r>
              <a:rPr lang="en-US" sz="3600" dirty="0"/>
              <a:t>requires managers to rank employees in their group from the highest performer to the poorest performer. In a variation of this approach, </a:t>
            </a:r>
            <a:r>
              <a:rPr lang="en-US" sz="3600" i="1" dirty="0"/>
              <a:t>alternation ranking, </a:t>
            </a:r>
            <a:r>
              <a:rPr lang="en-US" sz="3600" dirty="0"/>
              <a:t>the manager works from a list of employees. </a:t>
            </a:r>
            <a:endParaRPr lang="en-US" sz="3600" dirty="0" smtClean="0"/>
          </a:p>
          <a:p>
            <a:r>
              <a:rPr lang="en-US" sz="3600" dirty="0" smtClean="0"/>
              <a:t>First</a:t>
            </a:r>
            <a:r>
              <a:rPr lang="en-US" sz="3600" dirty="0"/>
              <a:t>, the manager decides which employee is best and crosses that person’s name off the list. From the remaining names, the manager selects the worst employee and crosses off that name. The process </a:t>
            </a:r>
            <a:r>
              <a:rPr lang="en-US" sz="3600" dirty="0" smtClean="0"/>
              <a:t>continues </a:t>
            </a:r>
            <a:r>
              <a:rPr lang="en-US" sz="3600" dirty="0"/>
              <a:t>with the manager selecting the second </a:t>
            </a:r>
            <a:r>
              <a:rPr lang="en-US" sz="3600" dirty="0" smtClean="0"/>
              <a:t>best, second </a:t>
            </a:r>
            <a:r>
              <a:rPr lang="en-US" sz="3600" dirty="0"/>
              <a:t>worst, third best, and so on, until all the employees have been ranked. </a:t>
            </a:r>
            <a:endParaRPr lang="en-US" sz="3600" dirty="0" smtClean="0"/>
          </a:p>
          <a:p>
            <a:r>
              <a:rPr lang="en-US" sz="3600" dirty="0" smtClean="0"/>
              <a:t>The </a:t>
            </a:r>
            <a:r>
              <a:rPr lang="en-US" sz="3600" dirty="0"/>
              <a:t>major downside of ranking involves validity </a:t>
            </a:r>
            <a:endParaRPr lang="en-US" sz="3600" dirty="0" smtClean="0"/>
          </a:p>
          <a:p>
            <a:endParaRPr lang="en-US" sz="3600" dirty="0"/>
          </a:p>
        </p:txBody>
      </p:sp>
    </p:spTree>
    <p:extLst>
      <p:ext uri="{BB962C8B-B14F-4D97-AF65-F5344CB8AC3E}">
        <p14:creationId xmlns:p14="http://schemas.microsoft.com/office/powerpoint/2010/main" val="108738321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05196" y="495588"/>
            <a:ext cx="10515600" cy="4351338"/>
          </a:xfrm>
        </p:spPr>
        <p:txBody>
          <a:bodyPr>
            <a:noAutofit/>
          </a:bodyPr>
          <a:lstStyle/>
          <a:p>
            <a:r>
              <a:rPr lang="en-US" sz="3600" b="1" dirty="0"/>
              <a:t>forced-distribution method. </a:t>
            </a:r>
            <a:r>
              <a:rPr lang="en-US" sz="3600" dirty="0"/>
              <a:t>This type of performance measurement assigns a certain percentage of </a:t>
            </a:r>
            <a:r>
              <a:rPr lang="en-US" sz="3600" dirty="0" smtClean="0"/>
              <a:t>employees </a:t>
            </a:r>
            <a:r>
              <a:rPr lang="en-US" sz="3600" dirty="0"/>
              <a:t>to each category in a set of categories. For example, the organization might establish the following percentages and categories: </a:t>
            </a:r>
            <a:endParaRPr lang="en-US" sz="3600" dirty="0" smtClean="0"/>
          </a:p>
          <a:p>
            <a:r>
              <a:rPr lang="en-US" sz="3600" dirty="0"/>
              <a:t>Exceptional—5% </a:t>
            </a:r>
          </a:p>
          <a:p>
            <a:r>
              <a:rPr lang="en-US" sz="3600" dirty="0"/>
              <a:t>Exceeds standards—25% </a:t>
            </a:r>
          </a:p>
          <a:p>
            <a:r>
              <a:rPr lang="en-US" sz="3600" dirty="0"/>
              <a:t>Meets standards—55% </a:t>
            </a:r>
          </a:p>
          <a:p>
            <a:r>
              <a:rPr lang="en-US" sz="3600" dirty="0"/>
              <a:t>Room for improvement—10% </a:t>
            </a:r>
          </a:p>
          <a:p>
            <a:r>
              <a:rPr lang="en-US" sz="3600" dirty="0" smtClean="0"/>
              <a:t>Not acceptable—5</a:t>
            </a:r>
            <a:r>
              <a:rPr lang="en-US" sz="3600" dirty="0"/>
              <a:t>% </a:t>
            </a:r>
          </a:p>
          <a:p>
            <a:endParaRPr lang="en-US" sz="3600" dirty="0"/>
          </a:p>
        </p:txBody>
      </p:sp>
    </p:spTree>
    <p:extLst>
      <p:ext uri="{BB962C8B-B14F-4D97-AF65-F5344CB8AC3E}">
        <p14:creationId xmlns:p14="http://schemas.microsoft.com/office/powerpoint/2010/main" val="56390895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55320" y="229581"/>
            <a:ext cx="10515600" cy="4351338"/>
          </a:xfrm>
        </p:spPr>
        <p:txBody>
          <a:bodyPr>
            <a:noAutofit/>
          </a:bodyPr>
          <a:lstStyle/>
          <a:p>
            <a:r>
              <a:rPr lang="en-US" b="1" dirty="0"/>
              <a:t>paired-comparison method. </a:t>
            </a:r>
            <a:r>
              <a:rPr lang="en-US" dirty="0"/>
              <a:t>This approach involves comparing each employee with each other employee to establish rankings. Suppose a manager has </a:t>
            </a:r>
            <a:r>
              <a:rPr lang="en-US" dirty="0" smtClean="0"/>
              <a:t>several </a:t>
            </a:r>
            <a:r>
              <a:rPr lang="en-US" dirty="0"/>
              <a:t>employees, Allen, Barbara, Caitlin, David, and Edgar. </a:t>
            </a:r>
            <a:endParaRPr lang="en-US" dirty="0" smtClean="0"/>
          </a:p>
          <a:p>
            <a:r>
              <a:rPr lang="en-US" dirty="0" smtClean="0"/>
              <a:t>The </a:t>
            </a:r>
            <a:r>
              <a:rPr lang="en-US" dirty="0"/>
              <a:t>manager compares Allen’s performance to Barbara’s and assigns one point to whichever employee is the higher performer. Then the manager compares Allen’s performance to Caitlin’s, then to David’s, and </a:t>
            </a:r>
            <a:r>
              <a:rPr lang="en-US" dirty="0" err="1"/>
              <a:t>nally</a:t>
            </a:r>
            <a:r>
              <a:rPr lang="en-US" dirty="0"/>
              <a:t> to Edgar’s. </a:t>
            </a:r>
            <a:endParaRPr lang="en-US" dirty="0" smtClean="0"/>
          </a:p>
          <a:p>
            <a:r>
              <a:rPr lang="en-US" dirty="0" smtClean="0"/>
              <a:t>The </a:t>
            </a:r>
            <a:r>
              <a:rPr lang="en-US" dirty="0"/>
              <a:t>manager repeats this process with Barbara, comparing her performance to Caitlin’s, David’s, and Edgar’s. When the man- ager has compared every pair of employees, the manager counts the number of points for each employee. </a:t>
            </a:r>
            <a:endParaRPr lang="en-US" dirty="0" smtClean="0"/>
          </a:p>
          <a:p>
            <a:r>
              <a:rPr lang="en-US" dirty="0" smtClean="0"/>
              <a:t>The </a:t>
            </a:r>
            <a:r>
              <a:rPr lang="en-US" dirty="0"/>
              <a:t>employee with the most points is considered the top-ranked employee. Clearly, this method is time consuming if a group has more than a handful of employees. </a:t>
            </a:r>
          </a:p>
          <a:p>
            <a:endParaRPr lang="en-US" dirty="0"/>
          </a:p>
        </p:txBody>
      </p:sp>
    </p:spTree>
    <p:extLst>
      <p:ext uri="{BB962C8B-B14F-4D97-AF65-F5344CB8AC3E}">
        <p14:creationId xmlns:p14="http://schemas.microsoft.com/office/powerpoint/2010/main" val="77248928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Rating Individuals </a:t>
            </a:r>
            <a:r>
              <a:rPr lang="en-US" dirty="0" smtClean="0"/>
              <a:t/>
            </a:r>
            <a:br>
              <a:rPr lang="en-US" dirty="0" smtClean="0"/>
            </a:br>
            <a:endParaRPr lang="en-US" dirty="0"/>
          </a:p>
        </p:txBody>
      </p:sp>
      <p:sp>
        <p:nvSpPr>
          <p:cNvPr id="3" name="Content Placeholder 2"/>
          <p:cNvSpPr>
            <a:spLocks noGrp="1"/>
          </p:cNvSpPr>
          <p:nvPr>
            <p:ph idx="1"/>
          </p:nvPr>
        </p:nvSpPr>
        <p:spPr/>
        <p:txBody>
          <a:bodyPr>
            <a:normAutofit/>
          </a:bodyPr>
          <a:lstStyle/>
          <a:p>
            <a:r>
              <a:rPr lang="en-US" sz="3600" dirty="0"/>
              <a:t>Instead of focusing on arranging a group of employees from best to worst, performance measurement can look at each employee’s performance relative to a uniform set of </a:t>
            </a:r>
            <a:r>
              <a:rPr lang="en-US" sz="3600" dirty="0" smtClean="0"/>
              <a:t>standards</a:t>
            </a:r>
            <a:r>
              <a:rPr lang="en-US" sz="3600" dirty="0"/>
              <a:t>. </a:t>
            </a:r>
            <a:endParaRPr lang="en-US" sz="3600" dirty="0" smtClean="0"/>
          </a:p>
          <a:p>
            <a:endParaRPr lang="en-US" sz="3600" dirty="0"/>
          </a:p>
          <a:p>
            <a:r>
              <a:rPr lang="en-US" sz="3600" dirty="0" smtClean="0"/>
              <a:t>Done in previous chapters. </a:t>
            </a:r>
          </a:p>
          <a:p>
            <a:r>
              <a:rPr lang="en-US" sz="3600" dirty="0" smtClean="0"/>
              <a:t>Graphic rating scale, BARS, MBO, etc.</a:t>
            </a:r>
          </a:p>
          <a:p>
            <a:endParaRPr lang="en-US" sz="3600" dirty="0"/>
          </a:p>
        </p:txBody>
      </p:sp>
    </p:spTree>
    <p:extLst>
      <p:ext uri="{BB962C8B-B14F-4D97-AF65-F5344CB8AC3E}">
        <p14:creationId xmlns:p14="http://schemas.microsoft.com/office/powerpoint/2010/main" val="168869965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Performance Management</a:t>
            </a:r>
            <a:endParaRPr lang="en-US" dirty="0"/>
          </a:p>
        </p:txBody>
      </p:sp>
      <p:sp>
        <p:nvSpPr>
          <p:cNvPr id="3" name="Content Placeholder 2"/>
          <p:cNvSpPr>
            <a:spLocks noGrp="1"/>
          </p:cNvSpPr>
          <p:nvPr>
            <p:ph idx="1"/>
          </p:nvPr>
        </p:nvSpPr>
        <p:spPr>
          <a:xfrm>
            <a:off x="721822" y="1360112"/>
            <a:ext cx="10515600" cy="4351338"/>
          </a:xfrm>
        </p:spPr>
        <p:txBody>
          <a:bodyPr>
            <a:noAutofit/>
          </a:bodyPr>
          <a:lstStyle/>
          <a:p>
            <a:r>
              <a:rPr lang="en-US" sz="3600" dirty="0" smtClean="0"/>
              <a:t> </a:t>
            </a:r>
            <a:r>
              <a:rPr lang="en-US" sz="3600" b="1" dirty="0"/>
              <a:t>Performance management </a:t>
            </a:r>
            <a:r>
              <a:rPr lang="en-US" sz="3600" dirty="0"/>
              <a:t>is the process through which managers ensure that employees’ activities and outputs contribute to the organization’s goals. </a:t>
            </a:r>
            <a:endParaRPr lang="en-US" sz="3600" dirty="0" smtClean="0"/>
          </a:p>
          <a:p>
            <a:r>
              <a:rPr lang="en-US" sz="3600" dirty="0"/>
              <a:t>This process requires knowing what activities and outputs are desired, observing whether they occur, and providing feedback to help employees meet expectations </a:t>
            </a:r>
            <a:endParaRPr lang="en-US" sz="3600" dirty="0" smtClean="0"/>
          </a:p>
          <a:p>
            <a:r>
              <a:rPr lang="en-US" sz="3600" dirty="0"/>
              <a:t>In the course of providing feedback, managers and employees may identify performance problems and establish ways to resolve those problems </a:t>
            </a:r>
            <a:endParaRPr lang="en-US" sz="3600" dirty="0" smtClean="0"/>
          </a:p>
          <a:p>
            <a:endParaRPr lang="en-US" sz="3600" dirty="0"/>
          </a:p>
        </p:txBody>
      </p:sp>
    </p:spTree>
    <p:extLst>
      <p:ext uri="{BB962C8B-B14F-4D97-AF65-F5344CB8AC3E}">
        <p14:creationId xmlns:p14="http://schemas.microsoft.com/office/powerpoint/2010/main" val="128569012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Errors in Performance Measurement </a:t>
            </a:r>
            <a:r>
              <a:rPr lang="en-US" dirty="0" smtClean="0"/>
              <a:t/>
            </a:r>
            <a:br>
              <a:rPr lang="en-US" dirty="0" smtClean="0"/>
            </a:br>
            <a:endParaRPr lang="en-US" dirty="0"/>
          </a:p>
        </p:txBody>
      </p:sp>
      <p:sp>
        <p:nvSpPr>
          <p:cNvPr id="3" name="Content Placeholder 2"/>
          <p:cNvSpPr>
            <a:spLocks noGrp="1"/>
          </p:cNvSpPr>
          <p:nvPr>
            <p:ph idx="1"/>
          </p:nvPr>
        </p:nvSpPr>
        <p:spPr>
          <a:xfrm>
            <a:off x="838200" y="1243734"/>
            <a:ext cx="10515600" cy="4351338"/>
          </a:xfrm>
        </p:spPr>
        <p:txBody>
          <a:bodyPr>
            <a:noAutofit/>
          </a:bodyPr>
          <a:lstStyle/>
          <a:p>
            <a:r>
              <a:rPr lang="en-US" sz="3600" b="1" dirty="0"/>
              <a:t>Types of Rating Errors </a:t>
            </a:r>
            <a:endParaRPr lang="en-US" sz="3600" dirty="0" smtClean="0"/>
          </a:p>
          <a:p>
            <a:r>
              <a:rPr lang="en-US" sz="3600" dirty="0"/>
              <a:t>People often tend to give a higher evaluation to people they consider similar to themselves. Most of us think of ourselves as effective, so if others are like us, they must be effective, too. </a:t>
            </a:r>
          </a:p>
          <a:p>
            <a:r>
              <a:rPr lang="en-US" sz="3600" dirty="0"/>
              <a:t>If the rater compares an individual, not against an objective standard, but against other employees, </a:t>
            </a:r>
            <a:r>
              <a:rPr lang="en-US" sz="3600" i="1" dirty="0"/>
              <a:t>contrast errors </a:t>
            </a:r>
            <a:r>
              <a:rPr lang="en-US" sz="3600" dirty="0"/>
              <a:t>occur. A competent performer who works with </a:t>
            </a:r>
            <a:r>
              <a:rPr lang="en-US" sz="3600" dirty="0" smtClean="0"/>
              <a:t>exceptional </a:t>
            </a:r>
            <a:r>
              <a:rPr lang="en-US" sz="3600" dirty="0"/>
              <a:t>people may be rated lower than competent simply because of the contrast. </a:t>
            </a:r>
          </a:p>
          <a:p>
            <a:endParaRPr lang="en-US" sz="3600" dirty="0"/>
          </a:p>
        </p:txBody>
      </p:sp>
    </p:spTree>
    <p:extLst>
      <p:ext uri="{BB962C8B-B14F-4D97-AF65-F5344CB8AC3E}">
        <p14:creationId xmlns:p14="http://schemas.microsoft.com/office/powerpoint/2010/main" val="83117241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88818" y="179705"/>
            <a:ext cx="10515600" cy="4351338"/>
          </a:xfrm>
        </p:spPr>
        <p:txBody>
          <a:bodyPr>
            <a:noAutofit/>
          </a:bodyPr>
          <a:lstStyle/>
          <a:p>
            <a:r>
              <a:rPr lang="en-US" sz="3200" dirty="0"/>
              <a:t>Raters make </a:t>
            </a:r>
            <a:r>
              <a:rPr lang="en-US" sz="3200" i="1" dirty="0"/>
              <a:t>distributional errors </a:t>
            </a:r>
            <a:r>
              <a:rPr lang="en-US" sz="3200" dirty="0"/>
              <a:t>when they tend to use only one part of a rating scale. The error is called </a:t>
            </a:r>
            <a:r>
              <a:rPr lang="en-US" sz="3200" i="1" dirty="0"/>
              <a:t>leniency </a:t>
            </a:r>
            <a:r>
              <a:rPr lang="en-US" sz="3200" dirty="0"/>
              <a:t>when the reviewer rates everyone near the top, </a:t>
            </a:r>
            <a:r>
              <a:rPr lang="en-US" sz="3200" i="1" dirty="0"/>
              <a:t>strictness </a:t>
            </a:r>
            <a:r>
              <a:rPr lang="en-US" sz="3200" dirty="0"/>
              <a:t>when the rater favors lower rankings, and </a:t>
            </a:r>
            <a:r>
              <a:rPr lang="en-US" sz="3200" i="1" dirty="0"/>
              <a:t>central tendency </a:t>
            </a:r>
            <a:r>
              <a:rPr lang="en-US" sz="3200" dirty="0"/>
              <a:t>when the rater puts everyone near the middle of the scale. Distributional errors make it </a:t>
            </a:r>
            <a:r>
              <a:rPr lang="en-US" sz="3200" dirty="0" smtClean="0"/>
              <a:t>difficult </a:t>
            </a:r>
            <a:r>
              <a:rPr lang="en-US" sz="3200" dirty="0"/>
              <a:t>to compare employees rated by the same person. </a:t>
            </a:r>
            <a:endParaRPr lang="en-US" sz="3200" dirty="0" smtClean="0"/>
          </a:p>
          <a:p>
            <a:r>
              <a:rPr lang="en-US" sz="3200" dirty="0"/>
              <a:t>Raters often let their opinion of one quality color their opinion of others. For ex- ample, someone who speaks well might be seen as helpful or talented in other areas simply because of the overall good impression created by this one quality. Or some- one who is occasionally tardy might be seen as lacking in motivation. </a:t>
            </a:r>
          </a:p>
          <a:p>
            <a:endParaRPr lang="en-US" sz="3200" dirty="0"/>
          </a:p>
        </p:txBody>
      </p:sp>
    </p:spTree>
    <p:extLst>
      <p:ext uri="{BB962C8B-B14F-4D97-AF65-F5344CB8AC3E}">
        <p14:creationId xmlns:p14="http://schemas.microsoft.com/office/powerpoint/2010/main" val="13360474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3600" dirty="0" smtClean="0"/>
              <a:t>When </a:t>
            </a:r>
            <a:r>
              <a:rPr lang="en-US" sz="3600" dirty="0"/>
              <a:t>the bias is in a favorable direction, this is called the </a:t>
            </a:r>
            <a:r>
              <a:rPr lang="en-US" sz="3600" i="1" dirty="0"/>
              <a:t>halo error. </a:t>
            </a:r>
            <a:r>
              <a:rPr lang="en-US" sz="3600" dirty="0"/>
              <a:t>When it involves negative ratings, it is called the </a:t>
            </a:r>
            <a:r>
              <a:rPr lang="en-US" sz="3600" i="1" dirty="0"/>
              <a:t>horns error. </a:t>
            </a:r>
            <a:r>
              <a:rPr lang="en-US" sz="3600" dirty="0"/>
              <a:t>Halo error can mistakenly tell employees they don’t need to improve in any area, while horns error can cause employees to feel frustrated and defensive. </a:t>
            </a:r>
          </a:p>
          <a:p>
            <a:endParaRPr lang="en-US" sz="3600" dirty="0"/>
          </a:p>
        </p:txBody>
      </p:sp>
    </p:spTree>
    <p:extLst>
      <p:ext uri="{BB962C8B-B14F-4D97-AF65-F5344CB8AC3E}">
        <p14:creationId xmlns:p14="http://schemas.microsoft.com/office/powerpoint/2010/main" val="137460532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325563"/>
          </a:xfrm>
        </p:spPr>
        <p:txBody>
          <a:bodyPr/>
          <a:lstStyle/>
          <a:p>
            <a:r>
              <a:rPr lang="en-US" b="1" dirty="0"/>
              <a:t>Ways to Reduce Errors </a:t>
            </a:r>
            <a:r>
              <a:rPr lang="en-US" b="1" dirty="0" smtClean="0"/>
              <a:t>v</a:t>
            </a:r>
            <a:endParaRPr lang="en-US" dirty="0">
              <a:effectLst/>
            </a:endParaRPr>
          </a:p>
        </p:txBody>
      </p:sp>
      <p:sp>
        <p:nvSpPr>
          <p:cNvPr id="3" name="Content Placeholder 2"/>
          <p:cNvSpPr>
            <a:spLocks noGrp="1"/>
          </p:cNvSpPr>
          <p:nvPr>
            <p:ph idx="1"/>
          </p:nvPr>
        </p:nvSpPr>
        <p:spPr>
          <a:xfrm>
            <a:off x="838200" y="1094105"/>
            <a:ext cx="10515600" cy="4351338"/>
          </a:xfrm>
        </p:spPr>
        <p:txBody>
          <a:bodyPr>
            <a:noAutofit/>
          </a:bodyPr>
          <a:lstStyle/>
          <a:p>
            <a:r>
              <a:rPr lang="en-US" sz="3200" dirty="0"/>
              <a:t>Raters can be trained how to avoid rating errors.30 Prospective raters watch videos whose scripts or storylines are </a:t>
            </a:r>
            <a:r>
              <a:rPr lang="en-US" sz="3200" dirty="0" smtClean="0"/>
              <a:t>designed </a:t>
            </a:r>
            <a:r>
              <a:rPr lang="en-US" sz="3200" dirty="0"/>
              <a:t>to lead them to make </a:t>
            </a:r>
            <a:r>
              <a:rPr lang="en-US" sz="3200" dirty="0" smtClean="0"/>
              <a:t>specific </a:t>
            </a:r>
            <a:r>
              <a:rPr lang="en-US" sz="3200" dirty="0"/>
              <a:t>rating errors. After rating the </a:t>
            </a:r>
            <a:r>
              <a:rPr lang="en-US" sz="3200" dirty="0" smtClean="0"/>
              <a:t>employees </a:t>
            </a:r>
            <a:r>
              <a:rPr lang="en-US" sz="3200" dirty="0"/>
              <a:t>in the videos, raters discuss their rating decisions and how such errors affected their rating decisions. Training programs offer tips for avoiding the errors in the future. </a:t>
            </a:r>
            <a:endParaRPr lang="en-US" sz="3200" dirty="0" smtClean="0">
              <a:effectLst/>
            </a:endParaRPr>
          </a:p>
          <a:p>
            <a:r>
              <a:rPr lang="en-US" sz="3200" dirty="0"/>
              <a:t>Another training method for raters focuses on the complex nature of employee per- formance.31 Raters learn to look at many aspects of performance that deserve their </a:t>
            </a:r>
            <a:r>
              <a:rPr lang="en-US" sz="3200" dirty="0" smtClean="0"/>
              <a:t>attention</a:t>
            </a:r>
            <a:r>
              <a:rPr lang="en-US" sz="3200" dirty="0"/>
              <a:t>. Actual examples of performance are studied </a:t>
            </a:r>
            <a:endParaRPr lang="en-US" sz="3200" dirty="0">
              <a:effectLst/>
            </a:endParaRPr>
          </a:p>
        </p:txBody>
      </p:sp>
    </p:spTree>
    <p:extLst>
      <p:ext uri="{BB962C8B-B14F-4D97-AF65-F5344CB8AC3E}">
        <p14:creationId xmlns:p14="http://schemas.microsoft.com/office/powerpoint/2010/main" val="36267327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Political Behavior in Performance Appraisals </a:t>
            </a:r>
            <a:endParaRPr lang="en-US" dirty="0">
              <a:effectLst/>
            </a:endParaRPr>
          </a:p>
        </p:txBody>
      </p:sp>
      <p:sp>
        <p:nvSpPr>
          <p:cNvPr id="3" name="Content Placeholder 2"/>
          <p:cNvSpPr>
            <a:spLocks noGrp="1"/>
          </p:cNvSpPr>
          <p:nvPr>
            <p:ph idx="1"/>
          </p:nvPr>
        </p:nvSpPr>
        <p:spPr/>
        <p:txBody>
          <a:bodyPr/>
          <a:lstStyle/>
          <a:p>
            <a:r>
              <a:rPr lang="en-US" dirty="0"/>
              <a:t>Appraisal politics are most likely to occur when raters are ac- countable to the employee being rated, the goals of rating are not compatible with one another, performance appraisal is directly linked to highly desirable rewards, top executives tolerate or ignore distorted ratings, and senior employees tell newcomers company “folklore” that includes stories about distorted ratings. </a:t>
            </a:r>
            <a:endParaRPr lang="en-US" dirty="0" smtClean="0"/>
          </a:p>
          <a:p>
            <a:endParaRPr lang="en-US" dirty="0"/>
          </a:p>
        </p:txBody>
      </p:sp>
    </p:spTree>
    <p:extLst>
      <p:ext uri="{BB962C8B-B14F-4D97-AF65-F5344CB8AC3E}">
        <p14:creationId xmlns:p14="http://schemas.microsoft.com/office/powerpoint/2010/main" val="89105870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a:t>calibration meeting, </a:t>
            </a:r>
            <a:r>
              <a:rPr lang="en-US" dirty="0"/>
              <a:t>a gathering at which managers discuss employee performance ratings and provide evidence supporting their ratings with the goal of eliminating the in </a:t>
            </a:r>
            <a:r>
              <a:rPr lang="en-US" dirty="0" err="1"/>
              <a:t>uence</a:t>
            </a:r>
            <a:r>
              <a:rPr lang="en-US" dirty="0"/>
              <a:t> of rating errors. As they discuss ratings and the ways they arrive at ratings, managers may identify undervalued employees, notice whether they are much harsher or more lenient than other managers, and help each other focus on how well ratings are associated with relevant performance outcome </a:t>
            </a:r>
            <a:endParaRPr lang="en-US" dirty="0" smtClean="0"/>
          </a:p>
          <a:p>
            <a:endParaRPr lang="en-US" dirty="0"/>
          </a:p>
        </p:txBody>
      </p:sp>
    </p:spTree>
    <p:extLst>
      <p:ext uri="{BB962C8B-B14F-4D97-AF65-F5344CB8AC3E}">
        <p14:creationId xmlns:p14="http://schemas.microsoft.com/office/powerpoint/2010/main" val="162016759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Giving Performance Feedback </a:t>
            </a:r>
            <a:r>
              <a:rPr lang="en-US" dirty="0" smtClean="0"/>
              <a:t/>
            </a:r>
            <a:br>
              <a:rPr lang="en-US" dirty="0" smtClean="0"/>
            </a:br>
            <a:endParaRPr lang="en-US" dirty="0"/>
          </a:p>
        </p:txBody>
      </p:sp>
      <p:sp>
        <p:nvSpPr>
          <p:cNvPr id="3" name="Content Placeholder 2"/>
          <p:cNvSpPr>
            <a:spLocks noGrp="1"/>
          </p:cNvSpPr>
          <p:nvPr>
            <p:ph idx="1"/>
          </p:nvPr>
        </p:nvSpPr>
        <p:spPr/>
        <p:txBody>
          <a:bodyPr/>
          <a:lstStyle/>
          <a:p>
            <a:r>
              <a:rPr lang="en-US" dirty="0"/>
              <a:t>Once the manager and others have measured an employee’s performance, this in- formation must be given to the employee. Only after the employee has received feedback can he or she begin to plan how to correct any shortcomings. Although the feedback stage of performance management is essential, it is uncomfortable to managers and </a:t>
            </a:r>
            <a:r>
              <a:rPr lang="en-US" dirty="0" smtClean="0"/>
              <a:t>employees</a:t>
            </a:r>
            <a:r>
              <a:rPr lang="en-US" dirty="0"/>
              <a:t>. </a:t>
            </a:r>
            <a:endParaRPr lang="en-US" dirty="0" smtClean="0"/>
          </a:p>
          <a:p>
            <a:endParaRPr lang="en-US" dirty="0"/>
          </a:p>
        </p:txBody>
      </p:sp>
    </p:spTree>
    <p:extLst>
      <p:ext uri="{BB962C8B-B14F-4D97-AF65-F5344CB8AC3E}">
        <p14:creationId xmlns:p14="http://schemas.microsoft.com/office/powerpoint/2010/main" val="6415881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a:t>Scheduling Performance Feedback </a:t>
            </a:r>
            <a:endParaRPr lang="en-US" dirty="0" smtClean="0"/>
          </a:p>
          <a:p>
            <a:r>
              <a:rPr lang="en-US" dirty="0"/>
              <a:t>Performance feedback should be a regular, expected management activity </a:t>
            </a:r>
            <a:endParaRPr lang="en-US" dirty="0" smtClean="0"/>
          </a:p>
          <a:p>
            <a:r>
              <a:rPr lang="en-US" b="1" dirty="0"/>
              <a:t>Preparing for a Feedback Session </a:t>
            </a:r>
            <a:endParaRPr lang="en-US" dirty="0" smtClean="0"/>
          </a:p>
          <a:p>
            <a:r>
              <a:rPr lang="en-US" dirty="0"/>
              <a:t>Managers should be well prepared for each formal feedback session. The manager should create the right context for the meeting. The location should be neutral. </a:t>
            </a:r>
            <a:endParaRPr lang="en-US" dirty="0" smtClean="0"/>
          </a:p>
          <a:p>
            <a:endParaRPr lang="en-US" dirty="0"/>
          </a:p>
        </p:txBody>
      </p:sp>
    </p:spTree>
    <p:extLst>
      <p:ext uri="{BB962C8B-B14F-4D97-AF65-F5344CB8AC3E}">
        <p14:creationId xmlns:p14="http://schemas.microsoft.com/office/powerpoint/2010/main" val="28048013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a:bodyPr>
          <a:lstStyle/>
          <a:p>
            <a:r>
              <a:rPr lang="en-US" b="1" dirty="0"/>
              <a:t>Conducting the Feedback Session </a:t>
            </a:r>
            <a:endParaRPr lang="en-US" dirty="0" smtClean="0"/>
          </a:p>
          <a:p>
            <a:r>
              <a:rPr lang="en-US" dirty="0"/>
              <a:t>During the feedback session, managers can take any of three approaches. In the “tell- and-sell” approach, managers tell the employees their ratings and then justify those rat- </a:t>
            </a:r>
            <a:r>
              <a:rPr lang="en-US" dirty="0" err="1"/>
              <a:t>ings</a:t>
            </a:r>
            <a:r>
              <a:rPr lang="en-US" dirty="0"/>
              <a:t>. In the “tell-and-listen” approach, managers tell employees their ratings and then let the employees explain their side of the story. In the “problem-solving” approach, managers and employees work together to solve performance problems in an </a:t>
            </a:r>
            <a:r>
              <a:rPr lang="en-US" dirty="0" err="1"/>
              <a:t>atmo</a:t>
            </a:r>
            <a:r>
              <a:rPr lang="en-US" dirty="0"/>
              <a:t>- sphere of respect and encouragement </a:t>
            </a:r>
            <a:endParaRPr lang="en-US" dirty="0" smtClean="0"/>
          </a:p>
          <a:p>
            <a:endParaRPr lang="en-US" dirty="0"/>
          </a:p>
        </p:txBody>
      </p:sp>
    </p:spTree>
    <p:extLst>
      <p:ext uri="{BB962C8B-B14F-4D97-AF65-F5344CB8AC3E}">
        <p14:creationId xmlns:p14="http://schemas.microsoft.com/office/powerpoint/2010/main" val="30309100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Finding Solutions to Performance Problems </a:t>
            </a:r>
            <a:endParaRPr lang="en-US" dirty="0"/>
          </a:p>
        </p:txBody>
      </p:sp>
      <p:sp>
        <p:nvSpPr>
          <p:cNvPr id="3" name="Content Placeholder 2"/>
          <p:cNvSpPr>
            <a:spLocks noGrp="1"/>
          </p:cNvSpPr>
          <p:nvPr>
            <p:ph idx="1"/>
          </p:nvPr>
        </p:nvSpPr>
        <p:spPr/>
        <p:txBody>
          <a:bodyPr/>
          <a:lstStyle/>
          <a:p>
            <a:r>
              <a:rPr lang="en-US" dirty="0"/>
              <a:t>When performance evaluation indicates that an employee’s performance is below </a:t>
            </a:r>
            <a:r>
              <a:rPr lang="en-US" dirty="0" err="1"/>
              <a:t>stan</a:t>
            </a:r>
            <a:r>
              <a:rPr lang="en-US" dirty="0"/>
              <a:t>- </a:t>
            </a:r>
            <a:r>
              <a:rPr lang="en-US" dirty="0" err="1"/>
              <a:t>dard</a:t>
            </a:r>
            <a:r>
              <a:rPr lang="en-US" dirty="0"/>
              <a:t>, the feedback process should launch an effort to correct the problem. Even when the employee is meeting current standards, the feedback session may identify areas in which the employee can improve in order to contribute more to the organization in a current or future job </a:t>
            </a:r>
          </a:p>
        </p:txBody>
      </p:sp>
    </p:spTree>
    <p:extLst>
      <p:ext uri="{BB962C8B-B14F-4D97-AF65-F5344CB8AC3E}">
        <p14:creationId xmlns:p14="http://schemas.microsoft.com/office/powerpoint/2010/main" val="2193607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The Process of Performance </a:t>
            </a:r>
            <a:r>
              <a:rPr lang="en-US" b="1" dirty="0" smtClean="0"/>
              <a:t>Management</a:t>
            </a:r>
            <a:endParaRPr lang="en-US" dirty="0"/>
          </a:p>
        </p:txBody>
      </p:sp>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2869283" y="1825625"/>
            <a:ext cx="6453433" cy="4351338"/>
          </a:xfrm>
        </p:spPr>
      </p:pic>
    </p:spTree>
    <p:extLst>
      <p:ext uri="{BB962C8B-B14F-4D97-AF65-F5344CB8AC3E}">
        <p14:creationId xmlns:p14="http://schemas.microsoft.com/office/powerpoint/2010/main" val="58251361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a:bodyPr>
          <a:lstStyle/>
          <a:p>
            <a:r>
              <a:rPr lang="en-US" i="1" dirty="0"/>
              <a:t>Lack of ability</a:t>
            </a:r>
            <a:r>
              <a:rPr lang="en-US" dirty="0"/>
              <a:t>—When a motivated employee lacks knowledge, skills, or </a:t>
            </a:r>
            <a:r>
              <a:rPr lang="en-US" dirty="0" err="1"/>
              <a:t>abili</a:t>
            </a:r>
            <a:r>
              <a:rPr lang="en-US" dirty="0"/>
              <a:t>- ties in some area, the manager may offer coaching, training, and more detailed feedback. Sometimes it is appropriate to restructure the job so the employee can handle it. </a:t>
            </a:r>
            <a:endParaRPr lang="en-US" dirty="0" smtClean="0"/>
          </a:p>
          <a:p>
            <a:r>
              <a:rPr lang="en-US" i="1" dirty="0"/>
              <a:t>Lack of motivation</a:t>
            </a:r>
            <a:r>
              <a:rPr lang="en-US" dirty="0"/>
              <a:t>—Managers with an unmotivated employee can explore ways to demonstrate that the employee is being treated fairly and rewarded adequately. The solution may be as simple as more positive feedback (praise). Employees may need a referral for counseling or help with stress management. </a:t>
            </a:r>
            <a:endParaRPr lang="en-US" dirty="0" smtClean="0"/>
          </a:p>
          <a:p>
            <a:endParaRPr lang="en-US" dirty="0"/>
          </a:p>
        </p:txBody>
      </p:sp>
    </p:spTree>
    <p:extLst>
      <p:ext uri="{BB962C8B-B14F-4D97-AF65-F5344CB8AC3E}">
        <p14:creationId xmlns:p14="http://schemas.microsoft.com/office/powerpoint/2010/main" val="171455675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i="1" dirty="0"/>
              <a:t>Lack of both</a:t>
            </a:r>
            <a:r>
              <a:rPr lang="en-US" dirty="0"/>
              <a:t>—Performance may improve if the manager directs the employee’s at- </a:t>
            </a:r>
            <a:r>
              <a:rPr lang="en-US" dirty="0" err="1"/>
              <a:t>tention</a:t>
            </a:r>
            <a:r>
              <a:rPr lang="en-US" dirty="0"/>
              <a:t> to the </a:t>
            </a:r>
            <a:r>
              <a:rPr lang="en-US" dirty="0" err="1"/>
              <a:t>signi</a:t>
            </a:r>
            <a:r>
              <a:rPr lang="en-US" dirty="0"/>
              <a:t> </a:t>
            </a:r>
            <a:r>
              <a:rPr lang="en-US" dirty="0" err="1"/>
              <a:t>cance</a:t>
            </a:r>
            <a:r>
              <a:rPr lang="en-US" dirty="0"/>
              <a:t> of the problem by withholding rewards or providing </a:t>
            </a:r>
            <a:r>
              <a:rPr lang="en-US" dirty="0" err="1"/>
              <a:t>spe</a:t>
            </a:r>
            <a:r>
              <a:rPr lang="en-US" dirty="0"/>
              <a:t>- ci c feedback. If the employee does not respond, the manager may have to demote or terminate the employee. </a:t>
            </a:r>
            <a:endParaRPr lang="en-US" dirty="0" smtClean="0"/>
          </a:p>
          <a:p>
            <a:endParaRPr lang="en-US" dirty="0"/>
          </a:p>
        </p:txBody>
      </p:sp>
    </p:spTree>
    <p:extLst>
      <p:ext uri="{BB962C8B-B14F-4D97-AF65-F5344CB8AC3E}">
        <p14:creationId xmlns:p14="http://schemas.microsoft.com/office/powerpoint/2010/main" val="161975541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Legal and Ethical Issues in Performance Management </a:t>
            </a:r>
            <a:endParaRPr lang="en-US" dirty="0"/>
          </a:p>
        </p:txBody>
      </p:sp>
      <p:sp>
        <p:nvSpPr>
          <p:cNvPr id="3" name="Content Placeholder 2"/>
          <p:cNvSpPr>
            <a:spLocks noGrp="1"/>
          </p:cNvSpPr>
          <p:nvPr>
            <p:ph idx="1"/>
          </p:nvPr>
        </p:nvSpPr>
        <p:spPr/>
        <p:txBody>
          <a:bodyPr/>
          <a:lstStyle/>
          <a:p>
            <a:r>
              <a:rPr lang="en-US" dirty="0"/>
              <a:t>Because performance measures play a central role in decisions about pay, promotions, and discipline, employment-related lawsuits often challenge an organization’s </a:t>
            </a:r>
            <a:r>
              <a:rPr lang="en-US" dirty="0" err="1"/>
              <a:t>perfor</a:t>
            </a:r>
            <a:r>
              <a:rPr lang="en-US" dirty="0"/>
              <a:t>- </a:t>
            </a:r>
            <a:r>
              <a:rPr lang="en-US" dirty="0" err="1"/>
              <a:t>mance</a:t>
            </a:r>
            <a:r>
              <a:rPr lang="en-US" dirty="0"/>
              <a:t> management system. Lawsuits related to performance management usually in- </a:t>
            </a:r>
            <a:r>
              <a:rPr lang="en-US" dirty="0" err="1"/>
              <a:t>volve</a:t>
            </a:r>
            <a:r>
              <a:rPr lang="en-US" dirty="0"/>
              <a:t> charges of discrimination or unjust dismissal. </a:t>
            </a:r>
          </a:p>
        </p:txBody>
      </p:sp>
    </p:spTree>
    <p:extLst>
      <p:ext uri="{BB962C8B-B14F-4D97-AF65-F5344CB8AC3E}">
        <p14:creationId xmlns:p14="http://schemas.microsoft.com/office/powerpoint/2010/main" val="172660095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a:t>To protect against both kinds of lawsuits, it is important to have a legally de- </a:t>
            </a:r>
            <a:r>
              <a:rPr lang="en-US" dirty="0" err="1"/>
              <a:t>fensible</a:t>
            </a:r>
            <a:r>
              <a:rPr lang="en-US" dirty="0"/>
              <a:t> performance management system.40 Such a system would be based on valid job analyses, as described in Chapter 4, with the requirements for job success clearly communicated to employees. Performance measurement should evaluate behaviors or results rather than traits. </a:t>
            </a:r>
          </a:p>
        </p:txBody>
      </p:sp>
    </p:spTree>
    <p:extLst>
      <p:ext uri="{BB962C8B-B14F-4D97-AF65-F5344CB8AC3E}">
        <p14:creationId xmlns:p14="http://schemas.microsoft.com/office/powerpoint/2010/main" val="3571196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The organization should use multiple rat- </a:t>
            </a:r>
            <a:r>
              <a:rPr lang="en-US" dirty="0" err="1" smtClean="0"/>
              <a:t>ers</a:t>
            </a:r>
            <a:r>
              <a:rPr lang="en-US" dirty="0" smtClean="0"/>
              <a:t> (including self-appraisals) and train raters in how to use the system. The or- </a:t>
            </a:r>
            <a:r>
              <a:rPr lang="en-US" dirty="0" err="1" smtClean="0"/>
              <a:t>ganization</a:t>
            </a:r>
            <a:r>
              <a:rPr lang="en-US" dirty="0" smtClean="0"/>
              <a:t> should provide for a review of all performance ratings by upper-level managers and set up a system for employees to appeal when they believe they were evaluated unfairly. Along with feedback, the system should include a process for coaching or training employees to help them improve, rather than simply dismiss- </a:t>
            </a:r>
            <a:r>
              <a:rPr lang="en-US" dirty="0" err="1" smtClean="0"/>
              <a:t>ing</a:t>
            </a:r>
            <a:r>
              <a:rPr lang="en-US" dirty="0" smtClean="0"/>
              <a:t> poor performers.</a:t>
            </a:r>
            <a:endParaRPr lang="en-US" dirty="0"/>
          </a:p>
        </p:txBody>
      </p:sp>
    </p:spTree>
    <p:extLst>
      <p:ext uri="{BB962C8B-B14F-4D97-AF65-F5344CB8AC3E}">
        <p14:creationId xmlns:p14="http://schemas.microsoft.com/office/powerpoint/2010/main" val="1063091856"/>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Electronic Monitoring and Employee Privacy </a:t>
            </a:r>
            <a:endParaRPr lang="en-US" dirty="0"/>
          </a:p>
        </p:txBody>
      </p:sp>
      <p:sp>
        <p:nvSpPr>
          <p:cNvPr id="3" name="Content Placeholder 2"/>
          <p:cNvSpPr>
            <a:spLocks noGrp="1"/>
          </p:cNvSpPr>
          <p:nvPr>
            <p:ph idx="1"/>
          </p:nvPr>
        </p:nvSpPr>
        <p:spPr/>
        <p:txBody>
          <a:bodyPr>
            <a:normAutofit fontScale="85000" lnSpcReduction="20000"/>
          </a:bodyPr>
          <a:lstStyle/>
          <a:p>
            <a:r>
              <a:rPr lang="en-US" dirty="0"/>
              <a:t>Computer technology now supports many performance management systems. </a:t>
            </a:r>
            <a:r>
              <a:rPr lang="en-US" dirty="0" err="1"/>
              <a:t>Orga</a:t>
            </a:r>
            <a:r>
              <a:rPr lang="en-US" dirty="0"/>
              <a:t>- </a:t>
            </a:r>
            <a:r>
              <a:rPr lang="en-US" dirty="0" err="1"/>
              <a:t>nizations</a:t>
            </a:r>
            <a:r>
              <a:rPr lang="en-US" dirty="0"/>
              <a:t> often store records of employees’ performance ratings, disciplinary actions, and work-rule violations in electronic databases. </a:t>
            </a:r>
            <a:endParaRPr lang="en-US" dirty="0" smtClean="0"/>
          </a:p>
          <a:p>
            <a:r>
              <a:rPr lang="en-US" dirty="0"/>
              <a:t>Many companies use computers to monitor productivity and other performance measures electronically. </a:t>
            </a:r>
            <a:endParaRPr lang="en-US" dirty="0" smtClean="0"/>
          </a:p>
          <a:p>
            <a:r>
              <a:rPr lang="en-US" dirty="0"/>
              <a:t>A company called E22 Alloy has developed a service that collects data about employees’ activities on their computers, smartphones, and other devices and stores the data in the “cloud” </a:t>
            </a:r>
            <a:endParaRPr lang="en-US" dirty="0" smtClean="0"/>
          </a:p>
          <a:p>
            <a:r>
              <a:rPr lang="en-US" dirty="0"/>
              <a:t>Employees can visit the service to review the data collected about themselves and delete any data they believe to be inaccurate or irrelevant </a:t>
            </a:r>
            <a:endParaRPr lang="en-US" dirty="0" smtClean="0"/>
          </a:p>
          <a:p>
            <a:endParaRPr lang="en-US" dirty="0" smtClean="0"/>
          </a:p>
        </p:txBody>
      </p:sp>
    </p:spTree>
    <p:extLst>
      <p:ext uri="{BB962C8B-B14F-4D97-AF65-F5344CB8AC3E}">
        <p14:creationId xmlns:p14="http://schemas.microsoft.com/office/powerpoint/2010/main" val="320880752"/>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en-US" dirty="0"/>
              <a:t>Although electronic monitoring can improve productivity, it also generates </a:t>
            </a:r>
            <a:r>
              <a:rPr lang="en-US" dirty="0" err="1"/>
              <a:t>pri</a:t>
            </a:r>
            <a:r>
              <a:rPr lang="en-US" dirty="0"/>
              <a:t>- </a:t>
            </a:r>
            <a:r>
              <a:rPr lang="en-US" dirty="0" err="1"/>
              <a:t>vacy</a:t>
            </a:r>
            <a:r>
              <a:rPr lang="en-US" dirty="0"/>
              <a:t> concerns. Critics point out that an employer should not monitor employees when it has no reason to believe anything is wrong </a:t>
            </a:r>
            <a:endParaRPr lang="en-US" dirty="0" smtClean="0"/>
          </a:p>
          <a:p>
            <a:r>
              <a:rPr lang="en-US" dirty="0"/>
              <a:t>They complain that monitoring systems threaten to make the workplace an electronic sweatshop in which employ- </a:t>
            </a:r>
            <a:r>
              <a:rPr lang="en-US" dirty="0" err="1"/>
              <a:t>ees</a:t>
            </a:r>
            <a:r>
              <a:rPr lang="en-US" dirty="0"/>
              <a:t> are treated as robots, robbing them of dignity. Some note that employees’ per- </a:t>
            </a:r>
            <a:r>
              <a:rPr lang="en-US" dirty="0" err="1"/>
              <a:t>formances</a:t>
            </a:r>
            <a:r>
              <a:rPr lang="en-US" dirty="0"/>
              <a:t> should be measured by accomplishments, not just time spent at a desks or workbenches. </a:t>
            </a:r>
            <a:endParaRPr lang="en-US" dirty="0" smtClean="0"/>
          </a:p>
          <a:p>
            <a:endParaRPr lang="en-US" dirty="0"/>
          </a:p>
        </p:txBody>
      </p:sp>
    </p:spTree>
    <p:extLst>
      <p:ext uri="{BB962C8B-B14F-4D97-AF65-F5344CB8AC3E}">
        <p14:creationId xmlns:p14="http://schemas.microsoft.com/office/powerpoint/2010/main" val="711361247"/>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When monitoring is necessary, managers should communicate the reasons for using it. Monitoring may be used more positively to gather information for coaching employees and helping them develop their skills. </a:t>
            </a:r>
            <a:endParaRPr lang="en-US" dirty="0" smtClean="0"/>
          </a:p>
          <a:p>
            <a:r>
              <a:rPr lang="en-US" dirty="0"/>
              <a:t>Finally, organizations must protect the privacy of performance measurements, as they must do with other employee records. </a:t>
            </a:r>
            <a:endParaRPr lang="en-US" dirty="0" smtClean="0"/>
          </a:p>
          <a:p>
            <a:endParaRPr lang="en-US" dirty="0"/>
          </a:p>
        </p:txBody>
      </p:sp>
    </p:spTree>
    <p:extLst>
      <p:ext uri="{BB962C8B-B14F-4D97-AF65-F5344CB8AC3E}">
        <p14:creationId xmlns:p14="http://schemas.microsoft.com/office/powerpoint/2010/main" val="807015480"/>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Compensation to improve performance</a:t>
            </a:r>
            <a:endParaRPr lang="en-US" dirty="0"/>
          </a:p>
        </p:txBody>
      </p:sp>
      <p:sp>
        <p:nvSpPr>
          <p:cNvPr id="3" name="Content Placeholder 2"/>
          <p:cNvSpPr>
            <a:spLocks noGrp="1"/>
          </p:cNvSpPr>
          <p:nvPr>
            <p:ph idx="1"/>
          </p:nvPr>
        </p:nvSpPr>
        <p:spPr/>
        <p:txBody>
          <a:bodyPr/>
          <a:lstStyle/>
          <a:p>
            <a:r>
              <a:rPr lang="en-US" b="1" dirty="0"/>
              <a:t>Incentive-Based Compensation </a:t>
            </a:r>
            <a:r>
              <a:rPr lang="en-US" b="1" dirty="0" smtClean="0"/>
              <a:t>:</a:t>
            </a:r>
            <a:r>
              <a:rPr lang="en-US" dirty="0"/>
              <a:t> incentives can include commissions based on sales, individual sales </a:t>
            </a:r>
            <a:r>
              <a:rPr lang="en-US" dirty="0" smtClean="0"/>
              <a:t>goals.</a:t>
            </a:r>
          </a:p>
          <a:p>
            <a:r>
              <a:rPr lang="en-US" b="1" dirty="0"/>
              <a:t>Profit Sharing </a:t>
            </a:r>
            <a:endParaRPr lang="en-US" dirty="0" smtClean="0"/>
          </a:p>
          <a:p>
            <a:r>
              <a:rPr lang="en-US" b="1" dirty="0"/>
              <a:t>Team-Based Compensation </a:t>
            </a:r>
            <a:endParaRPr lang="en-US" dirty="0" smtClean="0"/>
          </a:p>
          <a:p>
            <a:endParaRPr lang="en-US" dirty="0" smtClean="0"/>
          </a:p>
          <a:p>
            <a:endParaRPr lang="en-US" dirty="0"/>
          </a:p>
        </p:txBody>
      </p:sp>
    </p:spTree>
    <p:extLst>
      <p:ext uri="{BB962C8B-B14F-4D97-AF65-F5344CB8AC3E}">
        <p14:creationId xmlns:p14="http://schemas.microsoft.com/office/powerpoint/2010/main" val="2457908"/>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Diversity to improve performance</a:t>
            </a:r>
            <a:endParaRPr lang="en-US" dirty="0"/>
          </a:p>
        </p:txBody>
      </p:sp>
      <p:sp>
        <p:nvSpPr>
          <p:cNvPr id="3" name="Content Placeholder 2"/>
          <p:cNvSpPr>
            <a:spLocks noGrp="1"/>
          </p:cNvSpPr>
          <p:nvPr>
            <p:ph idx="1"/>
          </p:nvPr>
        </p:nvSpPr>
        <p:spPr/>
        <p:txBody>
          <a:bodyPr/>
          <a:lstStyle/>
          <a:p>
            <a:r>
              <a:rPr lang="en-US" b="1" dirty="0"/>
              <a:t>Diversity </a:t>
            </a:r>
            <a:endParaRPr lang="en-US" dirty="0" smtClean="0"/>
          </a:p>
          <a:p>
            <a:r>
              <a:rPr lang="en-US" dirty="0"/>
              <a:t>Research on the creativity of groups has found that ethnic diversity is positively related with </a:t>
            </a:r>
            <a:r>
              <a:rPr lang="en-US" dirty="0" err="1" smtClean="0"/>
              <a:t>cre-ativity</a:t>
            </a:r>
            <a:r>
              <a:rPr lang="en-US" dirty="0" smtClean="0"/>
              <a:t>.  </a:t>
            </a:r>
            <a:r>
              <a:rPr lang="en-US" dirty="0"/>
              <a:t>Correspondingly, it has been asserted that the heightened creativity produced by a more diverse workforce can have a positive impact on the firm’s performance if properly managed </a:t>
            </a:r>
          </a:p>
        </p:txBody>
      </p:sp>
    </p:spTree>
    <p:extLst>
      <p:ext uri="{BB962C8B-B14F-4D97-AF65-F5344CB8AC3E}">
        <p14:creationId xmlns:p14="http://schemas.microsoft.com/office/powerpoint/2010/main" val="50787046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sz="3600" dirty="0"/>
              <a:t>The </a:t>
            </a:r>
            <a:r>
              <a:rPr lang="en-US" sz="3600" dirty="0" smtClean="0"/>
              <a:t>first </a:t>
            </a:r>
            <a:r>
              <a:rPr lang="en-US" sz="3600" dirty="0"/>
              <a:t>two steps of the process involve identifying what the company is trying to accomplish (its goals or objectives) and developing employee goals and actions to achieve these outcomes. </a:t>
            </a:r>
            <a:endParaRPr lang="en-US" sz="3600" dirty="0" smtClean="0"/>
          </a:p>
          <a:p>
            <a:r>
              <a:rPr lang="en-US" sz="3600" dirty="0" smtClean="0"/>
              <a:t>Typically </a:t>
            </a:r>
            <a:r>
              <a:rPr lang="en-US" sz="3600" dirty="0"/>
              <a:t>the outcomes </a:t>
            </a:r>
            <a:r>
              <a:rPr lang="en-US" sz="3600" dirty="0" smtClean="0"/>
              <a:t>benefit </a:t>
            </a:r>
            <a:r>
              <a:rPr lang="en-US" sz="3600" dirty="0"/>
              <a:t>customers, the employee’s peers or team members, and the organization itself. The goals, behaviors, and </a:t>
            </a:r>
            <a:r>
              <a:rPr lang="en-US" sz="3600" dirty="0" smtClean="0"/>
              <a:t>activities </a:t>
            </a:r>
            <a:r>
              <a:rPr lang="en-US" sz="3600" dirty="0"/>
              <a:t>should be measurable and become part of the employee’s job description. </a:t>
            </a:r>
          </a:p>
        </p:txBody>
      </p:sp>
    </p:spTree>
    <p:extLst>
      <p:ext uri="{BB962C8B-B14F-4D97-AF65-F5344CB8AC3E}">
        <p14:creationId xmlns:p14="http://schemas.microsoft.com/office/powerpoint/2010/main" val="103951182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Employment </a:t>
            </a:r>
            <a:r>
              <a:rPr lang="en-US" dirty="0" err="1" smtClean="0"/>
              <a:t>practie</a:t>
            </a:r>
            <a:r>
              <a:rPr lang="en-US" dirty="0" smtClean="0"/>
              <a:t> to increase performance</a:t>
            </a:r>
            <a:endParaRPr lang="en-US" dirty="0"/>
          </a:p>
        </p:txBody>
      </p:sp>
      <p:sp>
        <p:nvSpPr>
          <p:cNvPr id="3" name="Content Placeholder 2"/>
          <p:cNvSpPr>
            <a:spLocks noGrp="1"/>
          </p:cNvSpPr>
          <p:nvPr>
            <p:ph idx="1"/>
          </p:nvPr>
        </p:nvSpPr>
        <p:spPr/>
        <p:txBody>
          <a:bodyPr/>
          <a:lstStyle/>
          <a:p>
            <a:r>
              <a:rPr lang="en-US" b="1" dirty="0"/>
              <a:t>Countercyclical Hiring </a:t>
            </a:r>
            <a:r>
              <a:rPr lang="en-US" b="1" dirty="0" smtClean="0"/>
              <a:t>:</a:t>
            </a:r>
            <a:r>
              <a:rPr lang="en-US" dirty="0"/>
              <a:t> practice of hiring key employees during economic downturns. firms can obtain bargains in key personnel that may be needed to implement a strategy that will produce substantial returns after the recovery. </a:t>
            </a:r>
            <a:endParaRPr lang="en-US" dirty="0" smtClean="0"/>
          </a:p>
          <a:p>
            <a:endParaRPr lang="en-US" dirty="0" smtClean="0"/>
          </a:p>
          <a:p>
            <a:endParaRPr lang="en-US" dirty="0"/>
          </a:p>
        </p:txBody>
      </p:sp>
    </p:spTree>
    <p:extLst>
      <p:ext uri="{BB962C8B-B14F-4D97-AF65-F5344CB8AC3E}">
        <p14:creationId xmlns:p14="http://schemas.microsoft.com/office/powerpoint/2010/main" val="1678858463"/>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Downsizing </a:t>
            </a:r>
            <a:r>
              <a:rPr lang="en-US" b="1" dirty="0" smtClean="0"/>
              <a:t>and its impact on performance</a:t>
            </a:r>
            <a:endParaRPr lang="en-US" dirty="0"/>
          </a:p>
        </p:txBody>
      </p:sp>
      <p:sp>
        <p:nvSpPr>
          <p:cNvPr id="3" name="Content Placeholder 2"/>
          <p:cNvSpPr>
            <a:spLocks noGrp="1"/>
          </p:cNvSpPr>
          <p:nvPr>
            <p:ph idx="1"/>
          </p:nvPr>
        </p:nvSpPr>
        <p:spPr/>
        <p:txBody>
          <a:bodyPr/>
          <a:lstStyle/>
          <a:p>
            <a:r>
              <a:rPr lang="en-US" dirty="0"/>
              <a:t>downsizing firms did not obtain significantly greater returns than the average for firms in their industries. However, firms that pursued a combined approach of coupling downsizing with a restructuring of their assets (plant and equipment) had substantially higher returns on assets two years later than those that only downsized. </a:t>
            </a:r>
          </a:p>
        </p:txBody>
      </p:sp>
    </p:spTree>
    <p:extLst>
      <p:ext uri="{BB962C8B-B14F-4D97-AF65-F5344CB8AC3E}">
        <p14:creationId xmlns:p14="http://schemas.microsoft.com/office/powerpoint/2010/main" val="786549708"/>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Employment Security </a:t>
            </a:r>
            <a:endParaRPr lang="en-US" dirty="0"/>
          </a:p>
        </p:txBody>
      </p:sp>
      <p:sp>
        <p:nvSpPr>
          <p:cNvPr id="3" name="Content Placeholder 2"/>
          <p:cNvSpPr>
            <a:spLocks noGrp="1"/>
          </p:cNvSpPr>
          <p:nvPr>
            <p:ph idx="1"/>
          </p:nvPr>
        </p:nvSpPr>
        <p:spPr/>
        <p:txBody>
          <a:bodyPr/>
          <a:lstStyle/>
          <a:p>
            <a:r>
              <a:rPr lang="en-US" dirty="0"/>
              <a:t>Employment security practices help to preserve the firm’s investments in its human resources. They also provide the stability needed to unleash the innovativeness of employees for the benefit of the firm. It has been asserted that employees who are more secure in their jobs are more likely to use their knowledge to increase the firm’s productivity </a:t>
            </a:r>
          </a:p>
        </p:txBody>
      </p:sp>
    </p:spTree>
    <p:extLst>
      <p:ext uri="{BB962C8B-B14F-4D97-AF65-F5344CB8AC3E}">
        <p14:creationId xmlns:p14="http://schemas.microsoft.com/office/powerpoint/2010/main" val="1779095071"/>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Human Resource Outsourcing </a:t>
            </a:r>
            <a:r>
              <a:rPr lang="en-US" dirty="0" smtClean="0"/>
              <a:t/>
            </a:r>
            <a:br>
              <a:rPr lang="en-US" dirty="0" smtClean="0"/>
            </a:br>
            <a:endParaRPr lang="en-US" dirty="0"/>
          </a:p>
        </p:txBody>
      </p:sp>
      <p:sp>
        <p:nvSpPr>
          <p:cNvPr id="3" name="Content Placeholder 2"/>
          <p:cNvSpPr>
            <a:spLocks noGrp="1"/>
          </p:cNvSpPr>
          <p:nvPr>
            <p:ph idx="1"/>
          </p:nvPr>
        </p:nvSpPr>
        <p:spPr/>
        <p:txBody>
          <a:bodyPr>
            <a:normAutofit lnSpcReduction="10000"/>
          </a:bodyPr>
          <a:lstStyle/>
          <a:p>
            <a:r>
              <a:rPr lang="en-US" dirty="0" smtClean="0"/>
              <a:t>Cost </a:t>
            </a:r>
            <a:r>
              <a:rPr lang="en-US" dirty="0"/>
              <a:t>reductions and greater efficiencies are often cited as benefits of outsourcing. </a:t>
            </a:r>
            <a:endParaRPr lang="en-US" dirty="0" smtClean="0"/>
          </a:p>
          <a:p>
            <a:r>
              <a:rPr lang="en-US" dirty="0" smtClean="0"/>
              <a:t>However</a:t>
            </a:r>
            <a:r>
              <a:rPr lang="en-US" dirty="0"/>
              <a:t>, practitioners are quick to point out that when outsourcing is adopted solely for cost reduction, the result is often disappointing. </a:t>
            </a:r>
          </a:p>
          <a:p>
            <a:r>
              <a:rPr lang="en-US" dirty="0" smtClean="0"/>
              <a:t>Sustainable </a:t>
            </a:r>
            <a:r>
              <a:rPr lang="en-US" dirty="0"/>
              <a:t>competitive advantage appears to result from outsourcing when it allows human resource departments to focus on value-added activities and when outsourcing helps to support the strategic direction of the firm </a:t>
            </a:r>
          </a:p>
        </p:txBody>
      </p:sp>
    </p:spTree>
    <p:extLst>
      <p:ext uri="{BB962C8B-B14F-4D97-AF65-F5344CB8AC3E}">
        <p14:creationId xmlns:p14="http://schemas.microsoft.com/office/powerpoint/2010/main" val="1836041116"/>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Industrial Relations </a:t>
            </a:r>
            <a:endParaRPr lang="en-US" dirty="0"/>
          </a:p>
        </p:txBody>
      </p:sp>
      <p:sp>
        <p:nvSpPr>
          <p:cNvPr id="3" name="Content Placeholder 2"/>
          <p:cNvSpPr>
            <a:spLocks noGrp="1"/>
          </p:cNvSpPr>
          <p:nvPr>
            <p:ph idx="1"/>
          </p:nvPr>
        </p:nvSpPr>
        <p:spPr/>
        <p:txBody>
          <a:bodyPr/>
          <a:lstStyle/>
          <a:p>
            <a:r>
              <a:rPr lang="en-US" b="1" dirty="0"/>
              <a:t>Positive Labor Relations </a:t>
            </a:r>
            <a:r>
              <a:rPr lang="en-US" b="1" dirty="0" smtClean="0"/>
              <a:t>:</a:t>
            </a:r>
          </a:p>
          <a:p>
            <a:r>
              <a:rPr lang="en-US" dirty="0"/>
              <a:t>The manner in which firms handle relations with their unions and the workers they represent can have a number of effects. Such labor relations practices can affect the productivity of the workforce and financial performance </a:t>
            </a:r>
            <a:endParaRPr lang="en-US" dirty="0" smtClean="0"/>
          </a:p>
          <a:p>
            <a:r>
              <a:rPr lang="en-US" dirty="0"/>
              <a:t>Unions also can have a positive impact on productivity under certain labor market conditions </a:t>
            </a:r>
            <a:endParaRPr lang="en-US" dirty="0" smtClean="0"/>
          </a:p>
          <a:p>
            <a:endParaRPr lang="en-US" dirty="0"/>
          </a:p>
        </p:txBody>
      </p:sp>
    </p:spTree>
    <p:extLst>
      <p:ext uri="{BB962C8B-B14F-4D97-AF65-F5344CB8AC3E}">
        <p14:creationId xmlns:p14="http://schemas.microsoft.com/office/powerpoint/2010/main" val="1150512869"/>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Strikes </a:t>
            </a: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After </a:t>
            </a:r>
            <a:r>
              <a:rPr lang="en-US" dirty="0"/>
              <a:t>relatively long strikes (11 to 29 days), shareholder returns tended to increase. Conversely, after short strikes (1 to 10 days), the firms’ financial performance tended to decline, and after extremely long strikes (30 days or more), shareholder returns tended to decline dramatically. These results provide evidence of the conventional wisdom that companies win longer strikes (</a:t>
            </a:r>
            <a:r>
              <a:rPr lang="en-US" dirty="0" smtClean="0"/>
              <a:t>11 </a:t>
            </a:r>
            <a:r>
              <a:rPr lang="en-US" dirty="0"/>
              <a:t>to 29 days) and that unions win short strikes (1 to 10 days) </a:t>
            </a:r>
            <a:endParaRPr lang="en-US" dirty="0" smtClean="0"/>
          </a:p>
          <a:p>
            <a:r>
              <a:rPr lang="en-US" dirty="0"/>
              <a:t>It seems reasonable to conclude that failure to invest in good labor relations practices has negative financial consequences for firms. </a:t>
            </a:r>
          </a:p>
          <a:p>
            <a:endParaRPr lang="en-US" dirty="0" smtClean="0"/>
          </a:p>
          <a:p>
            <a:endParaRPr lang="en-US" dirty="0"/>
          </a:p>
        </p:txBody>
      </p:sp>
    </p:spTree>
    <p:extLst>
      <p:ext uri="{BB962C8B-B14F-4D97-AF65-F5344CB8AC3E}">
        <p14:creationId xmlns:p14="http://schemas.microsoft.com/office/powerpoint/2010/main" val="1807077172"/>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Internal Labor Market </a:t>
            </a:r>
            <a:r>
              <a:rPr lang="en-US" dirty="0" smtClean="0"/>
              <a:t/>
            </a:r>
            <a:br>
              <a:rPr lang="en-US" dirty="0" smtClean="0"/>
            </a:br>
            <a:endParaRPr lang="en-US" dirty="0"/>
          </a:p>
        </p:txBody>
      </p:sp>
      <p:sp>
        <p:nvSpPr>
          <p:cNvPr id="3" name="Content Placeholder 2"/>
          <p:cNvSpPr>
            <a:spLocks noGrp="1"/>
          </p:cNvSpPr>
          <p:nvPr>
            <p:ph idx="1"/>
          </p:nvPr>
        </p:nvSpPr>
        <p:spPr/>
        <p:txBody>
          <a:bodyPr/>
          <a:lstStyle/>
          <a:p>
            <a:r>
              <a:rPr lang="en-US" dirty="0"/>
              <a:t>promotion from within is significantly related to perceptual measures of organizational performance. </a:t>
            </a:r>
            <a:endParaRPr lang="en-US" dirty="0" smtClean="0"/>
          </a:p>
          <a:p>
            <a:endParaRPr lang="en-US" dirty="0"/>
          </a:p>
        </p:txBody>
      </p:sp>
    </p:spTree>
    <p:extLst>
      <p:ext uri="{BB962C8B-B14F-4D97-AF65-F5344CB8AC3E}">
        <p14:creationId xmlns:p14="http://schemas.microsoft.com/office/powerpoint/2010/main" val="448583530"/>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SYSTEMS OF HIGH-PERFORMANCE HUMAN </a:t>
            </a:r>
            <a:r>
              <a:rPr lang="en-US" b="1" dirty="0"/>
              <a:t>RESOURCE PRACTICES </a:t>
            </a:r>
            <a:endParaRPr lang="en-US" dirty="0"/>
          </a:p>
        </p:txBody>
      </p:sp>
      <p:sp>
        <p:nvSpPr>
          <p:cNvPr id="3" name="Content Placeholder 2"/>
          <p:cNvSpPr>
            <a:spLocks noGrp="1"/>
          </p:cNvSpPr>
          <p:nvPr>
            <p:ph idx="1"/>
          </p:nvPr>
        </p:nvSpPr>
        <p:spPr/>
        <p:txBody>
          <a:bodyPr>
            <a:normAutofit fontScale="92500" lnSpcReduction="20000"/>
          </a:bodyPr>
          <a:lstStyle/>
          <a:p>
            <a:r>
              <a:rPr lang="en-US" dirty="0"/>
              <a:t>Information sharing </a:t>
            </a:r>
          </a:p>
          <a:p>
            <a:r>
              <a:rPr lang="en-US" dirty="0"/>
              <a:t>Use of formal job analysis </a:t>
            </a:r>
          </a:p>
          <a:p>
            <a:r>
              <a:rPr lang="en-US" dirty="0"/>
              <a:t>Promotion from within </a:t>
            </a:r>
          </a:p>
          <a:p>
            <a:r>
              <a:rPr lang="en-US" dirty="0"/>
              <a:t>Use of attitude surveys of the workforce </a:t>
            </a:r>
          </a:p>
          <a:p>
            <a:r>
              <a:rPr lang="en-US" dirty="0"/>
              <a:t>Use of quality of work life programs </a:t>
            </a:r>
          </a:p>
          <a:p>
            <a:r>
              <a:rPr lang="en-US" dirty="0"/>
              <a:t>Profit sharing or gain sharing </a:t>
            </a:r>
          </a:p>
          <a:p>
            <a:r>
              <a:rPr lang="en-US" dirty="0"/>
              <a:t>Employee training </a:t>
            </a:r>
          </a:p>
          <a:p>
            <a:r>
              <a:rPr lang="en-US" dirty="0"/>
              <a:t>Employee access to grievance procedures </a:t>
            </a:r>
          </a:p>
          <a:p>
            <a:r>
              <a:rPr lang="en-US" dirty="0"/>
              <a:t>Use of selection tests </a:t>
            </a:r>
          </a:p>
        </p:txBody>
      </p:sp>
    </p:spTree>
    <p:extLst>
      <p:ext uri="{BB962C8B-B14F-4D97-AF65-F5344CB8AC3E}">
        <p14:creationId xmlns:p14="http://schemas.microsoft.com/office/powerpoint/2010/main" val="716515775"/>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The second system of motivation practices was made up of the following: </a:t>
            </a:r>
            <a:endParaRPr lang="en-US" dirty="0" smtClean="0"/>
          </a:p>
          <a:p>
            <a:r>
              <a:rPr lang="en-US" dirty="0"/>
              <a:t>Compensation based on performance appraisals </a:t>
            </a:r>
          </a:p>
          <a:p>
            <a:r>
              <a:rPr lang="en-US" dirty="0"/>
              <a:t>Use of formal performance appraisals </a:t>
            </a:r>
          </a:p>
          <a:p>
            <a:r>
              <a:rPr lang="en-US" dirty="0"/>
              <a:t>Merit-based promotions </a:t>
            </a:r>
          </a:p>
          <a:p>
            <a:r>
              <a:rPr lang="en-US" dirty="0"/>
              <a:t>Hiring </a:t>
            </a:r>
            <a:r>
              <a:rPr lang="en-US" dirty="0" smtClean="0"/>
              <a:t>selectivity</a:t>
            </a:r>
            <a:endParaRPr lang="en-US" dirty="0"/>
          </a:p>
          <a:p>
            <a:endParaRPr lang="en-US" dirty="0"/>
          </a:p>
        </p:txBody>
      </p:sp>
    </p:spTree>
    <p:extLst>
      <p:ext uri="{BB962C8B-B14F-4D97-AF65-F5344CB8AC3E}">
        <p14:creationId xmlns:p14="http://schemas.microsoft.com/office/powerpoint/2010/main" val="45781467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04949" y="528840"/>
            <a:ext cx="10515600" cy="4351338"/>
          </a:xfrm>
        </p:spPr>
        <p:txBody>
          <a:bodyPr>
            <a:noAutofit/>
          </a:bodyPr>
          <a:lstStyle/>
          <a:p>
            <a:r>
              <a:rPr lang="en-US" sz="3600" dirty="0"/>
              <a:t>Step three in the process—organizational support—involves providing employees with training, necessary resources and tools, and ongoing feedback between the </a:t>
            </a:r>
            <a:r>
              <a:rPr lang="en-US" sz="3600" dirty="0" smtClean="0"/>
              <a:t>employee </a:t>
            </a:r>
            <a:r>
              <a:rPr lang="en-US" sz="3600" dirty="0"/>
              <a:t>and manager, which focuses on accomplishments as well as issues and challenges that </a:t>
            </a:r>
            <a:r>
              <a:rPr lang="en-US" sz="3600" dirty="0" smtClean="0"/>
              <a:t>influence </a:t>
            </a:r>
            <a:r>
              <a:rPr lang="en-US" sz="3600" dirty="0"/>
              <a:t>performance. </a:t>
            </a:r>
            <a:endParaRPr lang="en-US" sz="3600" dirty="0" smtClean="0"/>
          </a:p>
          <a:p>
            <a:r>
              <a:rPr lang="en-US" sz="3600" dirty="0" smtClean="0"/>
              <a:t>For </a:t>
            </a:r>
            <a:r>
              <a:rPr lang="en-US" sz="3600" dirty="0"/>
              <a:t>effective performance management, both the manager and the employee have to value feedback and exchange it on a regular basis—not just once or twice a year. Also, the manager needs to make time to provide ongoing feedback to the employee and learn how to give and receive it. </a:t>
            </a:r>
            <a:endParaRPr lang="en-US" sz="3600" dirty="0" smtClean="0"/>
          </a:p>
          <a:p>
            <a:endParaRPr lang="en-US" sz="3600" dirty="0" smtClean="0"/>
          </a:p>
        </p:txBody>
      </p:sp>
    </p:spTree>
    <p:extLst>
      <p:ext uri="{BB962C8B-B14F-4D97-AF65-F5344CB8AC3E}">
        <p14:creationId xmlns:p14="http://schemas.microsoft.com/office/powerpoint/2010/main" val="10705291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3600" dirty="0"/>
              <a:t>Step four involves evaluating performance; that is, when the manager and employee discuss and compare targeted goals and supporting behavior with actual results. This step includes the annual formal performance review. </a:t>
            </a:r>
          </a:p>
        </p:txBody>
      </p:sp>
    </p:spTree>
    <p:extLst>
      <p:ext uri="{BB962C8B-B14F-4D97-AF65-F5344CB8AC3E}">
        <p14:creationId xmlns:p14="http://schemas.microsoft.com/office/powerpoint/2010/main" val="10373324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87829" y="0"/>
            <a:ext cx="10515600" cy="4351338"/>
          </a:xfrm>
        </p:spPr>
        <p:txBody>
          <a:bodyPr>
            <a:noAutofit/>
          </a:bodyPr>
          <a:lstStyle/>
          <a:p>
            <a:r>
              <a:rPr lang="en-US" sz="3600" dirty="0"/>
              <a:t>The </a:t>
            </a:r>
            <a:r>
              <a:rPr lang="en-US" sz="3600" dirty="0" smtClean="0"/>
              <a:t>Final </a:t>
            </a:r>
            <a:r>
              <a:rPr lang="en-US" sz="3600" dirty="0"/>
              <a:t>steps of the performance management process involve both the employee and manager identifying what the employee can do to capitalize on performance strengths and </a:t>
            </a:r>
            <a:r>
              <a:rPr lang="en-US" sz="3600"/>
              <a:t>address </a:t>
            </a:r>
            <a:r>
              <a:rPr lang="en-US" sz="3600" smtClean="0"/>
              <a:t>weaknesses.</a:t>
            </a:r>
          </a:p>
          <a:p>
            <a:r>
              <a:rPr lang="en-US" sz="3600" dirty="0" smtClean="0"/>
              <a:t> </a:t>
            </a:r>
            <a:r>
              <a:rPr lang="en-US" sz="3600" dirty="0"/>
              <a:t>(step 5) and providing consequences for achieving (or failing to achieve) performance outcomes (such as pay increases, bonuses, or action plans</a:t>
            </a:r>
            <a:r>
              <a:rPr lang="en-US" sz="3600" dirty="0" smtClean="0"/>
              <a:t>)</a:t>
            </a:r>
          </a:p>
          <a:p>
            <a:r>
              <a:rPr lang="en-US" sz="3600" dirty="0" smtClean="0"/>
              <a:t> </a:t>
            </a:r>
            <a:r>
              <a:rPr lang="en-US" sz="3600" dirty="0"/>
              <a:t>(step 6). This includes identifying training needs; adjusting the type or frequency of feedback the manager provides to the employee; clarifying, adjusting, or modifying performance outcomes; and discussing behaviors or activities that need improvement. </a:t>
            </a:r>
          </a:p>
        </p:txBody>
      </p:sp>
    </p:spTree>
    <p:extLst>
      <p:ext uri="{BB962C8B-B14F-4D97-AF65-F5344CB8AC3E}">
        <p14:creationId xmlns:p14="http://schemas.microsoft.com/office/powerpoint/2010/main" val="16696512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Purposes of Performance Management </a:t>
            </a:r>
            <a:endParaRPr lang="en-US" dirty="0"/>
          </a:p>
        </p:txBody>
      </p:sp>
      <p:sp>
        <p:nvSpPr>
          <p:cNvPr id="3" name="Content Placeholder 2"/>
          <p:cNvSpPr>
            <a:spLocks noGrp="1"/>
          </p:cNvSpPr>
          <p:nvPr>
            <p:ph idx="1"/>
          </p:nvPr>
        </p:nvSpPr>
        <p:spPr/>
        <p:txBody>
          <a:bodyPr>
            <a:normAutofit/>
          </a:bodyPr>
          <a:lstStyle/>
          <a:p>
            <a:r>
              <a:rPr lang="en-US" sz="3600" dirty="0"/>
              <a:t>Organizations establish performance management systems to meet three </a:t>
            </a:r>
            <a:r>
              <a:rPr lang="en-US" sz="3600" dirty="0" smtClean="0"/>
              <a:t>broad purposes</a:t>
            </a:r>
            <a:r>
              <a:rPr lang="en-US" sz="3600" dirty="0"/>
              <a:t>: strategic, administrative, and developmental </a:t>
            </a:r>
            <a:endParaRPr lang="en-US" sz="3600" dirty="0" smtClean="0"/>
          </a:p>
          <a:p>
            <a:endParaRPr lang="en-US" sz="3600" dirty="0"/>
          </a:p>
          <a:p>
            <a:r>
              <a:rPr lang="en-US" sz="3600" i="1" dirty="0"/>
              <a:t>Strategic purpose </a:t>
            </a:r>
            <a:r>
              <a:rPr lang="en-US" sz="3600" dirty="0"/>
              <a:t>means effective performance management helps the organization achieve its business objectives. It does this by helping to link employees’ behavior with the organization’s goals. </a:t>
            </a:r>
            <a:endParaRPr lang="en-US" sz="3600" dirty="0" smtClean="0"/>
          </a:p>
          <a:p>
            <a:endParaRPr lang="en-US" sz="3600" dirty="0"/>
          </a:p>
        </p:txBody>
      </p:sp>
    </p:spTree>
    <p:extLst>
      <p:ext uri="{BB962C8B-B14F-4D97-AF65-F5344CB8AC3E}">
        <p14:creationId xmlns:p14="http://schemas.microsoft.com/office/powerpoint/2010/main" val="11862261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365125"/>
            <a:ext cx="10515600" cy="4351338"/>
          </a:xfrm>
        </p:spPr>
        <p:txBody>
          <a:bodyPr>
            <a:noAutofit/>
          </a:bodyPr>
          <a:lstStyle/>
          <a:p>
            <a:r>
              <a:rPr lang="en-US" sz="3600" dirty="0"/>
              <a:t>The </a:t>
            </a:r>
            <a:r>
              <a:rPr lang="en-US" sz="3600" i="1" dirty="0"/>
              <a:t>administrative purpose </a:t>
            </a:r>
            <a:r>
              <a:rPr lang="en-US" sz="3600" dirty="0"/>
              <a:t>of a performance management system refers to the ways in which organizations use the system to provide information for day-to-day decisions about salary, bene </a:t>
            </a:r>
            <a:r>
              <a:rPr lang="en-US" sz="3600" dirty="0" err="1"/>
              <a:t>ts</a:t>
            </a:r>
            <a:r>
              <a:rPr lang="en-US" sz="3600" dirty="0"/>
              <a:t>, and recognition programs. </a:t>
            </a:r>
            <a:endParaRPr lang="en-US" sz="3600" dirty="0" smtClean="0"/>
          </a:p>
          <a:p>
            <a:r>
              <a:rPr lang="en-US" sz="3600" i="1" dirty="0"/>
              <a:t>developmental purpose, </a:t>
            </a:r>
            <a:r>
              <a:rPr lang="en-US" sz="3600" dirty="0"/>
              <a:t>meaning that it serves as a basis for developing employees’ knowledge and skills. Even employees who are meeting expectations can become more valuable when they hear and discuss </a:t>
            </a:r>
            <a:r>
              <a:rPr lang="en-US" sz="3600" dirty="0" smtClean="0"/>
              <a:t>performance </a:t>
            </a:r>
            <a:r>
              <a:rPr lang="en-US" sz="3600" dirty="0"/>
              <a:t>feedback. Effective performance feedback makes employees aware of their strengths and of the areas in which they can improve. </a:t>
            </a:r>
          </a:p>
          <a:p>
            <a:endParaRPr lang="en-US" sz="3600" dirty="0"/>
          </a:p>
        </p:txBody>
      </p:sp>
    </p:spTree>
    <p:extLst>
      <p:ext uri="{BB962C8B-B14F-4D97-AF65-F5344CB8AC3E}">
        <p14:creationId xmlns:p14="http://schemas.microsoft.com/office/powerpoint/2010/main" val="185231573"/>
      </p:ext>
    </p:extLst>
  </p:cSld>
  <p:clrMapOvr>
    <a:masterClrMapping/>
  </p:clrMapOvr>
</p:sld>
</file>

<file path=ppt/theme/theme1.xml><?xml version="1.0" encoding="utf-8"?>
<a:theme xmlns:a="http://schemas.openxmlformats.org/drawingml/2006/main" name="Oeshwik lecture 1">
  <a:themeElements>
    <a:clrScheme name="oeshwik1">
      <a:dk1>
        <a:srgbClr val="000000"/>
      </a:dk1>
      <a:lt1>
        <a:srgbClr val="C5D5FF"/>
      </a:lt1>
      <a:dk2>
        <a:srgbClr val="565F6A"/>
      </a:dk2>
      <a:lt2>
        <a:srgbClr val="A1CBE7"/>
      </a:lt2>
      <a:accent1>
        <a:srgbClr val="D51D59"/>
      </a:accent1>
      <a:accent2>
        <a:srgbClr val="ED9B12"/>
      </a:accent2>
      <a:accent3>
        <a:srgbClr val="2BA509"/>
      </a:accent3>
      <a:accent4>
        <a:srgbClr val="FFC000"/>
      </a:accent4>
      <a:accent5>
        <a:srgbClr val="253AC4"/>
      </a:accent5>
      <a:accent6>
        <a:srgbClr val="AD1D9F"/>
      </a:accent6>
      <a:hlink>
        <a:srgbClr val="000000"/>
      </a:hlink>
      <a:folHlink>
        <a:srgbClr val="000000"/>
      </a:folHlink>
    </a:clrScheme>
    <a:fontScheme name="Arial-Times New Roman">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Times New Roman" panose="02020603050405020304"/>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eshwik lecture 1" id="{D219B81A-0A01-C84E-BEF7-68DA7DF79519}" vid="{EC42BE9F-4F13-4F47-8A17-E1E9EA21E50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Oeshwik lecture 1</Template>
  <TotalTime>1627</TotalTime>
  <Words>3221</Words>
  <Application>Microsoft Macintosh PowerPoint</Application>
  <PresentationFormat>Widescreen</PresentationFormat>
  <Paragraphs>140</Paragraphs>
  <Slides>48</Slides>
  <Notes>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48</vt:i4>
      </vt:variant>
    </vt:vector>
  </HeadingPairs>
  <TitlesOfParts>
    <vt:vector size="52" baseType="lpstr">
      <vt:lpstr>Calibri</vt:lpstr>
      <vt:lpstr>Times New Roman</vt:lpstr>
      <vt:lpstr>Arial</vt:lpstr>
      <vt:lpstr>Oeshwik lecture 1</vt:lpstr>
      <vt:lpstr>Creating and maintaining High-Performance Organization</vt:lpstr>
      <vt:lpstr>Performance Management</vt:lpstr>
      <vt:lpstr>The Process of Performance Management</vt:lpstr>
      <vt:lpstr>PowerPoint Presentation</vt:lpstr>
      <vt:lpstr>PowerPoint Presentation</vt:lpstr>
      <vt:lpstr>PowerPoint Presentation</vt:lpstr>
      <vt:lpstr>PowerPoint Presentation</vt:lpstr>
      <vt:lpstr>Purposes of Performance Management </vt:lpstr>
      <vt:lpstr>PowerPoint Presentation</vt:lpstr>
      <vt:lpstr>Criteria for Effective Performance Management </vt:lpstr>
      <vt:lpstr>PowerPoint Presentation</vt:lpstr>
      <vt:lpstr>PowerPoint Presentation</vt:lpstr>
      <vt:lpstr>PowerPoint Presentation</vt:lpstr>
      <vt:lpstr>PowerPoint Presentation</vt:lpstr>
      <vt:lpstr>Methods for Measuring Performance </vt:lpstr>
      <vt:lpstr>PowerPoint Presentation</vt:lpstr>
      <vt:lpstr>PowerPoint Presentation</vt:lpstr>
      <vt:lpstr>PowerPoint Presentation</vt:lpstr>
      <vt:lpstr>Rating Individuals  </vt:lpstr>
      <vt:lpstr>Errors in Performance Measurement  </vt:lpstr>
      <vt:lpstr>PowerPoint Presentation</vt:lpstr>
      <vt:lpstr>PowerPoint Presentation</vt:lpstr>
      <vt:lpstr>Ways to Reduce Errors v</vt:lpstr>
      <vt:lpstr>Political Behavior in Performance Appraisals </vt:lpstr>
      <vt:lpstr>PowerPoint Presentation</vt:lpstr>
      <vt:lpstr>Giving Performance Feedback  </vt:lpstr>
      <vt:lpstr>PowerPoint Presentation</vt:lpstr>
      <vt:lpstr>PowerPoint Presentation</vt:lpstr>
      <vt:lpstr>Finding Solutions to Performance Problems </vt:lpstr>
      <vt:lpstr>PowerPoint Presentation</vt:lpstr>
      <vt:lpstr>PowerPoint Presentation</vt:lpstr>
      <vt:lpstr>Legal and Ethical Issues in Performance Management </vt:lpstr>
      <vt:lpstr>PowerPoint Presentation</vt:lpstr>
      <vt:lpstr>PowerPoint Presentation</vt:lpstr>
      <vt:lpstr>Electronic Monitoring and Employee Privacy </vt:lpstr>
      <vt:lpstr>PowerPoint Presentation</vt:lpstr>
      <vt:lpstr>PowerPoint Presentation</vt:lpstr>
      <vt:lpstr>Compensation to improve performance</vt:lpstr>
      <vt:lpstr>Diversity to improve performance</vt:lpstr>
      <vt:lpstr>Employment practie to increase performance</vt:lpstr>
      <vt:lpstr>Downsizing and its impact on performance</vt:lpstr>
      <vt:lpstr>Employment Security </vt:lpstr>
      <vt:lpstr>Human Resource Outsourcing  </vt:lpstr>
      <vt:lpstr>Industrial Relations </vt:lpstr>
      <vt:lpstr>Strikes  </vt:lpstr>
      <vt:lpstr>Internal Labor Market  </vt:lpstr>
      <vt:lpstr>SYSTEMS OF HIGH-PERFORMANCE HUMAN RESOURCE PRACTICES </vt:lpstr>
      <vt:lpstr>PowerPoint Presentation</vt:lpstr>
    </vt:vector>
  </TitlesOfParts>
  <Company/>
  <LinksUpToDate>false</LinksUpToDate>
  <SharedDoc>false</SharedDoc>
  <HyperlinksChanged>false</HyperlinksChanged>
  <AppVersion>15.0022</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Creating and maintaining High-Performance Organization</dc:title>
  <dc:creator>Oeshwik Ahmed</dc:creator>
  <cp:lastModifiedBy>Oeshwik Ahmed</cp:lastModifiedBy>
  <cp:revision>16</cp:revision>
  <dcterms:created xsi:type="dcterms:W3CDTF">2018-04-06T07:23:03Z</dcterms:created>
  <dcterms:modified xsi:type="dcterms:W3CDTF">2018-04-25T13:36:17Z</dcterms:modified>
</cp:coreProperties>
</file>