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2" r:id="rId32"/>
    <p:sldId id="286" r:id="rId33"/>
    <p:sldId id="287" r:id="rId34"/>
    <p:sldId id="288" r:id="rId35"/>
    <p:sldId id="289" r:id="rId36"/>
    <p:sldId id="290" r:id="rId37"/>
    <p:sldId id="291" r:id="rId38"/>
    <p:sldId id="295" r:id="rId39"/>
    <p:sldId id="293" r:id="rId40"/>
    <p:sldId id="294" r:id="rId41"/>
    <p:sldId id="296" r:id="rId42"/>
    <p:sldId id="297" r:id="rId43"/>
    <p:sldId id="298" r:id="rId44"/>
    <p:sldId id="299" r:id="rId45"/>
    <p:sldId id="307" r:id="rId46"/>
    <p:sldId id="300" r:id="rId47"/>
    <p:sldId id="301" r:id="rId48"/>
    <p:sldId id="302" r:id="rId49"/>
    <p:sldId id="303" r:id="rId50"/>
    <p:sldId id="304" r:id="rId51"/>
    <p:sldId id="305" r:id="rId52"/>
    <p:sldId id="30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6"/>
    <p:restoredTop sz="73008"/>
  </p:normalViewPr>
  <p:slideViewPr>
    <p:cSldViewPr snapToGrid="0" snapToObjects="1">
      <p:cViewPr varScale="1">
        <p:scale>
          <a:sx n="67" d="100"/>
          <a:sy n="67" d="100"/>
        </p:scale>
        <p:origin x="176"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B580B-9362-6A40-A760-FE30A4C2EB99}"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CFFB82-ADE5-174C-ACBC-0F0E0E28DB38}" type="slidenum">
              <a:rPr lang="en-US" smtClean="0"/>
              <a:t>‹#›</a:t>
            </a:fld>
            <a:endParaRPr lang="en-US"/>
          </a:p>
        </p:txBody>
      </p:sp>
    </p:spTree>
    <p:extLst>
      <p:ext uri="{BB962C8B-B14F-4D97-AF65-F5344CB8AC3E}">
        <p14:creationId xmlns:p14="http://schemas.microsoft.com/office/powerpoint/2010/main" val="1252694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case of the credit representative, such behaviors might range from “tactfully informs the customer that credit cannot be extended at this time and encourages the customer to reapply at a later date” to “tells customer that he or she is a bad credit risk and that it would be pointless to reapply.” </a:t>
            </a:r>
            <a:endParaRPr lang="en-US" dirty="0"/>
          </a:p>
        </p:txBody>
      </p:sp>
      <p:sp>
        <p:nvSpPr>
          <p:cNvPr id="4" name="Slide Number Placeholder 3"/>
          <p:cNvSpPr>
            <a:spLocks noGrp="1"/>
          </p:cNvSpPr>
          <p:nvPr>
            <p:ph type="sldNum" sz="quarter" idx="10"/>
          </p:nvPr>
        </p:nvSpPr>
        <p:spPr/>
        <p:txBody>
          <a:bodyPr/>
          <a:lstStyle/>
          <a:p>
            <a:fld id="{83CFFB82-ADE5-174C-ACBC-0F0E0E28DB38}" type="slidenum">
              <a:rPr lang="en-US" smtClean="0"/>
              <a:t>12</a:t>
            </a:fld>
            <a:endParaRPr lang="en-US"/>
          </a:p>
        </p:txBody>
      </p:sp>
    </p:spTree>
    <p:extLst>
      <p:ext uri="{BB962C8B-B14F-4D97-AF65-F5344CB8AC3E}">
        <p14:creationId xmlns:p14="http://schemas.microsoft.com/office/powerpoint/2010/main" val="11387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example of such training is provided by the American Airlines Flight Academy, which uses such an approach for transition training, in which pilots and flight engineers learn to operate another type of aircraft. It also is used for upgrade training, such as in the case of flight engineers preparing for copilot duties </a:t>
            </a:r>
            <a:endParaRPr lang="en-US" dirty="0" smtClean="0"/>
          </a:p>
          <a:p>
            <a:endParaRPr lang="en-US" dirty="0"/>
          </a:p>
        </p:txBody>
      </p:sp>
      <p:sp>
        <p:nvSpPr>
          <p:cNvPr id="4" name="Slide Number Placeholder 3"/>
          <p:cNvSpPr>
            <a:spLocks noGrp="1"/>
          </p:cNvSpPr>
          <p:nvPr>
            <p:ph type="sldNum" sz="quarter" idx="10"/>
          </p:nvPr>
        </p:nvSpPr>
        <p:spPr/>
        <p:txBody>
          <a:bodyPr/>
          <a:lstStyle/>
          <a:p>
            <a:fld id="{83CFFB82-ADE5-174C-ACBC-0F0E0E28DB38}" type="slidenum">
              <a:rPr lang="en-US" smtClean="0"/>
              <a:t>43</a:t>
            </a:fld>
            <a:endParaRPr lang="en-US"/>
          </a:p>
        </p:txBody>
      </p:sp>
    </p:spTree>
    <p:extLst>
      <p:ext uri="{BB962C8B-B14F-4D97-AF65-F5344CB8AC3E}">
        <p14:creationId xmlns:p14="http://schemas.microsoft.com/office/powerpoint/2010/main" val="34727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4FDE5B-B6B7-D540-9025-3D204E2D6A06}" type="datetimeFigureOut">
              <a:rPr lang="en-US" smtClean="0"/>
              <a:t>4/25/18</a:t>
            </a:fld>
            <a:endParaRPr lang="en-US"/>
          </a:p>
        </p:txBody>
      </p:sp>
      <p:sp>
        <p:nvSpPr>
          <p:cNvPr id="5" name="Footer Placeholder 4"/>
          <p:cNvSpPr>
            <a:spLocks noGrp="1"/>
          </p:cNvSpPr>
          <p:nvPr>
            <p:ph type="ftr" sz="quarter" idx="11"/>
          </p:nvPr>
        </p:nvSpPr>
        <p:spPr/>
        <p:txBody>
          <a:bodyPr/>
          <a:lstStyle>
            <a:lvl1pPr>
              <a:defRPr sz="1100"/>
            </a:lvl1pPr>
          </a:lstStyle>
          <a:p>
            <a:endParaRPr lang="en-US"/>
          </a:p>
        </p:txBody>
      </p:sp>
      <p:sp>
        <p:nvSpPr>
          <p:cNvPr id="6" name="Slide Number Placeholder 5"/>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808052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DE5B-B6B7-D540-9025-3D204E2D6A06}"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125604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DE5B-B6B7-D540-9025-3D204E2D6A06}"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64611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4FDE5B-B6B7-D540-9025-3D204E2D6A06}"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25924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FDE5B-B6B7-D540-9025-3D204E2D6A06}"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205371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4FDE5B-B6B7-D540-9025-3D204E2D6A06}"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21853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FDE5B-B6B7-D540-9025-3D204E2D6A06}"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78755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FDE5B-B6B7-D540-9025-3D204E2D6A06}"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141229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FDE5B-B6B7-D540-9025-3D204E2D6A06}"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275431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FDE5B-B6B7-D540-9025-3D204E2D6A06}"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135606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FDE5B-B6B7-D540-9025-3D204E2D6A06}"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E0EAF-1E3B-3843-96BF-377D395C5E2A}" type="slidenum">
              <a:rPr lang="en-US" smtClean="0"/>
              <a:t>‹#›</a:t>
            </a:fld>
            <a:endParaRPr lang="en-US"/>
          </a:p>
        </p:txBody>
      </p:sp>
    </p:spTree>
    <p:extLst>
      <p:ext uri="{BB962C8B-B14F-4D97-AF65-F5344CB8AC3E}">
        <p14:creationId xmlns:p14="http://schemas.microsoft.com/office/powerpoint/2010/main" val="92710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a:noFill/>
        </p:spPr>
        <p:txBody>
          <a:bodyPr vert="horz" lIns="91440" tIns="45720" rIns="91440" bIns="45720" rtlCol="0" anchor="ctr"/>
          <a:lstStyle>
            <a:lvl1pPr algn="l">
              <a:defRPr sz="1200">
                <a:solidFill>
                  <a:schemeClr val="tx1">
                    <a:tint val="75000"/>
                  </a:schemeClr>
                </a:solidFill>
              </a:defRPr>
            </a:lvl1pPr>
          </a:lstStyle>
          <a:p>
            <a:fld id="{7D4FDE5B-B6B7-D540-9025-3D204E2D6A06}" type="datetimeFigureOut">
              <a:rPr lang="en-US" smtClean="0"/>
              <a:t>4/25/18</a:t>
            </a:fld>
            <a:endParaRPr lang="en-US"/>
          </a:p>
        </p:txBody>
      </p:sp>
      <p:sp>
        <p:nvSpPr>
          <p:cNvPr id="5" name="Footer Placeholder 4"/>
          <p:cNvSpPr>
            <a:spLocks noGrp="1"/>
          </p:cNvSpPr>
          <p:nvPr>
            <p:ph type="ftr" sz="quarter" idx="3"/>
          </p:nvPr>
        </p:nvSpPr>
        <p:spPr>
          <a:xfrm>
            <a:off x="4038600" y="6356350"/>
            <a:ext cx="4114800" cy="365125"/>
          </a:xfrm>
          <a:prstGeom prst="rect">
            <a:avLst/>
          </a:prstGeom>
          <a:noFill/>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a:noFill/>
        </p:spPr>
        <p:style>
          <a:lnRef idx="2">
            <a:schemeClr val="dk1"/>
          </a:lnRef>
          <a:fillRef idx="1">
            <a:schemeClr val="lt1"/>
          </a:fillRef>
          <a:effectRef idx="0">
            <a:schemeClr val="dk1"/>
          </a:effectRef>
          <a:fontRef idx="none"/>
        </p:style>
        <p:txBody>
          <a:bodyPr vert="horz" lIns="91440" tIns="45720" rIns="91440" bIns="45720" rtlCol="0" anchor="ctr"/>
          <a:lstStyle>
            <a:lvl1pPr algn="r">
              <a:defRPr sz="1200">
                <a:solidFill>
                  <a:schemeClr val="tx1">
                    <a:tint val="75000"/>
                  </a:schemeClr>
                </a:solidFill>
              </a:defRPr>
            </a:lvl1pPr>
          </a:lstStyle>
          <a:p>
            <a:fld id="{81DE0EAF-1E3B-3843-96BF-377D395C5E2A}" type="slidenum">
              <a:rPr lang="en-US" smtClean="0"/>
              <a:t>‹#›</a:t>
            </a:fld>
            <a:endParaRPr lang="en-US"/>
          </a:p>
        </p:txBody>
      </p:sp>
    </p:spTree>
    <p:extLst>
      <p:ext uri="{BB962C8B-B14F-4D97-AF65-F5344CB8AC3E}">
        <p14:creationId xmlns:p14="http://schemas.microsoft.com/office/powerpoint/2010/main" val="14884777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3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Strategy Implementation: Reward and Development Systems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7219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Disadvantages to this approach are the writing skills required on the part of the evaluator and the time taken to write thoughtful narratives. </a:t>
            </a:r>
            <a:endParaRPr lang="en-US" sz="3600" dirty="0" smtClean="0"/>
          </a:p>
          <a:p>
            <a:r>
              <a:rPr lang="en-US" sz="3600" dirty="0"/>
              <a:t>it is difficult to translate narratives into increases in compensation. Nonetheless, they are very useful in developmental counseling.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54188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Behaviorally Anchored Rating Scales </a:t>
            </a:r>
            <a:endParaRPr lang="en-US" dirty="0"/>
          </a:p>
        </p:txBody>
      </p:sp>
      <p:sp>
        <p:nvSpPr>
          <p:cNvPr id="3" name="Content Placeholder 2"/>
          <p:cNvSpPr>
            <a:spLocks noGrp="1"/>
          </p:cNvSpPr>
          <p:nvPr>
            <p:ph idx="1"/>
          </p:nvPr>
        </p:nvSpPr>
        <p:spPr/>
        <p:txBody>
          <a:bodyPr>
            <a:normAutofit lnSpcReduction="10000"/>
          </a:bodyPr>
          <a:lstStyle/>
          <a:p>
            <a:r>
              <a:rPr lang="en-US" sz="3600" dirty="0"/>
              <a:t>The most advanced of the approaches to performance evaluation are behaviorally anchored rating scales (BARS). </a:t>
            </a:r>
            <a:endParaRPr lang="en-US" sz="3600" dirty="0" smtClean="0"/>
          </a:p>
          <a:p>
            <a:r>
              <a:rPr lang="en-US" sz="3600" dirty="0"/>
              <a:t>job incumbents are evaluated according to their performance on a relatively small set of job dimensions. </a:t>
            </a:r>
            <a:endParaRPr lang="en-US" sz="3600" dirty="0" smtClean="0"/>
          </a:p>
          <a:p>
            <a:r>
              <a:rPr lang="en-US" sz="3600" dirty="0"/>
              <a:t>A major advantage of the approach is that for each dimension, specific anchor points on the rating scale are provided in the form of observable behaviors. </a:t>
            </a:r>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38090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For example, in rating an employee’s performance as a consumer credit representative in handling denials of credit, the rater does not have to decide whether the employee merits a rating of 6 or 7 on a 10-point scale. With the BARS approach, the evaluator typically chooses among an array of observable behaviors for the one that is most representative. </a:t>
            </a:r>
            <a:endParaRPr lang="en-US" sz="3600" dirty="0" smtClean="0"/>
          </a:p>
          <a:p>
            <a:endParaRPr lang="en-US" sz="3400" dirty="0"/>
          </a:p>
        </p:txBody>
      </p:sp>
    </p:spTree>
    <p:extLst>
      <p:ext uri="{BB962C8B-B14F-4D97-AF65-F5344CB8AC3E}">
        <p14:creationId xmlns:p14="http://schemas.microsoft.com/office/powerpoint/2010/main" val="245276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26698" cy="5032376"/>
          </a:xfrm>
        </p:spPr>
        <p:txBody>
          <a:bodyPr>
            <a:normAutofit lnSpcReduction="10000"/>
          </a:bodyPr>
          <a:lstStyle/>
          <a:p>
            <a:r>
              <a:rPr lang="en-US" sz="3600" dirty="0"/>
              <a:t>Because the evaluator is reporting observations, rather than making inferences about the mental processes of an employee, there may be increased validity and less likelihood of bias. </a:t>
            </a:r>
            <a:endParaRPr lang="en-US" sz="3600" dirty="0" smtClean="0"/>
          </a:p>
          <a:p>
            <a:r>
              <a:rPr lang="en-US" sz="3600" dirty="0"/>
              <a:t>Because of its focus on behaviors, the use of BARS may be less likely to lead to employee defensiveness and the feedback may be heard. </a:t>
            </a:r>
          </a:p>
          <a:p>
            <a:r>
              <a:rPr lang="en-US" sz="3600" dirty="0" smtClean="0"/>
              <a:t>They are </a:t>
            </a:r>
            <a:r>
              <a:rPr lang="en-US" sz="3600" dirty="0"/>
              <a:t>directly useful in developmental counseling because the employee knows the behaviors that should be adopted or discontinued.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1342361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Behavioral Observation Scales </a:t>
            </a:r>
            <a:endParaRPr lang="en-US" dirty="0"/>
          </a:p>
        </p:txBody>
      </p:sp>
      <p:sp>
        <p:nvSpPr>
          <p:cNvPr id="3" name="Content Placeholder 2"/>
          <p:cNvSpPr>
            <a:spLocks noGrp="1"/>
          </p:cNvSpPr>
          <p:nvPr>
            <p:ph idx="1"/>
          </p:nvPr>
        </p:nvSpPr>
        <p:spPr>
          <a:xfrm>
            <a:off x="838199" y="1825624"/>
            <a:ext cx="10915185" cy="5032375"/>
          </a:xfrm>
        </p:spPr>
        <p:txBody>
          <a:bodyPr>
            <a:normAutofit lnSpcReduction="10000"/>
          </a:bodyPr>
          <a:lstStyle/>
          <a:p>
            <a:r>
              <a:rPr lang="en-US" sz="3600" dirty="0"/>
              <a:t>Behavioral observation scales (BOS) are a variation of the BARS approach in that they add graphic rating scales to the observable behaviors that are developed from critical incidents as in BARS. </a:t>
            </a:r>
            <a:endParaRPr lang="en-US" sz="3600" dirty="0" smtClean="0"/>
          </a:p>
          <a:p>
            <a:r>
              <a:rPr lang="en-US" sz="3600" dirty="0"/>
              <a:t>Each of these observable behaviors and their response scales constitute a rating item, and there are multiple items for each dimension of performance </a:t>
            </a:r>
            <a:endParaRPr lang="en-US" sz="3600" dirty="0" smtClean="0"/>
          </a:p>
          <a:p>
            <a:r>
              <a:rPr lang="en-US" sz="3600" dirty="0"/>
              <a:t>Ratings on each item are summed to produce a quantitative evaluation of performance in each dimension. </a:t>
            </a:r>
            <a:endParaRPr lang="en-US" sz="3600" dirty="0" smtClean="0"/>
          </a:p>
          <a:p>
            <a:endParaRPr lang="en-US" sz="3400" dirty="0"/>
          </a:p>
        </p:txBody>
      </p:sp>
    </p:spTree>
    <p:extLst>
      <p:ext uri="{BB962C8B-B14F-4D97-AF65-F5344CB8AC3E}">
        <p14:creationId xmlns:p14="http://schemas.microsoft.com/office/powerpoint/2010/main" val="1753464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Thus, instead of choosing which observable behavior within a dimension is the most characteristic of the employee’s performance, the evaluator rates several observable behaviors </a:t>
            </a:r>
          </a:p>
        </p:txBody>
      </p:sp>
    </p:spTree>
    <p:extLst>
      <p:ext uri="{BB962C8B-B14F-4D97-AF65-F5344CB8AC3E}">
        <p14:creationId xmlns:p14="http://schemas.microsoft.com/office/powerpoint/2010/main" val="553612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360-Degree Feedback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600" dirty="0"/>
              <a:t>Performance feedback from superiors, peers, and subordinates can provide good information for developmental purposes. </a:t>
            </a:r>
            <a:endParaRPr lang="en-US" sz="3600" dirty="0" smtClean="0"/>
          </a:p>
          <a:p>
            <a:r>
              <a:rPr lang="en-US" sz="3600" dirty="0"/>
              <a:t>One of the problems with performance evaluations in which only superiors rate their subordinates is that performance is evaluated from only one direction or perspective. While a manager may appear to be performing well when viewed from above, a very different evaluation may be obtained if evaluated from below from the subordinate’s perspective. </a:t>
            </a:r>
            <a:endParaRPr lang="en-US" sz="3600" dirty="0" smtClean="0"/>
          </a:p>
          <a:p>
            <a:endParaRPr lang="en-US" sz="3400" dirty="0" smtClean="0"/>
          </a:p>
        </p:txBody>
      </p:sp>
    </p:spTree>
    <p:extLst>
      <p:ext uri="{BB962C8B-B14F-4D97-AF65-F5344CB8AC3E}">
        <p14:creationId xmlns:p14="http://schemas.microsoft.com/office/powerpoint/2010/main" val="1663725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Evaluators in 360-degree feedback systems can include superiors, peers, subordinates, and even major customers. By using evaluations from each of these constituencies, a much more comprehensive picture of a manager’s developmental needs can be obtained. </a:t>
            </a:r>
            <a:endParaRPr lang="en-US" sz="3600" dirty="0" smtClean="0"/>
          </a:p>
          <a:p>
            <a:r>
              <a:rPr lang="en-US" sz="3600" dirty="0"/>
              <a:t>the ratings in 360-degree feedback systems can be anonymous, a much more honest evaluation may be possible. </a:t>
            </a:r>
            <a:endParaRPr lang="en-US" sz="3600" dirty="0" smtClean="0"/>
          </a:p>
          <a:p>
            <a:endParaRPr lang="en-US" sz="3400" dirty="0"/>
          </a:p>
        </p:txBody>
      </p:sp>
    </p:spTree>
    <p:extLst>
      <p:ext uri="{BB962C8B-B14F-4D97-AF65-F5344CB8AC3E}">
        <p14:creationId xmlns:p14="http://schemas.microsoft.com/office/powerpoint/2010/main" val="1993949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a:t>
            </a:r>
            <a:endParaRPr lang="en-US" dirty="0"/>
          </a:p>
        </p:txBody>
      </p:sp>
      <p:sp>
        <p:nvSpPr>
          <p:cNvPr id="3" name="Content Placeholder 2"/>
          <p:cNvSpPr>
            <a:spLocks noGrp="1"/>
          </p:cNvSpPr>
          <p:nvPr>
            <p:ph idx="1"/>
          </p:nvPr>
        </p:nvSpPr>
        <p:spPr/>
        <p:txBody>
          <a:bodyPr>
            <a:normAutofit/>
          </a:bodyPr>
          <a:lstStyle/>
          <a:p>
            <a:r>
              <a:rPr lang="en-US" sz="3400" dirty="0" smtClean="0"/>
              <a:t>Breach of Privacy</a:t>
            </a:r>
          </a:p>
          <a:p>
            <a:r>
              <a:rPr lang="en-US" sz="3400" dirty="0" smtClean="0"/>
              <a:t>Chance of mischief</a:t>
            </a:r>
          </a:p>
          <a:p>
            <a:r>
              <a:rPr lang="en-US" sz="3400" dirty="0" smtClean="0"/>
              <a:t>Trying to manipulate to get his own promotion</a:t>
            </a:r>
          </a:p>
          <a:p>
            <a:r>
              <a:rPr lang="en-US" sz="3400" dirty="0" smtClean="0"/>
              <a:t>Lack of proper training as everyone rates causing inaccuracy</a:t>
            </a:r>
          </a:p>
          <a:p>
            <a:endParaRPr lang="en-US" sz="3400" dirty="0" smtClean="0"/>
          </a:p>
          <a:p>
            <a:endParaRPr lang="en-US" sz="3400" dirty="0"/>
          </a:p>
        </p:txBody>
      </p:sp>
    </p:spTree>
    <p:extLst>
      <p:ext uri="{BB962C8B-B14F-4D97-AF65-F5344CB8AC3E}">
        <p14:creationId xmlns:p14="http://schemas.microsoft.com/office/powerpoint/2010/main" val="820632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Performance Evaluation of Executives </a:t>
            </a:r>
            <a:r>
              <a:rPr lang="en-US" dirty="0" smtClean="0"/>
              <a:t/>
            </a:r>
            <a:br>
              <a:rPr lang="en-US" dirty="0" smtClean="0"/>
            </a:br>
            <a:endParaRPr lang="en-US" dirty="0"/>
          </a:p>
        </p:txBody>
      </p:sp>
      <p:sp>
        <p:nvSpPr>
          <p:cNvPr id="3" name="Content Placeholder 2"/>
          <p:cNvSpPr>
            <a:spLocks noGrp="1"/>
          </p:cNvSpPr>
          <p:nvPr>
            <p:ph idx="1"/>
          </p:nvPr>
        </p:nvSpPr>
        <p:spPr>
          <a:xfrm>
            <a:off x="838200" y="1092820"/>
            <a:ext cx="11160512" cy="5765179"/>
          </a:xfrm>
        </p:spPr>
        <p:txBody>
          <a:bodyPr>
            <a:normAutofit lnSpcReduction="10000"/>
          </a:bodyPr>
          <a:lstStyle/>
          <a:p>
            <a:r>
              <a:rPr lang="en-US" sz="3600" dirty="0"/>
              <a:t>More specifically, “the higher one rises in an organization the less likely one is to receive quality feedback about job performance </a:t>
            </a:r>
            <a:endParaRPr lang="en-US" sz="3600" dirty="0" smtClean="0"/>
          </a:p>
          <a:p>
            <a:r>
              <a:rPr lang="en-US" sz="3600" dirty="0"/>
              <a:t>the process should utilize written narratives instead of standard rating forms because of the highly individualistic nature of executive work. </a:t>
            </a:r>
            <a:endParaRPr lang="en-US" sz="3600" dirty="0" smtClean="0"/>
          </a:p>
          <a:p>
            <a:r>
              <a:rPr lang="en-US" sz="3600" dirty="0"/>
              <a:t>It should also include clarification of organizational goals, discussions of how success will be defined, and assessment of the executive’s management </a:t>
            </a:r>
            <a:r>
              <a:rPr lang="en-US" sz="3600" dirty="0" smtClean="0"/>
              <a:t>style</a:t>
            </a:r>
          </a:p>
          <a:p>
            <a:r>
              <a:rPr lang="en-US" sz="3600" dirty="0"/>
              <a:t>Also, the process should be a regularly occurring activity and should be based on both process considerations and outcomes. </a:t>
            </a:r>
            <a:endParaRPr lang="en-US" sz="3600" dirty="0" smtClean="0"/>
          </a:p>
          <a:p>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122943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STRATEGICALLY ORIENTED PERFORMANCE </a:t>
            </a:r>
            <a:r>
              <a:rPr lang="en-US" b="1" dirty="0"/>
              <a:t>MEASUREMENT SYSTEMS </a:t>
            </a:r>
            <a:r>
              <a:rPr lang="en-US" dirty="0" smtClean="0"/>
              <a:t/>
            </a:r>
            <a:br>
              <a:rPr lang="en-US" dirty="0" smtClean="0"/>
            </a:br>
            <a:endParaRPr lang="en-US" dirty="0"/>
          </a:p>
        </p:txBody>
      </p:sp>
      <p:sp>
        <p:nvSpPr>
          <p:cNvPr id="3" name="Content Placeholder 2"/>
          <p:cNvSpPr>
            <a:spLocks noGrp="1"/>
          </p:cNvSpPr>
          <p:nvPr>
            <p:ph idx="1"/>
          </p:nvPr>
        </p:nvSpPr>
        <p:spPr>
          <a:xfrm>
            <a:off x="838200" y="1360450"/>
            <a:ext cx="11160512" cy="5497550"/>
          </a:xfrm>
        </p:spPr>
        <p:txBody>
          <a:bodyPr>
            <a:normAutofit/>
          </a:bodyPr>
          <a:lstStyle/>
          <a:p>
            <a:r>
              <a:rPr lang="en-US" sz="3600" dirty="0"/>
              <a:t>Various approaches to performance measurement are available to help assess the degree to which the behavior of employees at all organizational levels contributes to the implementation of strategies </a:t>
            </a:r>
            <a:endParaRPr lang="en-US" sz="3600" dirty="0" smtClean="0"/>
          </a:p>
          <a:p>
            <a:r>
              <a:rPr lang="en-US" sz="3600" dirty="0"/>
              <a:t>Measures of performance are necessary for the functioning of reward systems </a:t>
            </a:r>
            <a:endParaRPr lang="en-US" sz="3600" dirty="0" smtClean="0"/>
          </a:p>
          <a:p>
            <a:r>
              <a:rPr lang="en-US" sz="3600" dirty="0"/>
              <a:t>All methods of performance measurement and evaluation are potentially useful means of providing feedback </a:t>
            </a:r>
            <a:endParaRPr lang="en-US" sz="3600" dirty="0" smtClean="0"/>
          </a:p>
          <a:p>
            <a:r>
              <a:rPr lang="en-US" sz="3600" dirty="0"/>
              <a:t>they are all potentially valid sources of guidance for future developmental efforts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1546086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STRATEGICALLY ORIENTED </a:t>
            </a:r>
            <a:r>
              <a:rPr lang="en-US" b="1" dirty="0"/>
              <a:t>COMPENSATION SYSTEMS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dirty="0"/>
              <a:t>One of the critical means by which organizations implement their strategies is to reward employees for behaviors that are consistent with strategic goals. </a:t>
            </a:r>
            <a:endParaRPr lang="en-US" sz="3600" dirty="0" smtClean="0"/>
          </a:p>
          <a:p>
            <a:r>
              <a:rPr lang="en-US" sz="3600" dirty="0"/>
              <a:t>Reward systems provide the ability to reinforce desired behaviors and serve the traditional functions of attracting and maintaining a qualified workforce. </a:t>
            </a:r>
            <a:endParaRPr lang="en-US" sz="3600" dirty="0" smtClean="0"/>
          </a:p>
          <a:p>
            <a:endParaRPr lang="en-US" sz="3400" dirty="0"/>
          </a:p>
        </p:txBody>
      </p:sp>
    </p:spTree>
    <p:extLst>
      <p:ext uri="{BB962C8B-B14F-4D97-AF65-F5344CB8AC3E}">
        <p14:creationId xmlns:p14="http://schemas.microsoft.com/office/powerpoint/2010/main" val="77587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compensation system:</a:t>
            </a:r>
            <a:endParaRPr lang="en-US" dirty="0"/>
          </a:p>
        </p:txBody>
      </p:sp>
      <p:sp>
        <p:nvSpPr>
          <p:cNvPr id="3" name="Content Placeholder 2"/>
          <p:cNvSpPr>
            <a:spLocks noGrp="1"/>
          </p:cNvSpPr>
          <p:nvPr>
            <p:ph idx="1"/>
          </p:nvPr>
        </p:nvSpPr>
        <p:spPr/>
        <p:txBody>
          <a:bodyPr>
            <a:normAutofit/>
          </a:bodyPr>
          <a:lstStyle/>
          <a:p>
            <a:r>
              <a:rPr lang="en-US" sz="3600" dirty="0" smtClean="0"/>
              <a:t>Traditional </a:t>
            </a:r>
          </a:p>
          <a:p>
            <a:r>
              <a:rPr lang="en-US" sz="3600" dirty="0" smtClean="0"/>
              <a:t>skill-based </a:t>
            </a:r>
            <a:r>
              <a:rPr lang="en-US" sz="3600" dirty="0"/>
              <a:t>pay, </a:t>
            </a:r>
            <a:endParaRPr lang="en-US" sz="3600" dirty="0" smtClean="0"/>
          </a:p>
          <a:p>
            <a:r>
              <a:rPr lang="en-US" sz="3600" dirty="0" smtClean="0"/>
              <a:t>Broad banding</a:t>
            </a:r>
          </a:p>
          <a:p>
            <a:r>
              <a:rPr lang="en-US" sz="3600" dirty="0" smtClean="0"/>
              <a:t>team-based </a:t>
            </a:r>
            <a:r>
              <a:rPr lang="en-US" sz="3600" dirty="0"/>
              <a:t>pay, </a:t>
            </a:r>
            <a:endParaRPr lang="en-US" sz="3600" dirty="0" smtClean="0"/>
          </a:p>
          <a:p>
            <a:r>
              <a:rPr lang="en-US" sz="3600" dirty="0" smtClean="0"/>
              <a:t>and variable </a:t>
            </a:r>
            <a:r>
              <a:rPr lang="en-US" sz="3600" dirty="0"/>
              <a:t>compensation. </a:t>
            </a:r>
          </a:p>
        </p:txBody>
      </p:sp>
    </p:spTree>
    <p:extLst>
      <p:ext uri="{BB962C8B-B14F-4D97-AF65-F5344CB8AC3E}">
        <p14:creationId xmlns:p14="http://schemas.microsoft.com/office/powerpoint/2010/main" val="493698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Traditional Compensation Systems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dirty="0"/>
              <a:t>Such systems typically incorporate the use of job analysis to determine the knowledge, skills, and abilities required to perform jobs. </a:t>
            </a:r>
            <a:endParaRPr lang="en-US" sz="3600" dirty="0" smtClean="0"/>
          </a:p>
          <a:p>
            <a:r>
              <a:rPr lang="en-US" sz="3600" dirty="0"/>
              <a:t>Job analysis information is then incorporated into the process of job evaluation, which determines the relative standing of each job in the salary or wage hierarchy of an organization. </a:t>
            </a:r>
            <a:endParaRPr lang="en-US" sz="3600" dirty="0" smtClean="0"/>
          </a:p>
          <a:p>
            <a:endParaRPr lang="en-US" sz="3400" dirty="0" smtClean="0"/>
          </a:p>
        </p:txBody>
      </p:sp>
    </p:spTree>
    <p:extLst>
      <p:ext uri="{BB962C8B-B14F-4D97-AF65-F5344CB8AC3E}">
        <p14:creationId xmlns:p14="http://schemas.microsoft.com/office/powerpoint/2010/main" val="1861142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Essentially, the process of job evaluation involves a review of each job to determine the extent to which compensable factors are present. </a:t>
            </a:r>
            <a:endParaRPr lang="en-US" sz="3600" dirty="0" smtClean="0"/>
          </a:p>
          <a:p>
            <a:r>
              <a:rPr lang="en-US" sz="3600" dirty="0"/>
              <a:t>Typically, jobs are evaluated on only a small set of compensable factors such as knowledge, know-how, accountability, effort, and problem solving </a:t>
            </a:r>
            <a:endParaRPr lang="en-US" sz="3600" dirty="0" smtClean="0"/>
          </a:p>
          <a:p>
            <a:endParaRPr lang="en-US" sz="3600" dirty="0"/>
          </a:p>
        </p:txBody>
      </p:sp>
    </p:spTree>
    <p:extLst>
      <p:ext uri="{BB962C8B-B14F-4D97-AF65-F5344CB8AC3E}">
        <p14:creationId xmlns:p14="http://schemas.microsoft.com/office/powerpoint/2010/main" val="2125166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point system is a common job evaluation approach, which uses a job evaluation manual to assign points to each job on the basis of compensable factors. </a:t>
            </a:r>
            <a:endParaRPr lang="en-US" sz="3600" dirty="0" smtClean="0"/>
          </a:p>
          <a:p>
            <a:r>
              <a:rPr lang="en-US" sz="3600" dirty="0"/>
              <a:t>Another job evaluation system is the factor comparison system, which involves a rather complicated approach of comparing jobs directly with each other in order to determine differences in the presence of compensable factors. </a:t>
            </a:r>
            <a:endParaRPr lang="en-US" sz="3600" dirty="0" smtClean="0"/>
          </a:p>
          <a:p>
            <a:endParaRPr lang="en-US" sz="3400" dirty="0"/>
          </a:p>
        </p:txBody>
      </p:sp>
    </p:spTree>
    <p:extLst>
      <p:ext uri="{BB962C8B-B14F-4D97-AF65-F5344CB8AC3E}">
        <p14:creationId xmlns:p14="http://schemas.microsoft.com/office/powerpoint/2010/main" val="723348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Hybrid systems, which often involve a combination of the point system and factor comparison system, also are widely used. An example of a hybrid system is the Hay </a:t>
            </a:r>
            <a:r>
              <a:rPr lang="en-US" sz="3600" dirty="0" smtClean="0"/>
              <a:t>Guide </a:t>
            </a:r>
            <a:r>
              <a:rPr lang="en-US" sz="3600" dirty="0"/>
              <a:t>Profile Method. </a:t>
            </a:r>
            <a:endParaRPr lang="en-US" sz="3600" dirty="0" smtClean="0"/>
          </a:p>
          <a:p>
            <a:r>
              <a:rPr lang="en-US" sz="3600" dirty="0"/>
              <a:t>Salary surveys are then used to determine </a:t>
            </a:r>
            <a:r>
              <a:rPr lang="en-US" sz="3600" dirty="0" err="1"/>
              <a:t>exter</a:t>
            </a:r>
            <a:r>
              <a:rPr lang="en-US" sz="3600" dirty="0"/>
              <a:t>- </a:t>
            </a:r>
            <a:r>
              <a:rPr lang="en-US" sz="3600" dirty="0" err="1"/>
              <a:t>nal</a:t>
            </a:r>
            <a:r>
              <a:rPr lang="en-US" sz="3600" dirty="0"/>
              <a:t> equity with market rates. Managers then set rates of compensation by balancing considerations of internal and external equity </a:t>
            </a:r>
            <a:endParaRPr lang="en-US" sz="3600" dirty="0" smtClean="0"/>
          </a:p>
          <a:p>
            <a:endParaRPr lang="en-US" sz="3600" dirty="0"/>
          </a:p>
        </p:txBody>
      </p:sp>
    </p:spTree>
    <p:extLst>
      <p:ext uri="{BB962C8B-B14F-4D97-AF65-F5344CB8AC3E}">
        <p14:creationId xmlns:p14="http://schemas.microsoft.com/office/powerpoint/2010/main" val="1818032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Skill-Based Pay </a:t>
            </a:r>
            <a:endParaRPr lang="en-US" dirty="0"/>
          </a:p>
        </p:txBody>
      </p:sp>
      <p:sp>
        <p:nvSpPr>
          <p:cNvPr id="3" name="Content Placeholder 2"/>
          <p:cNvSpPr>
            <a:spLocks noGrp="1"/>
          </p:cNvSpPr>
          <p:nvPr>
            <p:ph idx="1"/>
          </p:nvPr>
        </p:nvSpPr>
        <p:spPr/>
        <p:txBody>
          <a:bodyPr>
            <a:normAutofit lnSpcReduction="10000"/>
          </a:bodyPr>
          <a:lstStyle/>
          <a:p>
            <a:r>
              <a:rPr lang="en-US" sz="3600" dirty="0"/>
              <a:t>Skill-based pay or knowledge-based pay, in contrast to traditional compensation approaches, focuses on the individual, not the job. </a:t>
            </a:r>
            <a:endParaRPr lang="en-US" sz="3600" dirty="0" smtClean="0"/>
          </a:p>
          <a:p>
            <a:r>
              <a:rPr lang="en-US" sz="3600" dirty="0"/>
              <a:t>with skill-based pay, employees perform a number of jobs and receive the same pay rate, irrespective of the job. </a:t>
            </a:r>
            <a:endParaRPr lang="en-US" sz="3600" dirty="0" smtClean="0"/>
          </a:p>
          <a:p>
            <a:r>
              <a:rPr lang="en-US" sz="3600" dirty="0"/>
              <a:t>With skill-based pay, employees are able to increase their compensation as they acquire a broader range of skills. </a:t>
            </a:r>
            <a:endParaRPr lang="en-US" sz="3600" dirty="0" smtClean="0"/>
          </a:p>
          <a:p>
            <a:endParaRPr lang="en-US" sz="3600" dirty="0"/>
          </a:p>
        </p:txBody>
      </p:sp>
    </p:spTree>
    <p:extLst>
      <p:ext uri="{BB962C8B-B14F-4D97-AF65-F5344CB8AC3E}">
        <p14:creationId xmlns:p14="http://schemas.microsoft.com/office/powerpoint/2010/main" val="1009137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employees typically start out at a base rate and increase their compensation as they master a sequence of skill blocks. </a:t>
            </a:r>
            <a:endParaRPr lang="en-US" sz="3600" dirty="0" smtClean="0"/>
          </a:p>
          <a:p>
            <a:r>
              <a:rPr lang="en-US" sz="3600" dirty="0"/>
              <a:t>Typically, employees take several years to master the content of all skill blocks because they are generally fairly broad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539129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normAutofit/>
          </a:bodyPr>
          <a:lstStyle/>
          <a:p>
            <a:r>
              <a:rPr lang="en-US" sz="3600" dirty="0"/>
              <a:t>One problem involves compensating employees who have topped out on the skill progression. </a:t>
            </a:r>
            <a:endParaRPr lang="en-US" sz="3600" dirty="0" smtClean="0"/>
          </a:p>
          <a:p>
            <a:r>
              <a:rPr lang="en-US" sz="3600" dirty="0"/>
              <a:t>Another problem is that training is frequently insufficient to support </a:t>
            </a:r>
            <a:r>
              <a:rPr lang="en-US" sz="3600" dirty="0" err="1"/>
              <a:t>skillbased</a:t>
            </a:r>
            <a:r>
              <a:rPr lang="en-US" sz="3600" dirty="0"/>
              <a:t> pay approaches. </a:t>
            </a:r>
            <a:endParaRPr lang="en-US" sz="3600" dirty="0" smtClean="0"/>
          </a:p>
          <a:p>
            <a:endParaRPr lang="en-US" sz="3400" dirty="0"/>
          </a:p>
        </p:txBody>
      </p:sp>
    </p:spTree>
    <p:extLst>
      <p:ext uri="{BB962C8B-B14F-4D97-AF65-F5344CB8AC3E}">
        <p14:creationId xmlns:p14="http://schemas.microsoft.com/office/powerpoint/2010/main" val="660468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Broad banding </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Broad banding </a:t>
            </a:r>
            <a:r>
              <a:rPr lang="en-US" sz="3600" dirty="0"/>
              <a:t>involves a reduction in the number of salary bands (pay grades). </a:t>
            </a:r>
            <a:endParaRPr lang="en-US" sz="3600" dirty="0" smtClean="0"/>
          </a:p>
          <a:p>
            <a:r>
              <a:rPr lang="en-US" sz="3600" dirty="0"/>
              <a:t>For example, the first band for professionals might range from $55,000 to $91,000, the second for management might range from $58,000 to $121,000, and a third for leadership might range from $110,000 to $205,000. As these salary levels indicate, the salary ranges within each band cover a wide range of compensation. </a:t>
            </a:r>
            <a:endParaRPr lang="en-US" sz="3600" dirty="0" smtClean="0"/>
          </a:p>
          <a:p>
            <a:endParaRPr lang="en-US" sz="3400" dirty="0"/>
          </a:p>
        </p:txBody>
      </p:sp>
    </p:spTree>
    <p:extLst>
      <p:ext uri="{BB962C8B-B14F-4D97-AF65-F5344CB8AC3E}">
        <p14:creationId xmlns:p14="http://schemas.microsoft.com/office/powerpoint/2010/main" val="1236805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Performance Measurement Approaches </a:t>
            </a:r>
            <a:r>
              <a:rPr lang="en-US" dirty="0" smtClean="0"/>
              <a:t/>
            </a:r>
            <a:br>
              <a:rPr lang="en-US" dirty="0" smtClean="0"/>
            </a:br>
            <a:endParaRPr lang="en-US" dirty="0"/>
          </a:p>
        </p:txBody>
      </p:sp>
      <p:sp>
        <p:nvSpPr>
          <p:cNvPr id="3" name="Content Placeholder 2"/>
          <p:cNvSpPr>
            <a:spLocks noGrp="1"/>
          </p:cNvSpPr>
          <p:nvPr>
            <p:ph idx="1"/>
          </p:nvPr>
        </p:nvSpPr>
        <p:spPr>
          <a:xfrm>
            <a:off x="838200" y="1048215"/>
            <a:ext cx="10515600" cy="5128748"/>
          </a:xfrm>
        </p:spPr>
        <p:txBody>
          <a:bodyPr>
            <a:normAutofit/>
          </a:bodyPr>
          <a:lstStyle/>
          <a:p>
            <a:r>
              <a:rPr lang="en-US" sz="3600" dirty="0"/>
              <a:t>A number of evaluation approaches have been traditionally used for performance measurement. Some of the most common </a:t>
            </a:r>
            <a:r>
              <a:rPr lang="en-US" sz="3600" dirty="0" smtClean="0"/>
              <a:t>are:</a:t>
            </a:r>
          </a:p>
          <a:p>
            <a:r>
              <a:rPr lang="en-US" sz="3600" dirty="0" smtClean="0"/>
              <a:t> </a:t>
            </a:r>
            <a:r>
              <a:rPr lang="en-US" sz="3600" dirty="0"/>
              <a:t>management by objectives</a:t>
            </a:r>
            <a:r>
              <a:rPr lang="en-US" sz="3600" dirty="0" smtClean="0"/>
              <a:t>,</a:t>
            </a:r>
          </a:p>
          <a:p>
            <a:r>
              <a:rPr lang="en-US" sz="3600" dirty="0" smtClean="0"/>
              <a:t> </a:t>
            </a:r>
            <a:r>
              <a:rPr lang="en-US" sz="3600" dirty="0"/>
              <a:t>graphic rating scales, </a:t>
            </a:r>
            <a:endParaRPr lang="en-US" sz="3600" dirty="0" smtClean="0"/>
          </a:p>
          <a:p>
            <a:r>
              <a:rPr lang="en-US" sz="3600" dirty="0" smtClean="0"/>
              <a:t>and </a:t>
            </a:r>
            <a:r>
              <a:rPr lang="en-US" sz="3600" dirty="0"/>
              <a:t>narratives. </a:t>
            </a:r>
            <a:endParaRPr lang="en-US" sz="3600" dirty="0" smtClean="0"/>
          </a:p>
          <a:p>
            <a:r>
              <a:rPr lang="en-US" sz="3600" dirty="0" smtClean="0"/>
              <a:t>The </a:t>
            </a:r>
            <a:r>
              <a:rPr lang="en-US" sz="3600" dirty="0"/>
              <a:t>most advanced performance evaluation systems are those utilizing behaviorally anchored rating scales. </a:t>
            </a:r>
            <a:endParaRPr lang="en-US" sz="3600" dirty="0" smtClean="0"/>
          </a:p>
          <a:p>
            <a:endParaRPr lang="en-US" sz="3400" dirty="0"/>
          </a:p>
        </p:txBody>
      </p:sp>
    </p:spTree>
    <p:extLst>
      <p:ext uri="{BB962C8B-B14F-4D97-AF65-F5344CB8AC3E}">
        <p14:creationId xmlns:p14="http://schemas.microsoft.com/office/powerpoint/2010/main" val="712683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advantage of maintaining fewer bands is that employees’ salaries can be raised substantially even without a promotion. Likewise, employees’ salaries could conceivably be reduced without resort to a demotion </a:t>
            </a:r>
            <a:endParaRPr lang="en-US" sz="3600" dirty="0" smtClean="0"/>
          </a:p>
          <a:p>
            <a:endParaRPr lang="en-US" sz="3400" dirty="0"/>
          </a:p>
        </p:txBody>
      </p:sp>
    </p:spTree>
    <p:extLst>
      <p:ext uri="{BB962C8B-B14F-4D97-AF65-F5344CB8AC3E}">
        <p14:creationId xmlns:p14="http://schemas.microsoft.com/office/powerpoint/2010/main" val="2119741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Team-Based Pay </a:t>
            </a:r>
            <a:endParaRPr lang="en-US" dirty="0"/>
          </a:p>
        </p:txBody>
      </p:sp>
      <p:sp>
        <p:nvSpPr>
          <p:cNvPr id="3" name="Content Placeholder 2"/>
          <p:cNvSpPr>
            <a:spLocks noGrp="1"/>
          </p:cNvSpPr>
          <p:nvPr>
            <p:ph idx="1"/>
          </p:nvPr>
        </p:nvSpPr>
        <p:spPr/>
        <p:txBody>
          <a:bodyPr>
            <a:normAutofit/>
          </a:bodyPr>
          <a:lstStyle/>
          <a:p>
            <a:r>
              <a:rPr lang="en-US" sz="3600" dirty="0"/>
              <a:t>Typically, team-based pay is operationalized by specifying a goal or desired outcome and then allocating to all team members a reward for its accomplishment. </a:t>
            </a:r>
            <a:endParaRPr lang="en-US" sz="3600" dirty="0" smtClean="0"/>
          </a:p>
          <a:p>
            <a:r>
              <a:rPr lang="en-US" sz="3600" dirty="0"/>
              <a:t>Objective goals or outcomes are commonly specified, such as production levels, cost savings, or project completions, although goals also may be some form of subjective executive assessment. </a:t>
            </a:r>
            <a:endParaRPr lang="en-US" sz="3600" dirty="0" smtClean="0"/>
          </a:p>
          <a:p>
            <a:endParaRPr lang="en-US" sz="3600" dirty="0"/>
          </a:p>
        </p:txBody>
      </p:sp>
    </p:spTree>
    <p:extLst>
      <p:ext uri="{BB962C8B-B14F-4D97-AF65-F5344CB8AC3E}">
        <p14:creationId xmlns:p14="http://schemas.microsoft.com/office/powerpoint/2010/main" val="1540437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A wide variety of rewards may be used, cash as bonuses, stock ownership, trips, and time off from work </a:t>
            </a:r>
            <a:endParaRPr lang="en-US" sz="3600" dirty="0" smtClean="0"/>
          </a:p>
          <a:p>
            <a:r>
              <a:rPr lang="en-US" sz="3600" dirty="0"/>
              <a:t>Team-based pay offers a number of advantages, one of which is that it overcomes the difficult problem of measuring individual contributions. Another advantage is that it is likely to facilitate cooperation. </a:t>
            </a:r>
            <a:endParaRPr lang="en-US" sz="3600" dirty="0" smtClean="0"/>
          </a:p>
          <a:p>
            <a:endParaRPr lang="en-US" sz="3600" dirty="0"/>
          </a:p>
        </p:txBody>
      </p:sp>
    </p:spTree>
    <p:extLst>
      <p:ext uri="{BB962C8B-B14F-4D97-AF65-F5344CB8AC3E}">
        <p14:creationId xmlns:p14="http://schemas.microsoft.com/office/powerpoint/2010/main" val="1296351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Variable Compensation </a:t>
            </a:r>
            <a:endParaRPr lang="en-US" dirty="0"/>
          </a:p>
        </p:txBody>
      </p:sp>
      <p:sp>
        <p:nvSpPr>
          <p:cNvPr id="3" name="Content Placeholder 2"/>
          <p:cNvSpPr>
            <a:spLocks noGrp="1"/>
          </p:cNvSpPr>
          <p:nvPr>
            <p:ph idx="1"/>
          </p:nvPr>
        </p:nvSpPr>
        <p:spPr/>
        <p:txBody>
          <a:bodyPr>
            <a:normAutofit/>
          </a:bodyPr>
          <a:lstStyle/>
          <a:p>
            <a:r>
              <a:rPr lang="en-US" sz="3600" dirty="0"/>
              <a:t>Such plans seek to accomplish this purpose by linking a portion of employee compensation to various performance measures. </a:t>
            </a:r>
            <a:endParaRPr lang="en-US" sz="3600" dirty="0" smtClean="0"/>
          </a:p>
          <a:p>
            <a:r>
              <a:rPr lang="en-US" sz="3600" dirty="0"/>
              <a:t>A common element of such plans is the concept of having a portion of employees’ compensation “at risk </a:t>
            </a:r>
            <a:endParaRPr lang="en-US" sz="3600" dirty="0" smtClean="0"/>
          </a:p>
          <a:p>
            <a:r>
              <a:rPr lang="en-US" sz="3600" dirty="0"/>
              <a:t>An important consideration of variable pay plans is the form they will take </a:t>
            </a:r>
            <a:endParaRPr lang="en-US" sz="3600" dirty="0" smtClean="0"/>
          </a:p>
          <a:p>
            <a:endParaRPr lang="en-US" sz="3400" dirty="0"/>
          </a:p>
        </p:txBody>
      </p:sp>
    </p:spTree>
    <p:extLst>
      <p:ext uri="{BB962C8B-B14F-4D97-AF65-F5344CB8AC3E}">
        <p14:creationId xmlns:p14="http://schemas.microsoft.com/office/powerpoint/2010/main" val="1765286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first form is an increment to base pay, which is frequently called add-on. </a:t>
            </a:r>
            <a:r>
              <a:rPr lang="en-US" sz="3600" dirty="0" smtClean="0"/>
              <a:t>(bonuses based on company performance)</a:t>
            </a:r>
          </a:p>
          <a:p>
            <a:r>
              <a:rPr lang="en-US" sz="3600" dirty="0"/>
              <a:t>The second is at-risk pay, which is normally operationalized by reducing employees’ base pay by a certain percentage and then allowing them to receive various amounts of that percentage and more, depending on performance measures. </a:t>
            </a:r>
            <a:endParaRPr lang="en-US" sz="3600" dirty="0" smtClean="0"/>
          </a:p>
          <a:p>
            <a:endParaRPr lang="en-US" sz="3600" dirty="0" smtClean="0"/>
          </a:p>
          <a:p>
            <a:endParaRPr lang="en-US" sz="3400" dirty="0"/>
          </a:p>
        </p:txBody>
      </p:sp>
    </p:spTree>
    <p:extLst>
      <p:ext uri="{BB962C8B-B14F-4D97-AF65-F5344CB8AC3E}">
        <p14:creationId xmlns:p14="http://schemas.microsoft.com/office/powerpoint/2010/main" val="998904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EMPLOYEE DEVELOPMENT </a:t>
            </a:r>
            <a:endParaRPr lang="en-US" dirty="0"/>
          </a:p>
        </p:txBody>
      </p:sp>
      <p:sp>
        <p:nvSpPr>
          <p:cNvPr id="3" name="Content Placeholder 2"/>
          <p:cNvSpPr>
            <a:spLocks noGrp="1"/>
          </p:cNvSpPr>
          <p:nvPr>
            <p:ph idx="1"/>
          </p:nvPr>
        </p:nvSpPr>
        <p:spPr/>
        <p:txBody>
          <a:bodyPr>
            <a:normAutofit/>
          </a:bodyPr>
          <a:lstStyle/>
          <a:p>
            <a:r>
              <a:rPr lang="en-US" sz="3600" dirty="0"/>
              <a:t>Several approaches are available for the development of workforce skills that are needed for strategy implementation. The discussion of employee development will begin with training programs. </a:t>
            </a:r>
          </a:p>
          <a:p>
            <a:endParaRPr lang="en-US" sz="3400" dirty="0"/>
          </a:p>
        </p:txBody>
      </p:sp>
    </p:spTree>
    <p:extLst>
      <p:ext uri="{BB962C8B-B14F-4D97-AF65-F5344CB8AC3E}">
        <p14:creationId xmlns:p14="http://schemas.microsoft.com/office/powerpoint/2010/main" val="2104175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Programs </a:t>
            </a:r>
            <a:endParaRPr lang="en-US" dirty="0"/>
          </a:p>
        </p:txBody>
      </p:sp>
      <p:sp>
        <p:nvSpPr>
          <p:cNvPr id="3" name="Content Placeholder 2"/>
          <p:cNvSpPr>
            <a:spLocks noGrp="1"/>
          </p:cNvSpPr>
          <p:nvPr>
            <p:ph idx="1"/>
          </p:nvPr>
        </p:nvSpPr>
        <p:spPr/>
        <p:txBody>
          <a:bodyPr>
            <a:normAutofit/>
          </a:bodyPr>
          <a:lstStyle/>
          <a:p>
            <a:r>
              <a:rPr lang="en-US" sz="3600" dirty="0"/>
              <a:t>Companies having an investment perspective of human resource management view training as an opportunity to increase long-term productivity. </a:t>
            </a:r>
          </a:p>
          <a:p>
            <a:r>
              <a:rPr lang="en-US" sz="3600" dirty="0"/>
              <a:t>Training also may be viewed as the solution to a number of problems, such as substandard quality resulting from skill deficiencies and voluntary turnover of employees seeking more rewarding jobs </a:t>
            </a:r>
          </a:p>
          <a:p>
            <a:endParaRPr lang="en-US" sz="3400" dirty="0"/>
          </a:p>
        </p:txBody>
      </p:sp>
    </p:spTree>
    <p:extLst>
      <p:ext uri="{BB962C8B-B14F-4D97-AF65-F5344CB8AC3E}">
        <p14:creationId xmlns:p14="http://schemas.microsoft.com/office/powerpoint/2010/main" val="1514684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dirty="0"/>
              <a:t>It also may reduce involuntary turnover of employees who are terminated because of skill deficiencies and provide a means of preventing skill </a:t>
            </a:r>
            <a:r>
              <a:rPr lang="en-US" sz="3600" dirty="0" smtClean="0"/>
              <a:t>obsolescence </a:t>
            </a:r>
            <a:endParaRPr lang="en-US" sz="3600" dirty="0"/>
          </a:p>
          <a:p>
            <a:r>
              <a:rPr lang="en-US" sz="3600" dirty="0"/>
              <a:t>Aside from training’s value in enhancing productivity and helping companies to avoid these problems, it also is a means for avoiding shortages of qualified workers. </a:t>
            </a:r>
            <a:endParaRPr lang="en-US" sz="3600" dirty="0" smtClean="0"/>
          </a:p>
          <a:p>
            <a:r>
              <a:rPr lang="en-US" sz="3600" dirty="0"/>
              <a:t>Unfortunately, training programs often focus on mid to upper-level managers and do not place much emphasis on lower-level employees </a:t>
            </a:r>
          </a:p>
          <a:p>
            <a:endParaRPr lang="en-US" sz="3600" dirty="0"/>
          </a:p>
          <a:p>
            <a:endParaRPr lang="en-US" sz="3600" dirty="0"/>
          </a:p>
        </p:txBody>
      </p:sp>
    </p:spTree>
    <p:extLst>
      <p:ext uri="{BB962C8B-B14F-4D97-AF65-F5344CB8AC3E}">
        <p14:creationId xmlns:p14="http://schemas.microsoft.com/office/powerpoint/2010/main" val="560294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Methods </a:t>
            </a:r>
            <a:endParaRPr lang="en-US" dirty="0"/>
          </a:p>
        </p:txBody>
      </p:sp>
      <p:sp>
        <p:nvSpPr>
          <p:cNvPr id="3" name="Content Placeholder 2"/>
          <p:cNvSpPr>
            <a:spLocks noGrp="1"/>
          </p:cNvSpPr>
          <p:nvPr>
            <p:ph idx="1"/>
          </p:nvPr>
        </p:nvSpPr>
        <p:spPr/>
        <p:txBody>
          <a:bodyPr>
            <a:normAutofit/>
          </a:bodyPr>
          <a:lstStyle/>
          <a:p>
            <a:r>
              <a:rPr lang="en-US" sz="3600" dirty="0"/>
              <a:t>Training covers a broad area of human resource activities. Because of its breadth and importance, medium- and larger- sized companies typically have specialized training staffs. </a:t>
            </a:r>
          </a:p>
        </p:txBody>
      </p:sp>
    </p:spTree>
    <p:extLst>
      <p:ext uri="{BB962C8B-B14F-4D97-AF65-F5344CB8AC3E}">
        <p14:creationId xmlns:p14="http://schemas.microsoft.com/office/powerpoint/2010/main" val="99404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orientation program</a:t>
            </a:r>
            <a:endParaRPr lang="en-US" dirty="0"/>
          </a:p>
        </p:txBody>
      </p:sp>
      <p:sp>
        <p:nvSpPr>
          <p:cNvPr id="3" name="Content Placeholder 2"/>
          <p:cNvSpPr>
            <a:spLocks noGrp="1"/>
          </p:cNvSpPr>
          <p:nvPr>
            <p:ph idx="1"/>
          </p:nvPr>
        </p:nvSpPr>
        <p:spPr/>
        <p:txBody>
          <a:bodyPr>
            <a:normAutofit/>
          </a:bodyPr>
          <a:lstStyle/>
          <a:p>
            <a:r>
              <a:rPr lang="en-US" sz="3600" dirty="0" smtClean="0"/>
              <a:t>Larger </a:t>
            </a:r>
            <a:r>
              <a:rPr lang="en-US" sz="3600" dirty="0"/>
              <a:t>organizations generally have some type of orientation program for new employees. This training is important because it provides the first real work contact with the company and the first opportunity for new employees to develop an understanding of the company’s culture. Because of its importance, some companies are very careful about the content and approach of their orientation </a:t>
            </a:r>
            <a:r>
              <a:rPr lang="en-US" sz="3600" dirty="0" smtClean="0"/>
              <a:t>programs. </a:t>
            </a:r>
            <a:r>
              <a:rPr lang="en-US" sz="3600" b="1" dirty="0" smtClean="0"/>
              <a:t> </a:t>
            </a:r>
            <a:endParaRPr lang="en-US" sz="3600" b="1" dirty="0"/>
          </a:p>
          <a:p>
            <a:endParaRPr lang="en-US" sz="3600" dirty="0"/>
          </a:p>
        </p:txBody>
      </p:sp>
    </p:spTree>
    <p:extLst>
      <p:ext uri="{BB962C8B-B14F-4D97-AF65-F5344CB8AC3E}">
        <p14:creationId xmlns:p14="http://schemas.microsoft.com/office/powerpoint/2010/main" val="164032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by Objectives </a:t>
            </a:r>
            <a:endParaRPr lang="en-US" dirty="0"/>
          </a:p>
        </p:txBody>
      </p:sp>
      <p:sp>
        <p:nvSpPr>
          <p:cNvPr id="3" name="Content Placeholder 2"/>
          <p:cNvSpPr>
            <a:spLocks noGrp="1"/>
          </p:cNvSpPr>
          <p:nvPr>
            <p:ph idx="1"/>
          </p:nvPr>
        </p:nvSpPr>
        <p:spPr>
          <a:xfrm>
            <a:off x="624468" y="1825624"/>
            <a:ext cx="10729332" cy="4865107"/>
          </a:xfrm>
        </p:spPr>
        <p:txBody>
          <a:bodyPr>
            <a:normAutofit/>
          </a:bodyPr>
          <a:lstStyle/>
          <a:p>
            <a:r>
              <a:rPr lang="en-US" sz="3600" dirty="0"/>
              <a:t>MBO typically begins with an initial phase in which the subordinate generates goals or objectives to be accomplished over the next time period. </a:t>
            </a:r>
            <a:endParaRPr lang="en-US" sz="3600" dirty="0" smtClean="0"/>
          </a:p>
          <a:p>
            <a:r>
              <a:rPr lang="en-US" sz="3600" dirty="0"/>
              <a:t>the subordinate specifies the measures by which accomplishment of such objectives will be determined and outlines action plans he or she will use to achieve these </a:t>
            </a:r>
            <a:r>
              <a:rPr lang="en-US" sz="3600" dirty="0" smtClean="0"/>
              <a:t>objectives.</a:t>
            </a:r>
          </a:p>
          <a:p>
            <a:endParaRPr lang="en-US" sz="3600" dirty="0"/>
          </a:p>
        </p:txBody>
      </p:sp>
    </p:spTree>
    <p:extLst>
      <p:ext uri="{BB962C8B-B14F-4D97-AF65-F5344CB8AC3E}">
        <p14:creationId xmlns:p14="http://schemas.microsoft.com/office/powerpoint/2010/main" val="16194534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Socialization </a:t>
            </a:r>
          </a:p>
        </p:txBody>
      </p:sp>
      <p:sp>
        <p:nvSpPr>
          <p:cNvPr id="3" name="Content Placeholder 2"/>
          <p:cNvSpPr>
            <a:spLocks noGrp="1"/>
          </p:cNvSpPr>
          <p:nvPr>
            <p:ph idx="1"/>
          </p:nvPr>
        </p:nvSpPr>
        <p:spPr/>
        <p:txBody>
          <a:bodyPr>
            <a:normAutofit fontScale="85000" lnSpcReduction="20000"/>
          </a:bodyPr>
          <a:lstStyle/>
          <a:p>
            <a:r>
              <a:rPr lang="en-US" sz="3600" dirty="0"/>
              <a:t>Socialization of new employees is extremely critical because it can have a major impact on employees’ understandings of such basic cultural norms as the company’s performance expectations. </a:t>
            </a:r>
          </a:p>
          <a:p>
            <a:r>
              <a:rPr lang="en-US" sz="3600" dirty="0"/>
              <a:t>Socialization also is important because turnover often occurs during the early months of employment </a:t>
            </a:r>
          </a:p>
          <a:p>
            <a:r>
              <a:rPr lang="en-US" sz="3600" dirty="0"/>
              <a:t>Such turnover frequently occurs because there are delays before new employees become “permanent” members of work groups. In their permanent work groups, new employees form friendships, begin to make real contributions to the company, gain acceptance, and learn “how things really work. </a:t>
            </a:r>
          </a:p>
        </p:txBody>
      </p:sp>
    </p:spTree>
    <p:extLst>
      <p:ext uri="{BB962C8B-B14F-4D97-AF65-F5344CB8AC3E}">
        <p14:creationId xmlns:p14="http://schemas.microsoft.com/office/powerpoint/2010/main" val="2423925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Coaching </a:t>
            </a:r>
          </a:p>
        </p:txBody>
      </p:sp>
      <p:sp>
        <p:nvSpPr>
          <p:cNvPr id="3" name="Content Placeholder 2"/>
          <p:cNvSpPr>
            <a:spLocks noGrp="1"/>
          </p:cNvSpPr>
          <p:nvPr>
            <p:ph idx="1"/>
          </p:nvPr>
        </p:nvSpPr>
        <p:spPr/>
        <p:txBody>
          <a:bodyPr>
            <a:normAutofit fontScale="92500" lnSpcReduction="20000"/>
          </a:bodyPr>
          <a:lstStyle/>
          <a:p>
            <a:r>
              <a:rPr lang="en-US" sz="3600" dirty="0"/>
              <a:t>Coaching consists of the day-to-day feedback, instruction, and advice provided by the employee’s supervisor. Some observers have noted that the first supervisor is very critical to an employee’s career. </a:t>
            </a:r>
          </a:p>
          <a:p>
            <a:r>
              <a:rPr lang="en-US" sz="3600" dirty="0"/>
              <a:t>This is because basic values, performance standards, confidence in one’s proficiency, and skills are developed by the first supervisor </a:t>
            </a:r>
          </a:p>
          <a:p>
            <a:r>
              <a:rPr lang="en-US" sz="3600" dirty="0"/>
              <a:t>Unfortunately, the importance of this assignment is often overlooked and opportunities are lost when new employees are assigned to mediocre supervisors </a:t>
            </a:r>
          </a:p>
          <a:p>
            <a:endParaRPr lang="en-US" sz="3600" dirty="0"/>
          </a:p>
        </p:txBody>
      </p:sp>
    </p:spTree>
    <p:extLst>
      <p:ext uri="{BB962C8B-B14F-4D97-AF65-F5344CB8AC3E}">
        <p14:creationId xmlns:p14="http://schemas.microsoft.com/office/powerpoint/2010/main" val="8683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sz="3600" dirty="0"/>
              <a:t>Mentoring is another important method for training managers and professionals. </a:t>
            </a:r>
          </a:p>
          <a:p>
            <a:r>
              <a:rPr lang="en-US" sz="3600" dirty="0"/>
              <a:t>Many of the subtle skills needed to advance to the highest-level positions are learned through mentoring relationships. </a:t>
            </a:r>
          </a:p>
          <a:p>
            <a:r>
              <a:rPr lang="en-US" sz="3600" dirty="0"/>
              <a:t>Aside from providing viable role models, candid feedback, instruction, insights into the company’s politics, advice, and other support, mentors also serve in other valuable capacities. </a:t>
            </a:r>
            <a:endParaRPr lang="en-US" sz="3600" dirty="0" smtClean="0"/>
          </a:p>
          <a:p>
            <a:r>
              <a:rPr lang="en-US" sz="3600" dirty="0"/>
              <a:t>One of the barriers to the advancement of women to the top positions of their companies has probably been the lack of female mentors in male-dominated career fields. </a:t>
            </a:r>
          </a:p>
          <a:p>
            <a:endParaRPr lang="en-US" sz="3600" dirty="0"/>
          </a:p>
          <a:p>
            <a:endParaRPr lang="en-US" sz="3600" dirty="0"/>
          </a:p>
        </p:txBody>
      </p:sp>
    </p:spTree>
    <p:extLst>
      <p:ext uri="{BB962C8B-B14F-4D97-AF65-F5344CB8AC3E}">
        <p14:creationId xmlns:p14="http://schemas.microsoft.com/office/powerpoint/2010/main" val="1078084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Computer-based training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sz="3600" dirty="0"/>
              <a:t>Computer-based training or instruction involves computer-generated presentation of material, through video and audio media, with interaction on the part of the student. </a:t>
            </a:r>
            <a:endParaRPr lang="en-US" sz="3600" dirty="0" smtClean="0"/>
          </a:p>
          <a:p>
            <a:r>
              <a:rPr lang="en-US" sz="3600" dirty="0"/>
              <a:t>For example, material may be presented in a format that requires the student to respond. </a:t>
            </a:r>
          </a:p>
          <a:p>
            <a:r>
              <a:rPr lang="en-US" sz="3600" dirty="0"/>
              <a:t>The student’s correct responses then receive positive reinforcement from the computer and incorrect responses are diagnosed, followed by additional instruction until the correct response is learned </a:t>
            </a:r>
          </a:p>
          <a:p>
            <a:endParaRPr lang="en-US" sz="3600" dirty="0"/>
          </a:p>
          <a:p>
            <a:endParaRPr lang="en-US" sz="3600" dirty="0"/>
          </a:p>
        </p:txBody>
      </p:sp>
    </p:spTree>
    <p:extLst>
      <p:ext uri="{BB962C8B-B14F-4D97-AF65-F5344CB8AC3E}">
        <p14:creationId xmlns:p14="http://schemas.microsoft.com/office/powerpoint/2010/main" val="1934054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computer-assisted instruction. </a:t>
            </a:r>
          </a:p>
        </p:txBody>
      </p:sp>
      <p:sp>
        <p:nvSpPr>
          <p:cNvPr id="3" name="Content Placeholder 2"/>
          <p:cNvSpPr>
            <a:spLocks noGrp="1"/>
          </p:cNvSpPr>
          <p:nvPr>
            <p:ph idx="1"/>
          </p:nvPr>
        </p:nvSpPr>
        <p:spPr/>
        <p:txBody>
          <a:bodyPr>
            <a:normAutofit fontScale="92500" lnSpcReduction="20000"/>
          </a:bodyPr>
          <a:lstStyle/>
          <a:p>
            <a:r>
              <a:rPr lang="en-US" sz="3600" dirty="0"/>
              <a:t>In this approach, the computer may not be the primary instructional mode but may be used to augment more conventional training. The distinction between the terms is somewhat blurred because they are sometimes used interchangeably. Nonetheless, computer-assisted instruction seems to have a more general connotation. In recent years, there has been a substantial amount of research in the management information systems literature on how to design human–computer interfaces in computer-assisted training so as to obtain active involvement of the student. </a:t>
            </a:r>
          </a:p>
          <a:p>
            <a:endParaRPr lang="en-US" sz="3600" dirty="0"/>
          </a:p>
        </p:txBody>
      </p:sp>
    </p:spTree>
    <p:extLst>
      <p:ext uri="{BB962C8B-B14F-4D97-AF65-F5344CB8AC3E}">
        <p14:creationId xmlns:p14="http://schemas.microsoft.com/office/powerpoint/2010/main" val="1532842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Apprenticeships </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a:t>Apprenticeship programs are not used extensively in the United States. Currently, they involve a very small proportion of the </a:t>
            </a:r>
            <a:r>
              <a:rPr lang="en-US" sz="3600" dirty="0" smtClean="0"/>
              <a:t>workforce</a:t>
            </a:r>
            <a:endParaRPr lang="en-US" sz="3600" dirty="0"/>
          </a:p>
          <a:p>
            <a:r>
              <a:rPr lang="en-US" sz="3600" dirty="0"/>
              <a:t>Apprenticeship programs are most highly developed in Germany, where they lead to examination and certification in approximately 400 occupations. </a:t>
            </a:r>
          </a:p>
          <a:p>
            <a:r>
              <a:rPr lang="en-US" sz="3600" dirty="0"/>
              <a:t>The majority of students involved in the apprenticeship program, also called dual training, begin when they are 15 or 16 years old and finish in three years. </a:t>
            </a:r>
          </a:p>
          <a:p>
            <a:endParaRPr lang="en-US" sz="3600" dirty="0"/>
          </a:p>
        </p:txBody>
      </p:sp>
    </p:spTree>
    <p:extLst>
      <p:ext uri="{BB962C8B-B14F-4D97-AF65-F5344CB8AC3E}">
        <p14:creationId xmlns:p14="http://schemas.microsoft.com/office/powerpoint/2010/main" val="13428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dirty="0"/>
              <a:t>However, they usually do not pay apprentices the regular wage rate, typically lower than one-third of the regular rate </a:t>
            </a:r>
          </a:p>
          <a:p>
            <a:r>
              <a:rPr lang="en-US" sz="3600" dirty="0"/>
              <a:t>German firms also benefit from apprenticeships through the increased productivity </a:t>
            </a:r>
          </a:p>
          <a:p>
            <a:r>
              <a:rPr lang="en-US" sz="3600" dirty="0"/>
              <a:t>as well as stronger relationships among workers and supervisors. </a:t>
            </a:r>
          </a:p>
          <a:p>
            <a:r>
              <a:rPr lang="en-US" sz="3600" dirty="0"/>
              <a:t>Supervisors and managers tend to understand the jobs of their subordinates because many of them were trained in apprenticeship programs </a:t>
            </a:r>
          </a:p>
          <a:p>
            <a:endParaRPr lang="en-US" sz="3600" dirty="0"/>
          </a:p>
        </p:txBody>
      </p:sp>
    </p:spTree>
    <p:extLst>
      <p:ext uri="{BB962C8B-B14F-4D97-AF65-F5344CB8AC3E}">
        <p14:creationId xmlns:p14="http://schemas.microsoft.com/office/powerpoint/2010/main" val="6689579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dirty="0"/>
              <a:t>Unfortunately, there are a number of barriers or arguments in opposition to the adoption of German-type apprenticeship programs </a:t>
            </a:r>
            <a:endParaRPr lang="en-US" sz="3600" dirty="0" smtClean="0"/>
          </a:p>
          <a:p>
            <a:r>
              <a:rPr lang="en-US" sz="3600" dirty="0"/>
              <a:t>One anticipated argument is that students will be forced to make the critical decision whether to pursue a vocational or university track while they are too young </a:t>
            </a:r>
          </a:p>
          <a:p>
            <a:r>
              <a:rPr lang="en-US" sz="3600" dirty="0"/>
              <a:t>Another argument is that because of the narrower focus of apprenticeship programs, students will not have sufficient breadth in their educations. </a:t>
            </a:r>
          </a:p>
          <a:p>
            <a:endParaRPr lang="en-US" sz="3600" dirty="0"/>
          </a:p>
        </p:txBody>
      </p:sp>
    </p:spTree>
    <p:extLst>
      <p:ext uri="{BB962C8B-B14F-4D97-AF65-F5344CB8AC3E}">
        <p14:creationId xmlns:p14="http://schemas.microsoft.com/office/powerpoint/2010/main" val="1545201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Development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600" dirty="0"/>
              <a:t>Approaches to management development commonly emphasize job rotation through successively more responsible positions. Unfortunately, past organizational restructuring has eliminated many positions in the middle-management training ground. </a:t>
            </a:r>
          </a:p>
          <a:p>
            <a:r>
              <a:rPr lang="en-US" sz="3600" dirty="0"/>
              <a:t>It may be challenging to groom managers for top-level positions in organizations in which middle-management positions have been eliminated </a:t>
            </a:r>
          </a:p>
          <a:p>
            <a:endParaRPr lang="en-US" sz="3600" dirty="0"/>
          </a:p>
        </p:txBody>
      </p:sp>
    </p:spTree>
    <p:extLst>
      <p:ext uri="{BB962C8B-B14F-4D97-AF65-F5344CB8AC3E}">
        <p14:creationId xmlns:p14="http://schemas.microsoft.com/office/powerpoint/2010/main" val="21446372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However, one of the most commonly used approaches of management development is still the rotation of managers through successively more responsible positions or a combination of broadening assignments and vertical assignments. </a:t>
            </a:r>
            <a:endParaRPr lang="en-US" sz="3600" dirty="0" smtClean="0"/>
          </a:p>
          <a:p>
            <a:r>
              <a:rPr lang="en-US" sz="3600" dirty="0"/>
              <a:t>A departure from these traditional rotational programs involves cross-functional assignments. </a:t>
            </a:r>
          </a:p>
          <a:p>
            <a:endParaRPr lang="en-US" sz="3600" dirty="0"/>
          </a:p>
        </p:txBody>
      </p:sp>
    </p:spTree>
    <p:extLst>
      <p:ext uri="{BB962C8B-B14F-4D97-AF65-F5344CB8AC3E}">
        <p14:creationId xmlns:p14="http://schemas.microsoft.com/office/powerpoint/2010/main" val="32994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superior also generates objectives for the subordinate and then meets with the subordinate to work out a joint agreement. </a:t>
            </a:r>
            <a:endParaRPr lang="en-US" sz="3600" dirty="0" smtClean="0"/>
          </a:p>
          <a:p>
            <a:r>
              <a:rPr lang="en-US" sz="3600" dirty="0"/>
              <a:t>At the end of the next time period, the subordinate is evaluated on the extent to which the objectives were accomplished and the existence of factors beyond the subordinate’s control that may have affected objective accomplishment. </a:t>
            </a:r>
            <a:endParaRPr lang="en-US" sz="3600" dirty="0" smtClean="0"/>
          </a:p>
          <a:p>
            <a:endParaRPr lang="en-US" sz="3400" dirty="0"/>
          </a:p>
        </p:txBody>
      </p:sp>
    </p:spTree>
    <p:extLst>
      <p:ext uri="{BB962C8B-B14F-4D97-AF65-F5344CB8AC3E}">
        <p14:creationId xmlns:p14="http://schemas.microsoft.com/office/powerpoint/2010/main" val="18566239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Development for International Assignments </a:t>
            </a:r>
            <a:endParaRPr lang="en-US" dirty="0"/>
          </a:p>
        </p:txBody>
      </p:sp>
      <p:sp>
        <p:nvSpPr>
          <p:cNvPr id="3" name="Content Placeholder 2"/>
          <p:cNvSpPr>
            <a:spLocks noGrp="1"/>
          </p:cNvSpPr>
          <p:nvPr>
            <p:ph idx="1"/>
          </p:nvPr>
        </p:nvSpPr>
        <p:spPr/>
        <p:txBody>
          <a:bodyPr>
            <a:normAutofit lnSpcReduction="10000"/>
          </a:bodyPr>
          <a:lstStyle/>
          <a:p>
            <a:r>
              <a:rPr lang="en-US" sz="3600" dirty="0"/>
              <a:t>The use of overseas assignments for development is in sharp contrast to the past when managers having poorer prospects for higher positions were relegated to international assignments </a:t>
            </a:r>
          </a:p>
          <a:p>
            <a:r>
              <a:rPr lang="en-US" sz="3600" dirty="0"/>
              <a:t>A related issue is that in order to obtain world-class labor, human resource managers and executives must acquire the skills to recruit, hire, and develop managers and professionals from other countries for global operations </a:t>
            </a:r>
          </a:p>
          <a:p>
            <a:endParaRPr lang="en-US" sz="3600" dirty="0"/>
          </a:p>
        </p:txBody>
      </p:sp>
    </p:spTree>
    <p:extLst>
      <p:ext uri="{BB962C8B-B14F-4D97-AF65-F5344CB8AC3E}">
        <p14:creationId xmlns:p14="http://schemas.microsoft.com/office/powerpoint/2010/main" val="600649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Product Life Cycles and Managerial Fit: Development vs. Selection </a:t>
            </a:r>
            <a:endParaRPr lang="en-US" dirty="0"/>
          </a:p>
        </p:txBody>
      </p:sp>
      <p:sp>
        <p:nvSpPr>
          <p:cNvPr id="3" name="Content Placeholder 2"/>
          <p:cNvSpPr>
            <a:spLocks noGrp="1"/>
          </p:cNvSpPr>
          <p:nvPr>
            <p:ph idx="1"/>
          </p:nvPr>
        </p:nvSpPr>
        <p:spPr/>
        <p:txBody>
          <a:bodyPr>
            <a:normAutofit/>
          </a:bodyPr>
          <a:lstStyle/>
          <a:p>
            <a:r>
              <a:rPr lang="en-US" sz="3600" dirty="0"/>
              <a:t>Some strategists have proposed that different types of managerial skills or personalities are required for the different stages of product life cycles or different corporate strategies. </a:t>
            </a:r>
            <a:endParaRPr lang="en-US" sz="3600" dirty="0" smtClean="0"/>
          </a:p>
          <a:p>
            <a:r>
              <a:rPr lang="en-US" sz="3600" dirty="0" smtClean="0"/>
              <a:t>A </a:t>
            </a:r>
            <a:r>
              <a:rPr lang="en-US" sz="3600" dirty="0"/>
              <a:t>common typology includes introduction, growth, maturity, and decline. </a:t>
            </a:r>
          </a:p>
          <a:p>
            <a:endParaRPr lang="en-US" sz="3600" dirty="0"/>
          </a:p>
        </p:txBody>
      </p:sp>
    </p:spTree>
    <p:extLst>
      <p:ext uri="{BB962C8B-B14F-4D97-AF65-F5344CB8AC3E}">
        <p14:creationId xmlns:p14="http://schemas.microsoft.com/office/powerpoint/2010/main" val="1762583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In the case of product life cycles, it is argued that in the introduction stage, a manager should be a risk taker or entrepreneur, while in the decline stage, the manager should be risk averse and focused on cost containment. </a:t>
            </a:r>
          </a:p>
          <a:p>
            <a:r>
              <a:rPr lang="en-US" sz="3600" dirty="0"/>
              <a:t>companies growing through internal expansion, management development will be an important means of aligning managerial talent with organizational strategies. </a:t>
            </a:r>
          </a:p>
          <a:p>
            <a:endParaRPr lang="en-US" sz="3600" dirty="0"/>
          </a:p>
        </p:txBody>
      </p:sp>
    </p:spTree>
    <p:extLst>
      <p:ext uri="{BB962C8B-B14F-4D97-AF65-F5344CB8AC3E}">
        <p14:creationId xmlns:p14="http://schemas.microsoft.com/office/powerpoint/2010/main" val="11899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normAutofit/>
          </a:bodyPr>
          <a:lstStyle/>
          <a:p>
            <a:r>
              <a:rPr lang="en-US" sz="3600" dirty="0"/>
              <a:t>Unfortunately, as with all performance evaluation approaches, MBO has disadvantages as well. Objectives for some jobs are more difficult to write, such as for staff jobs, and problems occur when objectives are not well thought out. Further, the process may be viewed with cynicism if higher-level executives are not evaluated by MBO </a:t>
            </a:r>
            <a:endParaRPr lang="en-US" sz="3600" dirty="0" smtClean="0"/>
          </a:p>
          <a:p>
            <a:endParaRPr lang="en-US" sz="3400" dirty="0"/>
          </a:p>
        </p:txBody>
      </p:sp>
    </p:spTree>
    <p:extLst>
      <p:ext uri="{BB962C8B-B14F-4D97-AF65-F5344CB8AC3E}">
        <p14:creationId xmlns:p14="http://schemas.microsoft.com/office/powerpoint/2010/main" val="12547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Graphic Rating Scales </a:t>
            </a:r>
            <a:endParaRPr lang="en-US" dirty="0"/>
          </a:p>
        </p:txBody>
      </p:sp>
      <p:sp>
        <p:nvSpPr>
          <p:cNvPr id="3" name="Content Placeholder 2"/>
          <p:cNvSpPr>
            <a:spLocks noGrp="1"/>
          </p:cNvSpPr>
          <p:nvPr>
            <p:ph idx="1"/>
          </p:nvPr>
        </p:nvSpPr>
        <p:spPr>
          <a:xfrm>
            <a:off x="579863" y="1386430"/>
            <a:ext cx="10773937" cy="5400365"/>
          </a:xfrm>
        </p:spPr>
        <p:txBody>
          <a:bodyPr>
            <a:normAutofit/>
          </a:bodyPr>
          <a:lstStyle/>
          <a:p>
            <a:r>
              <a:rPr lang="en-US" sz="3600" dirty="0"/>
              <a:t>Graphic rating scales involve a format of multiple-interval response scales carrying numerical values with short descriptive anchors. </a:t>
            </a:r>
            <a:endParaRPr lang="en-US" sz="3600" dirty="0" smtClean="0"/>
          </a:p>
          <a:p>
            <a:r>
              <a:rPr lang="en-US" sz="3600" dirty="0"/>
              <a:t>For example, a seven-point scale might be used for an item tapping an employee’s work quality. </a:t>
            </a:r>
            <a:endParaRPr lang="en-US" sz="3600" dirty="0" smtClean="0"/>
          </a:p>
          <a:p>
            <a:r>
              <a:rPr lang="en-US" sz="3600" dirty="0"/>
              <a:t>At the low end of the scale, the blank carrying a value of one might be anchored by characterization of “low quality of work” while the high-end blank carrying a value of seven would be anchored by a characterization of “high quality of work.” </a:t>
            </a:r>
            <a:endParaRPr lang="en-US" sz="3600" dirty="0" smtClean="0"/>
          </a:p>
          <a:p>
            <a:endParaRPr lang="en-US" sz="3600" dirty="0"/>
          </a:p>
        </p:txBody>
      </p:sp>
    </p:spTree>
    <p:extLst>
      <p:ext uri="{BB962C8B-B14F-4D97-AF65-F5344CB8AC3E}">
        <p14:creationId xmlns:p14="http://schemas.microsoft.com/office/powerpoint/2010/main" val="167577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An </a:t>
            </a:r>
            <a:r>
              <a:rPr lang="en-US" sz="3600" dirty="0"/>
              <a:t>advantage of graphic rating scales is that their lack of behavioral specificity allows a standardized performance evaluation approach that can be used across large numbers of jobs. </a:t>
            </a:r>
            <a:endParaRPr lang="en-US" sz="3600" dirty="0" smtClean="0"/>
          </a:p>
          <a:p>
            <a:r>
              <a:rPr lang="en-US" sz="3600" dirty="0"/>
              <a:t>Finally, the results of graphic rating scales are fairly easily translatable into numerical indices, which can then be used for determination of raises. </a:t>
            </a:r>
            <a:endParaRPr lang="en-US" sz="3600" dirty="0" smtClean="0"/>
          </a:p>
          <a:p>
            <a:endParaRPr lang="en-US" sz="3600" dirty="0"/>
          </a:p>
        </p:txBody>
      </p:sp>
    </p:spTree>
    <p:extLst>
      <p:ext uri="{BB962C8B-B14F-4D97-AF65-F5344CB8AC3E}">
        <p14:creationId xmlns:p14="http://schemas.microsoft.com/office/powerpoint/2010/main" val="422040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Narratives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dirty="0"/>
              <a:t>Another traditional approach to performance evaluation is the narrative description of performance written by an employee’s supervisor. </a:t>
            </a:r>
            <a:endParaRPr lang="en-US" sz="3600" dirty="0" smtClean="0"/>
          </a:p>
          <a:p>
            <a:r>
              <a:rPr lang="en-US" sz="3600" dirty="0"/>
              <a:t>Such approaches, which can be highly individualistic according to the unique aspects of the employee’s job, are sometimes used with higher-level professionals and managerial personnel. </a:t>
            </a:r>
            <a:endParaRPr lang="en-US" sz="3600" dirty="0" smtClean="0"/>
          </a:p>
          <a:p>
            <a:endParaRPr lang="en-US" sz="3400" dirty="0"/>
          </a:p>
        </p:txBody>
      </p:sp>
    </p:spTree>
    <p:extLst>
      <p:ext uri="{BB962C8B-B14F-4D97-AF65-F5344CB8AC3E}">
        <p14:creationId xmlns:p14="http://schemas.microsoft.com/office/powerpoint/2010/main" val="93306655"/>
      </p:ext>
    </p:extLst>
  </p:cSld>
  <p:clrMapOvr>
    <a:masterClrMapping/>
  </p:clrMapOvr>
</p:sld>
</file>

<file path=ppt/theme/theme1.xml><?xml version="1.0" encoding="utf-8"?>
<a:theme xmlns:a="http://schemas.openxmlformats.org/drawingml/2006/main" name="Oeshwik lecture 1">
  <a:themeElements>
    <a:clrScheme name="oeshwik1">
      <a:dk1>
        <a:srgbClr val="000000"/>
      </a:dk1>
      <a:lt1>
        <a:srgbClr val="C5D5FF"/>
      </a:lt1>
      <a:dk2>
        <a:srgbClr val="565F6A"/>
      </a:dk2>
      <a:lt2>
        <a:srgbClr val="A1CBE7"/>
      </a:lt2>
      <a:accent1>
        <a:srgbClr val="D51D59"/>
      </a:accent1>
      <a:accent2>
        <a:srgbClr val="ED9B12"/>
      </a:accent2>
      <a:accent3>
        <a:srgbClr val="2BA509"/>
      </a:accent3>
      <a:accent4>
        <a:srgbClr val="FFC000"/>
      </a:accent4>
      <a:accent5>
        <a:srgbClr val="253AC4"/>
      </a:accent5>
      <a:accent6>
        <a:srgbClr val="AD1D9F"/>
      </a:accent6>
      <a:hlink>
        <a:srgbClr val="000000"/>
      </a:hlink>
      <a:folHlink>
        <a:srgbClr val="00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eshwik lecture 1" id="{D219B81A-0A01-C84E-BEF7-68DA7DF79519}" vid="{EC42BE9F-4F13-4F47-8A17-E1E9EA21E5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Oeshwik lecture 1</Template>
  <TotalTime>155</TotalTime>
  <Words>3160</Words>
  <Application>Microsoft Macintosh PowerPoint</Application>
  <PresentationFormat>Widescreen</PresentationFormat>
  <Paragraphs>160</Paragraphs>
  <Slides>52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Calibri</vt:lpstr>
      <vt:lpstr>Times New Roman</vt:lpstr>
      <vt:lpstr>Arial</vt:lpstr>
      <vt:lpstr>Oeshwik lecture 1</vt:lpstr>
      <vt:lpstr>Strategy Implementation: Reward and Development Systems </vt:lpstr>
      <vt:lpstr>STRATEGICALLY ORIENTED PERFORMANCE MEASUREMENT SYSTEMS  </vt:lpstr>
      <vt:lpstr>Performance Measurement Approaches  </vt:lpstr>
      <vt:lpstr>Management by Objectives </vt:lpstr>
      <vt:lpstr>PowerPoint Presentation</vt:lpstr>
      <vt:lpstr>Disadvantages:</vt:lpstr>
      <vt:lpstr>Graphic Rating Scales </vt:lpstr>
      <vt:lpstr>PowerPoint Presentation</vt:lpstr>
      <vt:lpstr>Narratives  </vt:lpstr>
      <vt:lpstr>PowerPoint Presentation</vt:lpstr>
      <vt:lpstr>Behaviorally Anchored Rating Scales </vt:lpstr>
      <vt:lpstr>PowerPoint Presentation</vt:lpstr>
      <vt:lpstr>PowerPoint Presentation</vt:lpstr>
      <vt:lpstr>Behavioral Observation Scales </vt:lpstr>
      <vt:lpstr>PowerPoint Presentation</vt:lpstr>
      <vt:lpstr>360-Degree Feedback  </vt:lpstr>
      <vt:lpstr>PowerPoint Presentation</vt:lpstr>
      <vt:lpstr>Disadvantages </vt:lpstr>
      <vt:lpstr>Performance Evaluation of Executives  </vt:lpstr>
      <vt:lpstr>STRATEGICALLY ORIENTED COMPENSATION SYSTEMS  </vt:lpstr>
      <vt:lpstr>Types of compensation system:</vt:lpstr>
      <vt:lpstr>Traditional Compensation Systems  </vt:lpstr>
      <vt:lpstr>PowerPoint Presentation</vt:lpstr>
      <vt:lpstr>PowerPoint Presentation</vt:lpstr>
      <vt:lpstr>PowerPoint Presentation</vt:lpstr>
      <vt:lpstr>Skill-Based Pay </vt:lpstr>
      <vt:lpstr>PowerPoint Presentation</vt:lpstr>
      <vt:lpstr>Disadvantages</vt:lpstr>
      <vt:lpstr>Broad banding </vt:lpstr>
      <vt:lpstr>PowerPoint Presentation</vt:lpstr>
      <vt:lpstr>Team-Based Pay </vt:lpstr>
      <vt:lpstr>PowerPoint Presentation</vt:lpstr>
      <vt:lpstr>Variable Compensation </vt:lpstr>
      <vt:lpstr>PowerPoint Presentation</vt:lpstr>
      <vt:lpstr>EMPLOYEE DEVELOPMENT </vt:lpstr>
      <vt:lpstr>Training Programs </vt:lpstr>
      <vt:lpstr>PowerPoint Presentation</vt:lpstr>
      <vt:lpstr>Training Methods </vt:lpstr>
      <vt:lpstr>orientation program</vt:lpstr>
      <vt:lpstr>Socialization </vt:lpstr>
      <vt:lpstr>Coaching </vt:lpstr>
      <vt:lpstr>Mentoring  </vt:lpstr>
      <vt:lpstr>Computer-based training  </vt:lpstr>
      <vt:lpstr>computer-assisted instruction. </vt:lpstr>
      <vt:lpstr>Apprenticeships </vt:lpstr>
      <vt:lpstr>PowerPoint Presentation</vt:lpstr>
      <vt:lpstr>PowerPoint Presentation</vt:lpstr>
      <vt:lpstr>Management Development  </vt:lpstr>
      <vt:lpstr>PowerPoint Presentation</vt:lpstr>
      <vt:lpstr>Management Development for International Assignments </vt:lpstr>
      <vt:lpstr>Product Life Cycles and Managerial Fit: Development vs. Selection </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Implementation: Reward and Development Systems </dc:title>
  <dc:creator>Oeshwik Ahmed</dc:creator>
  <cp:lastModifiedBy>Oeshwik Ahmed</cp:lastModifiedBy>
  <cp:revision>18</cp:revision>
  <dcterms:created xsi:type="dcterms:W3CDTF">2018-03-07T14:21:31Z</dcterms:created>
  <dcterms:modified xsi:type="dcterms:W3CDTF">2018-04-25T13:37:43Z</dcterms:modified>
</cp:coreProperties>
</file>