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1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1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200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779B-5171-044E-B933-8588EF6E6B5A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5719A-B862-6348-92F2-92DAB208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4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36E9-1163-DC4F-8C83-5ED201B74CA1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574-35F0-B144-B228-64B9483B3457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08D4-08A4-F546-9006-7346E28CB847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130" y="219808"/>
            <a:ext cx="1116659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131" y="1600933"/>
            <a:ext cx="11178351" cy="4810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45949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130" y="219808"/>
            <a:ext cx="1116659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131" y="1600933"/>
            <a:ext cx="11178351" cy="4810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661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DEEE-28CC-4043-90D0-E15BCBBA8717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3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C09-C31E-8E48-BE5C-D6851A2F69F7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4753-95B2-5A46-B09E-C6F4834D2C87}" type="datetime1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104-4364-9040-8337-6EC1130DB31A}" type="datetime1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0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12C7-B982-4C40-917D-58A5039AB1F9}" type="datetime1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2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9068-BB72-9F48-A03D-59374177C12E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380A-694C-6E48-B594-1ABC614A040E}" type="datetime1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DAB8-122F-7D41-8781-6CD74A7D257B}" type="datetime1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 </a:t>
            </a:r>
            <a:br>
              <a:rPr lang="en-US" dirty="0"/>
            </a:br>
            <a:r>
              <a:rPr lang="en-US" dirty="0"/>
              <a:t>Faculty: Northern University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935C-4825-BF43-BF94-29D00FF68379}" type="datetime1">
              <a:rPr lang="en-US" smtClean="0"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Oeshwik Ahmed  Faculty: Northern University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FE00-295A-0B42-A2A8-8D67DFB93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61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ife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535" y="616526"/>
            <a:ext cx="10168647" cy="2387600"/>
          </a:xfrm>
        </p:spPr>
        <p:txBody>
          <a:bodyPr>
            <a:normAutofit/>
          </a:bodyPr>
          <a:lstStyle/>
          <a:p>
            <a:r>
              <a:rPr lang="en-US" dirty="0"/>
              <a:t>Entrepreneurship and small business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Oeshwik</a:t>
            </a:r>
            <a:r>
              <a:rPr lang="en-US" dirty="0"/>
              <a:t> Ahmed, Faculty of HRM, Northern University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F0DB0-56B1-8248-B341-7DE3D87A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3DE4-C49B-464A-90E9-3AF583099BD3}" type="datetime1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3891D-3A1E-2F4D-B9FE-BF0633A1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6281B-9483-7244-BA1F-4FC2B4E9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5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769"/>
              <a:t>Small Business?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/>
              <a:t>Independent Management</a:t>
            </a:r>
          </a:p>
          <a:p>
            <a:pPr>
              <a:lnSpc>
                <a:spcPct val="105000"/>
              </a:lnSpc>
            </a:pPr>
            <a:r>
              <a:rPr lang="en-US" altLang="en-US"/>
              <a:t>Capital/Ownership = Few Individuals</a:t>
            </a:r>
          </a:p>
          <a:p>
            <a:pPr>
              <a:lnSpc>
                <a:spcPct val="105000"/>
              </a:lnSpc>
            </a:pPr>
            <a:r>
              <a:rPr lang="en-US" altLang="en-US"/>
              <a:t>Operations Are Local</a:t>
            </a:r>
          </a:p>
          <a:p>
            <a:pPr>
              <a:lnSpc>
                <a:spcPct val="105000"/>
              </a:lnSpc>
            </a:pPr>
            <a:r>
              <a:rPr lang="en-US" altLang="en-US"/>
              <a:t>Business = Small But Competitors = Large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9214540" y="869530"/>
            <a:ext cx="1978269" cy="3029684"/>
            <a:chOff x="3866" y="1683"/>
            <a:chExt cx="1080" cy="1654"/>
          </a:xfrm>
        </p:grpSpPr>
        <p:pic>
          <p:nvPicPr>
            <p:cNvPr id="22533" name="Picture 5" descr="42104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" y="1683"/>
              <a:ext cx="1014" cy="1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866" y="3170"/>
              <a:ext cx="743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Hisham F. Ibrahim/Getty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E7F7D-D7F4-C04D-B79E-1924543D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3C47-1B04-4D40-A2AC-91A208C00CBD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AF2C5-9FBB-D441-8377-3BB82509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E019E-1FE3-7847-B91C-6337301E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769"/>
              <a:t>SBA Definition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822573" y="1943467"/>
            <a:ext cx="8706216" cy="3833812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altLang="en-US" sz="4731"/>
              <a:t>“…a small business is one that is independently owned and operated and is not dominant in its field of operation.”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B0A1D-F798-2A43-B8DD-ECFBC4C6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D992-3B0A-DB4A-A5F4-074EB3004255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FF25C-6380-7742-8656-5B12BE8C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92762-FC48-A041-B97B-C32D8561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8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Classification By Size</a:t>
            </a:r>
          </a:p>
        </p:txBody>
      </p:sp>
      <p:graphicFrame>
        <p:nvGraphicFramePr>
          <p:cNvPr id="24608" name="Group 3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12076439"/>
              </p:ext>
            </p:extLst>
          </p:nvPr>
        </p:nvGraphicFramePr>
        <p:xfrm>
          <a:off x="1822573" y="1600933"/>
          <a:ext cx="8706216" cy="48101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3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3448"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&lt;20 Employees</a:t>
                      </a:r>
                      <a:endParaRPr kumimoji="0" lang="en-US" altLang="en-US" sz="4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Very Small</a:t>
                      </a:r>
                      <a:endParaRPr kumimoji="0" lang="en-US" altLang="en-US" sz="4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615"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20 - 99</a:t>
                      </a:r>
                      <a:endParaRPr kumimoji="0" lang="en-US" altLang="en-US" sz="4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Small</a:t>
                      </a:r>
                      <a:endParaRPr kumimoji="0" lang="en-US" altLang="en-US" sz="4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3448"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100 – 499</a:t>
                      </a:r>
                      <a:endParaRPr kumimoji="0" lang="en-US" altLang="en-US" sz="4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Medium</a:t>
                      </a:r>
                      <a:endParaRPr kumimoji="0" lang="en-US" altLang="en-US" sz="4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615"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500 Or More</a:t>
                      </a:r>
                      <a:endParaRPr kumimoji="0" lang="en-US" altLang="en-US" sz="4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tc>
                  <a:txBody>
                    <a:bodyPr/>
                    <a:lstStyle>
                      <a:lvl1pPr defTabSz="80962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33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 marL="301625" defTabSz="8096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charset="2"/>
                        <a:defRPr sz="29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 marL="609600" defTabSz="8096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 marL="911225" defTabSz="8096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 marL="1219200" defTabSz="809625">
                        <a:spcBef>
                          <a:spcPct val="20000"/>
                        </a:spcBef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marL="16764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marL="21336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marL="25908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marL="3048000" defTabSz="809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80000"/>
                        <a:buFont typeface="Wingdings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09625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7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Large</a:t>
                      </a:r>
                      <a:endParaRPr kumimoji="0" lang="en-US" altLang="en-US" sz="4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105508" marR="105508" marT="52754" marB="52754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318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154"/>
              <a:t>Objectives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822573" y="2104660"/>
            <a:ext cx="4264269" cy="33960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81377" indent="-681377" algn="ctr">
              <a:buNone/>
            </a:pPr>
            <a:r>
              <a:rPr lang="en-US" altLang="en-US" sz="4500" u="sng">
                <a:solidFill>
                  <a:srgbClr val="C80404"/>
                </a:solidFill>
              </a:rPr>
              <a:t>Venture</a:t>
            </a:r>
          </a:p>
          <a:p>
            <a:pPr marL="681377" indent="-681377">
              <a:lnSpc>
                <a:spcPct val="130000"/>
              </a:lnSpc>
              <a:buFont typeface="Wingdings" charset="2"/>
              <a:buAutoNum type="arabicPeriod"/>
            </a:pPr>
            <a:r>
              <a:rPr lang="en-US" altLang="en-US" sz="3577" dirty="0"/>
              <a:t>Profit</a:t>
            </a:r>
          </a:p>
          <a:p>
            <a:pPr marL="681377" indent="-681377">
              <a:lnSpc>
                <a:spcPct val="130000"/>
              </a:lnSpc>
              <a:buFont typeface="Wingdings" charset="2"/>
              <a:buAutoNum type="arabicPeriod"/>
            </a:pPr>
            <a:r>
              <a:rPr lang="en-US" altLang="en-US" sz="3577" dirty="0"/>
              <a:t>Growth</a:t>
            </a:r>
          </a:p>
          <a:p>
            <a:pPr marL="681377" indent="-681377">
              <a:lnSpc>
                <a:spcPct val="130000"/>
              </a:lnSpc>
              <a:buFont typeface="Wingdings" charset="2"/>
              <a:buAutoNum type="arabicPeriod"/>
            </a:pPr>
            <a:r>
              <a:rPr lang="en-US" altLang="en-US" sz="3577" dirty="0"/>
              <a:t>Quick Sellout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262689" y="2104660"/>
            <a:ext cx="4266100" cy="33960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81377" indent="-681377" algn="ctr">
              <a:buNone/>
            </a:pPr>
            <a:r>
              <a:rPr lang="en-US" altLang="en-US" sz="4500" u="sng" dirty="0">
                <a:solidFill>
                  <a:srgbClr val="C80404"/>
                </a:solidFill>
              </a:rPr>
              <a:t>Small/Micro</a:t>
            </a:r>
          </a:p>
          <a:p>
            <a:pPr marL="681377" indent="-681377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3577" dirty="0"/>
              <a:t>No New Or Innovative Activities</a:t>
            </a:r>
          </a:p>
          <a:p>
            <a:pPr marL="681377" indent="-681377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3577" dirty="0"/>
              <a:t>Provide Owner Living</a:t>
            </a:r>
          </a:p>
          <a:p>
            <a:pPr marL="681377" indent="-681377">
              <a:buFont typeface="Wingdings" charset="2"/>
              <a:buAutoNum type="arabicPeriod"/>
            </a:pPr>
            <a:endParaRPr lang="en-US" altLang="en-US" sz="357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DEA52-A808-3A46-B266-1267F1F6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DB16-47A8-1443-978D-A6032F6EB8E2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221E4-E09D-EB43-94E8-4999A2DE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A9EBC-8A4F-2D44-B246-5C1D2F35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nimBg="1"/>
      <p:bldP spid="26630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Most Common</a:t>
            </a:r>
            <a:br>
              <a:rPr lang="en-US" altLang="en-US" sz="4846"/>
            </a:br>
            <a:r>
              <a:rPr lang="en-US" altLang="en-US" sz="4846"/>
              <a:t>Home-Based Businesses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029558" y="1721827"/>
          <a:ext cx="8217144" cy="462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Chart" r:id="rId3" imgW="7781925" imgH="4257675" progId="MSGraph.Chart.8">
                  <p:embed followColorScheme="full"/>
                </p:oleObj>
              </mc:Choice>
              <mc:Fallback>
                <p:oleObj name="Chart" r:id="rId3" imgW="7781925" imgH="42576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558" y="1721827"/>
                        <a:ext cx="8217144" cy="462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144957" y="5938472"/>
            <a:ext cx="5275385" cy="25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038" b="1">
                <a:solidFill>
                  <a:schemeClr val="accent1"/>
                </a:solidFill>
                <a:latin typeface="Times New Roman" charset="0"/>
              </a:rPr>
              <a:t>Source: </a:t>
            </a:r>
            <a:r>
              <a:rPr lang="en-US" altLang="en-US" sz="1038">
                <a:solidFill>
                  <a:schemeClr val="accent1"/>
                </a:solidFill>
                <a:latin typeface="Times New Roman" charset="0"/>
              </a:rPr>
              <a:t>Independent Insurance Agents of America</a:t>
            </a:r>
            <a:endParaRPr lang="en-US" altLang="en-US" sz="1038" b="1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E89BB-F4FA-9042-AE34-F0A4BEA9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7307-AF2F-9740-A776-46BAC027B126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F2DEA-DB4B-014B-B2E6-ED8BE6F4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A8533-28D3-D64D-A5C1-699375C1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253" grpId="0" bld="category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Contributions Of</a:t>
            </a:r>
            <a:br>
              <a:rPr lang="en-US" altLang="en-US" sz="4846"/>
            </a:br>
            <a:r>
              <a:rPr lang="en-US" altLang="en-US" sz="4846"/>
              <a:t>Small Business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01869" y="1829392"/>
            <a:ext cx="10515600" cy="4351338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3577" dirty="0"/>
              <a:t>Encourage Innovation &amp; Flexibility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Close Relationship With Customers/Community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Force Large Firms To Be  Competitive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Provide Employees  Learning Experience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Develop Risk Takers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New Employment</a:t>
            </a:r>
          </a:p>
          <a:p>
            <a:pPr>
              <a:lnSpc>
                <a:spcPct val="75000"/>
              </a:lnSpc>
            </a:pPr>
            <a:r>
              <a:rPr lang="en-US" altLang="en-US" sz="3577" dirty="0"/>
              <a:t>Greater Employee Job Satisfaction</a:t>
            </a:r>
          </a:p>
          <a:p>
            <a:pPr>
              <a:lnSpc>
                <a:spcPct val="75000"/>
              </a:lnSpc>
            </a:pPr>
            <a:endParaRPr lang="en-US" altLang="en-US" sz="3577" dirty="0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8912381" y="3104285"/>
            <a:ext cx="2753091" cy="2875818"/>
            <a:chOff x="3441" y="1304"/>
            <a:chExt cx="1503" cy="1570"/>
          </a:xfrm>
        </p:grpSpPr>
        <p:pic>
          <p:nvPicPr>
            <p:cNvPr id="27653" name="Picture 5" descr="SBU0056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" y="1304"/>
              <a:ext cx="1433" cy="1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441" y="2707"/>
              <a:ext cx="545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Royalty-Free/CORBIS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6B5E8-D290-6849-9BCD-61A21094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B254-4365-1644-B10F-74A6740E1F42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37BB49-C6EE-CE4B-AF4B-302A5895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82471-700E-A244-BE6E-34C0A21F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5307"/>
              <a:t>Problems For</a:t>
            </a:r>
            <a:br>
              <a:rPr lang="en-US" altLang="en-US" sz="5307"/>
            </a:br>
            <a:r>
              <a:rPr lang="en-US" altLang="en-US" sz="5307"/>
              <a:t>Small Business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altLang="en-US" sz="3461"/>
              <a:t>Recession/Current Economy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Retirement/Transition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Capital/Financing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Unexpected Growth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Succession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Inadequate Financing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Inadequate Management</a:t>
            </a:r>
          </a:p>
          <a:p>
            <a:pPr>
              <a:lnSpc>
                <a:spcPct val="95000"/>
              </a:lnSpc>
            </a:pPr>
            <a:r>
              <a:rPr lang="en-US" altLang="en-US" sz="3461"/>
              <a:t>Government Regulations/Paperwork</a:t>
            </a: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6953250" y="2503976"/>
            <a:ext cx="3216519" cy="2602890"/>
            <a:chOff x="3060" y="1367"/>
            <a:chExt cx="1756" cy="1421"/>
          </a:xfrm>
        </p:grpSpPr>
        <p:pic>
          <p:nvPicPr>
            <p:cNvPr id="28677" name="Picture 5" descr="BHA0017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" y="1367"/>
              <a:ext cx="1690" cy="1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3060" y="2621"/>
              <a:ext cx="545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Royalty-Free/CORBIS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DA8B2-9733-414C-BF06-FFB0861D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ED28-6652-6743-8132-5294F744986C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EBB20-6EC2-0247-8CC2-90A606C2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93B03-7203-FC40-84A2-531AE741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Challenges To</a:t>
            </a:r>
            <a:br>
              <a:rPr lang="en-US" altLang="en-US" sz="4846"/>
            </a:br>
            <a:r>
              <a:rPr lang="en-US" altLang="en-US" sz="4846"/>
              <a:t>Small Business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3692" dirty="0"/>
              <a:t>Exploding Technology</a:t>
            </a:r>
          </a:p>
          <a:p>
            <a:pPr>
              <a:lnSpc>
                <a:spcPct val="105000"/>
              </a:lnSpc>
            </a:pPr>
            <a:r>
              <a:rPr lang="en-US" altLang="en-US" sz="3692" dirty="0"/>
              <a:t>Occupational/Industry  Shifts</a:t>
            </a:r>
          </a:p>
          <a:p>
            <a:pPr lvl="1">
              <a:lnSpc>
                <a:spcPct val="105000"/>
              </a:lnSpc>
            </a:pPr>
            <a:r>
              <a:rPr lang="en-US" altLang="en-US" sz="3692" dirty="0"/>
              <a:t>Reinvention</a:t>
            </a:r>
          </a:p>
          <a:p>
            <a:pPr lvl="1">
              <a:lnSpc>
                <a:spcPct val="105000"/>
              </a:lnSpc>
            </a:pPr>
            <a:r>
              <a:rPr lang="en-US" altLang="en-US" sz="3692" dirty="0"/>
              <a:t>Reengineered</a:t>
            </a:r>
          </a:p>
          <a:p>
            <a:pPr lvl="1">
              <a:lnSpc>
                <a:spcPct val="105000"/>
              </a:lnSpc>
            </a:pPr>
            <a:r>
              <a:rPr lang="en-US" altLang="en-US" sz="3692" dirty="0"/>
              <a:t>Downsizing/Rightsizing</a:t>
            </a:r>
          </a:p>
          <a:p>
            <a:pPr>
              <a:lnSpc>
                <a:spcPct val="105000"/>
              </a:lnSpc>
            </a:pPr>
            <a:r>
              <a:rPr lang="en-US" altLang="en-US" sz="3692" dirty="0"/>
              <a:t>Global</a:t>
            </a:r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8739807" y="873420"/>
            <a:ext cx="2787894" cy="2936265"/>
            <a:chOff x="3364" y="1108"/>
            <a:chExt cx="1522" cy="1603"/>
          </a:xfrm>
        </p:grpSpPr>
        <p:pic>
          <p:nvPicPr>
            <p:cNvPr id="29701" name="Picture 5" descr="102083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3" y="1108"/>
              <a:ext cx="1463" cy="1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3364" y="2544"/>
              <a:ext cx="881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Chad Baker/Ryan McVay/Getty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5CC66-298C-FD49-886E-B79EBEA9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7793-AD16-3046-AC00-C45372AF83BD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8E34B-69CF-5245-AAF4-7E405404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5B0FD-7638-0A4E-A42F-4BDF1CED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Declining Job Types</a:t>
            </a:r>
          </a:p>
        </p:txBody>
      </p:sp>
      <p:pic>
        <p:nvPicPr>
          <p:cNvPr id="30726" name="Picture 6" descr="Figure 1"/>
          <p:cNvPicPr>
            <a:picLocks noChangeAspect="1" noChangeArrowheads="1"/>
          </p:cNvPicPr>
          <p:nvPr/>
        </p:nvPicPr>
        <p:blipFill>
          <a:blip r:embed="rId2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218" y="1881189"/>
            <a:ext cx="8076100" cy="323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EFD05-851A-C446-AD61-4458BD68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DB1-8F3F-AD44-8C52-86331B98E749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EF53B-EF81-5140-8CE1-436DC353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FA3F8-D5BF-2A48-8003-05BD7486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Why Start A</a:t>
            </a:r>
            <a:br>
              <a:rPr lang="en-US" altLang="en-US" sz="4846"/>
            </a:br>
            <a:r>
              <a:rPr lang="en-US" altLang="en-US" sz="4846"/>
              <a:t>Small Business?</a:t>
            </a:r>
          </a:p>
        </p:txBody>
      </p:sp>
      <p:graphicFrame>
        <p:nvGraphicFramePr>
          <p:cNvPr id="3277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26236" y="1600933"/>
          <a:ext cx="8697058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Chart" r:id="rId3" imgW="7543800" imgH="4171950" progId="MSGraph.Chart.8">
                  <p:embed followColorScheme="full"/>
                </p:oleObj>
              </mc:Choice>
              <mc:Fallback>
                <p:oleObj name="Chart" r:id="rId3" imgW="7543800" imgH="417195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236" y="1600933"/>
                        <a:ext cx="8697058" cy="481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3580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772" grpId="0" bld="category" 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EE67-E519-DB46-92A3-8FC85E71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book- Small business Management by Megginson and Byrd</a:t>
            </a:r>
          </a:p>
        </p:txBody>
      </p:sp>
      <p:pic>
        <p:nvPicPr>
          <p:cNvPr id="4" name="Picture 4" descr="Megginson">
            <a:extLst>
              <a:ext uri="{FF2B5EF4-FFF2-40B4-BE49-F238E27FC236}">
                <a16:creationId xmlns:a16="http://schemas.microsoft.com/office/drawing/2014/main" id="{A4983FE9-8FA7-BB49-93AE-BCEDF5DC37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70" y="1847850"/>
            <a:ext cx="34862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AF3C9-6180-1E4D-8CF9-7F3A8C08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D892-3769-CD4A-8FF7-471DE389D6EC}" type="datetime1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28ECF-DD86-E243-A8D0-3EA9BB53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CDC16-AE26-FB42-B104-58E5031F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0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Why To Not Start</a:t>
            </a:r>
            <a:br>
              <a:rPr lang="en-US" altLang="en-US" sz="4846"/>
            </a:br>
            <a:r>
              <a:rPr lang="en-US" altLang="en-US" sz="4846"/>
              <a:t>A Small Business?</a:t>
            </a: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26236" y="1600933"/>
          <a:ext cx="8697058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Chart" r:id="rId3" imgW="7543800" imgH="4171950" progId="MSGraph.Chart.8">
                  <p:embed followColorScheme="full"/>
                </p:oleObj>
              </mc:Choice>
              <mc:Fallback>
                <p:oleObj name="Chart" r:id="rId3" imgW="7543800" imgH="417195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236" y="1600933"/>
                        <a:ext cx="8697058" cy="481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8596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4819" grpId="0" bld="category" 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Job Satisfaction</a:t>
            </a:r>
          </a:p>
        </p:txBody>
      </p:sp>
      <p:graphicFrame>
        <p:nvGraphicFramePr>
          <p:cNvPr id="3584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26494" y="1919287"/>
          <a:ext cx="75438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Chart" r:id="rId3" imgW="7543800" imgH="4171950" progId="MSGraph.Chart.8">
                  <p:embed followColorScheme="full"/>
                </p:oleObj>
              </mc:Choice>
              <mc:Fallback>
                <p:oleObj name="Chart" r:id="rId3" imgW="7543800" imgH="417195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94" y="1919287"/>
                        <a:ext cx="7543800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9160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5845" grpId="0" bld="category" 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5307"/>
              <a:t>Objectives Of</a:t>
            </a:r>
            <a:br>
              <a:rPr lang="en-US" altLang="en-US" sz="5307"/>
            </a:br>
            <a:r>
              <a:rPr lang="en-US" altLang="en-US" sz="5307"/>
              <a:t>Small Business Owners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4384"/>
              <a:t>Achieve Independence</a:t>
            </a:r>
          </a:p>
          <a:p>
            <a:pPr>
              <a:lnSpc>
                <a:spcPct val="30000"/>
              </a:lnSpc>
              <a:buFont typeface="Wingdings" charset="2"/>
              <a:buNone/>
            </a:pPr>
            <a:endParaRPr lang="en-US" altLang="en-US" sz="4384"/>
          </a:p>
          <a:p>
            <a:pPr>
              <a:lnSpc>
                <a:spcPct val="120000"/>
              </a:lnSpc>
            </a:pPr>
            <a:r>
              <a:rPr lang="en-US" altLang="en-US" sz="4384"/>
              <a:t>Additional Income</a:t>
            </a:r>
          </a:p>
          <a:p>
            <a:pPr>
              <a:lnSpc>
                <a:spcPct val="30000"/>
              </a:lnSpc>
              <a:buFont typeface="Wingdings" charset="2"/>
              <a:buNone/>
            </a:pPr>
            <a:endParaRPr lang="en-US" altLang="en-US" sz="4384"/>
          </a:p>
          <a:p>
            <a:pPr>
              <a:lnSpc>
                <a:spcPct val="120000"/>
              </a:lnSpc>
            </a:pPr>
            <a:r>
              <a:rPr lang="en-US" altLang="en-US" sz="4384"/>
              <a:t>Help Families</a:t>
            </a:r>
          </a:p>
          <a:p>
            <a:pPr>
              <a:lnSpc>
                <a:spcPct val="35000"/>
              </a:lnSpc>
              <a:buFont typeface="Wingdings" charset="2"/>
              <a:buNone/>
            </a:pPr>
            <a:endParaRPr lang="en-US" altLang="en-US" sz="4384"/>
          </a:p>
          <a:p>
            <a:pPr>
              <a:lnSpc>
                <a:spcPct val="120000"/>
              </a:lnSpc>
            </a:pPr>
            <a:r>
              <a:rPr lang="en-US" altLang="en-US" sz="4384"/>
              <a:t>Products Not Available</a:t>
            </a:r>
          </a:p>
        </p:txBody>
      </p: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7196872" y="2630367"/>
            <a:ext cx="3154240" cy="2469174"/>
            <a:chOff x="3193" y="1436"/>
            <a:chExt cx="1722" cy="1348"/>
          </a:xfrm>
        </p:grpSpPr>
        <p:pic>
          <p:nvPicPr>
            <p:cNvPr id="37893" name="Picture 5" descr="96043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2" y="1436"/>
              <a:ext cx="1653" cy="1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3193" y="2617"/>
              <a:ext cx="636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Ryan McVay/Getty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39E2E-793F-5D4B-893E-6F1E17A95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6F27-6343-7647-B706-1A961BD73809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E5F80-06F6-0647-9947-608997AF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05623-93FC-D74E-AAE7-B0E15727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5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/>
              <a:t>Checklist For</a:t>
            </a:r>
            <a:br>
              <a:rPr lang="en-US" altLang="en-US"/>
            </a:br>
            <a:r>
              <a:rPr lang="en-US" altLang="en-US"/>
              <a:t>Aspiring Entrepreneurs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822573" y="1983766"/>
            <a:ext cx="4264269" cy="3813663"/>
          </a:xfrm>
        </p:spPr>
        <p:txBody>
          <a:bodyPr/>
          <a:lstStyle/>
          <a:p>
            <a:pPr>
              <a:lnSpc>
                <a:spcPct val="85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Passion Not Money</a:t>
            </a:r>
          </a:p>
          <a:p>
            <a:pPr>
              <a:lnSpc>
                <a:spcPct val="85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Something You Know</a:t>
            </a:r>
          </a:p>
          <a:p>
            <a:pPr>
              <a:lnSpc>
                <a:spcPct val="85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Patience</a:t>
            </a:r>
          </a:p>
          <a:p>
            <a:pPr>
              <a:lnSpc>
                <a:spcPct val="85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Mentor</a:t>
            </a:r>
          </a:p>
          <a:p>
            <a:pPr>
              <a:lnSpc>
                <a:spcPct val="85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Funding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262689" y="1983766"/>
            <a:ext cx="4266100" cy="3813663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Cash Manager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Build Sales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Don’t Rush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Tx/>
              <a:buFont typeface="Wingdings" charset="2"/>
              <a:buChar char="ü"/>
            </a:pPr>
            <a:r>
              <a:rPr lang="en-US" altLang="en-US" sz="3577"/>
              <a:t>Wary Of Bad Advice/Suppliers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231BC-9A9F-6941-844A-9CAD8C6B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4D85-2A84-AF4E-A231-7A79D8D84731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060F0-12A9-E54B-8035-2E0010D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58BF1-719F-244B-B4E6-832D1B77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nimBg="1"/>
      <p:bldP spid="38918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769"/>
              <a:t>Business Objectives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altLang="en-US" sz="4731"/>
              <a:t>Service</a:t>
            </a:r>
          </a:p>
          <a:p>
            <a:pPr>
              <a:lnSpc>
                <a:spcPct val="105000"/>
              </a:lnSpc>
            </a:pPr>
            <a:r>
              <a:rPr lang="en-US" altLang="en-US" sz="4731"/>
              <a:t>Profit</a:t>
            </a:r>
          </a:p>
          <a:p>
            <a:pPr>
              <a:lnSpc>
                <a:spcPct val="105000"/>
              </a:lnSpc>
            </a:pPr>
            <a:r>
              <a:rPr lang="en-US" altLang="en-US" sz="4731"/>
              <a:t>Social</a:t>
            </a:r>
          </a:p>
          <a:p>
            <a:pPr>
              <a:lnSpc>
                <a:spcPct val="105000"/>
              </a:lnSpc>
            </a:pPr>
            <a:r>
              <a:rPr lang="en-US" altLang="en-US" sz="4731"/>
              <a:t>Growth</a:t>
            </a:r>
          </a:p>
          <a:p>
            <a:pPr>
              <a:lnSpc>
                <a:spcPct val="105000"/>
              </a:lnSpc>
            </a:pPr>
            <a:r>
              <a:rPr lang="en-US" altLang="en-US" sz="4731"/>
              <a:t>Mesh Objectives</a:t>
            </a:r>
          </a:p>
        </p:txBody>
      </p: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7374549" y="1967279"/>
            <a:ext cx="2487490" cy="3520587"/>
            <a:chOff x="3035" y="1052"/>
            <a:chExt cx="1358" cy="1922"/>
          </a:xfrm>
        </p:grpSpPr>
        <p:pic>
          <p:nvPicPr>
            <p:cNvPr id="40967" name="Picture 7" descr="76127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9" y="1052"/>
              <a:ext cx="1304" cy="1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3035" y="2807"/>
              <a:ext cx="595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Nick Rowe/Getty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F163D-1C25-B140-BBFE-DDF2832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090-7DA8-7D43-B650-3A5CACF069A9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DE259-E893-8A48-9945-7C2C36AA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8B4F0-38E6-DD4A-8CBE-7CC87055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1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Characteristics Of</a:t>
            </a:r>
            <a:br>
              <a:rPr lang="en-US" altLang="en-US" sz="4846"/>
            </a:br>
            <a:r>
              <a:rPr lang="en-US" altLang="en-US" sz="4846" u="sng"/>
              <a:t>Successful</a:t>
            </a:r>
            <a:r>
              <a:rPr lang="en-US" altLang="en-US" sz="4846"/>
              <a:t> Owners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822573" y="1721827"/>
            <a:ext cx="4264269" cy="4432788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Arial" charset="0"/>
              <a:buChar char="+"/>
            </a:pPr>
            <a:r>
              <a:rPr lang="en-US" altLang="en-US" sz="3577"/>
              <a:t>Desire Independence</a:t>
            </a:r>
          </a:p>
          <a:p>
            <a:pPr>
              <a:lnSpc>
                <a:spcPct val="90000"/>
              </a:lnSpc>
              <a:buSzTx/>
              <a:buFont typeface="Arial" charset="0"/>
              <a:buChar char="+"/>
            </a:pPr>
            <a:r>
              <a:rPr lang="en-US" altLang="en-US" sz="3577"/>
              <a:t>Strong Sense Of Initiative</a:t>
            </a:r>
          </a:p>
          <a:p>
            <a:pPr>
              <a:lnSpc>
                <a:spcPct val="90000"/>
              </a:lnSpc>
              <a:buSzTx/>
              <a:buFont typeface="Arial" charset="0"/>
              <a:buChar char="+"/>
            </a:pPr>
            <a:r>
              <a:rPr lang="en-US" altLang="en-US" sz="3577"/>
              <a:t>Personal/Family Motivation</a:t>
            </a:r>
          </a:p>
          <a:p>
            <a:pPr>
              <a:lnSpc>
                <a:spcPct val="90000"/>
              </a:lnSpc>
              <a:buSzTx/>
              <a:buFont typeface="Arial" charset="0"/>
              <a:buChar char="+"/>
            </a:pPr>
            <a:r>
              <a:rPr lang="en-US" altLang="en-US" sz="3577"/>
              <a:t>Quick/Concrete Results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262689" y="1721827"/>
            <a:ext cx="4266100" cy="4432788"/>
          </a:xfrm>
        </p:spPr>
        <p:txBody>
          <a:bodyPr/>
          <a:lstStyle/>
          <a:p>
            <a:pPr>
              <a:lnSpc>
                <a:spcPct val="105000"/>
              </a:lnSpc>
              <a:buSzTx/>
              <a:buFont typeface="Arial" charset="0"/>
              <a:buChar char="+"/>
            </a:pPr>
            <a:r>
              <a:rPr lang="en-US" altLang="en-US" sz="3577"/>
              <a:t>Able To React Quickly</a:t>
            </a:r>
          </a:p>
          <a:p>
            <a:pPr>
              <a:lnSpc>
                <a:spcPct val="105000"/>
              </a:lnSpc>
              <a:buSzTx/>
              <a:buFont typeface="Arial" charset="0"/>
              <a:buChar char="+"/>
            </a:pPr>
            <a:r>
              <a:rPr lang="en-US" altLang="en-US" sz="3577"/>
              <a:t>Dedicated To Business</a:t>
            </a:r>
          </a:p>
          <a:p>
            <a:pPr>
              <a:lnSpc>
                <a:spcPct val="105000"/>
              </a:lnSpc>
              <a:buSzTx/>
              <a:buFont typeface="Arial" charset="0"/>
              <a:buChar char="+"/>
            </a:pPr>
            <a:r>
              <a:rPr lang="en-US" altLang="en-US" sz="3577"/>
              <a:t>Enter Business By Chance And/Or Design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1D46E-C609-9F43-B354-F582E790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3036-50C3-D246-B4D9-D881CC738F88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1BAED-0A77-7343-9470-2AD1357B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0E3E7-0D96-0748-8B15-48E635AC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9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animBg="1"/>
      <p:bldP spid="41990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Successful Small</a:t>
            </a:r>
            <a:br>
              <a:rPr lang="en-US" altLang="en-US" sz="4846"/>
            </a:br>
            <a:r>
              <a:rPr lang="en-US" altLang="en-US" sz="4846"/>
              <a:t>Business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Adequate Market</a:t>
            </a:r>
          </a:p>
          <a:p>
            <a:pPr>
              <a:lnSpc>
                <a:spcPct val="85000"/>
              </a:lnSpc>
            </a:pPr>
            <a:r>
              <a:rPr lang="en-US" altLang="en-US"/>
              <a:t>Sufficient Capital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Recruit Effectively</a:t>
            </a:r>
          </a:p>
          <a:p>
            <a:pPr>
              <a:lnSpc>
                <a:spcPct val="85000"/>
              </a:lnSpc>
            </a:pPr>
            <a:r>
              <a:rPr lang="en-US" altLang="en-US"/>
              <a:t>Timely Information</a:t>
            </a:r>
          </a:p>
          <a:p>
            <a:pPr>
              <a:lnSpc>
                <a:spcPct val="85000"/>
              </a:lnSpc>
            </a:pPr>
            <a:r>
              <a:rPr lang="en-US" altLang="en-US"/>
              <a:t>Cope With Gov’t Regs.</a:t>
            </a:r>
          </a:p>
          <a:p>
            <a:pPr>
              <a:lnSpc>
                <a:spcPct val="85000"/>
              </a:lnSpc>
            </a:pPr>
            <a:r>
              <a:rPr lang="en-US" altLang="en-US"/>
              <a:t>Expertise</a:t>
            </a:r>
          </a:p>
          <a:p>
            <a:pPr>
              <a:lnSpc>
                <a:spcPct val="85000"/>
              </a:lnSpc>
            </a:pPr>
            <a:r>
              <a:rPr lang="en-US" altLang="en-US"/>
              <a:t>Flexible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7874611" y="1983766"/>
            <a:ext cx="2366596" cy="2491152"/>
            <a:chOff x="3563" y="1083"/>
            <a:chExt cx="1292" cy="1360"/>
          </a:xfrm>
        </p:grpSpPr>
        <p:pic>
          <p:nvPicPr>
            <p:cNvPr id="44037" name="Picture 5" descr="102033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" y="1083"/>
              <a:ext cx="1229" cy="1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3563" y="2276"/>
              <a:ext cx="636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Ryan McVay/Getty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E6896-CDEC-9B45-89AB-1210FAFF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A320-48BC-1C4B-8A14-5A27C9E98D3D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9E177-72F1-0A4A-82CF-A7A4A6B5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78B85-A413-C246-B8B7-AF5020A6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8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154"/>
              <a:t>Personal Analysis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5192"/>
              <a:t>Values</a:t>
            </a:r>
          </a:p>
          <a:p>
            <a:pPr>
              <a:lnSpc>
                <a:spcPct val="160000"/>
              </a:lnSpc>
            </a:pPr>
            <a:r>
              <a:rPr lang="en-US" altLang="en-US" sz="5192"/>
              <a:t>Mental Abilities</a:t>
            </a:r>
          </a:p>
          <a:p>
            <a:pPr>
              <a:lnSpc>
                <a:spcPct val="160000"/>
              </a:lnSpc>
            </a:pPr>
            <a:r>
              <a:rPr lang="en-US" altLang="en-US" sz="5192"/>
              <a:t>Attitudes</a:t>
            </a:r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7781193" y="2060698"/>
            <a:ext cx="2179760" cy="3394197"/>
            <a:chOff x="3498" y="1062"/>
            <a:chExt cx="1190" cy="1853"/>
          </a:xfrm>
        </p:grpSpPr>
        <p:pic>
          <p:nvPicPr>
            <p:cNvPr id="45061" name="Picture 5" descr="103088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1" y="1062"/>
              <a:ext cx="1137" cy="1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3498" y="2748"/>
              <a:ext cx="583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Mel Curtis/Getty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42C80-80E3-3A49-856E-00312B7A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320F-5250-EB4E-B8CE-6EE0E1ED422D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11FB3-50B6-C442-8E5D-40B1AD35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73796-45CF-8143-AF89-96A6D834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Where Are the New Jobs?</a:t>
            </a:r>
          </a:p>
        </p:txBody>
      </p:sp>
      <p:pic>
        <p:nvPicPr>
          <p:cNvPr id="46085" name="Picture 5" descr="Fig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40" y="1939804"/>
            <a:ext cx="7460640" cy="4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74F62-242D-FA4A-918A-4C2EA683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588C-876D-1E45-B111-B9AC345C3497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ED786-E9BF-A94B-81FC-D8CF801E7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412B9-EAD2-B640-B880-209A3321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4846"/>
              <a:t>Factors Affecting Industry/Business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822573" y="1600933"/>
            <a:ext cx="8706216" cy="4531702"/>
          </a:xfrm>
        </p:spPr>
        <p:txBody>
          <a:bodyPr/>
          <a:lstStyle/>
          <a:p>
            <a:pPr marL="813256" indent="-813256">
              <a:buFont typeface="Wingdings" charset="2"/>
              <a:buAutoNum type="arabicParenR"/>
            </a:pPr>
            <a:r>
              <a:rPr lang="en-US" altLang="en-US" sz="4731"/>
              <a:t>Economics</a:t>
            </a:r>
          </a:p>
          <a:p>
            <a:pPr marL="813256" indent="-813256">
              <a:buFont typeface="Wingdings" charset="2"/>
              <a:buAutoNum type="arabicParenR"/>
            </a:pPr>
            <a:r>
              <a:rPr lang="en-US" altLang="en-US" sz="4731"/>
              <a:t>Technology</a:t>
            </a:r>
          </a:p>
          <a:p>
            <a:pPr marL="813256" indent="-813256">
              <a:buFont typeface="Wingdings" charset="2"/>
              <a:buAutoNum type="arabicParenR"/>
            </a:pPr>
            <a:r>
              <a:rPr lang="en-US" altLang="en-US" sz="4731"/>
              <a:t>Lifestyle</a:t>
            </a:r>
          </a:p>
          <a:p>
            <a:pPr marL="813256" indent="-813256">
              <a:buFont typeface="Wingdings" charset="2"/>
              <a:buAutoNum type="arabicParenR"/>
            </a:pPr>
            <a:r>
              <a:rPr lang="en-US" altLang="en-US" sz="4731"/>
              <a:t>Political</a:t>
            </a:r>
          </a:p>
          <a:p>
            <a:pPr marL="813256" indent="-813256">
              <a:buFont typeface="Wingdings" charset="2"/>
              <a:buAutoNum type="arabicParenR"/>
            </a:pPr>
            <a:r>
              <a:rPr lang="en-US" altLang="en-US" sz="4731"/>
              <a:t>Demographics</a:t>
            </a:r>
          </a:p>
        </p:txBody>
      </p: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7735400" y="1987429"/>
            <a:ext cx="2273177" cy="3502268"/>
            <a:chOff x="3487" y="1085"/>
            <a:chExt cx="1241" cy="1912"/>
          </a:xfrm>
        </p:grpSpPr>
        <p:pic>
          <p:nvPicPr>
            <p:cNvPr id="48133" name="Picture 5" descr="WVA0012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1" y="1085"/>
              <a:ext cx="1187" cy="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3487" y="2830"/>
              <a:ext cx="545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Royalty-Free/CORBIS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FA94A-BBBF-6449-A278-D528F71A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61-F855-9D48-A5B1-5F6069BFE6DA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FA4F2-9D3B-5B40-807E-8599F234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1DEEB-3205-7745-B104-530571C2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7823" y="928689"/>
            <a:ext cx="8400317" cy="12181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923"/>
              <a:t>Starting Your</a:t>
            </a:r>
            <a:br>
              <a:rPr lang="en-US" altLang="en-US" sz="6923"/>
            </a:br>
            <a:r>
              <a:rPr lang="en-US" altLang="en-US" sz="6923"/>
              <a:t>Small Business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692" y="2262093"/>
            <a:ext cx="7967555" cy="4353860"/>
          </a:xfr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1578" indent="-461578" algn="l">
              <a:lnSpc>
                <a:spcPct val="80000"/>
              </a:lnSpc>
              <a:buFont typeface="Wingdings" charset="2"/>
              <a:buChar char="ü"/>
            </a:pPr>
            <a:r>
              <a:rPr lang="en-US" altLang="en-US" sz="3692" dirty="0"/>
              <a:t>Business v. Small Business</a:t>
            </a:r>
          </a:p>
          <a:p>
            <a:pPr marL="461578" indent="-461578" algn="l">
              <a:lnSpc>
                <a:spcPct val="80000"/>
              </a:lnSpc>
              <a:buFont typeface="Wingdings" charset="2"/>
              <a:buChar char="ü"/>
            </a:pPr>
            <a:r>
              <a:rPr lang="en-US" altLang="en-US" sz="3692" dirty="0"/>
              <a:t>Trends, Challenges, Opportunities, &amp;             Concerns of Small          Business</a:t>
            </a:r>
          </a:p>
          <a:p>
            <a:pPr marL="461578" indent="-461578" algn="l">
              <a:lnSpc>
                <a:spcPct val="80000"/>
              </a:lnSpc>
              <a:buFont typeface="Wingdings" charset="2"/>
              <a:buChar char="ü"/>
            </a:pPr>
            <a:r>
              <a:rPr lang="en-US" altLang="en-US" sz="3692" dirty="0"/>
              <a:t>Characteristics of  Entrepreneurs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-5400000">
            <a:off x="9133326" y="522683"/>
            <a:ext cx="1303562" cy="44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308" b="1">
                <a:solidFill>
                  <a:schemeClr val="accent1"/>
                </a:solidFill>
              </a:rPr>
              <a:t>Chapter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007244" y="294910"/>
            <a:ext cx="381835" cy="51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09625">
              <a:defRPr>
                <a:solidFill>
                  <a:schemeClr val="tx1"/>
                </a:solidFill>
                <a:latin typeface="Arial" charset="0"/>
              </a:defRPr>
            </a:lvl1pPr>
            <a:lvl2pPr defTabSz="809625">
              <a:defRPr>
                <a:solidFill>
                  <a:schemeClr val="tx1"/>
                </a:solidFill>
                <a:latin typeface="Arial" charset="0"/>
              </a:defRPr>
            </a:lvl2pPr>
            <a:lvl3pPr defTabSz="809625">
              <a:defRPr>
                <a:solidFill>
                  <a:schemeClr val="tx1"/>
                </a:solidFill>
                <a:latin typeface="Arial" charset="0"/>
              </a:defRPr>
            </a:lvl3pPr>
            <a:lvl4pPr defTabSz="809625">
              <a:defRPr>
                <a:solidFill>
                  <a:schemeClr val="tx1"/>
                </a:solidFill>
                <a:latin typeface="Arial" charset="0"/>
              </a:defRPr>
            </a:lvl4pPr>
            <a:lvl5pPr defTabSz="809625">
              <a:defRPr>
                <a:solidFill>
                  <a:schemeClr val="tx1"/>
                </a:solidFill>
                <a:latin typeface="Arial" charset="0"/>
              </a:defRPr>
            </a:lvl5pPr>
            <a:lvl6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09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769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8849091" y="3467187"/>
            <a:ext cx="2698139" cy="2721952"/>
            <a:chOff x="3229" y="1932"/>
            <a:chExt cx="1473" cy="1486"/>
          </a:xfrm>
        </p:grpSpPr>
        <p:pic>
          <p:nvPicPr>
            <p:cNvPr id="15367" name="Picture 7" descr="109004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0" y="1932"/>
              <a:ext cx="1412" cy="1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229" y="3309"/>
              <a:ext cx="649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Ryan McVay/Getty Images 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35526-0D99-1345-B892-CFB9BDA8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E71D-B7F3-9845-A7A0-E2AE820C3F97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89D05-789A-EA4F-83D2-6C0B4D04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FB713-9F6E-BA49-B34D-67C192A5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75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Ideas For Small Business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822573" y="1661381"/>
            <a:ext cx="4264269" cy="4590317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Career Counseling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Catering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Computer &amp; Office Machine Repair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Day Care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Education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262689" y="1661381"/>
            <a:ext cx="4266100" cy="4590317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Financial Planning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Home Health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Marketing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Senior Fitness &amp; Recreation</a:t>
            </a:r>
          </a:p>
          <a:p>
            <a:pPr>
              <a:lnSpc>
                <a:spcPct val="90000"/>
              </a:lnSpc>
              <a:buSzTx/>
              <a:buFont typeface="Wingdings" charset="2"/>
              <a:buChar char="C"/>
            </a:pPr>
            <a:r>
              <a:rPr lang="en-US" altLang="en-US" sz="3577"/>
              <a:t>Specialized Delivery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596CC-C234-9D47-BFA8-E27A00FE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7BB5-BA2B-B245-9C3E-49BD056209D2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88880-93ED-824F-B111-A70B0A26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E76C8-2899-0E43-A504-7C4285E3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1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nimBg="1"/>
      <p:bldP spid="49158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Small Business Concerns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Tx/>
              <a:buFont typeface="Wingdings" charset="2"/>
              <a:buChar char="D"/>
            </a:pPr>
            <a:r>
              <a:rPr lang="en-US" altLang="en-US"/>
              <a:t>Poorly Planned Growth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Tx/>
              <a:buFont typeface="Wingdings" charset="2"/>
              <a:buChar char="D"/>
            </a:pPr>
            <a:r>
              <a:rPr lang="en-US" altLang="en-US"/>
              <a:t>Loss Of Independence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Tx/>
              <a:buFont typeface="Wingdings" charset="2"/>
              <a:buChar char="D"/>
            </a:pPr>
            <a:r>
              <a:rPr lang="en-US" altLang="en-US"/>
              <a:t>Threat Of Failure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charset="2"/>
              <a:buChar char="D"/>
            </a:pPr>
            <a:r>
              <a:rPr lang="en-US" altLang="en-US"/>
              <a:t>Discontinuance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charset="2"/>
              <a:buChar char="D"/>
            </a:pPr>
            <a:r>
              <a:rPr lang="en-US" altLang="en-US"/>
              <a:t>Types</a:t>
            </a:r>
          </a:p>
          <a:p>
            <a:pPr lvl="2">
              <a:lnSpc>
                <a:spcPct val="90000"/>
              </a:lnSpc>
              <a:buSzTx/>
              <a:buFont typeface="Wingdings" charset="2"/>
              <a:buChar char="D"/>
            </a:pPr>
            <a:r>
              <a:rPr lang="en-US" altLang="en-US"/>
              <a:t>Formal</a:t>
            </a:r>
          </a:p>
          <a:p>
            <a:pPr lvl="2">
              <a:lnSpc>
                <a:spcPct val="90000"/>
              </a:lnSpc>
              <a:buSzTx/>
              <a:buFont typeface="Wingdings" charset="2"/>
              <a:buChar char="D"/>
            </a:pPr>
            <a:r>
              <a:rPr lang="en-US" altLang="en-US"/>
              <a:t>Personal/Informal</a:t>
            </a:r>
          </a:p>
        </p:txBody>
      </p: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8195164" y="2536948"/>
            <a:ext cx="2051538" cy="3172556"/>
            <a:chOff x="3738" y="1385"/>
            <a:chExt cx="1120" cy="1732"/>
          </a:xfrm>
        </p:grpSpPr>
        <p:pic>
          <p:nvPicPr>
            <p:cNvPr id="51205" name="Picture 5" descr="127059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6" y="1385"/>
              <a:ext cx="1052" cy="1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3738" y="2950"/>
              <a:ext cx="636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Jim Arbogast/Getty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A7941-B02F-BD4C-B281-70087F3C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57CF-F88C-844E-B833-157A83A925D9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27BB4-AE56-D84A-9860-56C1CF83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442F-0B4B-054D-BD01-3013A363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2573" y="236294"/>
            <a:ext cx="8697058" cy="1166812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altLang="en-US" sz="5307"/>
              <a:t>Rapid Small</a:t>
            </a:r>
            <a:br>
              <a:rPr lang="en-US" altLang="en-US" sz="5307"/>
            </a:br>
            <a:r>
              <a:rPr lang="en-US" altLang="en-US" sz="5307"/>
              <a:t>Business Growth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23 Million</a:t>
            </a:r>
          </a:p>
          <a:p>
            <a:r>
              <a:rPr lang="en-US" altLang="en-US"/>
              <a:t>Employment</a:t>
            </a:r>
          </a:p>
          <a:p>
            <a:pPr lvl="1"/>
            <a:r>
              <a:rPr lang="en-US" altLang="en-US"/>
              <a:t>75% Of New Jobs</a:t>
            </a:r>
          </a:p>
          <a:p>
            <a:pPr lvl="1"/>
            <a:r>
              <a:rPr lang="en-US" altLang="en-US"/>
              <a:t>50% Of Private Employment</a:t>
            </a:r>
          </a:p>
          <a:p>
            <a:pPr lvl="1"/>
            <a:r>
              <a:rPr lang="en-US" altLang="en-US"/>
              <a:t>99% Of Employers</a:t>
            </a:r>
          </a:p>
          <a:p>
            <a:r>
              <a:rPr lang="en-US" altLang="en-US"/>
              <a:t>97% Of Exporters</a:t>
            </a:r>
          </a:p>
        </p:txBody>
      </p:sp>
      <p:pic>
        <p:nvPicPr>
          <p:cNvPr id="14341" name="Picture 5" descr="MCj037904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57" y="1778612"/>
            <a:ext cx="1991091" cy="209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5A7F5-25EE-DE45-BFB6-95ABC2AF8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687-22C2-7C4B-A22D-511E9CE0DC2A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0328B-560B-084C-8AF5-5B77592F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9A3FF-6320-294D-921A-9C41CC48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769"/>
              <a:t>Entrepreneurship Today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/>
              <a:t>Male- 1.9 Men Per Woman</a:t>
            </a:r>
          </a:p>
          <a:p>
            <a:pPr>
              <a:lnSpc>
                <a:spcPct val="105000"/>
              </a:lnSpc>
            </a:pPr>
            <a:r>
              <a:rPr lang="en-US" altLang="en-US"/>
              <a:t>Ethnically Diverse</a:t>
            </a:r>
          </a:p>
          <a:p>
            <a:pPr>
              <a:lnSpc>
                <a:spcPct val="105000"/>
              </a:lnSpc>
            </a:pPr>
            <a:r>
              <a:rPr lang="en-US" altLang="en-US"/>
              <a:t>25-34</a:t>
            </a:r>
          </a:p>
          <a:p>
            <a:pPr>
              <a:lnSpc>
                <a:spcPct val="105000"/>
              </a:lnSpc>
            </a:pPr>
            <a:r>
              <a:rPr lang="en-US" altLang="en-US"/>
              <a:t>Specialty Expertise</a:t>
            </a:r>
          </a:p>
          <a:p>
            <a:pPr>
              <a:lnSpc>
                <a:spcPct val="105000"/>
              </a:lnSpc>
            </a:pPr>
            <a:r>
              <a:rPr lang="en-US" altLang="en-US"/>
              <a:t>$100 B For 3.5 M Startup/Small Businesses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7350737" y="2357439"/>
            <a:ext cx="2910620" cy="1996586"/>
            <a:chOff x="3277" y="1287"/>
            <a:chExt cx="1589" cy="1090"/>
          </a:xfrm>
        </p:grpSpPr>
        <p:pic>
          <p:nvPicPr>
            <p:cNvPr id="16389" name="Picture 5" descr="21045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0" y="1287"/>
              <a:ext cx="1536" cy="1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3277" y="2268"/>
              <a:ext cx="806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Rim Light/PhotoLink/Getty Images 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00A1F5-DF8E-904E-8257-1E1F6128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C6C4-D020-E14F-8382-B64EC0FDF339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BFF4B-6F7E-BB41-847D-5B60AB7E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775CB-AAB2-7A47-9700-C6BD818F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769"/>
              <a:t>Interest At Schools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808" dirty="0"/>
              <a:t>Courses</a:t>
            </a:r>
          </a:p>
          <a:p>
            <a:pPr lvl="1">
              <a:lnSpc>
                <a:spcPct val="90000"/>
              </a:lnSpc>
            </a:pPr>
            <a:r>
              <a:rPr lang="en-US" altLang="en-US" sz="3346" dirty="0"/>
              <a:t>20 Years Ago- None</a:t>
            </a:r>
          </a:p>
          <a:p>
            <a:pPr lvl="1">
              <a:lnSpc>
                <a:spcPct val="90000"/>
              </a:lnSpc>
            </a:pPr>
            <a:r>
              <a:rPr lang="en-US" altLang="en-US" sz="3346" dirty="0"/>
              <a:t>Now- Hundreds</a:t>
            </a:r>
          </a:p>
          <a:p>
            <a:pPr>
              <a:lnSpc>
                <a:spcPct val="90000"/>
              </a:lnSpc>
            </a:pPr>
            <a:r>
              <a:rPr lang="en-US" altLang="en-US" sz="3808" dirty="0"/>
              <a:t>Ages 13-18 = Positive  Potential</a:t>
            </a:r>
          </a:p>
          <a:p>
            <a:pPr>
              <a:lnSpc>
                <a:spcPct val="90000"/>
              </a:lnSpc>
            </a:pPr>
            <a:r>
              <a:rPr lang="en-US" altLang="en-US" sz="3808" dirty="0"/>
              <a:t>Business Career</a:t>
            </a:r>
          </a:p>
          <a:p>
            <a:pPr lvl="1">
              <a:lnSpc>
                <a:spcPct val="90000"/>
              </a:lnSpc>
            </a:pPr>
            <a:r>
              <a:rPr lang="en-US" altLang="en-US" sz="3346" dirty="0"/>
              <a:t>Males = 13%</a:t>
            </a:r>
          </a:p>
          <a:p>
            <a:pPr lvl="1">
              <a:lnSpc>
                <a:spcPct val="90000"/>
              </a:lnSpc>
            </a:pPr>
            <a:r>
              <a:rPr lang="en-US" altLang="en-US" sz="3346" dirty="0"/>
              <a:t>Females = 10%</a:t>
            </a:r>
          </a:p>
        </p:txBody>
      </p:sp>
      <p:pic>
        <p:nvPicPr>
          <p:cNvPr id="18436" name="Picture 4" descr="MPPH01754J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305" y="2067457"/>
            <a:ext cx="2291495" cy="346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253E8-1012-714A-A318-71132E2B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4D95-C7EF-374D-B4D5-0D780939047C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D08B6-62EE-D54A-B18B-63C61B37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B6908-6064-BB4A-982A-03D2D2CD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6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/>
              <a:t>Entrepreneurial</a:t>
            </a:r>
            <a:br>
              <a:rPr lang="en-US" altLang="en-US"/>
            </a:br>
            <a:r>
              <a:rPr lang="en-US" altLang="en-US"/>
              <a:t>Student Organizations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92"/>
              <a:t>Association of College Entrepreneurs</a:t>
            </a:r>
          </a:p>
          <a:p>
            <a:pPr>
              <a:lnSpc>
                <a:spcPct val="50000"/>
              </a:lnSpc>
              <a:buFont typeface="Wingdings" charset="2"/>
              <a:buNone/>
            </a:pPr>
            <a:endParaRPr lang="en-US" altLang="en-US" sz="3692"/>
          </a:p>
          <a:p>
            <a:r>
              <a:rPr lang="en-US" altLang="en-US" sz="3692"/>
              <a:t>University Entrepreneurial Association</a:t>
            </a:r>
          </a:p>
          <a:p>
            <a:pPr>
              <a:lnSpc>
                <a:spcPct val="50000"/>
              </a:lnSpc>
              <a:buFont typeface="Wingdings" charset="2"/>
              <a:buNone/>
            </a:pPr>
            <a:endParaRPr lang="en-US" altLang="en-US" sz="3692"/>
          </a:p>
          <a:p>
            <a:r>
              <a:rPr lang="en-US" altLang="en-US" sz="3692"/>
              <a:t>Students in Free Enterprise - </a:t>
            </a:r>
            <a:r>
              <a:rPr lang="en-US" altLang="en-US" sz="3692">
                <a:hlinkClick r:id="rId2"/>
              </a:rPr>
              <a:t>http://www.sife.org</a:t>
            </a:r>
            <a:endParaRPr lang="en-US" altLang="en-US" sz="3692"/>
          </a:p>
        </p:txBody>
      </p:sp>
      <p:pic>
        <p:nvPicPr>
          <p:cNvPr id="19460" name="Picture 4" descr="MPPH01996J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655" y="532853"/>
            <a:ext cx="1950793" cy="294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CA4BB-011F-584C-8611-0587EDE8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7640-2B6D-1944-8540-F72A4BB89AE6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BEE39-00CA-E74A-9EE4-AD7B86454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7F24E-5AD4-E94D-91CD-F0E28D32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Self-Employment Trend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384" dirty="0"/>
              <a:t>Increased Investor Interest</a:t>
            </a:r>
          </a:p>
          <a:p>
            <a:pPr>
              <a:lnSpc>
                <a:spcPct val="90000"/>
              </a:lnSpc>
            </a:pPr>
            <a:r>
              <a:rPr lang="en-US" altLang="en-US" sz="4384" dirty="0"/>
              <a:t>Executives Taking  Early Retirement</a:t>
            </a:r>
          </a:p>
          <a:p>
            <a:pPr>
              <a:lnSpc>
                <a:spcPct val="90000"/>
              </a:lnSpc>
            </a:pPr>
            <a:r>
              <a:rPr lang="en-US" altLang="en-US" sz="4384" dirty="0"/>
              <a:t>55% Want To Be Own  Boss</a:t>
            </a:r>
          </a:p>
          <a:p>
            <a:pPr>
              <a:lnSpc>
                <a:spcPct val="90000"/>
              </a:lnSpc>
            </a:pPr>
            <a:r>
              <a:rPr lang="en-US" altLang="en-US" sz="4384" dirty="0"/>
              <a:t>Technological Advances</a:t>
            </a:r>
          </a:p>
          <a:p>
            <a:pPr>
              <a:lnSpc>
                <a:spcPct val="90000"/>
              </a:lnSpc>
            </a:pPr>
            <a:endParaRPr lang="en-US" altLang="en-US" sz="4384" dirty="0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9461938" y="297045"/>
            <a:ext cx="2463678" cy="3057159"/>
            <a:chOff x="3565" y="955"/>
            <a:chExt cx="1345" cy="1669"/>
          </a:xfrm>
        </p:grpSpPr>
        <p:pic>
          <p:nvPicPr>
            <p:cNvPr id="20485" name="Picture 5" descr="E000130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2" y="955"/>
              <a:ext cx="1278" cy="1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565" y="2457"/>
              <a:ext cx="782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Photodisc Collection/Getty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38879-52F3-A54A-9536-0FC95191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4DD0-C9C3-8443-8EA8-C0F0FA1DA7E6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8E6E-35F3-CA44-A236-DA4F21D3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988A7-ACAC-2B46-8021-1E2F51A6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307"/>
              <a:t>Attractive To All 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461" dirty="0"/>
              <a:t>More Than ½ Of Independent    Workers In NYC</a:t>
            </a:r>
          </a:p>
          <a:p>
            <a:pPr lvl="1">
              <a:lnSpc>
                <a:spcPct val="95000"/>
              </a:lnSpc>
            </a:pPr>
            <a:r>
              <a:rPr lang="en-US" altLang="en-US" sz="3461" dirty="0"/>
              <a:t>College-Educated</a:t>
            </a:r>
          </a:p>
          <a:p>
            <a:pPr lvl="1">
              <a:lnSpc>
                <a:spcPct val="95000"/>
              </a:lnSpc>
            </a:pPr>
            <a:r>
              <a:rPr lang="en-US" altLang="en-US" sz="3461" dirty="0"/>
              <a:t>25- 40 Years Old</a:t>
            </a:r>
          </a:p>
          <a:p>
            <a:pPr>
              <a:lnSpc>
                <a:spcPct val="95000"/>
              </a:lnSpc>
            </a:pPr>
            <a:r>
              <a:rPr lang="en-US" altLang="en-US" sz="3461" dirty="0"/>
              <a:t>84% Of Entrepreneurs “Not Worried About Future”</a:t>
            </a:r>
          </a:p>
          <a:p>
            <a:pPr>
              <a:lnSpc>
                <a:spcPct val="95000"/>
              </a:lnSpc>
            </a:pPr>
            <a:r>
              <a:rPr lang="en-US" altLang="en-US" sz="3461" dirty="0"/>
              <a:t>40% Have Management Experience</a:t>
            </a:r>
          </a:p>
          <a:p>
            <a:pPr>
              <a:lnSpc>
                <a:spcPct val="95000"/>
              </a:lnSpc>
            </a:pPr>
            <a:r>
              <a:rPr lang="en-US" altLang="en-US" sz="3461" dirty="0"/>
              <a:t>¼ Managed/Owned Business Before</a:t>
            </a: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9238985" y="211533"/>
            <a:ext cx="2586404" cy="1875691"/>
            <a:chOff x="3379" y="1149"/>
            <a:chExt cx="1412" cy="1024"/>
          </a:xfrm>
        </p:grpSpPr>
        <p:pic>
          <p:nvPicPr>
            <p:cNvPr id="21511" name="Picture 7" descr="42187.JPG - Click to enlar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4" y="1149"/>
              <a:ext cx="1347" cy="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379" y="2006"/>
              <a:ext cx="653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692"/>
                <a:t>Doug Menuez/Getty Images</a:t>
              </a:r>
              <a:br>
                <a:rPr lang="en-US" altLang="en-US" sz="692"/>
              </a:br>
              <a:endParaRPr lang="en-US" altLang="en-US" sz="692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AF776-C46F-7E49-9DC6-1161E47F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5A89-30F5-5D4B-A939-1FDB107CB9EA}" type="datetime1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72AA5-FC19-CE4E-B8F6-92A84ABC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Oeshwik Ahmed </a:t>
            </a:r>
            <a:br>
              <a:rPr lang="en-US"/>
            </a:br>
            <a:r>
              <a:rPr lang="en-US"/>
              <a:t>Faculty: Northern University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AAD9C-5915-3C40-8E8C-0091F635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E00-295A-0B42-A2A8-8D67DFB933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CC0D15-A8FE-FE4B-A6AA-B956BA91A76A}" vid="{F8850436-9C64-C740-A69D-E43ED6403E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697</Words>
  <Application>Microsoft Macintosh PowerPoint</Application>
  <PresentationFormat>Widescreen</PresentationFormat>
  <Paragraphs>267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Office Theme</vt:lpstr>
      <vt:lpstr>Chart</vt:lpstr>
      <vt:lpstr>Entrepreneurship and small business   Lecture one</vt:lpstr>
      <vt:lpstr>Text book- Small business Management by Megginson and Byrd</vt:lpstr>
      <vt:lpstr>Starting Your Small Business</vt:lpstr>
      <vt:lpstr>Rapid Small Business Growth</vt:lpstr>
      <vt:lpstr>Entrepreneurship Today</vt:lpstr>
      <vt:lpstr>Interest At Schools</vt:lpstr>
      <vt:lpstr>Entrepreneurial Student Organizations </vt:lpstr>
      <vt:lpstr>Self-Employment Trend</vt:lpstr>
      <vt:lpstr>Attractive To All Ages</vt:lpstr>
      <vt:lpstr>Small Business?</vt:lpstr>
      <vt:lpstr>SBA Definition</vt:lpstr>
      <vt:lpstr>Classification By Size</vt:lpstr>
      <vt:lpstr>Objectives</vt:lpstr>
      <vt:lpstr>Most Common Home-Based Businesses</vt:lpstr>
      <vt:lpstr>Contributions Of Small Business</vt:lpstr>
      <vt:lpstr>Problems For Small Business</vt:lpstr>
      <vt:lpstr>Challenges To Small Business</vt:lpstr>
      <vt:lpstr>Declining Job Types</vt:lpstr>
      <vt:lpstr>Why Start A Small Business?</vt:lpstr>
      <vt:lpstr>Why To Not Start A Small Business?</vt:lpstr>
      <vt:lpstr>Job Satisfaction</vt:lpstr>
      <vt:lpstr>Objectives Of Small Business Owners</vt:lpstr>
      <vt:lpstr>Checklist For Aspiring Entrepreneurs</vt:lpstr>
      <vt:lpstr>Business Objectives</vt:lpstr>
      <vt:lpstr>Characteristics Of Successful Owners</vt:lpstr>
      <vt:lpstr>Successful Small Business Management</vt:lpstr>
      <vt:lpstr>Personal Analysis</vt:lpstr>
      <vt:lpstr>Where Are the New Jobs?</vt:lpstr>
      <vt:lpstr>Factors Affecting Industry/Business</vt:lpstr>
      <vt:lpstr>Ideas For Small Business</vt:lpstr>
      <vt:lpstr>Small Business Concerns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start! </dc:title>
  <dc:creator>Oeshwik Ahmed</dc:creator>
  <cp:lastModifiedBy/>
  <cp:revision>3</cp:revision>
  <dcterms:created xsi:type="dcterms:W3CDTF">2018-05-01T11:11:46Z</dcterms:created>
  <dcterms:modified xsi:type="dcterms:W3CDTF">2018-05-03T09:06:19Z</dcterms:modified>
</cp:coreProperties>
</file>