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9" r:id="rId2"/>
    <p:sldId id="31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6" r:id="rId12"/>
    <p:sldId id="27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6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6"/>
    <p:restoredTop sz="94643"/>
  </p:normalViewPr>
  <p:slideViewPr>
    <p:cSldViewPr snapToGrid="0" snapToObjects="1">
      <p:cViewPr varScale="1">
        <p:scale>
          <a:sx n="37" d="100"/>
          <a:sy n="37" d="100"/>
        </p:scale>
        <p:origin x="224" y="2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A04C-2E8F-4041-806D-FCDE39E1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30" y="256443"/>
            <a:ext cx="11166593" cy="11246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91380D7-3AB7-5644-AF39-06F8A2458FF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131" y="1600933"/>
            <a:ext cx="11178351" cy="4810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6349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4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4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5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2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3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7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6C1CC-5DA8-DC49-9A04-C17CDB07AD78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9151-87E2-414E-A2BE-0F312C52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63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535" y="616526"/>
            <a:ext cx="10168647" cy="2387600"/>
          </a:xfrm>
        </p:spPr>
        <p:txBody>
          <a:bodyPr>
            <a:normAutofit/>
          </a:bodyPr>
          <a:lstStyle/>
          <a:p>
            <a:r>
              <a:rPr lang="en-US" dirty="0"/>
              <a:t>Entrepreneurship and small business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 Five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Oeshwik</a:t>
            </a:r>
            <a:r>
              <a:rPr lang="en-US" dirty="0"/>
              <a:t> Ahmed, Faculty of HRM, Northern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0DB0-56B1-8248-B341-7DE3D87A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2375-EFD9-1644-B396-15436616C209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3891D-3A1E-2F4D-B9FE-BF0633A1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6281B-9483-7244-BA1F-4FC2B4E9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D0F5B8D-F214-9A44-A1A4-3BF0605B1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/>
              <a:t>Types Of Planning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E7F64A5-F5A4-3543-8772-92C90424A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808"/>
              <a:t>Strategic- Before Starting Business</a:t>
            </a:r>
          </a:p>
          <a:p>
            <a:pPr>
              <a:lnSpc>
                <a:spcPct val="90000"/>
              </a:lnSpc>
            </a:pPr>
            <a:r>
              <a:rPr lang="en-US" altLang="en-US" sz="3808"/>
              <a:t>Business Plan to Attract:</a:t>
            </a:r>
          </a:p>
          <a:p>
            <a:pPr lvl="1">
              <a:lnSpc>
                <a:spcPct val="90000"/>
              </a:lnSpc>
            </a:pPr>
            <a:r>
              <a:rPr lang="en-US" altLang="en-US" sz="3346"/>
              <a:t>Investors</a:t>
            </a:r>
          </a:p>
          <a:p>
            <a:pPr lvl="1">
              <a:lnSpc>
                <a:spcPct val="90000"/>
              </a:lnSpc>
            </a:pPr>
            <a:r>
              <a:rPr lang="en-US" altLang="en-US" sz="3346"/>
              <a:t>Financiers</a:t>
            </a:r>
          </a:p>
          <a:p>
            <a:pPr lvl="1">
              <a:lnSpc>
                <a:spcPct val="90000"/>
              </a:lnSpc>
            </a:pPr>
            <a:r>
              <a:rPr lang="en-US" altLang="en-US" sz="3346"/>
              <a:t>Prospective Employees</a:t>
            </a:r>
          </a:p>
          <a:p>
            <a:pPr>
              <a:lnSpc>
                <a:spcPct val="90000"/>
              </a:lnSpc>
            </a:pPr>
            <a:r>
              <a:rPr lang="en-US" altLang="en-US" sz="3808"/>
              <a:t>Operational- Continuous Before &amp; After Business Starts</a:t>
            </a:r>
          </a:p>
        </p:txBody>
      </p:sp>
      <p:grpSp>
        <p:nvGrpSpPr>
          <p:cNvPr id="43015" name="Group 7">
            <a:extLst>
              <a:ext uri="{FF2B5EF4-FFF2-40B4-BE49-F238E27FC236}">
                <a16:creationId xmlns:a16="http://schemas.microsoft.com/office/drawing/2014/main" id="{6637F661-84E4-ED48-B648-591A891D8CA8}"/>
              </a:ext>
            </a:extLst>
          </p:cNvPr>
          <p:cNvGrpSpPr>
            <a:grpSpLocks/>
          </p:cNvGrpSpPr>
          <p:nvPr/>
        </p:nvGrpSpPr>
        <p:grpSpPr bwMode="auto">
          <a:xfrm>
            <a:off x="8149369" y="2320804"/>
            <a:ext cx="3101118" cy="2985720"/>
            <a:chOff x="3713" y="1267"/>
            <a:chExt cx="1693" cy="1630"/>
          </a:xfrm>
        </p:grpSpPr>
        <p:pic>
          <p:nvPicPr>
            <p:cNvPr id="43013" name="Picture 5" descr="AA047583.JPG - Click to enlarge">
              <a:extLst>
                <a:ext uri="{FF2B5EF4-FFF2-40B4-BE49-F238E27FC236}">
                  <a16:creationId xmlns:a16="http://schemas.microsoft.com/office/drawing/2014/main" id="{30562ADF-A99F-5347-9E32-FF5F1489C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" y="1267"/>
              <a:ext cx="905" cy="1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4" name="Rectangle 6">
              <a:extLst>
                <a:ext uri="{FF2B5EF4-FFF2-40B4-BE49-F238E27FC236}">
                  <a16:creationId xmlns:a16="http://schemas.microsoft.com/office/drawing/2014/main" id="{88E2283B-219F-EC4A-B267-FDCE38D6C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2498"/>
              <a:ext cx="169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Jim Arbogast/Getty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34459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8E8657F-8473-A44A-B7D5-0133A5FBC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/>
              <a:t>Strategic Planning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DDA2978-1701-134D-B81C-1A8DC88D8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2573" y="2095500"/>
            <a:ext cx="8706216" cy="361217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5654"/>
              <a:t>Comprehensive </a:t>
            </a:r>
            <a:r>
              <a:rPr lang="en-US" altLang="en-US" sz="5654" i="1" u="sng">
                <a:solidFill>
                  <a:srgbClr val="C80404"/>
                </a:solidFill>
              </a:rPr>
              <a:t>Long-Term</a:t>
            </a:r>
            <a:r>
              <a:rPr lang="en-US" altLang="en-US" sz="5654"/>
              <a:t> Direction To Help Business Accomplish Its Mission.</a:t>
            </a:r>
          </a:p>
        </p:txBody>
      </p:sp>
    </p:spTree>
    <p:extLst>
      <p:ext uri="{BB962C8B-B14F-4D97-AF65-F5344CB8AC3E}">
        <p14:creationId xmlns:p14="http://schemas.microsoft.com/office/powerpoint/2010/main" val="118180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C1C346B-9DFB-EA4B-8697-680E4FA07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Parts Of Strategic Plan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61A55BA-34BB-F54A-BE14-D27C3B14B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 altLang="en-US"/>
              <a:t>Mission: Long-Term Direction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altLang="en-US"/>
              <a:t>Objectives: Short-Term Ends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altLang="en-US"/>
              <a:t>Strategies: Means To Achieve Objectives For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altLang="en-US"/>
              <a:t>Total Firm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altLang="en-US"/>
              <a:t>Functional Area</a:t>
            </a:r>
          </a:p>
        </p:txBody>
      </p:sp>
      <p:pic>
        <p:nvPicPr>
          <p:cNvPr id="21513" name="Picture 9" descr="MCj03185600000[1]">
            <a:extLst>
              <a:ext uri="{FF2B5EF4-FFF2-40B4-BE49-F238E27FC236}">
                <a16:creationId xmlns:a16="http://schemas.microsoft.com/office/drawing/2014/main" id="{6CFB58B4-42C5-844E-854E-50A13101C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35" y="3936390"/>
            <a:ext cx="2590067" cy="20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>
            <a:extLst>
              <a:ext uri="{FF2B5EF4-FFF2-40B4-BE49-F238E27FC236}">
                <a16:creationId xmlns:a16="http://schemas.microsoft.com/office/drawing/2014/main" id="{B27CC962-7237-A546-A3DE-FC1F2D825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2573" y="212481"/>
            <a:ext cx="8697058" cy="1214438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altLang="en-US" sz="5307"/>
              <a:t>Areas For</a:t>
            </a:r>
            <a:br>
              <a:rPr lang="en-US" altLang="en-US" sz="5307"/>
            </a:br>
            <a:r>
              <a:rPr lang="en-US" altLang="en-US" sz="5307"/>
              <a:t>Strategic Planning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462AE6A1-B680-404E-91BB-59EA54BFF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461"/>
              <a:t>Business Selection</a:t>
            </a:r>
          </a:p>
          <a:p>
            <a:pPr>
              <a:lnSpc>
                <a:spcPct val="80000"/>
              </a:lnSpc>
            </a:pPr>
            <a:r>
              <a:rPr lang="en-US" altLang="en-US" sz="3461"/>
              <a:t>Determining Mission</a:t>
            </a:r>
          </a:p>
          <a:p>
            <a:pPr>
              <a:lnSpc>
                <a:spcPct val="80000"/>
              </a:lnSpc>
            </a:pPr>
            <a:r>
              <a:rPr lang="en-US" altLang="en-US" sz="3461"/>
              <a:t>Deciding On Start, Buy,          Franchise</a:t>
            </a:r>
          </a:p>
          <a:p>
            <a:pPr>
              <a:lnSpc>
                <a:spcPct val="80000"/>
              </a:lnSpc>
            </a:pPr>
            <a:r>
              <a:rPr lang="en-US" altLang="en-US" sz="3461"/>
              <a:t>Choosing Product/Service</a:t>
            </a:r>
          </a:p>
          <a:p>
            <a:pPr>
              <a:lnSpc>
                <a:spcPct val="80000"/>
              </a:lnSpc>
            </a:pPr>
            <a:r>
              <a:rPr lang="en-US" altLang="en-US" sz="3461"/>
              <a:t>Identifying Target Market</a:t>
            </a:r>
          </a:p>
          <a:p>
            <a:pPr>
              <a:lnSpc>
                <a:spcPct val="80000"/>
              </a:lnSpc>
            </a:pPr>
            <a:r>
              <a:rPr lang="en-US" altLang="en-US" sz="3461"/>
              <a:t>Picking Legal Structure</a:t>
            </a:r>
          </a:p>
          <a:p>
            <a:pPr>
              <a:lnSpc>
                <a:spcPct val="80000"/>
              </a:lnSpc>
            </a:pPr>
            <a:r>
              <a:rPr lang="en-US" altLang="en-US" sz="3461"/>
              <a:t>Shaping Financial Needs</a:t>
            </a:r>
          </a:p>
          <a:p>
            <a:pPr>
              <a:lnSpc>
                <a:spcPct val="80000"/>
              </a:lnSpc>
            </a:pPr>
            <a:r>
              <a:rPr lang="en-US" altLang="en-US" sz="3461"/>
              <a:t>Selecting Location</a:t>
            </a:r>
          </a:p>
          <a:p>
            <a:pPr>
              <a:lnSpc>
                <a:spcPct val="80000"/>
              </a:lnSpc>
            </a:pPr>
            <a:endParaRPr lang="en-US" altLang="en-US" sz="3461"/>
          </a:p>
        </p:txBody>
      </p:sp>
      <p:grpSp>
        <p:nvGrpSpPr>
          <p:cNvPr id="29707" name="Group 11">
            <a:extLst>
              <a:ext uri="{FF2B5EF4-FFF2-40B4-BE49-F238E27FC236}">
                <a16:creationId xmlns:a16="http://schemas.microsoft.com/office/drawing/2014/main" id="{354FE91B-6D5C-E841-A691-F0FEAE622648}"/>
              </a:ext>
            </a:extLst>
          </p:cNvPr>
          <p:cNvGrpSpPr>
            <a:grpSpLocks/>
          </p:cNvGrpSpPr>
          <p:nvPr/>
        </p:nvGrpSpPr>
        <p:grpSpPr bwMode="auto">
          <a:xfrm>
            <a:off x="7803173" y="1919654"/>
            <a:ext cx="3077307" cy="2894135"/>
            <a:chOff x="3524" y="1048"/>
            <a:chExt cx="1680" cy="1580"/>
          </a:xfrm>
        </p:grpSpPr>
        <p:pic>
          <p:nvPicPr>
            <p:cNvPr id="29705" name="Picture 9" descr="109050.JPG - Click to enlarge">
              <a:extLst>
                <a:ext uri="{FF2B5EF4-FFF2-40B4-BE49-F238E27FC236}">
                  <a16:creationId xmlns:a16="http://schemas.microsoft.com/office/drawing/2014/main" id="{55551C47-142E-DD41-A048-53D9F8D46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" y="1048"/>
              <a:ext cx="1331" cy="1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1D355C64-68D3-A244-AB1F-D217AE3C3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2229"/>
              <a:ext cx="1680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Ryan McVay/Getty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94069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7744CB93-DE8E-3A4A-AE82-312C6E76D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154"/>
              <a:t>SWOT Analysis</a:t>
            </a:r>
          </a:p>
        </p:txBody>
      </p:sp>
      <p:graphicFrame>
        <p:nvGraphicFramePr>
          <p:cNvPr id="24651" name="Group 75">
            <a:extLst>
              <a:ext uri="{FF2B5EF4-FFF2-40B4-BE49-F238E27FC236}">
                <a16:creationId xmlns:a16="http://schemas.microsoft.com/office/drawing/2014/main" id="{186A193A-95A2-574A-BCC7-C2DD327C4D8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518630" y="1406769"/>
          <a:ext cx="6901962" cy="5260731"/>
        </p:xfrm>
        <a:graphic>
          <a:graphicData uri="http://schemas.openxmlformats.org/drawingml/2006/table">
            <a:tbl>
              <a:tblPr/>
              <a:tblGrid>
                <a:gridCol w="3450981">
                  <a:extLst>
                    <a:ext uri="{9D8B030D-6E8A-4147-A177-3AD203B41FA5}">
                      <a16:colId xmlns:a16="http://schemas.microsoft.com/office/drawing/2014/main" val="3971621722"/>
                    </a:ext>
                  </a:extLst>
                </a:gridCol>
                <a:gridCol w="3450981">
                  <a:extLst>
                    <a:ext uri="{9D8B030D-6E8A-4147-A177-3AD203B41FA5}">
                      <a16:colId xmlns:a16="http://schemas.microsoft.com/office/drawing/2014/main" val="3861762445"/>
                    </a:ext>
                  </a:extLst>
                </a:gridCol>
              </a:tblGrid>
              <a:tr h="474785"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defRPr sz="33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301625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defRPr sz="2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609600" defTabSz="8096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911225" defTabSz="809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1219200" defTabSz="809625">
                        <a:spcBef>
                          <a:spcPct val="20000"/>
                        </a:spcBef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16764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133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25908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0480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Strengths</a:t>
                      </a:r>
                    </a:p>
                  </a:txBody>
                  <a:tcPr marL="105508" marR="105508" marT="52754" marB="52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defRPr sz="33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301625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defRPr sz="2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609600" defTabSz="8096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911225" defTabSz="809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1219200" defTabSz="809625">
                        <a:spcBef>
                          <a:spcPct val="20000"/>
                        </a:spcBef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16764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133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25908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0480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Weaknesses</a:t>
                      </a:r>
                    </a:p>
                  </a:txBody>
                  <a:tcPr marL="105508" marR="105508" marT="52754" marB="52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84058"/>
                  </a:ext>
                </a:extLst>
              </a:tr>
              <a:tr h="2062675"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defRPr sz="33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301625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defRPr sz="2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609600" defTabSz="8096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911225" defTabSz="809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1219200" defTabSz="809625">
                        <a:spcBef>
                          <a:spcPct val="20000"/>
                        </a:spcBef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16764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133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25908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0480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1)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2)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3)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4)</a:t>
                      </a:r>
                    </a:p>
                  </a:txBody>
                  <a:tcPr marL="105508" marR="105508" marT="52754" marB="52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defRPr sz="33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301625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defRPr sz="2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609600" defTabSz="8096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911225" defTabSz="809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1219200" defTabSz="809625">
                        <a:spcBef>
                          <a:spcPct val="20000"/>
                        </a:spcBef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16764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133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25908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0480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1)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2)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3)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4)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5508" marR="105508" marT="52754" marB="52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475307"/>
                  </a:ext>
                </a:extLst>
              </a:tr>
              <a:tr h="474785"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defRPr sz="33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301625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defRPr sz="2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609600" defTabSz="8096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911225" defTabSz="809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1219200" defTabSz="809625">
                        <a:spcBef>
                          <a:spcPct val="20000"/>
                        </a:spcBef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16764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133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25908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0480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Opportunities</a:t>
                      </a:r>
                    </a:p>
                  </a:txBody>
                  <a:tcPr marL="105508" marR="105508" marT="52754" marB="52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defRPr sz="33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301625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defRPr sz="2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609600" defTabSz="8096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911225" defTabSz="809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1219200" defTabSz="809625">
                        <a:spcBef>
                          <a:spcPct val="20000"/>
                        </a:spcBef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16764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133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25908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0480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Threats</a:t>
                      </a:r>
                    </a:p>
                  </a:txBody>
                  <a:tcPr marL="105508" marR="105508" marT="52754" marB="52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155515"/>
                  </a:ext>
                </a:extLst>
              </a:tr>
              <a:tr h="2247314"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defRPr sz="33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301625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defRPr sz="2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609600" defTabSz="8096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911225" defTabSz="809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1219200" defTabSz="809625">
                        <a:spcBef>
                          <a:spcPct val="20000"/>
                        </a:spcBef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16764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133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25908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0480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1)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2)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3)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4)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5508" marR="105508" marT="52754" marB="52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defRPr sz="33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301625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defRPr sz="2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609600" defTabSz="8096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911225" defTabSz="8096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1219200" defTabSz="809625">
                        <a:spcBef>
                          <a:spcPct val="20000"/>
                        </a:spcBef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16764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133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25908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0480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20000"/>
                        <a:buFont typeface="Wingdings" pitchFamily="2" charset="2"/>
                        <a:defRPr sz="2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1)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2)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3)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4)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5508" marR="105508" marT="52754" marB="52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5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782120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1C8C20DE-7483-1748-9250-7EFF2E954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Strategic Umbrella</a:t>
            </a:r>
          </a:p>
        </p:txBody>
      </p:sp>
      <p:pic>
        <p:nvPicPr>
          <p:cNvPr id="32773" name="Picture 5" descr="Figure 5">
            <a:extLst>
              <a:ext uri="{FF2B5EF4-FFF2-40B4-BE49-F238E27FC236}">
                <a16:creationId xmlns:a16="http://schemas.microsoft.com/office/drawing/2014/main" id="{3F9BBA58-0FFE-B643-A8A3-9CBACD63E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74" y="1654053"/>
            <a:ext cx="8680573" cy="39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62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FED8DBD3-4CD4-3641-8F87-DAC2CB5A6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/>
              <a:t>Setting Objectives</a:t>
            </a:r>
          </a:p>
        </p:txBody>
      </p:sp>
      <p:pic>
        <p:nvPicPr>
          <p:cNvPr id="34821" name="Picture 5" descr="Table 5">
            <a:extLst>
              <a:ext uri="{FF2B5EF4-FFF2-40B4-BE49-F238E27FC236}">
                <a16:creationId xmlns:a16="http://schemas.microsoft.com/office/drawing/2014/main" id="{A9BB5584-539E-9144-94E9-8520A175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27" y="1712669"/>
            <a:ext cx="8642106" cy="43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4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25C36B07-3E9B-104E-BDF8-74147359E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External Environment</a:t>
            </a:r>
          </a:p>
        </p:txBody>
      </p:sp>
      <p:pic>
        <p:nvPicPr>
          <p:cNvPr id="36869" name="Picture 5" descr="j0284896">
            <a:extLst>
              <a:ext uri="{FF2B5EF4-FFF2-40B4-BE49-F238E27FC236}">
                <a16:creationId xmlns:a16="http://schemas.microsoft.com/office/drawing/2014/main" id="{1295B281-0C87-3D44-96D1-2DC0185D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58" y="3093794"/>
            <a:ext cx="1875692" cy="283551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Oval 6">
            <a:extLst>
              <a:ext uri="{FF2B5EF4-FFF2-40B4-BE49-F238E27FC236}">
                <a16:creationId xmlns:a16="http://schemas.microsoft.com/office/drawing/2014/main" id="{7685A46F-41D7-8741-8FFF-8069C7A27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664" y="4630616"/>
            <a:ext cx="1628409" cy="78764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27AD17A0-5BD9-3F49-BCDB-675F3FA8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173" y="4775322"/>
            <a:ext cx="1269390" cy="44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308" b="1">
                <a:effectLst>
                  <a:outerShdw blurRad="38100" dist="38100" dir="2700000" algn="tl">
                    <a:srgbClr val="FFFFFF"/>
                  </a:outerShdw>
                </a:effectLst>
              </a:rPr>
              <a:t>Clients</a:t>
            </a:r>
          </a:p>
        </p:txBody>
      </p:sp>
      <p:sp>
        <p:nvSpPr>
          <p:cNvPr id="36872" name="Oval 8">
            <a:extLst>
              <a:ext uri="{FF2B5EF4-FFF2-40B4-BE49-F238E27FC236}">
                <a16:creationId xmlns:a16="http://schemas.microsoft.com/office/drawing/2014/main" id="{0DF85351-3AE2-3E4E-844E-65FB8883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491" y="2031391"/>
            <a:ext cx="1628409" cy="78764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0375D0A5-0F7C-4346-AC7C-0DA5A692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6" y="2210899"/>
            <a:ext cx="1644894" cy="44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308" b="1">
                <a:effectLst>
                  <a:outerShdw blurRad="38100" dist="38100" dir="2700000" algn="tl">
                    <a:srgbClr val="FFFFFF"/>
                  </a:outerShdw>
                </a:effectLst>
              </a:rPr>
              <a:t>Economy</a:t>
            </a:r>
          </a:p>
        </p:txBody>
      </p:sp>
      <p:sp>
        <p:nvSpPr>
          <p:cNvPr id="36874" name="Oval 10">
            <a:extLst>
              <a:ext uri="{FF2B5EF4-FFF2-40B4-BE49-F238E27FC236}">
                <a16:creationId xmlns:a16="http://schemas.microsoft.com/office/drawing/2014/main" id="{88000795-09DB-724E-B476-8DBE849C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083" y="1465385"/>
            <a:ext cx="2003913" cy="9122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FD213C9A-3DAF-AD43-85DA-0986834A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712" y="1531327"/>
            <a:ext cx="1608260" cy="8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2308" b="1">
                <a:effectLst>
                  <a:outerShdw blurRad="38100" dist="38100" dir="2700000" algn="tl">
                    <a:srgbClr val="FFFFFF"/>
                  </a:outerShdw>
                </a:effectLst>
              </a:rPr>
              <a:t>Legal &amp; Political Factors</a:t>
            </a:r>
          </a:p>
        </p:txBody>
      </p:sp>
      <p:sp>
        <p:nvSpPr>
          <p:cNvPr id="36880" name="Oval 16">
            <a:extLst>
              <a:ext uri="{FF2B5EF4-FFF2-40B4-BE49-F238E27FC236}">
                <a16:creationId xmlns:a16="http://schemas.microsoft.com/office/drawing/2014/main" id="{0D1A2F51-1BD8-FD4F-AA84-032946C52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048" y="1963616"/>
            <a:ext cx="2198077" cy="116131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6881" name="Text Box 17">
            <a:extLst>
              <a:ext uri="{FF2B5EF4-FFF2-40B4-BE49-F238E27FC236}">
                <a16:creationId xmlns:a16="http://schemas.microsoft.com/office/drawing/2014/main" id="{F24FB076-ED68-874E-AFAD-6D68AB8D8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731" y="2251197"/>
            <a:ext cx="2253029" cy="59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2308" b="1">
                <a:effectLst>
                  <a:outerShdw blurRad="38100" dist="38100" dir="2700000" algn="tl">
                    <a:srgbClr val="FFFFFF"/>
                  </a:outerShdw>
                </a:effectLst>
              </a:rPr>
              <a:t>Changing Demographics</a:t>
            </a:r>
          </a:p>
        </p:txBody>
      </p:sp>
      <p:sp>
        <p:nvSpPr>
          <p:cNvPr id="36882" name="Oval 18">
            <a:extLst>
              <a:ext uri="{FF2B5EF4-FFF2-40B4-BE49-F238E27FC236}">
                <a16:creationId xmlns:a16="http://schemas.microsoft.com/office/drawing/2014/main" id="{77252AA1-C1E1-204E-A55B-7ED00CDE2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678" y="4469423"/>
            <a:ext cx="1807918" cy="1020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id="{980EE9B5-AE0C-1A41-8E48-7B0D3FEA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635" y="4667250"/>
            <a:ext cx="2055202" cy="59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2308" b="1">
                <a:effectLst>
                  <a:outerShdw blurRad="38100" dist="38100" dir="2700000" algn="tl">
                    <a:srgbClr val="FFFFFF"/>
                  </a:outerShdw>
                </a:effectLst>
              </a:rPr>
              <a:t>Foreign Competition</a:t>
            </a:r>
          </a:p>
        </p:txBody>
      </p:sp>
      <p:sp>
        <p:nvSpPr>
          <p:cNvPr id="36884" name="AutoShape 20">
            <a:extLst>
              <a:ext uri="{FF2B5EF4-FFF2-40B4-BE49-F238E27FC236}">
                <a16:creationId xmlns:a16="http://schemas.microsoft.com/office/drawing/2014/main" id="{6339A475-B353-D44B-9F4D-A6FF4EBB5F8A}"/>
              </a:ext>
            </a:extLst>
          </p:cNvPr>
          <p:cNvSpPr>
            <a:spLocks noChangeArrowheads="1"/>
          </p:cNvSpPr>
          <p:nvPr/>
        </p:nvSpPr>
        <p:spPr bwMode="auto">
          <a:xfrm rot="1027242">
            <a:off x="4048126" y="2503977"/>
            <a:ext cx="912202" cy="857250"/>
          </a:xfrm>
          <a:prstGeom prst="rightArrow">
            <a:avLst>
              <a:gd name="adj1" fmla="val 50000"/>
              <a:gd name="adj2" fmla="val 2660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6885" name="AutoShape 21">
            <a:extLst>
              <a:ext uri="{FF2B5EF4-FFF2-40B4-BE49-F238E27FC236}">
                <a16:creationId xmlns:a16="http://schemas.microsoft.com/office/drawing/2014/main" id="{5A984EAB-A1E4-6F47-80E4-EBD4E91A175F}"/>
              </a:ext>
            </a:extLst>
          </p:cNvPr>
          <p:cNvSpPr>
            <a:spLocks noChangeArrowheads="1"/>
          </p:cNvSpPr>
          <p:nvPr/>
        </p:nvSpPr>
        <p:spPr bwMode="auto">
          <a:xfrm rot="20540906">
            <a:off x="4081097" y="4022481"/>
            <a:ext cx="912202" cy="857250"/>
          </a:xfrm>
          <a:prstGeom prst="rightArrow">
            <a:avLst>
              <a:gd name="adj1" fmla="val 50000"/>
              <a:gd name="adj2" fmla="val 2660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6886" name="AutoShape 22">
            <a:extLst>
              <a:ext uri="{FF2B5EF4-FFF2-40B4-BE49-F238E27FC236}">
                <a16:creationId xmlns:a16="http://schemas.microsoft.com/office/drawing/2014/main" id="{04D3397F-76BD-0543-B343-123B9763A30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12253" y="2294244"/>
            <a:ext cx="653927" cy="81695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6887" name="AutoShape 23">
            <a:extLst>
              <a:ext uri="{FF2B5EF4-FFF2-40B4-BE49-F238E27FC236}">
                <a16:creationId xmlns:a16="http://schemas.microsoft.com/office/drawing/2014/main" id="{E1DB74D3-BB93-1346-86D5-B99814273E73}"/>
              </a:ext>
            </a:extLst>
          </p:cNvPr>
          <p:cNvSpPr>
            <a:spLocks noChangeArrowheads="1"/>
          </p:cNvSpPr>
          <p:nvPr/>
        </p:nvSpPr>
        <p:spPr bwMode="auto">
          <a:xfrm rot="9263009">
            <a:off x="6995381" y="2580909"/>
            <a:ext cx="1025769" cy="857250"/>
          </a:xfrm>
          <a:prstGeom prst="rightArrow">
            <a:avLst>
              <a:gd name="adj1" fmla="val 50000"/>
              <a:gd name="adj2" fmla="val 2991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  <p:sp>
        <p:nvSpPr>
          <p:cNvPr id="36888" name="AutoShape 24">
            <a:extLst>
              <a:ext uri="{FF2B5EF4-FFF2-40B4-BE49-F238E27FC236}">
                <a16:creationId xmlns:a16="http://schemas.microsoft.com/office/drawing/2014/main" id="{508BEAF3-79E4-C346-90A4-290E3F71EC5F}"/>
              </a:ext>
            </a:extLst>
          </p:cNvPr>
          <p:cNvSpPr>
            <a:spLocks noChangeArrowheads="1"/>
          </p:cNvSpPr>
          <p:nvPr/>
        </p:nvSpPr>
        <p:spPr bwMode="auto">
          <a:xfrm rot="11499688">
            <a:off x="7050333" y="4095750"/>
            <a:ext cx="1075225" cy="857250"/>
          </a:xfrm>
          <a:prstGeom prst="rightArrow">
            <a:avLst>
              <a:gd name="adj1" fmla="val 50000"/>
              <a:gd name="adj2" fmla="val 3135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77"/>
          </a:p>
        </p:txBody>
      </p:sp>
    </p:spTree>
    <p:extLst>
      <p:ext uri="{BB962C8B-B14F-4D97-AF65-F5344CB8AC3E}">
        <p14:creationId xmlns:p14="http://schemas.microsoft.com/office/powerpoint/2010/main" val="10284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3" grpId="0"/>
      <p:bldP spid="36875" grpId="0"/>
      <p:bldP spid="36881" grpId="0"/>
      <p:bldP spid="368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F0AA41D-6759-CF4C-9AB0-432242A78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5307"/>
              <a:t>Internal Resources</a:t>
            </a:r>
            <a:br>
              <a:rPr lang="en-US" altLang="en-US" sz="5307"/>
            </a:br>
            <a:r>
              <a:rPr lang="en-US" altLang="en-US" sz="5307"/>
              <a:t>(Competitive Edge)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F6B9786-0734-2B40-AF85-3AED4067C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Human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Physical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Financial</a:t>
            </a:r>
          </a:p>
        </p:txBody>
      </p:sp>
      <p:pic>
        <p:nvPicPr>
          <p:cNvPr id="38918" name="Picture 6" descr="MPj03853390000[1]">
            <a:extLst>
              <a:ext uri="{FF2B5EF4-FFF2-40B4-BE49-F238E27FC236}">
                <a16:creationId xmlns:a16="http://schemas.microsoft.com/office/drawing/2014/main" id="{11D34A23-05C6-4748-A12D-1FF43F01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39" y="3667125"/>
            <a:ext cx="1540486" cy="21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922" name="Group 10">
            <a:extLst>
              <a:ext uri="{FF2B5EF4-FFF2-40B4-BE49-F238E27FC236}">
                <a16:creationId xmlns:a16="http://schemas.microsoft.com/office/drawing/2014/main" id="{57B26461-4E0F-6244-A011-280D08A9A4CD}"/>
              </a:ext>
            </a:extLst>
          </p:cNvPr>
          <p:cNvGrpSpPr>
            <a:grpSpLocks/>
          </p:cNvGrpSpPr>
          <p:nvPr/>
        </p:nvGrpSpPr>
        <p:grpSpPr bwMode="auto">
          <a:xfrm>
            <a:off x="5947631" y="2478332"/>
            <a:ext cx="2624871" cy="2837351"/>
            <a:chOff x="2607" y="1627"/>
            <a:chExt cx="1433" cy="1549"/>
          </a:xfrm>
        </p:grpSpPr>
        <p:pic>
          <p:nvPicPr>
            <p:cNvPr id="38920" name="Picture 8" descr="BUS0060.JPG - Click to enlarge">
              <a:extLst>
                <a:ext uri="{FF2B5EF4-FFF2-40B4-BE49-F238E27FC236}">
                  <a16:creationId xmlns:a16="http://schemas.microsoft.com/office/drawing/2014/main" id="{11011B48-6FAC-5B44-8005-C46D7EDF8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1627"/>
              <a:ext cx="869" cy="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21" name="Rectangle 9">
              <a:extLst>
                <a:ext uri="{FF2B5EF4-FFF2-40B4-BE49-F238E27FC236}">
                  <a16:creationId xmlns:a16="http://schemas.microsoft.com/office/drawing/2014/main" id="{D637EA0A-0481-0747-8670-D0555E2D7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2777"/>
              <a:ext cx="143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Royalty-Free/CORBIS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  <p:pic>
        <p:nvPicPr>
          <p:cNvPr id="38916" name="Picture 4" descr="j0178816">
            <a:extLst>
              <a:ext uri="{FF2B5EF4-FFF2-40B4-BE49-F238E27FC236}">
                <a16:creationId xmlns:a16="http://schemas.microsoft.com/office/drawing/2014/main" id="{3BDE1A0D-524E-0F44-8FE6-3310002E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96" y="2238375"/>
            <a:ext cx="2306148" cy="15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6CE117D2-AD73-904A-83D5-91362B266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23"/>
              <a:t>Mission/Strategy</a:t>
            </a:r>
            <a:br>
              <a:rPr lang="en-US" altLang="en-US" sz="3923"/>
            </a:br>
            <a:r>
              <a:rPr lang="en-US" altLang="en-US" sz="3923"/>
              <a:t>John Smith, General Agent</a:t>
            </a:r>
          </a:p>
        </p:txBody>
      </p:sp>
      <p:pic>
        <p:nvPicPr>
          <p:cNvPr id="39941" name="Picture 5" descr="Figure 5">
            <a:extLst>
              <a:ext uri="{FF2B5EF4-FFF2-40B4-BE49-F238E27FC236}">
                <a16:creationId xmlns:a16="http://schemas.microsoft.com/office/drawing/2014/main" id="{04CD359F-B530-E545-9E67-D4949389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86" y="1767621"/>
            <a:ext cx="8556014" cy="35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0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EE67-E519-DB46-92A3-8FC85E71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book- Small business Management by Megginson and Byrd</a:t>
            </a:r>
          </a:p>
        </p:txBody>
      </p:sp>
      <p:pic>
        <p:nvPicPr>
          <p:cNvPr id="4" name="Picture 4" descr="Megginson">
            <a:extLst>
              <a:ext uri="{FF2B5EF4-FFF2-40B4-BE49-F238E27FC236}">
                <a16:creationId xmlns:a16="http://schemas.microsoft.com/office/drawing/2014/main" id="{A4983FE9-8FA7-BB49-93AE-BCEDF5DC37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70" y="1847850"/>
            <a:ext cx="34862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AF3C9-6180-1E4D-8CF9-7F3A8C08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94D6-B310-9446-94E5-22BC98AFE45B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28ECF-DD86-E243-A8D0-3EA9BB53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Oeshwik Ahmed </a:t>
            </a:r>
            <a:br>
              <a:rPr lang="en-US"/>
            </a:br>
            <a:r>
              <a:rPr lang="en-US"/>
              <a:t>Faculty: Northern University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CDC16-AE26-FB42-B104-58E5031F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FE00-295A-0B42-A2A8-8D67DFB933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2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C4999EC-E669-D04B-A764-A032B4DDD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6461"/>
              <a:t>Operational Planning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263FD13-5B4B-6D4D-83CC-1D2C3DBCE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2573" y="1798760"/>
            <a:ext cx="8706216" cy="3991342"/>
          </a:xfrm>
        </p:spPr>
        <p:txBody>
          <a:bodyPr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5654"/>
              <a:t>Sets Policies, Procedures, And Standards For Achieving Objectives.</a:t>
            </a:r>
          </a:p>
        </p:txBody>
      </p:sp>
    </p:spTree>
    <p:extLst>
      <p:ext uri="{BB962C8B-B14F-4D97-AF65-F5344CB8AC3E}">
        <p14:creationId xmlns:p14="http://schemas.microsoft.com/office/powerpoint/2010/main" val="220045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B5EFED4-A604-874C-B000-E0641D4E0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Parts Of Operational Plan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5F8D7CE-F469-7243-8F53-D4E39D8F8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996600"/>
              </a:buClr>
              <a:buFont typeface="Wingdings" pitchFamily="2" charset="2"/>
              <a:buChar char="þ"/>
            </a:pPr>
            <a:r>
              <a:rPr lang="en-US" altLang="en-US" sz="4154"/>
              <a:t>Polices: Guides For    Consistent Action</a:t>
            </a:r>
          </a:p>
          <a:p>
            <a:pPr>
              <a:buClr>
                <a:srgbClr val="996600"/>
              </a:buClr>
              <a:buFont typeface="Wingdings" pitchFamily="2" charset="2"/>
              <a:buChar char="þ"/>
            </a:pPr>
            <a:r>
              <a:rPr lang="en-US" altLang="en-US" sz="4154"/>
              <a:t>Methods &amp; Procedures:  Manner Of Operating</a:t>
            </a:r>
          </a:p>
          <a:p>
            <a:pPr>
              <a:buClr>
                <a:srgbClr val="996600"/>
              </a:buClr>
              <a:buFont typeface="Wingdings" pitchFamily="2" charset="2"/>
              <a:buChar char="þ"/>
            </a:pPr>
            <a:r>
              <a:rPr lang="en-US" altLang="en-US" sz="4154"/>
              <a:t>Budgets &amp; Standards: Measures Of Control For Activities</a:t>
            </a:r>
          </a:p>
        </p:txBody>
      </p:sp>
      <p:grpSp>
        <p:nvGrpSpPr>
          <p:cNvPr id="22535" name="Group 7">
            <a:extLst>
              <a:ext uri="{FF2B5EF4-FFF2-40B4-BE49-F238E27FC236}">
                <a16:creationId xmlns:a16="http://schemas.microsoft.com/office/drawing/2014/main" id="{7FD94F9E-F3F6-B641-BC88-A34EF3A2B28E}"/>
              </a:ext>
            </a:extLst>
          </p:cNvPr>
          <p:cNvGrpSpPr>
            <a:grpSpLocks/>
          </p:cNvGrpSpPr>
          <p:nvPr/>
        </p:nvGrpSpPr>
        <p:grpSpPr bwMode="auto">
          <a:xfrm>
            <a:off x="8339871" y="1855545"/>
            <a:ext cx="3040673" cy="3024187"/>
            <a:chOff x="3810" y="985"/>
            <a:chExt cx="1660" cy="1651"/>
          </a:xfrm>
        </p:grpSpPr>
        <p:pic>
          <p:nvPicPr>
            <p:cNvPr id="22533" name="Picture 5" descr="55043.JPG - Click to enlarge">
              <a:extLst>
                <a:ext uri="{FF2B5EF4-FFF2-40B4-BE49-F238E27FC236}">
                  <a16:creationId xmlns:a16="http://schemas.microsoft.com/office/drawing/2014/main" id="{07B81F15-F39A-5B4B-A215-D9E93929C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" y="985"/>
              <a:ext cx="1101" cy="1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4" name="Rectangle 6">
              <a:extLst>
                <a:ext uri="{FF2B5EF4-FFF2-40B4-BE49-F238E27FC236}">
                  <a16:creationId xmlns:a16="http://schemas.microsoft.com/office/drawing/2014/main" id="{69E09F3E-EACF-0D4E-BDC1-BDDB12B8D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2237"/>
              <a:ext cx="1660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Jules Frazier/Getty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23366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5C926D2-A143-5642-AB59-BB0943601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Areas Of</a:t>
            </a:r>
            <a:br>
              <a:rPr lang="en-US" altLang="en-US" sz="4846"/>
            </a:br>
            <a:r>
              <a:rPr lang="en-US" altLang="en-US" sz="4846"/>
              <a:t>Operational Planning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5D7EBD6F-93A8-414A-9DF7-51445CD6DB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3692"/>
              <a:t>Choosing Location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3692"/>
              <a:t>Planning Facilities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3692"/>
              <a:t>Developing Sources Of Supply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3692"/>
              <a:t>Planning HR Needs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altLang="en-US" sz="3692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9856225-BD93-9341-BD22-8CCC78459D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3692"/>
              <a:t>Setting Up Legal Structure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3692"/>
              <a:t>Determining Approach To Market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3692"/>
              <a:t>Establishing Record System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3692"/>
              <a:t>Setting Up Schedule</a:t>
            </a:r>
          </a:p>
        </p:txBody>
      </p:sp>
    </p:spTree>
    <p:extLst>
      <p:ext uri="{BB962C8B-B14F-4D97-AF65-F5344CB8AC3E}">
        <p14:creationId xmlns:p14="http://schemas.microsoft.com/office/powerpoint/2010/main" val="37245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uiExpand="1" build="p" animBg="1"/>
      <p:bldP spid="44037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78833FB-8E3A-7A40-A2D6-B76FD3A5A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/>
              <a:t>Financial Planning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42FBAAE-5BC1-E64C-9893-C62BB054E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  <a:buFont typeface="Arial" panose="020B0604020202020204" pitchFamily="34" charset="0"/>
              <a:buChar char="$"/>
            </a:pPr>
            <a:r>
              <a:rPr lang="en-US" altLang="en-US"/>
              <a:t>Estimating        Income/Expense</a:t>
            </a:r>
          </a:p>
          <a:p>
            <a:pPr>
              <a:lnSpc>
                <a:spcPct val="105000"/>
              </a:lnSpc>
              <a:buFont typeface="Arial" panose="020B0604020202020204" pitchFamily="34" charset="0"/>
              <a:buChar char="$"/>
            </a:pPr>
            <a:r>
              <a:rPr lang="en-US" altLang="en-US"/>
              <a:t>Estimating Initial       Investment</a:t>
            </a:r>
          </a:p>
          <a:p>
            <a:pPr>
              <a:lnSpc>
                <a:spcPct val="105000"/>
              </a:lnSpc>
              <a:buFont typeface="Arial" panose="020B0604020202020204" pitchFamily="34" charset="0"/>
              <a:buChar char="$"/>
            </a:pPr>
            <a:r>
              <a:rPr lang="en-US" altLang="en-US"/>
              <a:t>Locating Sources                     Of Funds</a:t>
            </a:r>
          </a:p>
        </p:txBody>
      </p:sp>
      <p:grpSp>
        <p:nvGrpSpPr>
          <p:cNvPr id="46087" name="Group 7">
            <a:extLst>
              <a:ext uri="{FF2B5EF4-FFF2-40B4-BE49-F238E27FC236}">
                <a16:creationId xmlns:a16="http://schemas.microsoft.com/office/drawing/2014/main" id="{CBC732C5-1A44-354A-B566-BC0136EBED89}"/>
              </a:ext>
            </a:extLst>
          </p:cNvPr>
          <p:cNvGrpSpPr>
            <a:grpSpLocks/>
          </p:cNvGrpSpPr>
          <p:nvPr/>
        </p:nvGrpSpPr>
        <p:grpSpPr bwMode="auto">
          <a:xfrm>
            <a:off x="7348905" y="2003913"/>
            <a:ext cx="2927107" cy="3276966"/>
            <a:chOff x="3276" y="1094"/>
            <a:chExt cx="1598" cy="1789"/>
          </a:xfrm>
        </p:grpSpPr>
        <p:pic>
          <p:nvPicPr>
            <p:cNvPr id="46085" name="Picture 5" descr="BIC2060.JPG - Click to enlarge">
              <a:extLst>
                <a:ext uri="{FF2B5EF4-FFF2-40B4-BE49-F238E27FC236}">
                  <a16:creationId xmlns:a16="http://schemas.microsoft.com/office/drawing/2014/main" id="{72E7C58F-E4D8-CB4A-B6DF-B8D129B5A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" y="1094"/>
              <a:ext cx="153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86" name="Rectangle 6">
              <a:extLst>
                <a:ext uri="{FF2B5EF4-FFF2-40B4-BE49-F238E27FC236}">
                  <a16:creationId xmlns:a16="http://schemas.microsoft.com/office/drawing/2014/main" id="{8E99EF02-528B-3543-82C3-EF40C36C4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484"/>
              <a:ext cx="143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Royalty-Free/CORBIS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23011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8F9F696-08A5-9342-B50A-E784B3D92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Income And Expenses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5A5F5D9-A15F-FD41-A8DA-365F0821C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 altLang="en-US" sz="4731"/>
              <a:t>Net Profit</a:t>
            </a:r>
          </a:p>
          <a:p>
            <a:pPr>
              <a:lnSpc>
                <a:spcPct val="70000"/>
              </a:lnSpc>
              <a:buFont typeface="Wingdings" pitchFamily="2" charset="2"/>
              <a:buBlip>
                <a:blip r:embed="rId2"/>
              </a:buBlip>
            </a:pPr>
            <a:endParaRPr lang="en-US" altLang="en-US" sz="4731"/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altLang="en-US" sz="4731"/>
              <a:t>Expenses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altLang="en-US" sz="4269"/>
              <a:t>Variable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altLang="en-US" sz="4269"/>
              <a:t>Fixed</a:t>
            </a:r>
          </a:p>
        </p:txBody>
      </p:sp>
      <p:pic>
        <p:nvPicPr>
          <p:cNvPr id="47114" name="Picture 10" descr="MPj03419100000[1]">
            <a:extLst>
              <a:ext uri="{FF2B5EF4-FFF2-40B4-BE49-F238E27FC236}">
                <a16:creationId xmlns:a16="http://schemas.microsoft.com/office/drawing/2014/main" id="{88C2C18B-BE92-8744-B4C8-058CFF8A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29" y="3491279"/>
            <a:ext cx="2383082" cy="16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 descr="j0309407">
            <a:extLst>
              <a:ext uri="{FF2B5EF4-FFF2-40B4-BE49-F238E27FC236}">
                <a16:creationId xmlns:a16="http://schemas.microsoft.com/office/drawing/2014/main" id="{F52EDC19-4377-5447-BB5D-176E739F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05" y="2163275"/>
            <a:ext cx="2291495" cy="15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>
            <a:extLst>
              <a:ext uri="{FF2B5EF4-FFF2-40B4-BE49-F238E27FC236}">
                <a16:creationId xmlns:a16="http://schemas.microsoft.com/office/drawing/2014/main" id="{435A00C6-0403-CB40-9206-16F1E3893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Estimating </a:t>
            </a:r>
            <a:r>
              <a:rPr lang="en-US" altLang="en-US" sz="4846" u="sng">
                <a:solidFill>
                  <a:srgbClr val="996600"/>
                </a:solidFill>
              </a:rPr>
              <a:t>Annual</a:t>
            </a:r>
            <a:r>
              <a:rPr lang="en-US" altLang="en-US" sz="4846"/>
              <a:t> Income/Expense/Net Profit</a:t>
            </a:r>
          </a:p>
        </p:txBody>
      </p:sp>
      <p:pic>
        <p:nvPicPr>
          <p:cNvPr id="48133" name="Picture 5" descr="Figure 5">
            <a:extLst>
              <a:ext uri="{FF2B5EF4-FFF2-40B4-BE49-F238E27FC236}">
                <a16:creationId xmlns:a16="http://schemas.microsoft.com/office/drawing/2014/main" id="{F035540F-3B8D-3E49-B7F0-BFB336A1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95" y="1599102"/>
            <a:ext cx="6570419" cy="48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87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5043FBA-721F-5446-802F-E55A8BAC4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/>
              <a:t>Sources Of Funds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2A065D4-04CE-3941-9C82-65607CD26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 altLang="en-US" sz="4731"/>
              <a:t>Your Own Funds</a:t>
            </a:r>
          </a:p>
          <a:p>
            <a:pPr>
              <a:lnSpc>
                <a:spcPct val="60000"/>
              </a:lnSpc>
              <a:buFont typeface="Wingdings" pitchFamily="2" charset="2"/>
              <a:buBlip>
                <a:blip r:embed="rId2"/>
              </a:buBlip>
            </a:pPr>
            <a:endParaRPr lang="en-US" altLang="en-US" sz="4731"/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altLang="en-US" sz="4731"/>
              <a:t>Funds From             Others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altLang="en-US" sz="4269"/>
              <a:t>Equity Investors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altLang="en-US" sz="4269"/>
              <a:t>Lenders</a:t>
            </a:r>
          </a:p>
        </p:txBody>
      </p:sp>
      <p:pic>
        <p:nvPicPr>
          <p:cNvPr id="52229" name="Picture 5" descr="MPj03994950000[1]">
            <a:extLst>
              <a:ext uri="{FF2B5EF4-FFF2-40B4-BE49-F238E27FC236}">
                <a16:creationId xmlns:a16="http://schemas.microsoft.com/office/drawing/2014/main" id="{44D5E0D5-24F5-E04A-AB20-53AEB9A7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24" y="2165106"/>
            <a:ext cx="213213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F03DBB0-2E5D-C745-A921-E248CCEF8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Purposes Of</a:t>
            </a:r>
            <a:br>
              <a:rPr lang="en-US" altLang="en-US" sz="4846"/>
            </a:br>
            <a:r>
              <a:rPr lang="en-US" altLang="en-US" sz="4846"/>
              <a:t>Business Plan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F5D5BA6-07CD-414F-B6B7-C4A903A96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 sz="4384"/>
              <a:t>Keeps On Target</a:t>
            </a:r>
          </a:p>
          <a:p>
            <a:pPr>
              <a:lnSpc>
                <a:spcPct val="45000"/>
              </a:lnSpc>
              <a:buFont typeface="Wingdings" pitchFamily="2" charset="2"/>
              <a:buNone/>
            </a:pPr>
            <a:endParaRPr lang="en-US" altLang="en-US" sz="4384"/>
          </a:p>
          <a:p>
            <a:pPr>
              <a:buFont typeface="Wingdings" pitchFamily="2" charset="2"/>
              <a:buChar char="ü"/>
            </a:pPr>
            <a:r>
              <a:rPr lang="en-US" altLang="en-US" sz="4384"/>
              <a:t>Keeps Creativity           Focused</a:t>
            </a:r>
          </a:p>
          <a:p>
            <a:pPr>
              <a:lnSpc>
                <a:spcPct val="45000"/>
              </a:lnSpc>
              <a:buFont typeface="Wingdings" pitchFamily="2" charset="2"/>
              <a:buNone/>
            </a:pPr>
            <a:endParaRPr lang="en-US" altLang="en-US" sz="4384"/>
          </a:p>
          <a:p>
            <a:pPr>
              <a:buFont typeface="Wingdings" pitchFamily="2" charset="2"/>
              <a:buChar char="ü"/>
            </a:pPr>
            <a:r>
              <a:rPr lang="en-US" altLang="en-US" sz="4384"/>
              <a:t>Concentrates Power             On Goal</a:t>
            </a:r>
          </a:p>
        </p:txBody>
      </p:sp>
      <p:grpSp>
        <p:nvGrpSpPr>
          <p:cNvPr id="53255" name="Group 7">
            <a:extLst>
              <a:ext uri="{FF2B5EF4-FFF2-40B4-BE49-F238E27FC236}">
                <a16:creationId xmlns:a16="http://schemas.microsoft.com/office/drawing/2014/main" id="{C147F897-0939-464A-9DC4-E0560D52FCB7}"/>
              </a:ext>
            </a:extLst>
          </p:cNvPr>
          <p:cNvGrpSpPr>
            <a:grpSpLocks/>
          </p:cNvGrpSpPr>
          <p:nvPr/>
        </p:nvGrpSpPr>
        <p:grpSpPr bwMode="auto">
          <a:xfrm>
            <a:off x="8123726" y="2055202"/>
            <a:ext cx="3501442" cy="3424804"/>
            <a:chOff x="3699" y="1122"/>
            <a:chExt cx="1819" cy="1775"/>
          </a:xfrm>
        </p:grpSpPr>
        <p:pic>
          <p:nvPicPr>
            <p:cNvPr id="53253" name="Picture 5" descr="109098.JPG - Click to enlarge">
              <a:extLst>
                <a:ext uri="{FF2B5EF4-FFF2-40B4-BE49-F238E27FC236}">
                  <a16:creationId xmlns:a16="http://schemas.microsoft.com/office/drawing/2014/main" id="{D1090CAB-4DDF-8D4D-8848-BBA101F8B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" y="1122"/>
              <a:ext cx="1014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54" name="Rectangle 6">
              <a:extLst>
                <a:ext uri="{FF2B5EF4-FFF2-40B4-BE49-F238E27FC236}">
                  <a16:creationId xmlns:a16="http://schemas.microsoft.com/office/drawing/2014/main" id="{5A7FA0EC-8A74-3048-93F3-60855DA94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518"/>
              <a:ext cx="181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Patagonik Works/Getty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19911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2DB5A72-FFFA-CE48-908A-3C5A8FC88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Plan Should Include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D157F2F-227C-E44D-9129-D235DBD74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3256" indent="-813256">
              <a:lnSpc>
                <a:spcPct val="75000"/>
              </a:lnSpc>
              <a:buFont typeface="Wingdings" pitchFamily="2" charset="2"/>
              <a:buAutoNum type="alphaUcPeriod"/>
            </a:pPr>
            <a:r>
              <a:rPr lang="en-US" altLang="en-US"/>
              <a:t>Proposed Product</a:t>
            </a:r>
          </a:p>
          <a:p>
            <a:pPr marL="813256" indent="-813256">
              <a:lnSpc>
                <a:spcPct val="75000"/>
              </a:lnSpc>
              <a:buFont typeface="Wingdings" pitchFamily="2" charset="2"/>
              <a:buAutoNum type="alphaUcPeriod"/>
            </a:pPr>
            <a:r>
              <a:rPr lang="en-US" altLang="en-US"/>
              <a:t>Expected Market</a:t>
            </a:r>
          </a:p>
          <a:p>
            <a:pPr marL="813256" indent="-813256">
              <a:lnSpc>
                <a:spcPct val="75000"/>
              </a:lnSpc>
              <a:buFont typeface="Wingdings" pitchFamily="2" charset="2"/>
              <a:buAutoNum type="alphaUcPeriod"/>
            </a:pPr>
            <a:r>
              <a:rPr lang="en-US" altLang="en-US"/>
              <a:t>Industry Strengths &amp; Weaknesses</a:t>
            </a:r>
          </a:p>
          <a:p>
            <a:pPr marL="813256" indent="-813256">
              <a:lnSpc>
                <a:spcPct val="75000"/>
              </a:lnSpc>
              <a:buFont typeface="Wingdings" pitchFamily="2" charset="2"/>
              <a:buAutoNum type="alphaUcPeriod"/>
            </a:pPr>
            <a:r>
              <a:rPr lang="en-US" altLang="en-US"/>
              <a:t>Marketing Policies</a:t>
            </a:r>
          </a:p>
          <a:p>
            <a:pPr marL="813256" indent="-813256">
              <a:lnSpc>
                <a:spcPct val="75000"/>
              </a:lnSpc>
              <a:buFont typeface="Wingdings" pitchFamily="2" charset="2"/>
              <a:buAutoNum type="alphaUcPeriod"/>
            </a:pPr>
            <a:r>
              <a:rPr lang="en-US" altLang="en-US"/>
              <a:t>Operations/Production Methods</a:t>
            </a:r>
          </a:p>
          <a:p>
            <a:pPr marL="813256" indent="-813256">
              <a:lnSpc>
                <a:spcPct val="75000"/>
              </a:lnSpc>
              <a:buFont typeface="Wingdings" pitchFamily="2" charset="2"/>
              <a:buAutoNum type="alphaUcPeriod"/>
            </a:pPr>
            <a:r>
              <a:rPr lang="en-US" altLang="en-US"/>
              <a:t>Financial Aspects</a:t>
            </a:r>
          </a:p>
        </p:txBody>
      </p:sp>
      <p:grpSp>
        <p:nvGrpSpPr>
          <p:cNvPr id="54279" name="Group 7">
            <a:extLst>
              <a:ext uri="{FF2B5EF4-FFF2-40B4-BE49-F238E27FC236}">
                <a16:creationId xmlns:a16="http://schemas.microsoft.com/office/drawing/2014/main" id="{3803534E-B106-B546-BEA7-58770DCD5B2F}"/>
              </a:ext>
            </a:extLst>
          </p:cNvPr>
          <p:cNvGrpSpPr>
            <a:grpSpLocks/>
          </p:cNvGrpSpPr>
          <p:nvPr/>
        </p:nvGrpSpPr>
        <p:grpSpPr bwMode="auto">
          <a:xfrm>
            <a:off x="6612497" y="1762125"/>
            <a:ext cx="3669193" cy="2818429"/>
            <a:chOff x="2909" y="962"/>
            <a:chExt cx="2103" cy="1500"/>
          </a:xfrm>
        </p:grpSpPr>
        <p:pic>
          <p:nvPicPr>
            <p:cNvPr id="54277" name="Picture 5" descr="OS31096.JPG - Click to enlarge">
              <a:extLst>
                <a:ext uri="{FF2B5EF4-FFF2-40B4-BE49-F238E27FC236}">
                  <a16:creationId xmlns:a16="http://schemas.microsoft.com/office/drawing/2014/main" id="{E376DFCA-4F67-6A48-B25B-4DB6B3EB3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" y="962"/>
              <a:ext cx="1474" cy="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78" name="Rectangle 6">
              <a:extLst>
                <a:ext uri="{FF2B5EF4-FFF2-40B4-BE49-F238E27FC236}">
                  <a16:creationId xmlns:a16="http://schemas.microsoft.com/office/drawing/2014/main" id="{3CDBF456-C1E4-114A-B04B-4118EF0C2C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82054">
              <a:off x="2909" y="2073"/>
              <a:ext cx="2103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C Squared Studios/Getty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11796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0C9389F-DE8D-B744-B779-374FEC6DF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7"/>
              <a:t>Preparing Business Plan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D385C7F-472A-2B44-B152-A2BE65CAB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altLang="en-US" sz="3692"/>
              <a:t>Business Current Status</a:t>
            </a:r>
          </a:p>
          <a:p>
            <a:pPr>
              <a:lnSpc>
                <a:spcPct val="105000"/>
              </a:lnSpc>
            </a:pPr>
            <a:r>
              <a:rPr lang="en-US" altLang="en-US" sz="3692"/>
              <a:t>Where Would Business                 Like To Be- Objective</a:t>
            </a:r>
          </a:p>
          <a:p>
            <a:pPr>
              <a:lnSpc>
                <a:spcPct val="105000"/>
              </a:lnSpc>
            </a:pPr>
            <a:r>
              <a:rPr lang="en-US" altLang="en-US" sz="3692"/>
              <a:t>What Will It Take To Get       Business To Objective- Strategy</a:t>
            </a:r>
          </a:p>
          <a:p>
            <a:pPr>
              <a:lnSpc>
                <a:spcPct val="105000"/>
              </a:lnSpc>
            </a:pPr>
            <a:r>
              <a:rPr lang="en-US" altLang="en-US" sz="3692"/>
              <a:t>Owner Should Prepare</a:t>
            </a:r>
          </a:p>
          <a:p>
            <a:pPr>
              <a:lnSpc>
                <a:spcPct val="105000"/>
              </a:lnSpc>
            </a:pPr>
            <a:r>
              <a:rPr lang="en-US" altLang="en-US" sz="3692"/>
              <a:t>Create Action Steps</a:t>
            </a:r>
          </a:p>
        </p:txBody>
      </p:sp>
      <p:grpSp>
        <p:nvGrpSpPr>
          <p:cNvPr id="55304" name="Group 8">
            <a:extLst>
              <a:ext uri="{FF2B5EF4-FFF2-40B4-BE49-F238E27FC236}">
                <a16:creationId xmlns:a16="http://schemas.microsoft.com/office/drawing/2014/main" id="{C17A2229-BB5C-F942-B194-62369B4FBD25}"/>
              </a:ext>
            </a:extLst>
          </p:cNvPr>
          <p:cNvGrpSpPr>
            <a:grpSpLocks/>
          </p:cNvGrpSpPr>
          <p:nvPr/>
        </p:nvGrpSpPr>
        <p:grpSpPr bwMode="auto">
          <a:xfrm>
            <a:off x="7935059" y="1729154"/>
            <a:ext cx="2982059" cy="2795221"/>
            <a:chOff x="3596" y="944"/>
            <a:chExt cx="1628" cy="1526"/>
          </a:xfrm>
        </p:grpSpPr>
        <p:pic>
          <p:nvPicPr>
            <p:cNvPr id="55301" name="Picture 5" descr="SS41097.JPG - Click to enlarge">
              <a:extLst>
                <a:ext uri="{FF2B5EF4-FFF2-40B4-BE49-F238E27FC236}">
                  <a16:creationId xmlns:a16="http://schemas.microsoft.com/office/drawing/2014/main" id="{3413E509-2B11-B541-A1BD-5C53B9AEC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944"/>
              <a:ext cx="1276" cy="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3" name="Rectangle 7">
              <a:extLst>
                <a:ext uri="{FF2B5EF4-FFF2-40B4-BE49-F238E27FC236}">
                  <a16:creationId xmlns:a16="http://schemas.microsoft.com/office/drawing/2014/main" id="{6283D07D-6F34-2342-AFC6-954B5A6F9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2071"/>
              <a:ext cx="1628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Monica Lau/Getty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20624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104D2FD4-9EB9-F545-A959-D603258A27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7823" y="1009285"/>
            <a:ext cx="8400317" cy="1218100"/>
          </a:xfrm>
        </p:spPr>
        <p:txBody>
          <a:bodyPr>
            <a:normAutofit fontScale="90000"/>
          </a:bodyPr>
          <a:lstStyle/>
          <a:p>
            <a:r>
              <a:rPr lang="en-US" altLang="en-US" sz="4615"/>
              <a:t>Planning, Organizing, and Managing a Small Business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EB26114-7DCD-B141-9248-60450C7837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9856" y="3029683"/>
            <a:ext cx="8063279" cy="3557221"/>
          </a:xfrm>
          <a:solidFill>
            <a:schemeClr val="accent2"/>
          </a:solidFill>
        </p:spPr>
        <p:txBody>
          <a:bodyPr/>
          <a:lstStyle/>
          <a:p>
            <a:pPr algn="l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4846" dirty="0"/>
              <a:t>Importance Of Planning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4846" dirty="0"/>
              <a:t>Strategic, Operational, &amp; Financial Planning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4846" dirty="0"/>
              <a:t>Need &amp; Purpose Of A Business Plan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304B9E1A-7F1E-D142-A067-F700AE229F3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268317" y="349422"/>
            <a:ext cx="1077539" cy="3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46" b="1">
                <a:solidFill>
                  <a:schemeClr val="accent1"/>
                </a:solidFill>
              </a:rPr>
              <a:t>Chapter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87840F8D-F725-3D40-8FD7-FB94314E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244" y="294910"/>
            <a:ext cx="381835" cy="5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9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69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328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1C98FC12-46E2-1143-8C9C-6D7C4B73C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altLang="en-US" sz="4846"/>
              <a:t>Components Of</a:t>
            </a:r>
            <a:br>
              <a:rPr lang="en-US" altLang="en-US" sz="4846"/>
            </a:br>
            <a:r>
              <a:rPr lang="en-US" altLang="en-US" sz="4846"/>
              <a:t>Business Plan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2EF47932-330A-1148-8E83-75768A03E4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08502" indent="-908502">
              <a:lnSpc>
                <a:spcPct val="80000"/>
              </a:lnSpc>
              <a:buFont typeface="Wingdings" pitchFamily="2" charset="2"/>
              <a:buAutoNum type="romanUcPeriod"/>
            </a:pPr>
            <a:r>
              <a:rPr lang="en-US" altLang="en-US" sz="3231"/>
              <a:t>Cover Sheet</a:t>
            </a:r>
          </a:p>
          <a:p>
            <a:pPr marL="908502" indent="-908502">
              <a:lnSpc>
                <a:spcPct val="80000"/>
              </a:lnSpc>
              <a:buFont typeface="Wingdings" pitchFamily="2" charset="2"/>
              <a:buAutoNum type="romanUcPeriod"/>
            </a:pPr>
            <a:r>
              <a:rPr lang="en-US" altLang="en-US" sz="3231"/>
              <a:t>Executive Summary</a:t>
            </a:r>
          </a:p>
          <a:p>
            <a:pPr marL="908502" indent="-908502">
              <a:lnSpc>
                <a:spcPct val="80000"/>
              </a:lnSpc>
              <a:buFont typeface="Wingdings" pitchFamily="2" charset="2"/>
              <a:buAutoNum type="romanUcPeriod"/>
            </a:pPr>
            <a:r>
              <a:rPr lang="en-US" altLang="en-US" sz="3231"/>
              <a:t>Table Of Contents</a:t>
            </a:r>
          </a:p>
          <a:p>
            <a:pPr marL="908502" indent="-908502">
              <a:lnSpc>
                <a:spcPct val="80000"/>
              </a:lnSpc>
              <a:buFont typeface="Wingdings" pitchFamily="2" charset="2"/>
              <a:buAutoNum type="romanUcPeriod"/>
            </a:pPr>
            <a:r>
              <a:rPr lang="en-US" altLang="en-US" sz="3231"/>
              <a:t>History</a:t>
            </a:r>
          </a:p>
          <a:p>
            <a:pPr marL="908502" indent="-908502">
              <a:lnSpc>
                <a:spcPct val="80000"/>
              </a:lnSpc>
              <a:buFont typeface="Wingdings" pitchFamily="2" charset="2"/>
              <a:buAutoNum type="romanUcPeriod"/>
            </a:pPr>
            <a:r>
              <a:rPr lang="en-US" altLang="en-US" sz="3231"/>
              <a:t>Description Of Business</a:t>
            </a:r>
          </a:p>
          <a:p>
            <a:pPr marL="908502" indent="-908502">
              <a:lnSpc>
                <a:spcPct val="80000"/>
              </a:lnSpc>
              <a:buFont typeface="Wingdings" pitchFamily="2" charset="2"/>
              <a:buAutoNum type="romanUcPeriod"/>
            </a:pPr>
            <a:r>
              <a:rPr lang="en-US" altLang="en-US" sz="3231"/>
              <a:t>Definition Of Market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98BC2103-4CDA-E24B-9E3A-BFC8326F18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908502" indent="-908502">
              <a:lnSpc>
                <a:spcPct val="95000"/>
              </a:lnSpc>
              <a:buFont typeface="Wingdings" pitchFamily="2" charset="2"/>
              <a:buAutoNum type="romanUcPeriod" startAt="7"/>
            </a:pPr>
            <a:r>
              <a:rPr lang="en-US" altLang="en-US" sz="3231"/>
              <a:t>Description Of Products &amp; Services</a:t>
            </a:r>
          </a:p>
          <a:p>
            <a:pPr marL="908502" indent="-908502">
              <a:lnSpc>
                <a:spcPct val="80000"/>
              </a:lnSpc>
              <a:buFont typeface="Wingdings" pitchFamily="2" charset="2"/>
              <a:buAutoNum type="romanUcPeriod" startAt="6"/>
            </a:pPr>
            <a:r>
              <a:rPr lang="en-US" altLang="en-US" sz="3231"/>
              <a:t>Management Structure</a:t>
            </a:r>
          </a:p>
          <a:p>
            <a:pPr marL="908502" indent="-908502">
              <a:lnSpc>
                <a:spcPct val="80000"/>
              </a:lnSpc>
              <a:buFont typeface="Wingdings" pitchFamily="2" charset="2"/>
              <a:buAutoNum type="romanUcPeriod" startAt="6"/>
            </a:pPr>
            <a:r>
              <a:rPr lang="en-US" altLang="en-US" sz="3231"/>
              <a:t>Objectives &amp; Goals</a:t>
            </a:r>
          </a:p>
          <a:p>
            <a:pPr marL="908502" indent="-908502">
              <a:lnSpc>
                <a:spcPct val="80000"/>
              </a:lnSpc>
              <a:buFont typeface="Wingdings" pitchFamily="2" charset="2"/>
              <a:buAutoNum type="romanUcPeriod" startAt="6"/>
            </a:pPr>
            <a:r>
              <a:rPr lang="en-US" altLang="en-US" sz="3231"/>
              <a:t>Financial Data</a:t>
            </a:r>
          </a:p>
          <a:p>
            <a:pPr marL="908502" indent="-908502">
              <a:lnSpc>
                <a:spcPct val="80000"/>
              </a:lnSpc>
              <a:buFont typeface="Wingdings" pitchFamily="2" charset="2"/>
              <a:buAutoNum type="romanUcPeriod" startAt="6"/>
            </a:pPr>
            <a:r>
              <a:rPr lang="en-US" altLang="en-US" sz="3231"/>
              <a:t>Appendixes</a:t>
            </a:r>
          </a:p>
        </p:txBody>
      </p:sp>
    </p:spTree>
    <p:extLst>
      <p:ext uri="{BB962C8B-B14F-4D97-AF65-F5344CB8AC3E}">
        <p14:creationId xmlns:p14="http://schemas.microsoft.com/office/powerpoint/2010/main" val="272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uiExpand="1" build="p" animBg="1"/>
      <p:bldP spid="5632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>
            <a:extLst>
              <a:ext uri="{FF2B5EF4-FFF2-40B4-BE49-F238E27FC236}">
                <a16:creationId xmlns:a16="http://schemas.microsoft.com/office/drawing/2014/main" id="{F4455365-2A5D-3246-88AD-35E86DC58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/>
              <a:t>Outline Of</a:t>
            </a:r>
            <a:br>
              <a:rPr lang="en-US" altLang="en-US"/>
            </a:br>
            <a:r>
              <a:rPr lang="en-US" altLang="en-US"/>
              <a:t>Executive Summary</a:t>
            </a:r>
          </a:p>
        </p:txBody>
      </p:sp>
      <p:pic>
        <p:nvPicPr>
          <p:cNvPr id="58373" name="Picture 5" descr="Figure 5">
            <a:extLst>
              <a:ext uri="{FF2B5EF4-FFF2-40B4-BE49-F238E27FC236}">
                <a16:creationId xmlns:a16="http://schemas.microsoft.com/office/drawing/2014/main" id="{598E2AEC-7D37-1D45-90CB-72F85B2F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94" y="1520337"/>
            <a:ext cx="6707798" cy="50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04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6DED94A-D2F7-A34F-8233-6B2118774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461"/>
              <a:t>Writing The Plan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C6CCAA8-CE9E-194E-A8FF-53CD2DC46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 Honest</a:t>
            </a:r>
          </a:p>
          <a:p>
            <a:r>
              <a:rPr lang="en-US" altLang="en-US"/>
              <a:t>Use The Third Person</a:t>
            </a:r>
          </a:p>
          <a:p>
            <a:r>
              <a:rPr lang="en-US" altLang="en-US"/>
              <a:t>Use Transitional Words</a:t>
            </a:r>
          </a:p>
          <a:p>
            <a:r>
              <a:rPr lang="en-US" altLang="en-US"/>
              <a:t>Avoid Redundancies</a:t>
            </a:r>
          </a:p>
          <a:p>
            <a:r>
              <a:rPr lang="en-US" altLang="en-US"/>
              <a:t>Use Short, Simple Words</a:t>
            </a:r>
          </a:p>
          <a:p>
            <a:r>
              <a:rPr lang="en-US" altLang="en-US"/>
              <a:t>Use Visuals</a:t>
            </a:r>
          </a:p>
        </p:txBody>
      </p:sp>
      <p:pic>
        <p:nvPicPr>
          <p:cNvPr id="60423" name="Picture 7" descr="j0316890">
            <a:extLst>
              <a:ext uri="{FF2B5EF4-FFF2-40B4-BE49-F238E27FC236}">
                <a16:creationId xmlns:a16="http://schemas.microsoft.com/office/drawing/2014/main" id="{CDDF49CF-2FEF-C741-980C-9CBBDA0A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1776779"/>
            <a:ext cx="1868365" cy="28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933360D-056A-3F4D-A7CC-5C1A73E56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46"/>
              <a:t>Preparation For Presentation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B766820-375F-8849-8434-568C00EE1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3577"/>
              <a:t>Adequacy Of Research &amp; Development</a:t>
            </a:r>
          </a:p>
          <a:p>
            <a:pPr>
              <a:lnSpc>
                <a:spcPct val="105000"/>
              </a:lnSpc>
            </a:pPr>
            <a:r>
              <a:rPr lang="en-US" altLang="en-US" sz="3577"/>
              <a:t>Validity Of Research</a:t>
            </a:r>
          </a:p>
          <a:p>
            <a:pPr>
              <a:lnSpc>
                <a:spcPct val="105000"/>
              </a:lnSpc>
            </a:pPr>
            <a:r>
              <a:rPr lang="en-US" altLang="en-US" sz="3577"/>
              <a:t>Understanding Of Business</a:t>
            </a:r>
          </a:p>
          <a:p>
            <a:pPr>
              <a:lnSpc>
                <a:spcPct val="105000"/>
              </a:lnSpc>
            </a:pPr>
            <a:r>
              <a:rPr lang="en-US" altLang="en-US" sz="3577"/>
              <a:t>Financial Projections</a:t>
            </a:r>
          </a:p>
          <a:p>
            <a:pPr>
              <a:lnSpc>
                <a:spcPct val="105000"/>
              </a:lnSpc>
            </a:pPr>
            <a:r>
              <a:rPr lang="en-US" altLang="en-US" sz="3577"/>
              <a:t>Priority Of Objectives</a:t>
            </a:r>
          </a:p>
          <a:p>
            <a:pPr>
              <a:lnSpc>
                <a:spcPct val="105000"/>
              </a:lnSpc>
            </a:pPr>
            <a:r>
              <a:rPr lang="en-US" altLang="en-US" sz="3577"/>
              <a:t>Ability To “Make It Happen”</a:t>
            </a:r>
          </a:p>
        </p:txBody>
      </p:sp>
      <p:pic>
        <p:nvPicPr>
          <p:cNvPr id="61446" name="Picture 6" descr="MPj02849130000[1]">
            <a:extLst>
              <a:ext uri="{FF2B5EF4-FFF2-40B4-BE49-F238E27FC236}">
                <a16:creationId xmlns:a16="http://schemas.microsoft.com/office/drawing/2014/main" id="{1A480E98-D0ED-2D46-ACD3-FF4C29EF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47" y="1840890"/>
            <a:ext cx="1996587" cy="30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AFC06165-7795-CD41-8605-8EA290AEB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692" y="6733672"/>
            <a:ext cx="926536" cy="1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5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35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54088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0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272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844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416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988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8" b="1" i="1">
                <a:solidFill>
                  <a:schemeClr val="accent1"/>
                </a:solidFill>
                <a:latin typeface="Book Antiqua" panose="02040602050305030304" pitchFamily="18" charset="0"/>
              </a:rPr>
              <a:t>McGraw-Hill/Irwin</a:t>
            </a:r>
            <a:endParaRPr lang="en-US" altLang="en-US" sz="1385">
              <a:solidFill>
                <a:schemeClr val="accent1"/>
              </a:solidFill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F1F1D827-D609-6F48-B93B-B4536D14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356" y="6733672"/>
            <a:ext cx="2824491" cy="1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5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35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54088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0000" defTabSz="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272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844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416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98800" defTabSz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808" b="1" i="1">
                <a:solidFill>
                  <a:schemeClr val="accent1"/>
                </a:solidFill>
                <a:latin typeface="Book Antiqua" panose="02040602050305030304" pitchFamily="18" charset="0"/>
              </a:rPr>
              <a:t>© 2006 The McGraw-Hill Companies, Inc. All rights reserved.</a:t>
            </a:r>
            <a:endParaRPr lang="en-US" altLang="en-US" sz="1385">
              <a:solidFill>
                <a:schemeClr val="accent1"/>
              </a:solidFill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D012F41-076C-A340-ACD7-0734A6769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538"/>
              <a:t>Planning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871E8CD-3C43-5A47-A2E3-F1A650B5F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2573" y="1600933"/>
            <a:ext cx="8706216" cy="441996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231"/>
              <a:t>The Process Of Setting Objectives And Determining Actions To Achieve Those Objectives.</a:t>
            </a:r>
          </a:p>
        </p:txBody>
      </p:sp>
    </p:spTree>
    <p:extLst>
      <p:ext uri="{BB962C8B-B14F-4D97-AF65-F5344CB8AC3E}">
        <p14:creationId xmlns:p14="http://schemas.microsoft.com/office/powerpoint/2010/main" val="349674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B1F0417-1F21-7749-9170-05C0E74B6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69"/>
              <a:t>Criteria For Planning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A6EE9B4-6F34-3145-A4AC-D5D87E18C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?"/>
            </a:pPr>
            <a:r>
              <a:rPr lang="en-US" altLang="en-US" sz="3346"/>
              <a:t>Be Prepared</a:t>
            </a:r>
          </a:p>
          <a:p>
            <a:pPr>
              <a:lnSpc>
                <a:spcPct val="125000"/>
              </a:lnSpc>
              <a:buFont typeface="Wingdings" pitchFamily="2" charset="2"/>
              <a:buChar char="?"/>
            </a:pPr>
            <a:r>
              <a:rPr lang="en-US" altLang="en-US" sz="3346"/>
              <a:t>Be Patient</a:t>
            </a:r>
          </a:p>
          <a:p>
            <a:pPr>
              <a:lnSpc>
                <a:spcPct val="125000"/>
              </a:lnSpc>
              <a:buFont typeface="Wingdings" pitchFamily="2" charset="2"/>
              <a:buChar char="?"/>
            </a:pPr>
            <a:r>
              <a:rPr lang="en-US" altLang="en-US" sz="3346"/>
              <a:t>Know When To Get Help</a:t>
            </a:r>
          </a:p>
          <a:p>
            <a:pPr>
              <a:lnSpc>
                <a:spcPct val="125000"/>
              </a:lnSpc>
              <a:buFont typeface="Wingdings" pitchFamily="2" charset="2"/>
              <a:buChar char="?"/>
            </a:pPr>
            <a:r>
              <a:rPr lang="en-US" altLang="en-US" sz="3346"/>
              <a:t>Form Support System</a:t>
            </a:r>
          </a:p>
          <a:p>
            <a:pPr>
              <a:lnSpc>
                <a:spcPct val="125000"/>
              </a:lnSpc>
              <a:buFont typeface="Wingdings" pitchFamily="2" charset="2"/>
              <a:buChar char="?"/>
            </a:pPr>
            <a:r>
              <a:rPr lang="en-US" altLang="en-US" sz="3346"/>
              <a:t>Know Power Of Vertical Integration</a:t>
            </a:r>
          </a:p>
          <a:p>
            <a:pPr>
              <a:lnSpc>
                <a:spcPct val="125000"/>
              </a:lnSpc>
              <a:buFont typeface="Wingdings" pitchFamily="2" charset="2"/>
              <a:buChar char="?"/>
            </a:pPr>
            <a:r>
              <a:rPr lang="en-US" altLang="en-US" sz="3346"/>
              <a:t>Never Rest On Laurels</a:t>
            </a:r>
          </a:p>
        </p:txBody>
      </p:sp>
      <p:grpSp>
        <p:nvGrpSpPr>
          <p:cNvPr id="15367" name="Group 7">
            <a:extLst>
              <a:ext uri="{FF2B5EF4-FFF2-40B4-BE49-F238E27FC236}">
                <a16:creationId xmlns:a16="http://schemas.microsoft.com/office/drawing/2014/main" id="{A849CE7A-02B6-4F43-9616-CA67A8015D0B}"/>
              </a:ext>
            </a:extLst>
          </p:cNvPr>
          <p:cNvGrpSpPr>
            <a:grpSpLocks/>
          </p:cNvGrpSpPr>
          <p:nvPr/>
        </p:nvGrpSpPr>
        <p:grpSpPr bwMode="auto">
          <a:xfrm>
            <a:off x="7940554" y="1763958"/>
            <a:ext cx="3203697" cy="2795220"/>
            <a:chOff x="3599" y="963"/>
            <a:chExt cx="1749" cy="1526"/>
          </a:xfrm>
        </p:grpSpPr>
        <p:pic>
          <p:nvPicPr>
            <p:cNvPr id="15365" name="Picture 5" descr="57042.JPG - Click to enlarge">
              <a:extLst>
                <a:ext uri="{FF2B5EF4-FFF2-40B4-BE49-F238E27FC236}">
                  <a16:creationId xmlns:a16="http://schemas.microsoft.com/office/drawing/2014/main" id="{0C48E22D-12AE-C145-8415-2B9AE73B2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" y="963"/>
              <a:ext cx="1282" cy="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6" name="Rectangle 6">
              <a:extLst>
                <a:ext uri="{FF2B5EF4-FFF2-40B4-BE49-F238E27FC236}">
                  <a16:creationId xmlns:a16="http://schemas.microsoft.com/office/drawing/2014/main" id="{DCAE1271-1399-EA43-B0B6-22C73CCC5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090"/>
              <a:ext cx="1749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Keith Brofsky/Getty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568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FA9C471A-E30E-8B4F-94B2-1F853A89F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Planning &amp; Other</a:t>
            </a:r>
            <a:br>
              <a:rPr lang="en-US" altLang="en-US" sz="4846"/>
            </a:br>
            <a:r>
              <a:rPr lang="en-US" altLang="en-US" sz="4846"/>
              <a:t>Managerial Functions</a:t>
            </a:r>
          </a:p>
        </p:txBody>
      </p:sp>
      <p:pic>
        <p:nvPicPr>
          <p:cNvPr id="16389" name="Picture 5" descr="Figure 5">
            <a:extLst>
              <a:ext uri="{FF2B5EF4-FFF2-40B4-BE49-F238E27FC236}">
                <a16:creationId xmlns:a16="http://schemas.microsoft.com/office/drawing/2014/main" id="{D2F22FF6-117B-F848-B4D5-66B74C56E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02" y="1564299"/>
            <a:ext cx="5110529" cy="50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5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6EEECE9-CF0D-9B41-ABDC-9937BD2B3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5307"/>
              <a:t>Planning</a:t>
            </a:r>
            <a:br>
              <a:rPr lang="en-US" altLang="en-US" sz="5307"/>
            </a:br>
            <a:r>
              <a:rPr lang="en-US" altLang="en-US" sz="5307"/>
              <a:t>Provides Internally: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DA0A8D7-4998-304E-AFC6-8044B5776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3256" indent="-813256">
              <a:lnSpc>
                <a:spcPct val="175000"/>
              </a:lnSpc>
              <a:buFont typeface="Wingdings" pitchFamily="2" charset="2"/>
              <a:buAutoNum type="arabicParenR"/>
            </a:pPr>
            <a:r>
              <a:rPr lang="en-US" altLang="en-US" sz="4500"/>
              <a:t>Course Of Action</a:t>
            </a:r>
          </a:p>
          <a:p>
            <a:pPr marL="813256" indent="-813256">
              <a:lnSpc>
                <a:spcPct val="175000"/>
              </a:lnSpc>
              <a:buFont typeface="Wingdings" pitchFamily="2" charset="2"/>
              <a:buAutoNum type="arabicParenR"/>
            </a:pPr>
            <a:r>
              <a:rPr lang="en-US" altLang="en-US" sz="4500"/>
              <a:t>Bases For Change</a:t>
            </a:r>
          </a:p>
          <a:p>
            <a:pPr marL="813256" indent="-813256">
              <a:lnSpc>
                <a:spcPct val="175000"/>
              </a:lnSpc>
              <a:buFont typeface="Wingdings" pitchFamily="2" charset="2"/>
              <a:buAutoNum type="arabicParenR"/>
            </a:pPr>
            <a:r>
              <a:rPr lang="en-US" altLang="en-US" sz="4500"/>
              <a:t>Means To Delegate</a:t>
            </a:r>
          </a:p>
          <a:p>
            <a:pPr marL="813256" indent="-813256">
              <a:lnSpc>
                <a:spcPct val="175000"/>
              </a:lnSpc>
              <a:buFont typeface="Wingdings" pitchFamily="2" charset="2"/>
              <a:buAutoNum type="arabicParenR"/>
            </a:pPr>
            <a:endParaRPr lang="en-US" altLang="en-US" sz="4500"/>
          </a:p>
        </p:txBody>
      </p:sp>
      <p:grpSp>
        <p:nvGrpSpPr>
          <p:cNvPr id="18443" name="Group 11">
            <a:extLst>
              <a:ext uri="{FF2B5EF4-FFF2-40B4-BE49-F238E27FC236}">
                <a16:creationId xmlns:a16="http://schemas.microsoft.com/office/drawing/2014/main" id="{10E22ED1-4500-F64E-B76B-C6BE2546E1C7}"/>
              </a:ext>
            </a:extLst>
          </p:cNvPr>
          <p:cNvGrpSpPr>
            <a:grpSpLocks/>
          </p:cNvGrpSpPr>
          <p:nvPr/>
        </p:nvGrpSpPr>
        <p:grpSpPr bwMode="auto">
          <a:xfrm>
            <a:off x="7900256" y="1937971"/>
            <a:ext cx="3099287" cy="3264144"/>
            <a:chOff x="3577" y="1058"/>
            <a:chExt cx="1692" cy="1782"/>
          </a:xfrm>
        </p:grpSpPr>
        <p:pic>
          <p:nvPicPr>
            <p:cNvPr id="18441" name="Picture 9" descr="86122.JPG - Click to enlarge">
              <a:extLst>
                <a:ext uri="{FF2B5EF4-FFF2-40B4-BE49-F238E27FC236}">
                  <a16:creationId xmlns:a16="http://schemas.microsoft.com/office/drawing/2014/main" id="{035DC192-D04A-9248-BE88-8114E72C9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058"/>
              <a:ext cx="1014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2" name="Rectangle 10">
              <a:extLst>
                <a:ext uri="{FF2B5EF4-FFF2-40B4-BE49-F238E27FC236}">
                  <a16:creationId xmlns:a16="http://schemas.microsoft.com/office/drawing/2014/main" id="{66D00FB4-C6E7-2D45-B1E6-676A084A1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" y="2441"/>
              <a:ext cx="1692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Javier Pierini/Getty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9053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B630FC1-4201-DF41-87A1-9F5E1E2AE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846"/>
              <a:t>Planning</a:t>
            </a:r>
            <a:br>
              <a:rPr lang="en-US" altLang="en-US" sz="4846"/>
            </a:br>
            <a:r>
              <a:rPr lang="en-US" altLang="en-US" sz="4846"/>
              <a:t>Provides Externally: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92E1F59-C141-144F-A2F3-03991043F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3256" indent="-813256">
              <a:lnSpc>
                <a:spcPct val="105000"/>
              </a:lnSpc>
              <a:buClr>
                <a:srgbClr val="996600"/>
              </a:buClr>
              <a:buFont typeface="Wingdings" pitchFamily="2" charset="2"/>
              <a:buAutoNum type="arabicParenR"/>
            </a:pPr>
            <a:r>
              <a:rPr lang="en-US" altLang="en-US" sz="3692"/>
              <a:t>Interest From Investors/Lenders</a:t>
            </a:r>
          </a:p>
          <a:p>
            <a:pPr marL="813256" indent="-813256">
              <a:lnSpc>
                <a:spcPct val="105000"/>
              </a:lnSpc>
              <a:buClr>
                <a:srgbClr val="996600"/>
              </a:buClr>
              <a:buFont typeface="Wingdings" pitchFamily="2" charset="2"/>
              <a:buAutoNum type="arabicParenR"/>
            </a:pPr>
            <a:r>
              <a:rPr lang="en-US" altLang="en-US" sz="3692"/>
              <a:t>Guide Owner/Managers                In Operations</a:t>
            </a:r>
          </a:p>
          <a:p>
            <a:pPr marL="813256" indent="-813256">
              <a:lnSpc>
                <a:spcPct val="105000"/>
              </a:lnSpc>
              <a:buClr>
                <a:srgbClr val="996600"/>
              </a:buClr>
              <a:buFont typeface="Wingdings" pitchFamily="2" charset="2"/>
              <a:buAutoNum type="arabicParenR"/>
            </a:pPr>
            <a:r>
              <a:rPr lang="en-US" altLang="en-US" sz="3692"/>
              <a:t>Give Direction/Motivation            To Employees</a:t>
            </a:r>
          </a:p>
          <a:p>
            <a:pPr marL="813256" indent="-813256">
              <a:lnSpc>
                <a:spcPct val="105000"/>
              </a:lnSpc>
              <a:buClr>
                <a:srgbClr val="996600"/>
              </a:buClr>
              <a:buFont typeface="Wingdings" pitchFamily="2" charset="2"/>
              <a:buAutoNum type="arabicParenR"/>
            </a:pPr>
            <a:r>
              <a:rPr lang="en-US" altLang="en-US" sz="3692"/>
              <a:t>Attracts Customers &amp; Prospective Employees</a:t>
            </a:r>
          </a:p>
        </p:txBody>
      </p:sp>
      <p:grpSp>
        <p:nvGrpSpPr>
          <p:cNvPr id="19463" name="Group 7">
            <a:extLst>
              <a:ext uri="{FF2B5EF4-FFF2-40B4-BE49-F238E27FC236}">
                <a16:creationId xmlns:a16="http://schemas.microsoft.com/office/drawing/2014/main" id="{28D6570B-C92C-E349-AF24-B4823A3C5F70}"/>
              </a:ext>
            </a:extLst>
          </p:cNvPr>
          <p:cNvGrpSpPr>
            <a:grpSpLocks/>
          </p:cNvGrpSpPr>
          <p:nvPr/>
        </p:nvGrpSpPr>
        <p:grpSpPr bwMode="auto">
          <a:xfrm>
            <a:off x="8484577" y="2329962"/>
            <a:ext cx="3077307" cy="2852004"/>
            <a:chOff x="3896" y="1272"/>
            <a:chExt cx="1680" cy="1557"/>
          </a:xfrm>
        </p:grpSpPr>
        <p:pic>
          <p:nvPicPr>
            <p:cNvPr id="19461" name="Picture 5" descr="118023-001.JPG - Click to enlarge">
              <a:extLst>
                <a:ext uri="{FF2B5EF4-FFF2-40B4-BE49-F238E27FC236}">
                  <a16:creationId xmlns:a16="http://schemas.microsoft.com/office/drawing/2014/main" id="{01FC186A-3C5C-3545-9B86-C2EC6C890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" y="1272"/>
              <a:ext cx="952" cy="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2" name="Rectangle 6">
              <a:extLst>
                <a:ext uri="{FF2B5EF4-FFF2-40B4-BE49-F238E27FC236}">
                  <a16:creationId xmlns:a16="http://schemas.microsoft.com/office/drawing/2014/main" id="{47E3CC2C-82BF-944C-B901-05D74D901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30"/>
              <a:ext cx="1680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Ryan McVay/Getty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38789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A12C4F6-BAF6-AC4B-B502-1CE650742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5307"/>
              <a:t>Reasons To</a:t>
            </a:r>
            <a:br>
              <a:rPr lang="en-US" altLang="en-US" sz="5307"/>
            </a:br>
            <a:r>
              <a:rPr lang="en-US" altLang="en-US" sz="5307"/>
              <a:t>Neglect Planning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9A923FD-09AC-D24B-8758-CFE623B43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2573" y="1600933"/>
            <a:ext cx="8706216" cy="4921861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80404"/>
              </a:buClr>
              <a:buFont typeface="Wingdings" pitchFamily="2" charset="2"/>
              <a:buChar char="D"/>
            </a:pPr>
            <a:r>
              <a:rPr lang="en-US" altLang="en-US" sz="3808"/>
              <a:t>Day-To-Day Activities Get In Way</a:t>
            </a:r>
          </a:p>
          <a:p>
            <a:pPr>
              <a:lnSpc>
                <a:spcPct val="80000"/>
              </a:lnSpc>
              <a:buClr>
                <a:srgbClr val="C80404"/>
              </a:buClr>
              <a:buFont typeface="Wingdings" pitchFamily="2" charset="2"/>
              <a:buChar char="D"/>
            </a:pPr>
            <a:r>
              <a:rPr lang="en-US" altLang="en-US" sz="3808"/>
              <a:t>Fear Of What It Might Reveal</a:t>
            </a:r>
          </a:p>
          <a:p>
            <a:pPr>
              <a:lnSpc>
                <a:spcPct val="80000"/>
              </a:lnSpc>
              <a:buClr>
                <a:srgbClr val="C80404"/>
              </a:buClr>
              <a:buFont typeface="Wingdings" pitchFamily="2" charset="2"/>
              <a:buChar char="D"/>
            </a:pPr>
            <a:r>
              <a:rPr lang="en-US" altLang="en-US" sz="3808"/>
              <a:t>Lack Of Planning Knowledge </a:t>
            </a:r>
          </a:p>
          <a:p>
            <a:pPr>
              <a:lnSpc>
                <a:spcPct val="80000"/>
              </a:lnSpc>
              <a:buClr>
                <a:srgbClr val="C80404"/>
              </a:buClr>
              <a:buFont typeface="Wingdings" pitchFamily="2" charset="2"/>
              <a:buChar char="D"/>
            </a:pPr>
            <a:r>
              <a:rPr lang="en-US" altLang="en-US" sz="3808"/>
              <a:t>Feeling Future Cannot                   Be Planned For</a:t>
            </a:r>
          </a:p>
          <a:p>
            <a:pPr>
              <a:lnSpc>
                <a:spcPct val="80000"/>
              </a:lnSpc>
              <a:buClr>
                <a:srgbClr val="C80404"/>
              </a:buClr>
              <a:buFont typeface="Wingdings" pitchFamily="2" charset="2"/>
              <a:buChar char="D"/>
            </a:pPr>
            <a:r>
              <a:rPr lang="en-US" altLang="en-US" sz="3808"/>
              <a:t>Requires:</a:t>
            </a:r>
          </a:p>
          <a:p>
            <a:pPr lvl="1">
              <a:lnSpc>
                <a:spcPct val="80000"/>
              </a:lnSpc>
              <a:buClr>
                <a:srgbClr val="C80404"/>
              </a:buClr>
              <a:buFont typeface="Wingdings" pitchFamily="2" charset="2"/>
              <a:buChar char="D"/>
            </a:pPr>
            <a:r>
              <a:rPr lang="en-US" altLang="en-US" sz="3346"/>
              <a:t>Original Thinking</a:t>
            </a:r>
          </a:p>
          <a:p>
            <a:pPr lvl="1">
              <a:lnSpc>
                <a:spcPct val="80000"/>
              </a:lnSpc>
              <a:buClr>
                <a:srgbClr val="C80404"/>
              </a:buClr>
              <a:buFont typeface="Wingdings" pitchFamily="2" charset="2"/>
              <a:buChar char="D"/>
            </a:pPr>
            <a:r>
              <a:rPr lang="en-US" altLang="en-US" sz="3346"/>
              <a:t>Time</a:t>
            </a:r>
          </a:p>
          <a:p>
            <a:pPr>
              <a:lnSpc>
                <a:spcPct val="80000"/>
              </a:lnSpc>
              <a:buClr>
                <a:srgbClr val="C80404"/>
              </a:buClr>
              <a:buFont typeface="Wingdings" pitchFamily="2" charset="2"/>
              <a:buChar char="D"/>
            </a:pPr>
            <a:r>
              <a:rPr lang="en-US" altLang="en-US" sz="3808"/>
              <a:t>To Difficult</a:t>
            </a:r>
          </a:p>
          <a:p>
            <a:pPr>
              <a:lnSpc>
                <a:spcPct val="80000"/>
              </a:lnSpc>
              <a:buClr>
                <a:srgbClr val="C80404"/>
              </a:buClr>
              <a:buFont typeface="Wingdings" pitchFamily="2" charset="2"/>
              <a:buNone/>
            </a:pPr>
            <a:endParaRPr lang="en-US" altLang="en-US" sz="3808"/>
          </a:p>
        </p:txBody>
      </p:sp>
      <p:grpSp>
        <p:nvGrpSpPr>
          <p:cNvPr id="20487" name="Group 7">
            <a:extLst>
              <a:ext uri="{FF2B5EF4-FFF2-40B4-BE49-F238E27FC236}">
                <a16:creationId xmlns:a16="http://schemas.microsoft.com/office/drawing/2014/main" id="{F0425351-63AB-E347-9B23-5A5196155129}"/>
              </a:ext>
            </a:extLst>
          </p:cNvPr>
          <p:cNvGrpSpPr>
            <a:grpSpLocks/>
          </p:cNvGrpSpPr>
          <p:nvPr/>
        </p:nvGrpSpPr>
        <p:grpSpPr bwMode="auto">
          <a:xfrm>
            <a:off x="7715249" y="3637817"/>
            <a:ext cx="2895966" cy="2802548"/>
            <a:chOff x="3476" y="1986"/>
            <a:chExt cx="1581" cy="1530"/>
          </a:xfrm>
        </p:grpSpPr>
        <p:pic>
          <p:nvPicPr>
            <p:cNvPr id="20485" name="Picture 5" descr="55205.JPG - Click to enlarge">
              <a:extLst>
                <a:ext uri="{FF2B5EF4-FFF2-40B4-BE49-F238E27FC236}">
                  <a16:creationId xmlns:a16="http://schemas.microsoft.com/office/drawing/2014/main" id="{9F79A916-FF6C-534C-91AA-3687019DF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1986"/>
              <a:ext cx="1289" cy="1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6" name="Rectangle 6">
              <a:extLst>
                <a:ext uri="{FF2B5EF4-FFF2-40B4-BE49-F238E27FC236}">
                  <a16:creationId xmlns:a16="http://schemas.microsoft.com/office/drawing/2014/main" id="{53D655BA-4C10-5745-8CE6-0CF20E9BA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3117"/>
              <a:ext cx="1581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77"/>
                <a:t>Jason Reed/Getty Images</a:t>
              </a:r>
              <a:br>
                <a:rPr lang="en-US" altLang="en-US" sz="2077"/>
              </a:br>
              <a:endParaRPr lang="en-US" altLang="en-US" sz="2077"/>
            </a:p>
          </p:txBody>
        </p:sp>
      </p:grpSp>
    </p:spTree>
    <p:extLst>
      <p:ext uri="{BB962C8B-B14F-4D97-AF65-F5344CB8AC3E}">
        <p14:creationId xmlns:p14="http://schemas.microsoft.com/office/powerpoint/2010/main" val="18457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animBg="1"/>
    </p:bldLst>
  </p:timing>
</p:sld>
</file>

<file path=ppt/theme/theme1.xml><?xml version="1.0" encoding="utf-8"?>
<a:theme xmlns:a="http://schemas.openxmlformats.org/drawingml/2006/main" name="Oeshwik lecture 1">
  <a:themeElements>
    <a:clrScheme name="oeshwik1">
      <a:dk1>
        <a:srgbClr val="000000"/>
      </a:dk1>
      <a:lt1>
        <a:srgbClr val="C5D5FF"/>
      </a:lt1>
      <a:dk2>
        <a:srgbClr val="565F6A"/>
      </a:dk2>
      <a:lt2>
        <a:srgbClr val="A1CBE7"/>
      </a:lt2>
      <a:accent1>
        <a:srgbClr val="D51D59"/>
      </a:accent1>
      <a:accent2>
        <a:srgbClr val="ED9B12"/>
      </a:accent2>
      <a:accent3>
        <a:srgbClr val="2BA509"/>
      </a:accent3>
      <a:accent4>
        <a:srgbClr val="FFC000"/>
      </a:accent4>
      <a:accent5>
        <a:srgbClr val="253AC4"/>
      </a:accent5>
      <a:accent6>
        <a:srgbClr val="AD1D9F"/>
      </a:accent6>
      <a:hlink>
        <a:srgbClr val="000000"/>
      </a:hlink>
      <a:folHlink>
        <a:srgbClr val="0000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shwik lecture 1" id="{D219B81A-0A01-C84E-BEF7-68DA7DF79519}" vid="{EC42BE9F-4F13-4F47-8A17-E1E9EA21E5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Oeshwik lecture 1</Template>
  <TotalTime>1</TotalTime>
  <Words>627</Words>
  <Application>Microsoft Macintosh PowerPoint</Application>
  <PresentationFormat>Widescreen</PresentationFormat>
  <Paragraphs>195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Book Antiqua</vt:lpstr>
      <vt:lpstr>Times New Roman</vt:lpstr>
      <vt:lpstr>Wingdings</vt:lpstr>
      <vt:lpstr>Oeshwik lecture 1</vt:lpstr>
      <vt:lpstr>Entrepreneurship and small business   Lecture Five</vt:lpstr>
      <vt:lpstr>Text book- Small business Management by Megginson and Byrd</vt:lpstr>
      <vt:lpstr>Planning, Organizing, and Managing a Small Business</vt:lpstr>
      <vt:lpstr>Planning</vt:lpstr>
      <vt:lpstr>Criteria For Planning</vt:lpstr>
      <vt:lpstr>Planning &amp; Other Managerial Functions</vt:lpstr>
      <vt:lpstr>Planning Provides Internally:</vt:lpstr>
      <vt:lpstr>Planning Provides Externally:</vt:lpstr>
      <vt:lpstr>Reasons To Neglect Planning</vt:lpstr>
      <vt:lpstr>Types Of Planning</vt:lpstr>
      <vt:lpstr>Strategic Planning</vt:lpstr>
      <vt:lpstr>Parts Of Strategic Plan</vt:lpstr>
      <vt:lpstr>Areas For Strategic Planning</vt:lpstr>
      <vt:lpstr>SWOT Analysis</vt:lpstr>
      <vt:lpstr>Strategic Umbrella</vt:lpstr>
      <vt:lpstr>Setting Objectives</vt:lpstr>
      <vt:lpstr>External Environment</vt:lpstr>
      <vt:lpstr>Internal Resources (Competitive Edge)</vt:lpstr>
      <vt:lpstr>Mission/Strategy John Smith, General Agent</vt:lpstr>
      <vt:lpstr>Operational Planning</vt:lpstr>
      <vt:lpstr>Parts Of Operational Plan</vt:lpstr>
      <vt:lpstr>Areas Of Operational Planning</vt:lpstr>
      <vt:lpstr>Financial Planning</vt:lpstr>
      <vt:lpstr>Income And Expenses</vt:lpstr>
      <vt:lpstr>Estimating Annual Income/Expense/Net Profit</vt:lpstr>
      <vt:lpstr>Sources Of Funds</vt:lpstr>
      <vt:lpstr>Purposes Of Business Plan</vt:lpstr>
      <vt:lpstr>Plan Should Include</vt:lpstr>
      <vt:lpstr>Preparing Business Plan</vt:lpstr>
      <vt:lpstr>Components Of Business Plan</vt:lpstr>
      <vt:lpstr>Outline Of Executive Summary</vt:lpstr>
      <vt:lpstr>Writing The Plan</vt:lpstr>
      <vt:lpstr>Preparation For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and small business   Lecture Five</dc:title>
  <dc:creator/>
  <cp:lastModifiedBy/>
  <cp:revision>1</cp:revision>
  <dcterms:created xsi:type="dcterms:W3CDTF">2018-05-03T09:07:58Z</dcterms:created>
  <dcterms:modified xsi:type="dcterms:W3CDTF">2018-05-03T09:09:23Z</dcterms:modified>
</cp:coreProperties>
</file>