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89" r:id="rId2"/>
    <p:sldId id="31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2" r:id="rId29"/>
    <p:sldId id="283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2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232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01A8-DCFA-9640-89FD-92ED642CC85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6A945-717E-0C4E-B062-BB8094621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3A3-388A-D74B-A6D8-A5A955170050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0E3E-A9AE-024C-9B78-A85839381236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B5DF-17CD-FD4F-B226-2BAEF600A3C3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CE2-D426-3D40-A1E9-EC98693EBB22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7D70-CD48-D14F-A91B-EC3D22231742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6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80D-60C5-B245-8CD0-E6D0BFD58099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51B-23FF-F74B-A95E-4153BC3EB8F2}" type="datetime1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EE1A-16F4-604F-9AA0-E66C79720EF2}" type="datetime1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2DFA-B68D-9449-AEC6-9CB68248AA1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D4FC-97F1-304A-BAEA-8D04620F76F4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5B7F-57FF-2A4C-847A-F3C0D4E44B95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6744-0645-5A4B-9C89-4CFDE79AF3B7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Oeshwik Ahmed  Faculty: Northern University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E502-8F13-F145-8F95-DAE8E9E8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4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ranchise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535" y="616526"/>
            <a:ext cx="10168647" cy="2387600"/>
          </a:xfrm>
        </p:spPr>
        <p:txBody>
          <a:bodyPr>
            <a:normAutofit/>
          </a:bodyPr>
          <a:lstStyle/>
          <a:p>
            <a:r>
              <a:rPr lang="en-US" dirty="0"/>
              <a:t>Entrepreneurship and small business </a:t>
            </a:r>
            <a:br>
              <a:rPr lang="en-US" dirty="0"/>
            </a:br>
            <a:br>
              <a:rPr lang="en-US" dirty="0"/>
            </a:br>
            <a:r>
              <a:rPr lang="en-US"/>
              <a:t>Lecture Four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Ahmed, Faculty of HRM, Northern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0DB0-56B1-8248-B341-7DE3D87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2375-EFD9-1644-B396-15436616C209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891D-3A1E-2F4D-B9FE-BF0633A1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281B-9483-7244-BA1F-4FC2B4E9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587A02D-9333-6D42-97C9-0602B3D42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Other Sources</a:t>
            </a:r>
            <a:br>
              <a:rPr lang="en-US" altLang="en-US" sz="5307"/>
            </a:br>
            <a:r>
              <a:rPr lang="en-US" altLang="en-US" sz="5307"/>
              <a:t>Of Advice/Help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E1D3F48-92D1-0E46-8AC3-E3D5722BA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 u="sng"/>
              <a:t>Directory of Trade Associations in the U.S.</a:t>
            </a:r>
          </a:p>
          <a:p>
            <a:pPr>
              <a:lnSpc>
                <a:spcPct val="35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3923" u="sng"/>
          </a:p>
          <a:p>
            <a:pPr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Local Colleges</a:t>
            </a:r>
          </a:p>
          <a:p>
            <a:pPr>
              <a:lnSpc>
                <a:spcPct val="35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3923"/>
          </a:p>
          <a:p>
            <a:pPr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Public Libraries</a:t>
            </a:r>
          </a:p>
          <a:p>
            <a:pPr>
              <a:lnSpc>
                <a:spcPct val="35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3923"/>
          </a:p>
          <a:p>
            <a:pPr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Chambers Of Commerce</a:t>
            </a:r>
          </a:p>
        </p:txBody>
      </p: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D2881C1C-BA44-6D43-8CD4-A19C9D686365}"/>
              </a:ext>
            </a:extLst>
          </p:cNvPr>
          <p:cNvGrpSpPr>
            <a:grpSpLocks/>
          </p:cNvGrpSpPr>
          <p:nvPr/>
        </p:nvGrpSpPr>
        <p:grpSpPr bwMode="auto">
          <a:xfrm>
            <a:off x="7856293" y="2373924"/>
            <a:ext cx="2428874" cy="3267808"/>
            <a:chOff x="3225" y="1408"/>
            <a:chExt cx="1326" cy="1784"/>
          </a:xfrm>
        </p:grpSpPr>
        <p:pic>
          <p:nvPicPr>
            <p:cNvPr id="26631" name="Picture 7" descr="EDU0079.JPG - Click to enlarge">
              <a:extLst>
                <a:ext uri="{FF2B5EF4-FFF2-40B4-BE49-F238E27FC236}">
                  <a16:creationId xmlns:a16="http://schemas.microsoft.com/office/drawing/2014/main" id="{CDBC2F02-4475-2844-8477-EA986E850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1408"/>
              <a:ext cx="1230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2" name="Rectangle 8">
              <a:extLst>
                <a:ext uri="{FF2B5EF4-FFF2-40B4-BE49-F238E27FC236}">
                  <a16:creationId xmlns:a16="http://schemas.microsoft.com/office/drawing/2014/main" id="{A0F269E5-A68B-964B-A3DD-9DBC79A53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" y="2793"/>
              <a:ext cx="132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DAD1B-346A-5C48-9ED5-CA071F12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E9E-3D2E-5942-B66D-69451EC975EE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403BA-1660-AD47-A3A2-DF1DDC70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82DF2-971E-C248-BC7D-A48AD2C7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F14F418F-E71B-D244-ADC2-D58B7B10D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Business</a:t>
            </a:r>
            <a:br>
              <a:rPr lang="en-US" altLang="en-US" sz="4846"/>
            </a:br>
            <a:r>
              <a:rPr lang="en-US" altLang="en-US" sz="4846"/>
              <a:t>Selection Checklist</a:t>
            </a:r>
          </a:p>
        </p:txBody>
      </p:sp>
      <p:pic>
        <p:nvPicPr>
          <p:cNvPr id="27653" name="Picture 5" descr="Figure 4">
            <a:extLst>
              <a:ext uri="{FF2B5EF4-FFF2-40B4-BE49-F238E27FC236}">
                <a16:creationId xmlns:a16="http://schemas.microsoft.com/office/drawing/2014/main" id="{9FB17A86-95DA-424B-999A-7D4BE627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69" y="1965448"/>
            <a:ext cx="8220808" cy="31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4F846-E5CF-A24D-AC9F-723B33C5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38CB-64E8-2345-ADB1-B3768AFF248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5F107-86FA-3748-80D7-A4CCC236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29F79-BEC1-9A48-AEDA-0053EA23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5E70EE6-8EF0-2443-8555-EFCDA1C59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Study Market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2D467B6-21B7-0C43-8FEA-FB6642C28A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Market Research = Potential</a:t>
            </a:r>
          </a:p>
          <a:p>
            <a:pPr>
              <a:lnSpc>
                <a:spcPct val="10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3923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Location/Segment                    Being Satisfied?</a:t>
            </a:r>
          </a:p>
          <a:p>
            <a:pPr>
              <a:lnSpc>
                <a:spcPct val="10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3923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Select 1 Market Segment             Or 1 Product</a:t>
            </a:r>
          </a:p>
          <a:p>
            <a:pPr>
              <a:lnSpc>
                <a:spcPct val="10000"/>
              </a:lnSpc>
              <a:buSzPct val="120000"/>
              <a:buFont typeface="Wingdings" pitchFamily="2" charset="2"/>
              <a:buBlip>
                <a:blip r:embed="rId2"/>
              </a:buBlip>
            </a:pPr>
            <a:endParaRPr lang="en-US" altLang="en-US" sz="3923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923"/>
              <a:t>Limited Resources = Limited Options</a:t>
            </a:r>
          </a:p>
        </p:txBody>
      </p:sp>
      <p:pic>
        <p:nvPicPr>
          <p:cNvPr id="29703" name="Picture 7" descr="MPj02849810000[1]">
            <a:extLst>
              <a:ext uri="{FF2B5EF4-FFF2-40B4-BE49-F238E27FC236}">
                <a16:creationId xmlns:a16="http://schemas.microsoft.com/office/drawing/2014/main" id="{039B5690-1393-004B-A641-A8EC8DB6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78" y="791736"/>
            <a:ext cx="2586404" cy="17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FD598-07D9-D54B-B433-449E674A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A18-1296-394A-9123-577D984B96E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7B40F-6621-7240-B910-7F8EBBFF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F40D0-CAA5-644D-9503-4C295A16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7EF4366-DA45-F54C-90B6-BD488AF0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Estimating Market Size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1FEA88F-7C49-D04E-B7FF-B6F1B57C0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altLang="en-US" sz="3346"/>
              <a:t>Industry Size?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Where Is Market?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How Large Is Market?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Identify Target Market &amp; It Size?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Size &amp; Distribution Of Population?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Sales = Growing, Stable, Declining?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Competitors = Successful?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Industry Technology?</a:t>
            </a:r>
          </a:p>
          <a:p>
            <a:pPr>
              <a:lnSpc>
                <a:spcPct val="85000"/>
              </a:lnSpc>
            </a:pPr>
            <a:r>
              <a:rPr lang="en-US" altLang="en-US" sz="3346"/>
              <a:t>Your Share?</a:t>
            </a:r>
          </a:p>
          <a:p>
            <a:pPr>
              <a:lnSpc>
                <a:spcPct val="85000"/>
              </a:lnSpc>
            </a:pPr>
            <a:endParaRPr lang="en-US" altLang="en-US" sz="3346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EFA15-F300-CF4E-90F0-3BC4ADA6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8AC3-E8CB-BD4D-9E8D-D0BAADAA11C1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6A71F-23BD-FE41-9F79-05C9B01D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1870A-66AD-4044-83DB-8451CD2E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5959C02F-EA1C-434B-B5F7-C121BF3F5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Start, Buy, Or Franchise?</a:t>
            </a:r>
          </a:p>
        </p:txBody>
      </p:sp>
      <p:pic>
        <p:nvPicPr>
          <p:cNvPr id="31749" name="Picture 5" descr="Figure 4">
            <a:extLst>
              <a:ext uri="{FF2B5EF4-FFF2-40B4-BE49-F238E27FC236}">
                <a16:creationId xmlns:a16="http://schemas.microsoft.com/office/drawing/2014/main" id="{9A0225AC-FE39-0C49-9061-67C88104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94" y="1644895"/>
            <a:ext cx="8376505" cy="4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8ECAA-95AE-AC43-A25F-5586F0AA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2AF0-A607-F24C-A4AF-150280AABA8F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41DEA-D57B-EA40-ADE6-B3FB70E0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8F91A-2B89-704D-AE83-5057E016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A79DEB0-5F77-794C-BEF9-FF8E3F9E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Reasons To Start A</a:t>
            </a:r>
            <a:br>
              <a:rPr lang="en-US" altLang="en-US"/>
            </a:br>
            <a:r>
              <a:rPr lang="en-US" altLang="en-US"/>
              <a:t>Business = Owner’s Freedom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C3A9E2-4961-9840-B0BA-F02F419053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/>
              <a:t>Define Nature</a:t>
            </a:r>
          </a:p>
          <a:p>
            <a:pPr>
              <a:lnSpc>
                <a:spcPct val="10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/>
              <a:t>Physical Facilities</a:t>
            </a:r>
          </a:p>
          <a:p>
            <a:pPr>
              <a:lnSpc>
                <a:spcPct val="10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/>
              <a:t>Inventory</a:t>
            </a:r>
          </a:p>
          <a:p>
            <a:pPr>
              <a:lnSpc>
                <a:spcPct val="10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/>
              <a:t>Select/Develop Personnel</a:t>
            </a:r>
          </a:p>
          <a:p>
            <a:pPr>
              <a:lnSpc>
                <a:spcPct val="10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/>
              <a:t>Technology, etc.</a:t>
            </a:r>
          </a:p>
          <a:p>
            <a:pPr>
              <a:lnSpc>
                <a:spcPct val="10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/>
              <a:t>Competitive Environment</a:t>
            </a:r>
          </a:p>
        </p:txBody>
      </p:sp>
      <p:grpSp>
        <p:nvGrpSpPr>
          <p:cNvPr id="33799" name="Group 7">
            <a:extLst>
              <a:ext uri="{FF2B5EF4-FFF2-40B4-BE49-F238E27FC236}">
                <a16:creationId xmlns:a16="http://schemas.microsoft.com/office/drawing/2014/main" id="{115EE194-5B4A-9E4A-93A7-483B626AC5B9}"/>
              </a:ext>
            </a:extLst>
          </p:cNvPr>
          <p:cNvGrpSpPr>
            <a:grpSpLocks/>
          </p:cNvGrpSpPr>
          <p:nvPr/>
        </p:nvGrpSpPr>
        <p:grpSpPr bwMode="auto">
          <a:xfrm>
            <a:off x="8530371" y="1787770"/>
            <a:ext cx="3218350" cy="3150577"/>
            <a:chOff x="3921" y="976"/>
            <a:chExt cx="1757" cy="1720"/>
          </a:xfrm>
        </p:grpSpPr>
        <p:pic>
          <p:nvPicPr>
            <p:cNvPr id="33797" name="Picture 5" descr="52189.JPG - Click to enlarge">
              <a:extLst>
                <a:ext uri="{FF2B5EF4-FFF2-40B4-BE49-F238E27FC236}">
                  <a16:creationId xmlns:a16="http://schemas.microsoft.com/office/drawing/2014/main" id="{EE2F4973-BE27-924A-B4C5-855FBAA18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976"/>
              <a:ext cx="974" cy="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453D9CA2-00E0-6342-9C10-E3BB0479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2297"/>
              <a:ext cx="1757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Doug Menuez/Getty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64FA-9A70-5B4A-A8EB-B5A6526F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7EA7-E362-BF41-8542-1D9187F6EFA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68C26-F52F-164A-80D0-C6B96E82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6950B-1FE0-8D4D-BE4B-A6C673D7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791E086-8E51-AE45-A69A-3D0503277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Reasons To </a:t>
            </a:r>
            <a:r>
              <a:rPr lang="en-US" altLang="en-US" sz="5307" u="sng"/>
              <a:t>Not</a:t>
            </a:r>
            <a:br>
              <a:rPr lang="en-US" altLang="en-US" sz="5307" u="sng"/>
            </a:br>
            <a:r>
              <a:rPr lang="en-US" altLang="en-US" sz="5307"/>
              <a:t>Start A Business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AADCCE6-92A0-7B44-AE54-D8D1425D9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Right Business?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Assemble Resources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Established Product Line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Production Problems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Market &amp; Distribution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Systems &amp; Controls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û"/>
            </a:pPr>
            <a:r>
              <a:rPr lang="en-US" altLang="en-US" sz="3692"/>
              <a:t>Start-Up vs. Existing vs. Franchise</a:t>
            </a:r>
          </a:p>
        </p:txBody>
      </p:sp>
      <p:grpSp>
        <p:nvGrpSpPr>
          <p:cNvPr id="34825" name="Group 9">
            <a:extLst>
              <a:ext uri="{FF2B5EF4-FFF2-40B4-BE49-F238E27FC236}">
                <a16:creationId xmlns:a16="http://schemas.microsoft.com/office/drawing/2014/main" id="{F31D3ADC-2897-0242-8427-3D8E3C13F85D}"/>
              </a:ext>
            </a:extLst>
          </p:cNvPr>
          <p:cNvGrpSpPr>
            <a:grpSpLocks/>
          </p:cNvGrpSpPr>
          <p:nvPr/>
        </p:nvGrpSpPr>
        <p:grpSpPr bwMode="auto">
          <a:xfrm>
            <a:off x="7903918" y="1758462"/>
            <a:ext cx="3231172" cy="2872154"/>
            <a:chOff x="3563" y="960"/>
            <a:chExt cx="1764" cy="1568"/>
          </a:xfrm>
        </p:grpSpPr>
        <p:pic>
          <p:nvPicPr>
            <p:cNvPr id="34823" name="Picture 7" descr="116068.JPG - Click to enlarge">
              <a:extLst>
                <a:ext uri="{FF2B5EF4-FFF2-40B4-BE49-F238E27FC236}">
                  <a16:creationId xmlns:a16="http://schemas.microsoft.com/office/drawing/2014/main" id="{675F94E2-3DA3-024E-8A25-FEC040633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" y="960"/>
              <a:ext cx="1315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4" name="Rectangle 8">
              <a:extLst>
                <a:ext uri="{FF2B5EF4-FFF2-40B4-BE49-F238E27FC236}">
                  <a16:creationId xmlns:a16="http://schemas.microsoft.com/office/drawing/2014/main" id="{A3ED540B-3C7B-0B40-B642-B42BC2F5E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2129"/>
              <a:ext cx="1764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Amos Morgan/Getty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6AC35-8B7A-BF48-921B-0A964E1F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8C0-1178-9C45-ADA2-E42C71590957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EDEA8-E6BB-7548-A33D-B77D0F4C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DD0D7-39F8-4A49-A7C4-259046BA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876E6A1-4950-0549-B796-00AFF1238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Reasons </a:t>
            </a:r>
            <a:r>
              <a:rPr lang="en-US" altLang="en-US" sz="4846" u="sng"/>
              <a:t>For</a:t>
            </a:r>
            <a:br>
              <a:rPr lang="en-US" altLang="en-US" sz="4846"/>
            </a:br>
            <a:r>
              <a:rPr lang="en-US" altLang="en-US" sz="4846"/>
              <a:t>Buying Existing Business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0892564-3619-4247-A551-5F665822DE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 dirty="0"/>
              <a:t>Experienced Employees</a:t>
            </a:r>
          </a:p>
          <a:p>
            <a:pPr>
              <a:lnSpc>
                <a:spcPct val="9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 dirty="0"/>
              <a:t>Existing Facilities</a:t>
            </a:r>
          </a:p>
          <a:p>
            <a:pPr>
              <a:lnSpc>
                <a:spcPct val="9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 dirty="0"/>
              <a:t>Existing Product &amp;  Market</a:t>
            </a:r>
          </a:p>
          <a:p>
            <a:pPr>
              <a:lnSpc>
                <a:spcPct val="9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 dirty="0"/>
              <a:t>Desirable Location</a:t>
            </a:r>
          </a:p>
          <a:p>
            <a:pPr>
              <a:lnSpc>
                <a:spcPct val="9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 dirty="0"/>
              <a:t>Bank Credit Relationships</a:t>
            </a:r>
          </a:p>
          <a:p>
            <a:pPr>
              <a:lnSpc>
                <a:spcPct val="95000"/>
              </a:lnSpc>
              <a:buSzTx/>
              <a:buFont typeface="Arial" panose="020B0604020202020204" pitchFamily="34" charset="0"/>
              <a:buChar char="+"/>
            </a:pPr>
            <a:r>
              <a:rPr lang="en-US" altLang="en-US" sz="4038" dirty="0"/>
              <a:t>Revenues, Profits, &amp; Goodwill</a:t>
            </a:r>
          </a:p>
        </p:txBody>
      </p:sp>
      <p:grpSp>
        <p:nvGrpSpPr>
          <p:cNvPr id="35847" name="Group 7">
            <a:extLst>
              <a:ext uri="{FF2B5EF4-FFF2-40B4-BE49-F238E27FC236}">
                <a16:creationId xmlns:a16="http://schemas.microsoft.com/office/drawing/2014/main" id="{938DD8A0-6A5B-8745-90CE-D6840084A1D3}"/>
              </a:ext>
            </a:extLst>
          </p:cNvPr>
          <p:cNvGrpSpPr>
            <a:grpSpLocks/>
          </p:cNvGrpSpPr>
          <p:nvPr/>
        </p:nvGrpSpPr>
        <p:grpSpPr bwMode="auto">
          <a:xfrm>
            <a:off x="8266379" y="483323"/>
            <a:ext cx="3665293" cy="3179885"/>
            <a:chOff x="3511" y="1208"/>
            <a:chExt cx="2001" cy="1736"/>
          </a:xfrm>
        </p:grpSpPr>
        <p:pic>
          <p:nvPicPr>
            <p:cNvPr id="35845" name="Picture 5" descr="OS31023.JPG - Click to enlarge">
              <a:extLst>
                <a:ext uri="{FF2B5EF4-FFF2-40B4-BE49-F238E27FC236}">
                  <a16:creationId xmlns:a16="http://schemas.microsoft.com/office/drawing/2014/main" id="{2492BCDA-95E6-5A44-94B1-A2A0C22B9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208"/>
              <a:ext cx="1398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6" name="Rectangle 6">
              <a:extLst>
                <a:ext uri="{FF2B5EF4-FFF2-40B4-BE49-F238E27FC236}">
                  <a16:creationId xmlns:a16="http://schemas.microsoft.com/office/drawing/2014/main" id="{21F9B62F-C657-6A4F-BD57-60F282F4B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545"/>
              <a:ext cx="200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C Squared Studios/Getty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9CAA5-658D-EE45-A57F-E06C78F3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680E-DE64-404D-BA80-1B04C114EBE2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B7BCF-1946-F14B-95D6-0F7AD12B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61ADF-9A56-1D4A-A318-BBD319CD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0A97E9F-EE6D-5044-9BD7-4BD67F37D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Reasons For </a:t>
            </a:r>
            <a:r>
              <a:rPr lang="en-US" altLang="en-US" sz="4846" u="sng"/>
              <a:t>Not</a:t>
            </a:r>
            <a:br>
              <a:rPr lang="en-US" altLang="en-US" sz="4846"/>
            </a:br>
            <a:r>
              <a:rPr lang="en-US" altLang="en-US" sz="4846"/>
              <a:t>Buying Existing Business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B47D4CC-6D56-E442-BB6D-D68443687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20000"/>
              <a:buFont typeface="Wingdings" pitchFamily="2" charset="2"/>
              <a:buChar char="ý"/>
            </a:pPr>
            <a:r>
              <a:rPr lang="en-US" altLang="en-US" sz="3808"/>
              <a:t>Facilities = Old/Obsolete</a:t>
            </a:r>
          </a:p>
          <a:p>
            <a:pPr>
              <a:buClr>
                <a:schemeClr val="hlink"/>
              </a:buClr>
              <a:buSzPct val="120000"/>
              <a:buFont typeface="Wingdings" pitchFamily="2" charset="2"/>
              <a:buChar char="ý"/>
            </a:pPr>
            <a:r>
              <a:rPr lang="en-US" altLang="en-US" sz="3808"/>
              <a:t>Poor Employees</a:t>
            </a:r>
          </a:p>
          <a:p>
            <a:pPr>
              <a:buClr>
                <a:schemeClr val="hlink"/>
              </a:buClr>
              <a:buSzPct val="120000"/>
              <a:buFont typeface="Wingdings" pitchFamily="2" charset="2"/>
              <a:buChar char="ý"/>
            </a:pPr>
            <a:r>
              <a:rPr lang="en-US" altLang="en-US" sz="3808"/>
              <a:t>A/R Past Due/Uncollectible</a:t>
            </a:r>
          </a:p>
          <a:p>
            <a:pPr>
              <a:buClr>
                <a:schemeClr val="hlink"/>
              </a:buClr>
              <a:buSzPct val="120000"/>
              <a:buFont typeface="Wingdings" pitchFamily="2" charset="2"/>
              <a:buChar char="ý"/>
            </a:pPr>
            <a:r>
              <a:rPr lang="en-US" altLang="en-US" sz="3808"/>
              <a:t>Bad Location</a:t>
            </a:r>
          </a:p>
          <a:p>
            <a:pPr>
              <a:buClr>
                <a:schemeClr val="hlink"/>
              </a:buClr>
              <a:buSzPct val="120000"/>
              <a:buFont typeface="Wingdings" pitchFamily="2" charset="2"/>
              <a:buChar char="ý"/>
            </a:pPr>
            <a:r>
              <a:rPr lang="en-US" altLang="en-US" sz="3808"/>
              <a:t>Poor Financial Condition/Relations</a:t>
            </a:r>
          </a:p>
          <a:p>
            <a:pPr>
              <a:buClr>
                <a:schemeClr val="hlink"/>
              </a:buClr>
              <a:buSzPct val="120000"/>
              <a:buFont typeface="Wingdings" pitchFamily="2" charset="2"/>
              <a:buChar char="ý"/>
            </a:pPr>
            <a:r>
              <a:rPr lang="en-US" altLang="en-US" sz="3808"/>
              <a:t>Inventory = Poor/Obsolete</a:t>
            </a:r>
          </a:p>
        </p:txBody>
      </p:sp>
      <p:grpSp>
        <p:nvGrpSpPr>
          <p:cNvPr id="36871" name="Group 7">
            <a:extLst>
              <a:ext uri="{FF2B5EF4-FFF2-40B4-BE49-F238E27FC236}">
                <a16:creationId xmlns:a16="http://schemas.microsoft.com/office/drawing/2014/main" id="{F900EC16-8233-6F44-A4B1-1EF59F00C8AF}"/>
              </a:ext>
            </a:extLst>
          </p:cNvPr>
          <p:cNvGrpSpPr>
            <a:grpSpLocks/>
          </p:cNvGrpSpPr>
          <p:nvPr/>
        </p:nvGrpSpPr>
        <p:grpSpPr bwMode="auto">
          <a:xfrm>
            <a:off x="8850892" y="1217544"/>
            <a:ext cx="2428875" cy="3487616"/>
            <a:chOff x="4058" y="936"/>
            <a:chExt cx="1326" cy="1904"/>
          </a:xfrm>
        </p:grpSpPr>
        <p:pic>
          <p:nvPicPr>
            <p:cNvPr id="36869" name="Picture 5" descr="OEM0046.JPG - Click to enlarge">
              <a:extLst>
                <a:ext uri="{FF2B5EF4-FFF2-40B4-BE49-F238E27FC236}">
                  <a16:creationId xmlns:a16="http://schemas.microsoft.com/office/drawing/2014/main" id="{8C02C02F-B851-FC48-95D4-499F8E558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" y="936"/>
              <a:ext cx="758" cy="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0" name="Rectangle 6">
              <a:extLst>
                <a:ext uri="{FF2B5EF4-FFF2-40B4-BE49-F238E27FC236}">
                  <a16:creationId xmlns:a16="http://schemas.microsoft.com/office/drawing/2014/main" id="{1CECDA0D-3D02-464D-9C72-2D211A579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441"/>
              <a:ext cx="132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65104-37FC-5844-B422-1C351F1E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5A81-007C-E741-9182-E714E548898A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D4A9F-435A-A74F-B08A-1169BD5F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BEC82-8A70-B344-A2CD-BBF4CF5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BDDE5C-6E91-7641-8C7A-ED21E32B2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Questions Before Buying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36E32E4-4722-F54A-8308-9C852036BA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2573" y="1602765"/>
            <a:ext cx="8706216" cy="4650764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Why For Sale?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Present Owner Intentions?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Changing Environment?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Facilities Suitable- Present/Future?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Operating Efficiently?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Financial Condition?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Investment?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Return On Investment?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Price Right?</a:t>
            </a:r>
          </a:p>
          <a:p>
            <a:pPr>
              <a:lnSpc>
                <a:spcPct val="70000"/>
              </a:lnSpc>
              <a:buSzTx/>
              <a:buFont typeface="Wingdings" pitchFamily="2" charset="2"/>
              <a:buChar char="Ø"/>
            </a:pPr>
            <a:r>
              <a:rPr lang="en-US" altLang="en-US" sz="3346"/>
              <a:t>Managerial Ability?</a:t>
            </a:r>
          </a:p>
        </p:txBody>
      </p:sp>
      <p:pic>
        <p:nvPicPr>
          <p:cNvPr id="37894" name="Picture 6" descr="MCj03835280000[1]">
            <a:extLst>
              <a:ext uri="{FF2B5EF4-FFF2-40B4-BE49-F238E27FC236}">
                <a16:creationId xmlns:a16="http://schemas.microsoft.com/office/drawing/2014/main" id="{62738C04-A8E6-7846-BC7F-D28E3C54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07" y="1690688"/>
            <a:ext cx="2146788" cy="23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C89BD-DEC3-0E45-A7F7-852D797C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9DB9-F72B-B940-953C-542276791788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CA591-F591-6D4B-948A-702F694A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E52E5-2AAF-0944-9BAE-BAE1EFEB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EE67-E519-DB46-92A3-8FC85E71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book- Small business Management by Megginson and Byrd</a:t>
            </a:r>
          </a:p>
        </p:txBody>
      </p:sp>
      <p:pic>
        <p:nvPicPr>
          <p:cNvPr id="4" name="Picture 4" descr="Megginson">
            <a:extLst>
              <a:ext uri="{FF2B5EF4-FFF2-40B4-BE49-F238E27FC236}">
                <a16:creationId xmlns:a16="http://schemas.microsoft.com/office/drawing/2014/main" id="{A4983FE9-8FA7-BB49-93AE-BCEDF5DC3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70" y="1847850"/>
            <a:ext cx="34862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AF3C9-6180-1E4D-8CF9-7F3A8C0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94D6-B310-9446-94E5-22BC98AFE45B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8ECF-DD86-E243-A8D0-3EA9BB53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CDC16-AE26-FB42-B104-58E5031F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F95D675-94DD-884D-A05C-9C9C306EE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Reasons </a:t>
            </a:r>
            <a:r>
              <a:rPr lang="en-US" altLang="en-US" sz="4846" u="sng"/>
              <a:t>For</a:t>
            </a:r>
            <a:br>
              <a:rPr lang="en-US" altLang="en-US" sz="4846"/>
            </a:br>
            <a:r>
              <a:rPr lang="en-US" altLang="en-US" sz="4846"/>
              <a:t>Buying Franchise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EA6A901-71E8-4241-8B9C-1F66F68EC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buSzTx/>
              <a:buFont typeface="Wingdings" pitchFamily="2" charset="2"/>
              <a:buChar char="þ"/>
            </a:pPr>
            <a:r>
              <a:rPr lang="en-US" altLang="en-US" dirty="0"/>
              <a:t>Successful/Proven Operation &amp; Image</a:t>
            </a:r>
          </a:p>
          <a:p>
            <a:pPr>
              <a:lnSpc>
                <a:spcPct val="105000"/>
              </a:lnSpc>
              <a:buSzTx/>
              <a:buFont typeface="Wingdings" pitchFamily="2" charset="2"/>
              <a:buChar char="þ"/>
            </a:pPr>
            <a:r>
              <a:rPr lang="en-US" altLang="en-US" dirty="0"/>
              <a:t>Experience Guidance</a:t>
            </a:r>
          </a:p>
          <a:p>
            <a:pPr>
              <a:lnSpc>
                <a:spcPct val="105000"/>
              </a:lnSpc>
              <a:buSzTx/>
              <a:buFont typeface="Wingdings" pitchFamily="2" charset="2"/>
              <a:buChar char="þ"/>
            </a:pPr>
            <a:r>
              <a:rPr lang="en-US" altLang="en-US" dirty="0"/>
              <a:t>Many To Chose From</a:t>
            </a:r>
          </a:p>
          <a:p>
            <a:pPr>
              <a:lnSpc>
                <a:spcPct val="105000"/>
              </a:lnSpc>
              <a:buSzTx/>
              <a:buFont typeface="Wingdings" pitchFamily="2" charset="2"/>
              <a:buChar char="þ"/>
            </a:pPr>
            <a:r>
              <a:rPr lang="en-US" altLang="en-US" dirty="0"/>
              <a:t>Combines Your Talent &amp; Desires</a:t>
            </a:r>
          </a:p>
        </p:txBody>
      </p:sp>
      <p:pic>
        <p:nvPicPr>
          <p:cNvPr id="38916" name="Picture 4" descr="MPj03211970000[1]">
            <a:extLst>
              <a:ext uri="{FF2B5EF4-FFF2-40B4-BE49-F238E27FC236}">
                <a16:creationId xmlns:a16="http://schemas.microsoft.com/office/drawing/2014/main" id="{CDE01DD9-A5F2-CD43-AC5B-0D8DB14B9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70" y="627043"/>
            <a:ext cx="1989260" cy="27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51929-6CC8-8E48-BC95-F5E2CEEA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C0E-6996-F44C-B15A-1704018F18C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3C1E9-588A-184A-9565-96DC440C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6E4F8-B57B-784F-8B94-7104EB2D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AFBCCE5-0C7A-6F4E-8D2B-0A5C22ABA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Franchise Questions?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19DF1F5-7E3B-FF40-903E-F951F014F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/>
              <a:t>How Much Help?</a:t>
            </a:r>
          </a:p>
          <a:p>
            <a:pPr>
              <a:lnSpc>
                <a:spcPct val="105000"/>
              </a:lnSpc>
            </a:pPr>
            <a:r>
              <a:rPr lang="en-US" altLang="en-US"/>
              <a:t>Franchise Help = Cover Costs?</a:t>
            </a:r>
          </a:p>
          <a:p>
            <a:pPr>
              <a:lnSpc>
                <a:spcPct val="105000"/>
              </a:lnSpc>
            </a:pPr>
            <a:r>
              <a:rPr lang="en-US" altLang="en-US"/>
              <a:t>Professional Advice</a:t>
            </a:r>
          </a:p>
          <a:p>
            <a:pPr lvl="1">
              <a:lnSpc>
                <a:spcPct val="105000"/>
              </a:lnSpc>
            </a:pPr>
            <a:r>
              <a:rPr lang="en-US" altLang="en-US"/>
              <a:t>Legal</a:t>
            </a:r>
          </a:p>
          <a:p>
            <a:pPr lvl="1">
              <a:lnSpc>
                <a:spcPct val="105000"/>
              </a:lnSpc>
            </a:pPr>
            <a:r>
              <a:rPr lang="en-US" altLang="en-US"/>
              <a:t>Accounting</a:t>
            </a:r>
          </a:p>
          <a:p>
            <a:pPr>
              <a:lnSpc>
                <a:spcPct val="105000"/>
              </a:lnSpc>
            </a:pPr>
            <a:r>
              <a:rPr lang="en-US" altLang="en-US"/>
              <a:t>Source/Cost Of Supplies</a:t>
            </a:r>
          </a:p>
        </p:txBody>
      </p:sp>
      <p:grpSp>
        <p:nvGrpSpPr>
          <p:cNvPr id="39943" name="Group 7">
            <a:extLst>
              <a:ext uri="{FF2B5EF4-FFF2-40B4-BE49-F238E27FC236}">
                <a16:creationId xmlns:a16="http://schemas.microsoft.com/office/drawing/2014/main" id="{48CFA509-001A-5249-9410-E6A8F5E52385}"/>
              </a:ext>
            </a:extLst>
          </p:cNvPr>
          <p:cNvGrpSpPr>
            <a:grpSpLocks/>
          </p:cNvGrpSpPr>
          <p:nvPr/>
        </p:nvGrpSpPr>
        <p:grpSpPr bwMode="auto">
          <a:xfrm>
            <a:off x="7484453" y="3209193"/>
            <a:ext cx="2919779" cy="2315308"/>
            <a:chOff x="3326" y="1728"/>
            <a:chExt cx="1594" cy="1264"/>
          </a:xfrm>
        </p:grpSpPr>
        <p:pic>
          <p:nvPicPr>
            <p:cNvPr id="39941" name="Picture 5" descr="21093.JPG - Click to enlarge">
              <a:extLst>
                <a:ext uri="{FF2B5EF4-FFF2-40B4-BE49-F238E27FC236}">
                  <a16:creationId xmlns:a16="http://schemas.microsoft.com/office/drawing/2014/main" id="{36A392CB-0B5D-E947-9234-182DDDF23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1728"/>
              <a:ext cx="1536" cy="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2" name="Rectangle 6">
              <a:extLst>
                <a:ext uri="{FF2B5EF4-FFF2-40B4-BE49-F238E27FC236}">
                  <a16:creationId xmlns:a16="http://schemas.microsoft.com/office/drawing/2014/main" id="{8850159E-55D4-FA46-9FB7-88E01DBBB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593"/>
              <a:ext cx="15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PhotoLink/Getty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C2A3C-5978-9B42-81BD-36CC9760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D89E-E1A1-4E47-B2D0-9C1D11285AC4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9A7FE-EF35-624A-A880-D7BA6CBA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7BAD1-20F7-3142-9C16-BBCF5BE3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EDF1772B-125D-B147-AF92-6CFA40236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Reasons For </a:t>
            </a:r>
            <a:r>
              <a:rPr lang="en-US" altLang="en-US" u="sng"/>
              <a:t>Not</a:t>
            </a:r>
            <a:br>
              <a:rPr lang="en-US" altLang="en-US"/>
            </a:br>
            <a:r>
              <a:rPr lang="en-US" altLang="en-US"/>
              <a:t>Buying Franchise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73D8910-60A4-784E-B76E-E7DA1AFD57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808"/>
              <a:t>Cost</a:t>
            </a:r>
          </a:p>
          <a:p>
            <a:pPr lvl="1"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346"/>
              <a:t>Initial Investment</a:t>
            </a:r>
          </a:p>
          <a:p>
            <a:pPr lvl="1"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346"/>
              <a:t>Royalties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808"/>
              <a:t>New?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808"/>
              <a:t>Owner Fit?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808"/>
              <a:t>Independence</a:t>
            </a:r>
          </a:p>
          <a:p>
            <a:pPr>
              <a:buClr>
                <a:srgbClr val="C80404"/>
              </a:buClr>
              <a:buSzTx/>
              <a:buFont typeface="Wingdings" pitchFamily="2" charset="2"/>
              <a:buChar char="ý"/>
            </a:pPr>
            <a:r>
              <a:rPr lang="en-US" altLang="en-US" sz="3808"/>
              <a:t>“White Elephant”?</a:t>
            </a:r>
          </a:p>
        </p:txBody>
      </p:sp>
      <p:pic>
        <p:nvPicPr>
          <p:cNvPr id="40971" name="Picture 11" descr="MPj03878050000[1]">
            <a:extLst>
              <a:ext uri="{FF2B5EF4-FFF2-40B4-BE49-F238E27FC236}">
                <a16:creationId xmlns:a16="http://schemas.microsoft.com/office/drawing/2014/main" id="{C7A57926-C2A1-B240-BA4D-DFD54DB8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27" y="2097333"/>
            <a:ext cx="2725615" cy="38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43E6A-0968-AA44-AD03-D442311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A044-49E7-144D-A0E7-08E83EDB183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5F56B-25D6-0047-B710-3C6E0B04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BECE0-D1F8-7942-A4CA-0B45A94D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269CA074-99E4-AC47-AD58-593665988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Franchising Benefits</a:t>
            </a:r>
            <a:br>
              <a:rPr lang="en-US" altLang="en-US" sz="3923"/>
            </a:br>
            <a:r>
              <a:rPr lang="en-US" altLang="en-US" sz="3923"/>
              <a:t>Franchisee &amp; Franchiser</a:t>
            </a:r>
          </a:p>
        </p:txBody>
      </p:sp>
      <p:pic>
        <p:nvPicPr>
          <p:cNvPr id="41989" name="Picture 5" descr="Table 4">
            <a:extLst>
              <a:ext uri="{FF2B5EF4-FFF2-40B4-BE49-F238E27FC236}">
                <a16:creationId xmlns:a16="http://schemas.microsoft.com/office/drawing/2014/main" id="{B0500B87-BAB0-B14F-8221-7DF22E0C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4" y="2399567"/>
            <a:ext cx="8250115" cy="2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4189-F0AB-C049-A714-30942A5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00E6-27D2-6646-9CB1-7DBD7C6D7C9B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295F8-A040-5E49-87DF-FF641D07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2AE73-6806-9641-BB9C-43A5DEA9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4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E49A38A-B2DC-FE4E-A1BF-8F4131E42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Franchising Opportunities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964662-5036-7749-9574-8004C7FB7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2,552 Franchises</a:t>
            </a:r>
          </a:p>
          <a:p>
            <a:pPr>
              <a:lnSpc>
                <a:spcPct val="45000"/>
              </a:lnSpc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75 Countries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International Franchise Association - </a:t>
            </a:r>
            <a:r>
              <a:rPr lang="en-US" altLang="en-US">
                <a:hlinkClick r:id="rId2"/>
              </a:rPr>
              <a:t>http://www.franchise.org</a:t>
            </a:r>
            <a:endParaRPr lang="en-US" altLang="en-US"/>
          </a:p>
        </p:txBody>
      </p:sp>
      <p:grpSp>
        <p:nvGrpSpPr>
          <p:cNvPr id="44041" name="Group 9">
            <a:extLst>
              <a:ext uri="{FF2B5EF4-FFF2-40B4-BE49-F238E27FC236}">
                <a16:creationId xmlns:a16="http://schemas.microsoft.com/office/drawing/2014/main" id="{C43B3ED5-3ECE-C24E-AE7B-5EEB9531F2FE}"/>
              </a:ext>
            </a:extLst>
          </p:cNvPr>
          <p:cNvGrpSpPr>
            <a:grpSpLocks/>
          </p:cNvGrpSpPr>
          <p:nvPr/>
        </p:nvGrpSpPr>
        <p:grpSpPr bwMode="auto">
          <a:xfrm>
            <a:off x="7898424" y="1685193"/>
            <a:ext cx="2916116" cy="2813539"/>
            <a:chOff x="3576" y="920"/>
            <a:chExt cx="1592" cy="1536"/>
          </a:xfrm>
        </p:grpSpPr>
        <p:pic>
          <p:nvPicPr>
            <p:cNvPr id="44039" name="Picture 7" descr="64014.JPG - Click to enlarge">
              <a:extLst>
                <a:ext uri="{FF2B5EF4-FFF2-40B4-BE49-F238E27FC236}">
                  <a16:creationId xmlns:a16="http://schemas.microsoft.com/office/drawing/2014/main" id="{FB3D57AB-F614-C445-B53A-0D553A18C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" y="920"/>
              <a:ext cx="129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0" name="Rectangle 8">
              <a:extLst>
                <a:ext uri="{FF2B5EF4-FFF2-40B4-BE49-F238E27FC236}">
                  <a16:creationId xmlns:a16="http://schemas.microsoft.com/office/drawing/2014/main" id="{414772AF-759F-8C45-B89F-4DD2F880E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2057"/>
              <a:ext cx="1592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Jason Reed/Getty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FC421-8269-1443-975A-990958C5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464C-2983-9E4D-AAC5-E1F65D4EC97E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20FB8-F068-0940-9BEE-1734BE58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8354-E9FA-A14F-A947-0BC9632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7805E86-D8D4-3F40-9D3A-64BCC7DCC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Franchising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E0067F7-5C85-FC41-A68F-33A4D0AFB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5000"/>
              </a:lnSpc>
            </a:pPr>
            <a:r>
              <a:rPr lang="en-US" altLang="en-US"/>
              <a:t>Franchise Agreement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145000"/>
              </a:lnSpc>
            </a:pPr>
            <a:r>
              <a:rPr lang="en-US" altLang="en-US"/>
              <a:t>Franchiser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145000"/>
              </a:lnSpc>
            </a:pPr>
            <a:r>
              <a:rPr lang="en-US" altLang="en-US"/>
              <a:t>Franchisee</a:t>
            </a:r>
          </a:p>
        </p:txBody>
      </p:sp>
      <p:grpSp>
        <p:nvGrpSpPr>
          <p:cNvPr id="45065" name="Group 9">
            <a:extLst>
              <a:ext uri="{FF2B5EF4-FFF2-40B4-BE49-F238E27FC236}">
                <a16:creationId xmlns:a16="http://schemas.microsoft.com/office/drawing/2014/main" id="{4055F84E-B850-714F-B814-BFA29B667322}"/>
              </a:ext>
            </a:extLst>
          </p:cNvPr>
          <p:cNvGrpSpPr>
            <a:grpSpLocks/>
          </p:cNvGrpSpPr>
          <p:nvPr/>
        </p:nvGrpSpPr>
        <p:grpSpPr bwMode="auto">
          <a:xfrm>
            <a:off x="6656510" y="2916116"/>
            <a:ext cx="3542567" cy="2740269"/>
            <a:chOff x="2898" y="1456"/>
            <a:chExt cx="1934" cy="1496"/>
          </a:xfrm>
        </p:grpSpPr>
        <p:pic>
          <p:nvPicPr>
            <p:cNvPr id="45063" name="Picture 7" descr="BPG0011.jpg - Click to enlarge">
              <a:extLst>
                <a:ext uri="{FF2B5EF4-FFF2-40B4-BE49-F238E27FC236}">
                  <a16:creationId xmlns:a16="http://schemas.microsoft.com/office/drawing/2014/main" id="{465A27E0-AC95-194D-9B9D-30361EE27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1456"/>
              <a:ext cx="1872" cy="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4" name="Rectangle 8">
              <a:extLst>
                <a:ext uri="{FF2B5EF4-FFF2-40B4-BE49-F238E27FC236}">
                  <a16:creationId xmlns:a16="http://schemas.microsoft.com/office/drawing/2014/main" id="{48FF62B3-C155-BC4A-A3AA-51FC21B7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553"/>
              <a:ext cx="132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4FC01-3B8A-FD47-ACE2-3F9FEA90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C263-458A-F441-B00E-49A772D6BAC2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2EF81-CEBE-D54E-A513-CFF23F8E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D5C3-6C7F-DD4F-84F7-9E26B1BB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006B233-641A-8946-B557-8E55EF0B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Franchisor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576956C-A163-2D45-A4DD-06D4C339DF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2573" y="1586279"/>
            <a:ext cx="8706216" cy="4632448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altLang="en-US" sz="3346"/>
              <a:t>Startup Assistance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Proven System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Standardized Accounting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Some Financial Assistance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Purchase/Construction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Training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Advertising Program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Customer Service Standards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Changing Market Opportunities</a:t>
            </a:r>
          </a:p>
          <a:p>
            <a:pPr>
              <a:lnSpc>
                <a:spcPct val="70000"/>
              </a:lnSpc>
            </a:pPr>
            <a:r>
              <a:rPr lang="en-US" altLang="en-US" sz="3346"/>
              <a:t>Quantity Discounts</a:t>
            </a:r>
          </a:p>
        </p:txBody>
      </p:sp>
      <p:pic>
        <p:nvPicPr>
          <p:cNvPr id="52236" name="Picture 12" descr="MPj03059380000[1]">
            <a:extLst>
              <a:ext uri="{FF2B5EF4-FFF2-40B4-BE49-F238E27FC236}">
                <a16:creationId xmlns:a16="http://schemas.microsoft.com/office/drawing/2014/main" id="{63F48337-E444-8C48-B5ED-5AF2704D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92" y="1599102"/>
            <a:ext cx="2634029" cy="33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F339D-2867-CD43-AAFF-99C5FD2A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3F3C-5739-044E-842C-3B7492873E5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B19B7-CA33-2044-A920-6ECF9AA1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A4D65-D096-3F4B-801F-F3590218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4EC81F89-4C54-FB45-8034-D046647D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Product/Trademark Franchise</a:t>
            </a:r>
          </a:p>
        </p:txBody>
      </p:sp>
      <p:pic>
        <p:nvPicPr>
          <p:cNvPr id="47110" name="Picture 6" descr="Figure 4">
            <a:extLst>
              <a:ext uri="{FF2B5EF4-FFF2-40B4-BE49-F238E27FC236}">
                <a16:creationId xmlns:a16="http://schemas.microsoft.com/office/drawing/2014/main" id="{6B697EFF-614A-7240-AA4F-C8827C0A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4" y="1525833"/>
            <a:ext cx="8409477" cy="4623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B0520-2265-864B-B092-7195780C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5DF3-C733-4C4E-998C-B3DA697AA36B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81E2F-F19B-C34D-A64F-FDC36E6A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0FFB0-FF31-2E41-B878-4BDBA9F9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DA7D6B16-0649-F84C-95E0-7A7C8F2A0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Business Format Franchise</a:t>
            </a:r>
          </a:p>
        </p:txBody>
      </p:sp>
      <p:pic>
        <p:nvPicPr>
          <p:cNvPr id="49157" name="Picture 5" descr="Figure 4">
            <a:extLst>
              <a:ext uri="{FF2B5EF4-FFF2-40B4-BE49-F238E27FC236}">
                <a16:creationId xmlns:a16="http://schemas.microsoft.com/office/drawing/2014/main" id="{38A0F7B4-F062-9B48-8847-6F77E699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86" y="2079015"/>
            <a:ext cx="8526706" cy="36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8A525-E07A-FA42-BF47-AD171C9F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3C90-5190-9E4B-95D4-A0BF93BEC6FD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EE545-3427-AE49-9B6B-EA26B909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FD6D7-A2CF-B24B-86EB-EE05CC48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2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2871F3-8FC6-F942-8BA1-9120B9338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Franchise Popularity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96B3727-7A4E-2E42-B287-4C4E4F652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Wingdings" pitchFamily="2" charset="2"/>
              <a:buChar char="é"/>
            </a:pPr>
            <a:r>
              <a:rPr lang="en-US" altLang="en-US"/>
              <a:t>Already Identified Need, Product Created, Marketing</a:t>
            </a:r>
          </a:p>
          <a:p>
            <a:pPr>
              <a:lnSpc>
                <a:spcPct val="85000"/>
              </a:lnSpc>
              <a:buSzPct val="120000"/>
              <a:buFont typeface="Wingdings" pitchFamily="2" charset="2"/>
              <a:buChar char="é"/>
            </a:pPr>
            <a:endParaRPr lang="en-US" altLang="en-US"/>
          </a:p>
          <a:p>
            <a:pPr>
              <a:buSzPct val="120000"/>
              <a:buFont typeface="Wingdings" pitchFamily="2" charset="2"/>
              <a:buChar char="é"/>
            </a:pPr>
            <a:r>
              <a:rPr lang="en-US" altLang="en-US"/>
              <a:t>Failure Rate Lower</a:t>
            </a:r>
          </a:p>
          <a:p>
            <a:pPr>
              <a:lnSpc>
                <a:spcPct val="85000"/>
              </a:lnSpc>
              <a:buSzPct val="120000"/>
              <a:buFont typeface="Wingdings" pitchFamily="2" charset="2"/>
              <a:buChar char="é"/>
            </a:pPr>
            <a:endParaRPr lang="en-US" altLang="en-US"/>
          </a:p>
          <a:p>
            <a:pPr>
              <a:buSzPct val="120000"/>
              <a:buFont typeface="Wingdings" pitchFamily="2" charset="2"/>
              <a:buChar char="é"/>
            </a:pPr>
            <a:r>
              <a:rPr lang="en-US" altLang="en-US"/>
              <a:t>Established Systems</a:t>
            </a:r>
          </a:p>
        </p:txBody>
      </p:sp>
      <p:grpSp>
        <p:nvGrpSpPr>
          <p:cNvPr id="51207" name="Group 7">
            <a:extLst>
              <a:ext uri="{FF2B5EF4-FFF2-40B4-BE49-F238E27FC236}">
                <a16:creationId xmlns:a16="http://schemas.microsoft.com/office/drawing/2014/main" id="{6329F116-4FC3-814C-85FF-B0CC840BBD5B}"/>
              </a:ext>
            </a:extLst>
          </p:cNvPr>
          <p:cNvGrpSpPr>
            <a:grpSpLocks/>
          </p:cNvGrpSpPr>
          <p:nvPr/>
        </p:nvGrpSpPr>
        <p:grpSpPr bwMode="auto">
          <a:xfrm>
            <a:off x="8114566" y="3048001"/>
            <a:ext cx="2793389" cy="3267808"/>
            <a:chOff x="3614" y="1672"/>
            <a:chExt cx="1525" cy="1784"/>
          </a:xfrm>
        </p:grpSpPr>
        <p:pic>
          <p:nvPicPr>
            <p:cNvPr id="51205" name="Picture 5" descr="1235.JPG - Click to enlarge">
              <a:extLst>
                <a:ext uri="{FF2B5EF4-FFF2-40B4-BE49-F238E27FC236}">
                  <a16:creationId xmlns:a16="http://schemas.microsoft.com/office/drawing/2014/main" id="{6CC16337-CB0A-E64B-911F-F1547BBC0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1672"/>
              <a:ext cx="102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6" name="Rectangle 6">
              <a:extLst>
                <a:ext uri="{FF2B5EF4-FFF2-40B4-BE49-F238E27FC236}">
                  <a16:creationId xmlns:a16="http://schemas.microsoft.com/office/drawing/2014/main" id="{2F21A695-842F-1944-98B0-FADF73CE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3057"/>
              <a:ext cx="15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PhotoLink/Getty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C6AC9-55E8-BE41-8F96-B042985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320F-62A7-D74E-BD98-FC7F88AE74A7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A6AF5-1421-1248-A7E0-3CD08184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EE313-EA2A-2C4A-816A-E08799EC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D02424-4CD4-6648-A8BA-3774BE7397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7823" y="1009285"/>
            <a:ext cx="8400317" cy="1218100"/>
          </a:xfrm>
        </p:spPr>
        <p:txBody>
          <a:bodyPr>
            <a:normAutofit fontScale="90000"/>
          </a:bodyPr>
          <a:lstStyle/>
          <a:p>
            <a:r>
              <a:rPr lang="en-US" altLang="en-US" sz="5538"/>
              <a:t>Becoming The Owner Of A Small Business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754F59C-6562-5A4D-BFDB-A3CE88C29D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9856" y="3029683"/>
            <a:ext cx="8063279" cy="3557221"/>
          </a:xfrm>
          <a:solidFill>
            <a:schemeClr val="accent2"/>
          </a:solidFill>
        </p:spPr>
        <p:txBody>
          <a:bodyPr/>
          <a:lstStyle/>
          <a:p>
            <a:pPr algn="l">
              <a:lnSpc>
                <a:spcPct val="85000"/>
              </a:lnSpc>
              <a:buSzTx/>
              <a:buFont typeface="Wingdings" pitchFamily="2" charset="2"/>
              <a:buChar char="ü"/>
            </a:pPr>
            <a:r>
              <a:rPr lang="en-US" altLang="en-US" sz="4615" dirty="0"/>
              <a:t>Steps/Procedures For Going Into Business</a:t>
            </a:r>
          </a:p>
          <a:p>
            <a:pPr algn="l">
              <a:lnSpc>
                <a:spcPct val="85000"/>
              </a:lnSpc>
              <a:buSzTx/>
              <a:buFont typeface="Wingdings" pitchFamily="2" charset="2"/>
              <a:buChar char="ü"/>
            </a:pPr>
            <a:r>
              <a:rPr lang="en-US" altLang="en-US" sz="4615" dirty="0"/>
              <a:t>Identify Your Niche’</a:t>
            </a:r>
          </a:p>
          <a:p>
            <a:pPr algn="l">
              <a:lnSpc>
                <a:spcPct val="85000"/>
              </a:lnSpc>
              <a:buSzTx/>
              <a:buFont typeface="Wingdings" pitchFamily="2" charset="2"/>
              <a:buChar char="ü"/>
            </a:pPr>
            <a:r>
              <a:rPr lang="en-US" altLang="en-US" sz="4615" dirty="0"/>
              <a:t>Start Or Buy</a:t>
            </a:r>
          </a:p>
          <a:p>
            <a:pPr algn="l">
              <a:lnSpc>
                <a:spcPct val="85000"/>
              </a:lnSpc>
              <a:buSzTx/>
              <a:buFont typeface="Wingdings" pitchFamily="2" charset="2"/>
              <a:buChar char="ü"/>
            </a:pPr>
            <a:r>
              <a:rPr lang="en-US" altLang="en-US" sz="4615" dirty="0"/>
              <a:t>Franchising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41FBA534-A0CE-D143-8398-49816080AA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268317" y="349422"/>
            <a:ext cx="1077539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46" b="1" dirty="0">
                <a:solidFill>
                  <a:schemeClr val="accent1"/>
                </a:solidFill>
              </a:rPr>
              <a:t>Chapter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F72D8A08-01D4-1A4F-A065-8C334CEB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244" y="294910"/>
            <a:ext cx="381836" cy="5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pic>
        <p:nvPicPr>
          <p:cNvPr id="15366" name="Picture 6" descr="MPj03863800000[1]">
            <a:extLst>
              <a:ext uri="{FF2B5EF4-FFF2-40B4-BE49-F238E27FC236}">
                <a16:creationId xmlns:a16="http://schemas.microsoft.com/office/drawing/2014/main" id="{B364983D-8490-2445-9E14-A361840E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19" y="3692770"/>
            <a:ext cx="1643062" cy="24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66B57-91BE-A744-A9E3-F066B821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6D3-B980-6B4D-B8D0-0E42F281DE00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B4F86-486C-4740-B52E-EE658F23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A2120-096B-D546-97FE-A9ED364E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B33BC5A-4E13-0046-A5E0-978E00BDA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Future Of Franchising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B0A0854-64E4-D740-BEBC-E3BB321C3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Growth Areas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Restaurants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Motels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Convenience Stores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Technology</a:t>
            </a:r>
          </a:p>
          <a:p>
            <a:pPr lvl="1"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346"/>
              <a:t>Auto Parts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Two-Income Families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Char char="Ø"/>
            </a:pPr>
            <a:r>
              <a:rPr lang="en-US" altLang="en-US" sz="3808"/>
              <a:t>Global</a:t>
            </a:r>
          </a:p>
        </p:txBody>
      </p:sp>
      <p:pic>
        <p:nvPicPr>
          <p:cNvPr id="53254" name="Picture 6" descr="j0215993">
            <a:extLst>
              <a:ext uri="{FF2B5EF4-FFF2-40B4-BE49-F238E27FC236}">
                <a16:creationId xmlns:a16="http://schemas.microsoft.com/office/drawing/2014/main" id="{608BB1C8-C0AA-1647-A1E9-22D6F6FC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56" y="2035054"/>
            <a:ext cx="2427043" cy="36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D2133-50B7-5442-8D20-DF89F000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DCD0-4CB2-F846-AC01-036E73A83B3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BD846-0975-3042-BB0D-F89564BC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F7EA8-D596-AD49-8141-45DF665C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9B90FC81-2BF7-AC4B-99FB-CBCCDB9A2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Franchises Teaming Up</a:t>
            </a:r>
          </a:p>
        </p:txBody>
      </p:sp>
      <p:pic>
        <p:nvPicPr>
          <p:cNvPr id="54278" name="Picture 6" descr="Figure 4">
            <a:extLst>
              <a:ext uri="{FF2B5EF4-FFF2-40B4-BE49-F238E27FC236}">
                <a16:creationId xmlns:a16="http://schemas.microsoft.com/office/drawing/2014/main" id="{C6D89223-623D-3B4F-9CC4-1E63AD71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2" y="1509347"/>
            <a:ext cx="8015654" cy="5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5" name="Picture 13" descr="j0289897">
            <a:extLst>
              <a:ext uri="{FF2B5EF4-FFF2-40B4-BE49-F238E27FC236}">
                <a16:creationId xmlns:a16="http://schemas.microsoft.com/office/drawing/2014/main" id="{11DD4816-E84C-0C43-8CF8-5CA224AD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18" y="2850173"/>
            <a:ext cx="2729279" cy="18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9FC5A-0949-8547-AB51-0B4CC851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51BA-CF67-B34D-B3F4-0F324B3FAD7B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E60B4-4D85-8047-960C-6C577A8D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973F-4AC8-B343-B008-D9FA8758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AC012BFD-AE00-5747-909F-953B5E730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Checklist For</a:t>
            </a:r>
            <a:br>
              <a:rPr lang="en-US" altLang="en-US" sz="4846"/>
            </a:br>
            <a:r>
              <a:rPr lang="en-US" altLang="en-US" sz="4846"/>
              <a:t>Franchise Investment</a:t>
            </a:r>
          </a:p>
        </p:txBody>
      </p:sp>
      <p:pic>
        <p:nvPicPr>
          <p:cNvPr id="56325" name="Picture 5" descr="Figure 4">
            <a:extLst>
              <a:ext uri="{FF2B5EF4-FFF2-40B4-BE49-F238E27FC236}">
                <a16:creationId xmlns:a16="http://schemas.microsoft.com/office/drawing/2014/main" id="{E1A8F4AF-2E89-F147-ACF5-F95FBF55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57" y="1544150"/>
            <a:ext cx="5832231" cy="49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CCAC9-8615-C64B-8355-9FB47FDE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CF86-F3F4-6741-ADB2-A6198C999C50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015BB-A897-004C-B071-52760FAC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CF91-9189-014E-B2BF-09F85B80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2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B4BED109-056F-5845-AAF8-821DE9CE5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92" y="6733672"/>
            <a:ext cx="926536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McGraw-Hill/Irwin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26ACFF66-C1B6-384A-9C72-90E99673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56" y="6733672"/>
            <a:ext cx="2824491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© 2006 The McGraw-Hill Companies, Inc. All rights reserved.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1E40840-DA5B-F748-A14F-DACF8C063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Business</a:t>
            </a:r>
            <a:br>
              <a:rPr lang="en-US" altLang="en-US" sz="5307"/>
            </a:br>
            <a:r>
              <a:rPr lang="en-US" altLang="en-US" sz="5307"/>
              <a:t>Formation &amp; Operation</a:t>
            </a:r>
          </a:p>
        </p:txBody>
      </p:sp>
      <p:pic>
        <p:nvPicPr>
          <p:cNvPr id="4105" name="Picture 9" descr="Figure 4">
            <a:extLst>
              <a:ext uri="{FF2B5EF4-FFF2-40B4-BE49-F238E27FC236}">
                <a16:creationId xmlns:a16="http://schemas.microsoft.com/office/drawing/2014/main" id="{AC8E3E52-1BC0-9C45-B3D7-24589D06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21" y="1497563"/>
            <a:ext cx="4137879" cy="50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577E9-9B14-E643-9FC2-3284F9BD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681E-2A80-4B4A-BDF4-4441C6E8591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A580-AFE1-0942-BB70-F6C13619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0AEC8-5FED-0A43-802B-4382E8E1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8CA74815-F87C-714A-AB61-A27DFF72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846"/>
              <a:t>Steps To Going</a:t>
            </a:r>
            <a:br>
              <a:rPr lang="en-US" altLang="en-US" sz="4846"/>
            </a:br>
            <a:r>
              <a:rPr lang="en-US" altLang="en-US" sz="4846"/>
              <a:t>Into Business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2230B3BF-F9A7-594A-ACA8-B8127E14877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681377" indent="-681377">
              <a:buFont typeface="Wingdings" pitchFamily="2" charset="2"/>
              <a:buAutoNum type="arabicParenR"/>
            </a:pPr>
            <a:r>
              <a:rPr lang="en-US" altLang="en-US" sz="3577"/>
              <a:t>Identify Need</a:t>
            </a:r>
          </a:p>
          <a:p>
            <a:pPr marL="681377" indent="-681377">
              <a:buFont typeface="Wingdings" pitchFamily="2" charset="2"/>
              <a:buAutoNum type="arabicParenR"/>
            </a:pPr>
            <a:r>
              <a:rPr lang="en-US" altLang="en-US" sz="3577"/>
              <a:t>Study Market</a:t>
            </a:r>
          </a:p>
          <a:p>
            <a:pPr marL="681377" indent="-681377">
              <a:buFont typeface="Wingdings" pitchFamily="2" charset="2"/>
              <a:buAutoNum type="arabicParenR"/>
            </a:pPr>
            <a:r>
              <a:rPr lang="en-US" altLang="en-US" sz="3577"/>
              <a:t>Start, Buy Existing Or Franchise</a:t>
            </a:r>
          </a:p>
          <a:p>
            <a:pPr marL="681377" indent="-681377">
              <a:buFont typeface="Wingdings" pitchFamily="2" charset="2"/>
              <a:buAutoNum type="arabicParenR"/>
            </a:pPr>
            <a:r>
              <a:rPr lang="en-US" altLang="en-US" sz="3577"/>
              <a:t>Set Mission, Objectives, Strategies 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A9A9BF6-C7BE-324E-85E3-7984ADDCCCE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681377" indent="-681377">
              <a:buFont typeface="Wingdings" pitchFamily="2" charset="2"/>
              <a:buAutoNum type="arabicParenR" startAt="5"/>
            </a:pPr>
            <a:r>
              <a:rPr lang="en-US" altLang="en-US" sz="3577"/>
              <a:t>Make Operational Plans</a:t>
            </a:r>
          </a:p>
          <a:p>
            <a:pPr marL="681377" indent="-681377">
              <a:buFont typeface="Wingdings" pitchFamily="2" charset="2"/>
              <a:buAutoNum type="arabicParenR" startAt="5"/>
            </a:pPr>
            <a:r>
              <a:rPr lang="en-US" altLang="en-US" sz="3577"/>
              <a:t>Make Financial Plans</a:t>
            </a:r>
          </a:p>
          <a:p>
            <a:pPr marL="681377" indent="-681377">
              <a:buFont typeface="Wingdings" pitchFamily="2" charset="2"/>
              <a:buAutoNum type="arabicParenR" startAt="5"/>
            </a:pPr>
            <a:r>
              <a:rPr lang="en-US" altLang="en-US" sz="3577"/>
              <a:t>Develop Business Plan</a:t>
            </a:r>
          </a:p>
          <a:p>
            <a:pPr marL="681377" indent="-681377">
              <a:buFont typeface="Wingdings" pitchFamily="2" charset="2"/>
              <a:buAutoNum type="arabicParenR" startAt="5"/>
            </a:pPr>
            <a:r>
              <a:rPr lang="en-US" altLang="en-US" sz="3577"/>
              <a:t>Implement Plan</a:t>
            </a:r>
          </a:p>
          <a:p>
            <a:pPr marL="681377" indent="-681377">
              <a:buFont typeface="Wingdings" pitchFamily="2" charset="2"/>
              <a:buAutoNum type="arabicParenR" startAt="5"/>
            </a:pPr>
            <a:endParaRPr lang="en-US" altLang="en-US" sz="3577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0292E-4CBF-9840-82BD-D843475D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B3EF-CA9B-314E-A15C-43FC6E6B1BC7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C20C6-0951-0C49-8B39-73B86F81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7986C-F7EE-EC44-B462-A954C3BA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uiExpand="1" build="p" animBg="1"/>
      <p:bldP spid="1843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1A82C6-5099-3447-B291-662B879AD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Finding Your Niche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9C238A7-6FCF-F24E-A8E2-E5A104163F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3808" dirty="0"/>
              <a:t>Search For Good/Service To Sell</a:t>
            </a:r>
          </a:p>
          <a:p>
            <a:pPr>
              <a:lnSpc>
                <a:spcPct val="75000"/>
              </a:lnSpc>
              <a:buFont typeface="Wingdings" pitchFamily="2" charset="2"/>
              <a:buBlip>
                <a:blip r:embed="rId2"/>
              </a:buBlip>
            </a:pPr>
            <a:endParaRPr lang="en-US" altLang="en-US" sz="3808" dirty="0"/>
          </a:p>
          <a:p>
            <a:pPr>
              <a:lnSpc>
                <a:spcPct val="11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sz="3808" dirty="0"/>
              <a:t>Niche Marketing- Finding</a:t>
            </a:r>
          </a:p>
          <a:p>
            <a:pPr lvl="1">
              <a:lnSpc>
                <a:spcPct val="11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Small</a:t>
            </a:r>
          </a:p>
          <a:p>
            <a:pPr lvl="1">
              <a:lnSpc>
                <a:spcPct val="11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Profitable</a:t>
            </a:r>
          </a:p>
        </p:txBody>
      </p:sp>
      <p:pic>
        <p:nvPicPr>
          <p:cNvPr id="21513" name="Picture 9" descr="MPj03029400000[1]">
            <a:extLst>
              <a:ext uri="{FF2B5EF4-FFF2-40B4-BE49-F238E27FC236}">
                <a16:creationId xmlns:a16="http://schemas.microsoft.com/office/drawing/2014/main" id="{0BD8D21D-4960-8344-8F37-F75E4BB9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29" y="3066318"/>
            <a:ext cx="2194413" cy="307547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51292-93E8-144B-9ACB-5825E91A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97AC-516E-774B-906C-EEA0ED544CD3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B5DFF-80D3-D243-97DD-AA70F98F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56C1F-BED0-564F-AF78-9D6C69A2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3045C39-6918-A04E-8F6A-A016082FD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Searching For</a:t>
            </a:r>
            <a:br>
              <a:rPr lang="en-US" altLang="en-US" sz="4846"/>
            </a:br>
            <a:r>
              <a:rPr lang="en-US" altLang="en-US" sz="4846"/>
              <a:t>Product/Service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04F9A7C-06EB-CE43-BA7C-0F181466E3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/>
              <a:t>Newspaper</a:t>
            </a:r>
          </a:p>
          <a:p>
            <a:pPr lvl="1">
              <a:lnSpc>
                <a:spcPct val="105000"/>
              </a:lnSpc>
            </a:pPr>
            <a:r>
              <a:rPr lang="en-US" altLang="en-US"/>
              <a:t>Business For Sale</a:t>
            </a:r>
          </a:p>
          <a:p>
            <a:pPr lvl="1">
              <a:lnSpc>
                <a:spcPct val="105000"/>
              </a:lnSpc>
            </a:pPr>
            <a:r>
              <a:rPr lang="en-US" altLang="en-US"/>
              <a:t>Products For Sale</a:t>
            </a:r>
          </a:p>
          <a:p>
            <a:pPr>
              <a:lnSpc>
                <a:spcPct val="105000"/>
              </a:lnSpc>
            </a:pPr>
            <a:r>
              <a:rPr lang="en-US" altLang="en-US"/>
              <a:t>Hobbies/Recreation</a:t>
            </a:r>
          </a:p>
          <a:p>
            <a:pPr>
              <a:lnSpc>
                <a:spcPct val="105000"/>
              </a:lnSpc>
            </a:pPr>
            <a:r>
              <a:rPr lang="en-US" altLang="en-US"/>
              <a:t>Talk To People</a:t>
            </a:r>
          </a:p>
          <a:p>
            <a:pPr>
              <a:lnSpc>
                <a:spcPct val="105000"/>
              </a:lnSpc>
            </a:pPr>
            <a:r>
              <a:rPr lang="en-US" altLang="en-US"/>
              <a:t>Observe/Study &amp; Luck</a:t>
            </a:r>
          </a:p>
        </p:txBody>
      </p:sp>
      <p:grpSp>
        <p:nvGrpSpPr>
          <p:cNvPr id="22536" name="Group 8">
            <a:extLst>
              <a:ext uri="{FF2B5EF4-FFF2-40B4-BE49-F238E27FC236}">
                <a16:creationId xmlns:a16="http://schemas.microsoft.com/office/drawing/2014/main" id="{CC51CDFF-B22D-5B41-BB2D-219CD2D41CEA}"/>
              </a:ext>
            </a:extLst>
          </p:cNvPr>
          <p:cNvGrpSpPr>
            <a:grpSpLocks/>
          </p:cNvGrpSpPr>
          <p:nvPr/>
        </p:nvGrpSpPr>
        <p:grpSpPr bwMode="auto">
          <a:xfrm>
            <a:off x="8083427" y="1937971"/>
            <a:ext cx="2793388" cy="3621331"/>
            <a:chOff x="3677" y="1058"/>
            <a:chExt cx="1525" cy="1977"/>
          </a:xfrm>
        </p:grpSpPr>
        <p:pic>
          <p:nvPicPr>
            <p:cNvPr id="22533" name="Picture 5" descr="14187.JPG - Click to enlarge">
              <a:extLst>
                <a:ext uri="{FF2B5EF4-FFF2-40B4-BE49-F238E27FC236}">
                  <a16:creationId xmlns:a16="http://schemas.microsoft.com/office/drawing/2014/main" id="{A8EE33DC-9571-4D44-9779-D6AFC1C3F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1058"/>
              <a:ext cx="1140" cy="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05FAD44D-96DE-6349-B503-347E3C40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636"/>
              <a:ext cx="15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PhotoLink/Getty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93BF2-0C9B-8B40-A21B-AA8F383C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F7E3-C587-6D46-BC55-123B550FD99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F420-756F-074E-B1D1-2DB13B8E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AC5FF-65D8-CF4D-ABBC-89E7ED1D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2BB7A739-7DA9-1C42-BC19-FE18A73BE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Questions To Ask</a:t>
            </a:r>
          </a:p>
        </p:txBody>
      </p:sp>
      <p:pic>
        <p:nvPicPr>
          <p:cNvPr id="23557" name="Picture 5" descr="Figure 4">
            <a:extLst>
              <a:ext uri="{FF2B5EF4-FFF2-40B4-BE49-F238E27FC236}">
                <a16:creationId xmlns:a16="http://schemas.microsoft.com/office/drawing/2014/main" id="{77E0D008-A8F6-824E-B803-84289805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53" y="1760294"/>
            <a:ext cx="8226303" cy="47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MCj02346250000[1]">
            <a:extLst>
              <a:ext uri="{FF2B5EF4-FFF2-40B4-BE49-F238E27FC236}">
                <a16:creationId xmlns:a16="http://schemas.microsoft.com/office/drawing/2014/main" id="{DEF0CC94-CE01-A646-87AE-2832E8F9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3" y="2172433"/>
            <a:ext cx="1351817" cy="15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CB525-F5E9-0742-8306-784D9D64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4F4F-A63A-3D48-B02D-C73CE487B57C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48BF9-4791-0345-9879-069AE5F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5344-30C4-4047-B089-36C1229F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B8B1B99-F987-4F41-B5FD-23A2CA63E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Government Sources</a:t>
            </a:r>
            <a:br>
              <a:rPr lang="en-US" altLang="en-US" sz="5307"/>
            </a:br>
            <a:r>
              <a:rPr lang="en-US" altLang="en-US" sz="5307"/>
              <a:t>Of Advice/Help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108893-7B60-6642-B986-963B719864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 dirty="0"/>
              <a:t>Small Business Administration- </a:t>
            </a:r>
            <a:r>
              <a:rPr lang="en-US" altLang="en-US" sz="3808" dirty="0">
                <a:hlinkClick r:id="rId3"/>
              </a:rPr>
              <a:t>http://www.sba.gov</a:t>
            </a:r>
            <a:endParaRPr lang="en-US" altLang="en-US" sz="3808" dirty="0"/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 dirty="0"/>
              <a:t>Service Corps Of  Retired Executives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 dirty="0"/>
              <a:t>State Economic  Development Agencies</a:t>
            </a:r>
          </a:p>
          <a:p>
            <a:pPr>
              <a:lnSpc>
                <a:spcPct val="90000"/>
              </a:lnSpc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altLang="en-US" sz="3808" dirty="0"/>
              <a:t>U.S. Department Of Commerce- Office Of International Trade</a:t>
            </a:r>
          </a:p>
        </p:txBody>
      </p:sp>
      <p:pic>
        <p:nvPicPr>
          <p:cNvPr id="25616" name="Picture 16" descr="j0289512">
            <a:extLst>
              <a:ext uri="{FF2B5EF4-FFF2-40B4-BE49-F238E27FC236}">
                <a16:creationId xmlns:a16="http://schemas.microsoft.com/office/drawing/2014/main" id="{93EA0BD8-94B9-CF4D-9CC7-F0594994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33" y="586582"/>
            <a:ext cx="3196371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430E6-247E-0E47-8262-5AD8389A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513-E239-AC45-B2AB-F3B6E7876BF6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579C6-F16C-1247-B3C6-A186D27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 Faculty: Northern University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8AFD4-8475-EE46-B56B-6A0BCE1C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E502-8F13-F145-8F95-DAE8E9E8B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animBg="1"/>
    </p:bldLst>
  </p:timing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3</TotalTime>
  <Words>830</Words>
  <Application>Microsoft Macintosh PowerPoint</Application>
  <PresentationFormat>Widescreen</PresentationFormat>
  <Paragraphs>278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Book Antiqua</vt:lpstr>
      <vt:lpstr>Calibri</vt:lpstr>
      <vt:lpstr>Times New Roman</vt:lpstr>
      <vt:lpstr>Wingdings</vt:lpstr>
      <vt:lpstr>Oeshwik lecture 1</vt:lpstr>
      <vt:lpstr>Entrepreneurship and small business   Lecture Four</vt:lpstr>
      <vt:lpstr>Text book- Small business Management by Megginson and Byrd</vt:lpstr>
      <vt:lpstr>Becoming The Owner Of A Small Business</vt:lpstr>
      <vt:lpstr>Business Formation &amp; Operation</vt:lpstr>
      <vt:lpstr>Steps To Going Into Business</vt:lpstr>
      <vt:lpstr>Finding Your Niche</vt:lpstr>
      <vt:lpstr>Searching For Product/Service</vt:lpstr>
      <vt:lpstr>Questions To Ask</vt:lpstr>
      <vt:lpstr>Government Sources Of Advice/Help</vt:lpstr>
      <vt:lpstr>Other Sources Of Advice/Help</vt:lpstr>
      <vt:lpstr>Business Selection Checklist</vt:lpstr>
      <vt:lpstr>Study Market</vt:lpstr>
      <vt:lpstr>Estimating Market Size</vt:lpstr>
      <vt:lpstr>Start, Buy, Or Franchise?</vt:lpstr>
      <vt:lpstr>Reasons To Start A Business = Owner’s Freedom</vt:lpstr>
      <vt:lpstr>Reasons To Not Start A Business</vt:lpstr>
      <vt:lpstr>Reasons For Buying Existing Business</vt:lpstr>
      <vt:lpstr>Reasons For Not Buying Existing Business</vt:lpstr>
      <vt:lpstr>Questions Before Buying</vt:lpstr>
      <vt:lpstr>Reasons For Buying Franchise</vt:lpstr>
      <vt:lpstr>Franchise Questions?</vt:lpstr>
      <vt:lpstr>Reasons For Not Buying Franchise</vt:lpstr>
      <vt:lpstr>Franchising Benefits Franchisee &amp; Franchiser</vt:lpstr>
      <vt:lpstr>Franchising Opportunities</vt:lpstr>
      <vt:lpstr>Franchising</vt:lpstr>
      <vt:lpstr>Franchisor</vt:lpstr>
      <vt:lpstr>Product/Trademark Franchise</vt:lpstr>
      <vt:lpstr>Business Format Franchise</vt:lpstr>
      <vt:lpstr>Franchise Popularity</vt:lpstr>
      <vt:lpstr>Future Of Franchising</vt:lpstr>
      <vt:lpstr>Franchises Teaming Up</vt:lpstr>
      <vt:lpstr>Checklist For Franchise Investment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and small business   Lecture Three</dc:title>
  <dc:creator/>
  <cp:lastModifiedBy/>
  <cp:revision>3</cp:revision>
  <dcterms:created xsi:type="dcterms:W3CDTF">2018-05-02T09:40:34Z</dcterms:created>
  <dcterms:modified xsi:type="dcterms:W3CDTF">2018-05-03T09:08:31Z</dcterms:modified>
</cp:coreProperties>
</file>