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86" r:id="rId2"/>
    <p:sldId id="31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5" r:id="rId13"/>
    <p:sldId id="266" r:id="rId14"/>
    <p:sldId id="267" r:id="rId15"/>
    <p:sldId id="270" r:id="rId16"/>
    <p:sldId id="273" r:id="rId17"/>
    <p:sldId id="274" r:id="rId18"/>
    <p:sldId id="275" r:id="rId19"/>
    <p:sldId id="271" r:id="rId20"/>
    <p:sldId id="272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0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7"/>
    <p:restoredTop sz="94643"/>
  </p:normalViewPr>
  <p:slideViewPr>
    <p:cSldViewPr snapToGrid="0" snapToObjects="1">
      <p:cViewPr varScale="1">
        <p:scale>
          <a:sx n="69" d="100"/>
          <a:sy n="69" d="100"/>
        </p:scale>
        <p:origin x="200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4E098-7F68-294A-BA28-A8FBD239C8F1}" type="datetimeFigureOut">
              <a:rPr lang="en-US" smtClean="0"/>
              <a:t>5/3/18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C8FE6-4DE5-7C4E-8E45-37641921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8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0131-60A2-E043-9703-3950276467AF}" type="datetime1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/>
              <a:t>Oeshwik Ahmed  Faculty: Northern University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2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9E87-4C9D-5B4D-8CA3-C91AF077FC00}" type="datetime1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6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8B3-E485-A040-8688-692CE949043C}" type="datetime1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43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7110C-E8D1-7B45-B8D7-1A1F997E3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30" y="256443"/>
            <a:ext cx="11166593" cy="11246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29E14F92-878F-CB44-A84A-EA232452FB5E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609131" y="1600933"/>
            <a:ext cx="11178351" cy="4810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08820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85B6-5C66-9D48-9BEE-4036349A22E7}" type="datetime1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4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5CB7-7275-CE4B-B900-5E25016311D0}" type="datetime1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4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4DA7-64DE-654C-9DDB-62170E3DFA04}" type="datetime1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0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460C-48EE-A94C-B702-A39FECAAF177}" type="datetime1">
              <a:rPr lang="en-US" smtClean="0"/>
              <a:t>5/3/18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F1CB-F1B9-F34D-AB46-DE2F1923EEDE}" type="datetime1">
              <a:rPr lang="en-US" smtClean="0"/>
              <a:t>5/3/18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89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C18-05ED-2B42-8635-998FEE6FC3B3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6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DBA2-EF38-C44D-94A2-4F19432D6EF1}" type="datetime1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5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F67F-CA31-FA43-B920-A5254AA94091}" type="datetime1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F6F4-C232-1F45-91C2-EAA6E685F8E0}" type="datetime1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Oeshwik Ahmed  Faculty: Northern University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58AEC-26E3-7448-B778-CC05C9D2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04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0535" y="616526"/>
            <a:ext cx="10168647" cy="2387600"/>
          </a:xfrm>
        </p:spPr>
        <p:txBody>
          <a:bodyPr>
            <a:normAutofit/>
          </a:bodyPr>
          <a:lstStyle/>
          <a:p>
            <a:r>
              <a:rPr lang="en-US" dirty="0"/>
              <a:t>Entrepreneurship and small business </a:t>
            </a:r>
            <a:br>
              <a:rPr lang="en-US" dirty="0"/>
            </a:br>
            <a:br>
              <a:rPr lang="en-US" dirty="0"/>
            </a:br>
            <a:r>
              <a:rPr lang="en-US"/>
              <a:t>Lecture Three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Oeshwik</a:t>
            </a:r>
            <a:r>
              <a:rPr lang="en-US" dirty="0"/>
              <a:t> Ahmed, Faculty of HRM, Northern University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F0DB0-56B1-8248-B341-7DE3D87A8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6E68-CD0E-7940-A204-5DF7308A8619}" type="datetime1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3891D-3A1E-2F4D-B9FE-BF0633A1C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</a:t>
            </a:r>
            <a:br>
              <a:rPr lang="en-US"/>
            </a:br>
            <a:r>
              <a:rPr lang="en-US"/>
              <a:t>Faculty: Northern University 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6281B-9483-7244-BA1F-4FC2B4E9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89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>
            <a:extLst>
              <a:ext uri="{FF2B5EF4-FFF2-40B4-BE49-F238E27FC236}">
                <a16:creationId xmlns:a16="http://schemas.microsoft.com/office/drawing/2014/main" id="{BD97F9F9-8518-0241-AF5B-D22FFEACC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7154"/>
              <a:t>Schedule C</a:t>
            </a:r>
          </a:p>
        </p:txBody>
      </p:sp>
      <p:pic>
        <p:nvPicPr>
          <p:cNvPr id="31753" name="Picture 9" descr="Schedule C p">
            <a:extLst>
              <a:ext uri="{FF2B5EF4-FFF2-40B4-BE49-F238E27FC236}">
                <a16:creationId xmlns:a16="http://schemas.microsoft.com/office/drawing/2014/main" id="{FA1EFB59-93F7-9540-A9CC-8013A3D76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481" y="1447068"/>
            <a:ext cx="3617669" cy="500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4" name="Picture 10" descr="Schedule C p">
            <a:extLst>
              <a:ext uri="{FF2B5EF4-FFF2-40B4-BE49-F238E27FC236}">
                <a16:creationId xmlns:a16="http://schemas.microsoft.com/office/drawing/2014/main" id="{FD702E3E-5372-E049-B0AD-6E9D2D669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107" y="1463554"/>
            <a:ext cx="3725740" cy="501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5" name="AutoShape 11">
            <a:extLst>
              <a:ext uri="{FF2B5EF4-FFF2-40B4-BE49-F238E27FC236}">
                <a16:creationId xmlns:a16="http://schemas.microsoft.com/office/drawing/2014/main" id="{C2E0120D-E5F0-1440-8F12-B3C1A8F6D4A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32231" y="2406895"/>
            <a:ext cx="866409" cy="540361"/>
          </a:xfrm>
          <a:prstGeom prst="rightArrow">
            <a:avLst>
              <a:gd name="adj1" fmla="val 50000"/>
              <a:gd name="adj2" fmla="val 400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77"/>
          </a:p>
        </p:txBody>
      </p:sp>
      <p:sp>
        <p:nvSpPr>
          <p:cNvPr id="31756" name="Text Box 12">
            <a:extLst>
              <a:ext uri="{FF2B5EF4-FFF2-40B4-BE49-F238E27FC236}">
                <a16:creationId xmlns:a16="http://schemas.microsoft.com/office/drawing/2014/main" id="{7E7102BB-9D0F-7740-A9EE-58E72A145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3" y="2460015"/>
            <a:ext cx="930519" cy="41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77" b="1">
                <a:effectLst>
                  <a:outerShdw blurRad="38100" dist="38100" dir="2700000" algn="tl">
                    <a:srgbClr val="FFFFFF"/>
                  </a:outerShdw>
                </a:effectLst>
              </a:rPr>
              <a:t>Front</a:t>
            </a:r>
          </a:p>
        </p:txBody>
      </p:sp>
      <p:sp>
        <p:nvSpPr>
          <p:cNvPr id="31758" name="AutoShape 14">
            <a:extLst>
              <a:ext uri="{FF2B5EF4-FFF2-40B4-BE49-F238E27FC236}">
                <a16:creationId xmlns:a16="http://schemas.microsoft.com/office/drawing/2014/main" id="{9A5D19BD-F274-8E4B-9AC6-91922F3D8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866" y="4676409"/>
            <a:ext cx="866409" cy="540360"/>
          </a:xfrm>
          <a:prstGeom prst="rightArrow">
            <a:avLst>
              <a:gd name="adj1" fmla="val 50000"/>
              <a:gd name="adj2" fmla="val 400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77"/>
          </a:p>
        </p:txBody>
      </p:sp>
      <p:sp>
        <p:nvSpPr>
          <p:cNvPr id="31757" name="Text Box 13">
            <a:extLst>
              <a:ext uri="{FF2B5EF4-FFF2-40B4-BE49-F238E27FC236}">
                <a16:creationId xmlns:a16="http://schemas.microsoft.com/office/drawing/2014/main" id="{6A4679AF-D494-F64D-8A3E-9DEF5FE84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38" y="4722202"/>
            <a:ext cx="930519" cy="41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77" b="1">
                <a:effectLst>
                  <a:outerShdw blurRad="38100" dist="38100" dir="2700000" algn="tl">
                    <a:srgbClr val="FFFFFF"/>
                  </a:outerShdw>
                </a:effectLst>
              </a:rPr>
              <a:t>Back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15F514-5BA3-9B4C-88DA-8F8A2ED2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52E1-1C85-424E-9AF3-F1F16287A508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B560EA-6BDF-1246-BC3A-2A43C9020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E5872-7A0A-574F-B79D-178743D7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49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0DB855E-022C-674C-B7C5-CEB35884B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923"/>
              <a:t>Advantages/Disadvantages</a:t>
            </a:r>
            <a:br>
              <a:rPr lang="en-US" altLang="en-US" sz="3923"/>
            </a:br>
            <a:r>
              <a:rPr lang="en-US" altLang="en-US" sz="3923"/>
              <a:t>Of Partnership</a:t>
            </a:r>
          </a:p>
        </p:txBody>
      </p:sp>
      <p:pic>
        <p:nvPicPr>
          <p:cNvPr id="24580" name="Picture 4" descr="Figure 3">
            <a:extLst>
              <a:ext uri="{FF2B5EF4-FFF2-40B4-BE49-F238E27FC236}">
                <a16:creationId xmlns:a16="http://schemas.microsoft.com/office/drawing/2014/main" id="{C2144D1D-5E3F-8147-8021-2CBBEFB1A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270" y="1480039"/>
            <a:ext cx="5806587" cy="510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6AC95-A354-6E42-8EAB-DE713119B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96EF-827E-C24B-9114-3ED3E5F56776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1F025-85E6-B946-B5F4-B7C58575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A860F-C529-5B46-9649-F8E78E0F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48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9BAD518-E4C6-D44B-B41C-2CCE30DA46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4846"/>
              <a:t>General Partnership Operations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77379DD-3B76-4D41-B5B0-C78C149CE9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808"/>
              <a:t>Uniform Partnership Act</a:t>
            </a:r>
          </a:p>
          <a:p>
            <a:pPr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808"/>
              <a:t>Partners Responsible For Other Partners’ Actions</a:t>
            </a:r>
          </a:p>
          <a:p>
            <a:pPr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808"/>
              <a:t>Liability:</a:t>
            </a:r>
          </a:p>
          <a:p>
            <a:pPr lvl="1"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346"/>
              <a:t>Personal Property At Risk</a:t>
            </a:r>
          </a:p>
          <a:p>
            <a:pPr lvl="1"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346"/>
              <a:t>All Debts Of Firm</a:t>
            </a:r>
          </a:p>
          <a:p>
            <a:pPr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808"/>
              <a:t>Resolve Disputes Among Partners(?)</a:t>
            </a:r>
          </a:p>
        </p:txBody>
      </p:sp>
      <p:grpSp>
        <p:nvGrpSpPr>
          <p:cNvPr id="25608" name="Group 8">
            <a:extLst>
              <a:ext uri="{FF2B5EF4-FFF2-40B4-BE49-F238E27FC236}">
                <a16:creationId xmlns:a16="http://schemas.microsoft.com/office/drawing/2014/main" id="{06DDC8AC-2844-564F-BF3A-9315B3F8FE0B}"/>
              </a:ext>
            </a:extLst>
          </p:cNvPr>
          <p:cNvGrpSpPr>
            <a:grpSpLocks/>
          </p:cNvGrpSpPr>
          <p:nvPr/>
        </p:nvGrpSpPr>
        <p:grpSpPr bwMode="auto">
          <a:xfrm>
            <a:off x="8167688" y="2813539"/>
            <a:ext cx="1969110" cy="3055328"/>
            <a:chOff x="3723" y="1536"/>
            <a:chExt cx="1075" cy="1668"/>
          </a:xfrm>
        </p:grpSpPr>
        <p:pic>
          <p:nvPicPr>
            <p:cNvPr id="25605" name="Picture 5" descr="23119.JPG - Click to enlarge">
              <a:extLst>
                <a:ext uri="{FF2B5EF4-FFF2-40B4-BE49-F238E27FC236}">
                  <a16:creationId xmlns:a16="http://schemas.microsoft.com/office/drawing/2014/main" id="{B80F8630-A41F-9547-AD68-955D5DF763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4" y="1536"/>
              <a:ext cx="1014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07" name="Rectangle 7">
              <a:extLst>
                <a:ext uri="{FF2B5EF4-FFF2-40B4-BE49-F238E27FC236}">
                  <a16:creationId xmlns:a16="http://schemas.microsoft.com/office/drawing/2014/main" id="{1F1A6BA4-18A0-6E43-993C-94CFCE705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3" y="3037"/>
              <a:ext cx="7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692"/>
                <a:t>S. Wanke/PhotoLink/Getty Images</a:t>
              </a:r>
              <a:br>
                <a:rPr lang="en-US" altLang="en-US" sz="692"/>
              </a:br>
              <a:endParaRPr lang="en-US" altLang="en-US" sz="692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7F3C23-C892-3F48-884F-1B1B4713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81EF-941A-8D4B-8571-CB122340CF06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DAE70-7332-9045-9E3A-5132CFBD9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6F73D-017F-0546-90BF-B7B87554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7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1E7C547-91E5-5644-A55B-0568A180E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769"/>
              <a:t>Types Of Partnerships</a:t>
            </a:r>
          </a:p>
        </p:txBody>
      </p:sp>
      <p:grpSp>
        <p:nvGrpSpPr>
          <p:cNvPr id="5" name="Content Placeholder 26629">
            <a:extLst>
              <a:ext uri="{FF2B5EF4-FFF2-40B4-BE49-F238E27FC236}">
                <a16:creationId xmlns:a16="http://schemas.microsoft.com/office/drawing/2014/main" id="{2DC38C8A-AC3A-A743-A580-E1C09887EE2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9774" y="1"/>
            <a:ext cx="4264270" cy="4810125"/>
            <a:chOff x="-606" y="-1693"/>
            <a:chExt cx="6397" cy="7216"/>
          </a:xfrm>
        </p:grpSpPr>
        <p:sp>
          <p:nvSpPr>
            <p:cNvPr id="6" name="_s12291">
              <a:extLst>
                <a:ext uri="{FF2B5EF4-FFF2-40B4-BE49-F238E27FC236}">
                  <a16:creationId xmlns:a16="http://schemas.microsoft.com/office/drawing/2014/main" id="{13B0C460-88D2-8E4A-AE49-A4C783CEA6CF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>
              <a:off x="1663" y="691"/>
              <a:ext cx="1861" cy="1861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600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0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_s12292">
              <a:extLst>
                <a:ext uri="{FF2B5EF4-FFF2-40B4-BE49-F238E27FC236}">
                  <a16:creationId xmlns:a16="http://schemas.microsoft.com/office/drawing/2014/main" id="{F62636A0-C588-4845-BCC4-33B1C93CF844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 rot="7200000">
              <a:off x="1918" y="1132"/>
              <a:ext cx="1861" cy="1861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600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0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_s12293">
              <a:extLst>
                <a:ext uri="{FF2B5EF4-FFF2-40B4-BE49-F238E27FC236}">
                  <a16:creationId xmlns:a16="http://schemas.microsoft.com/office/drawing/2014/main" id="{D6C5C337-0FD1-F24B-8DE9-EBDB08C1FF7E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 rot="14400000">
              <a:off x="1408" y="1132"/>
              <a:ext cx="1861" cy="1861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600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0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_s12294">
              <a:extLst>
                <a:ext uri="{FF2B5EF4-FFF2-40B4-BE49-F238E27FC236}">
                  <a16:creationId xmlns:a16="http://schemas.microsoft.com/office/drawing/2014/main" id="{487285E3-3F6B-EA4D-8AFE-496CCEEB6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3" y="1031"/>
              <a:ext cx="747" cy="747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8096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General</a:t>
              </a:r>
            </a:p>
            <a:p>
              <a:pPr marL="0" marR="0" lvl="0" indent="0" algn="ctr" defTabSz="8096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Partner</a:t>
              </a:r>
            </a:p>
          </p:txBody>
        </p:sp>
        <p:sp>
          <p:nvSpPr>
            <p:cNvPr id="10" name="_s12295">
              <a:extLst>
                <a:ext uri="{FF2B5EF4-FFF2-40B4-BE49-F238E27FC236}">
                  <a16:creationId xmlns:a16="http://schemas.microsoft.com/office/drawing/2014/main" id="{3FDBC46E-72B2-F747-A18B-D738A426E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1" y="2562"/>
              <a:ext cx="747" cy="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8096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_s12296">
              <a:extLst>
                <a:ext uri="{FF2B5EF4-FFF2-40B4-BE49-F238E27FC236}">
                  <a16:creationId xmlns:a16="http://schemas.microsoft.com/office/drawing/2014/main" id="{0BB34FDD-6CFC-DA47-B3C4-37A0A18F7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6" y="1032"/>
              <a:ext cx="747" cy="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8096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_s1031">
              <a:extLst>
                <a:ext uri="{FF2B5EF4-FFF2-40B4-BE49-F238E27FC236}">
                  <a16:creationId xmlns:a16="http://schemas.microsoft.com/office/drawing/2014/main" id="{7E565E5C-07BB-5A42-A17C-C3926DB04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264"/>
              <a:ext cx="747" cy="747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8096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General</a:t>
              </a:r>
            </a:p>
            <a:p>
              <a:pPr marL="0" marR="0" lvl="0" indent="0" algn="ctr" defTabSz="8096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Partner</a:t>
              </a:r>
            </a:p>
          </p:txBody>
        </p:sp>
        <p:sp>
          <p:nvSpPr>
            <p:cNvPr id="13" name="_s1031">
              <a:extLst>
                <a:ext uri="{FF2B5EF4-FFF2-40B4-BE49-F238E27FC236}">
                  <a16:creationId xmlns:a16="http://schemas.microsoft.com/office/drawing/2014/main" id="{137B2523-1D8A-024A-8283-BDD0981BB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998"/>
              <a:ext cx="747" cy="747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8096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General</a:t>
              </a:r>
            </a:p>
            <a:p>
              <a:pPr marL="0" marR="0" lvl="0" indent="0" algn="ctr" defTabSz="8096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Partner</a:t>
              </a:r>
            </a:p>
          </p:txBody>
        </p:sp>
      </p:grpSp>
      <p:sp>
        <p:nvSpPr>
          <p:cNvPr id="26642" name="AutoShape 18">
            <a:extLst>
              <a:ext uri="{FF2B5EF4-FFF2-40B4-BE49-F238E27FC236}">
                <a16:creationId xmlns:a16="http://schemas.microsoft.com/office/drawing/2014/main" id="{C5AA316D-412A-454B-AC1D-372C816D309C}"/>
              </a:ext>
            </a:extLst>
          </p:cNvPr>
          <p:cNvSpPr>
            <a:spLocks/>
          </p:cNvSpPr>
          <p:nvPr/>
        </p:nvSpPr>
        <p:spPr bwMode="auto">
          <a:xfrm>
            <a:off x="3897923" y="1494692"/>
            <a:ext cx="377337" cy="2097332"/>
          </a:xfrm>
          <a:prstGeom prst="rightBrace">
            <a:avLst>
              <a:gd name="adj1" fmla="val 46319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077" b="1"/>
          </a:p>
        </p:txBody>
      </p:sp>
      <p:sp>
        <p:nvSpPr>
          <p:cNvPr id="26643" name="Text Box 19">
            <a:extLst>
              <a:ext uri="{FF2B5EF4-FFF2-40B4-BE49-F238E27FC236}">
                <a16:creationId xmlns:a16="http://schemas.microsoft.com/office/drawing/2014/main" id="{DD1B09E3-B1B2-194C-B505-95B8D6415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1352" y="2198077"/>
            <a:ext cx="3064485" cy="60375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077" b="1">
                <a:effectLst>
                  <a:outerShdw blurRad="38100" dist="38100" dir="2700000" algn="tl">
                    <a:srgbClr val="FFFFFF"/>
                  </a:outerShdw>
                </a:effectLst>
              </a:rPr>
              <a:t>Partners Liable For Each Others’ Actions</a:t>
            </a:r>
          </a:p>
        </p:txBody>
      </p:sp>
      <p:grpSp>
        <p:nvGrpSpPr>
          <p:cNvPr id="14" name="Content Placeholder 26644">
            <a:extLst>
              <a:ext uri="{FF2B5EF4-FFF2-40B4-BE49-F238E27FC236}">
                <a16:creationId xmlns:a16="http://schemas.microsoft.com/office/drawing/2014/main" id="{A1580561-D349-A846-8906-AB486D5A19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67189" y="3491280"/>
            <a:ext cx="2368427" cy="2670663"/>
            <a:chOff x="1539" y="1906"/>
            <a:chExt cx="1293" cy="1458"/>
          </a:xfrm>
        </p:grpSpPr>
        <p:cxnSp>
          <p:nvCxnSpPr>
            <p:cNvPr id="12301" name="_s12301">
              <a:extLst>
                <a:ext uri="{FF2B5EF4-FFF2-40B4-BE49-F238E27FC236}">
                  <a16:creationId xmlns:a16="http://schemas.microsoft.com/office/drawing/2014/main" id="{1E33BEA8-5CAC-FC49-9E56-05695A1ABEBB}"/>
                </a:ext>
              </a:extLst>
            </p:cNvPr>
            <p:cNvCxnSpPr>
              <a:cxnSpLocks noChangeShapeType="1"/>
              <a:stCxn id="18" idx="0"/>
              <a:endCxn id="15" idx="2"/>
            </p:cNvCxnSpPr>
            <p:nvPr/>
          </p:nvCxnSpPr>
          <p:spPr bwMode="auto">
            <a:xfrm rot="5400000" flipH="1">
              <a:off x="2266" y="2409"/>
              <a:ext cx="292" cy="452"/>
            </a:xfrm>
            <a:prstGeom prst="bentConnector3">
              <a:avLst>
                <a:gd name="adj1" fmla="val 24657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2" name="_s12302">
              <a:extLst>
                <a:ext uri="{FF2B5EF4-FFF2-40B4-BE49-F238E27FC236}">
                  <a16:creationId xmlns:a16="http://schemas.microsoft.com/office/drawing/2014/main" id="{BDBB62A1-4BE0-7A42-A187-0D01872D6659}"/>
                </a:ext>
              </a:extLst>
            </p:cNvPr>
            <p:cNvCxnSpPr>
              <a:cxnSpLocks noChangeShapeType="1"/>
              <a:stCxn id="17" idx="0"/>
              <a:endCxn id="15" idx="2"/>
            </p:cNvCxnSpPr>
            <p:nvPr/>
          </p:nvCxnSpPr>
          <p:spPr bwMode="auto">
            <a:xfrm rot="16200000">
              <a:off x="2040" y="2635"/>
              <a:ext cx="292" cy="0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3" name="_s12303">
              <a:extLst>
                <a:ext uri="{FF2B5EF4-FFF2-40B4-BE49-F238E27FC236}">
                  <a16:creationId xmlns:a16="http://schemas.microsoft.com/office/drawing/2014/main" id="{3A62A7CB-DF79-1B42-B564-120AB0FB35EE}"/>
                </a:ext>
              </a:extLst>
            </p:cNvPr>
            <p:cNvCxnSpPr>
              <a:cxnSpLocks noChangeShapeType="1"/>
              <a:stCxn id="16" idx="0"/>
              <a:endCxn id="15" idx="2"/>
            </p:cNvCxnSpPr>
            <p:nvPr/>
          </p:nvCxnSpPr>
          <p:spPr bwMode="auto">
            <a:xfrm rot="16200000">
              <a:off x="1814" y="2408"/>
              <a:ext cx="292" cy="453"/>
            </a:xfrm>
            <a:prstGeom prst="bentConnector3">
              <a:avLst>
                <a:gd name="adj1" fmla="val 24657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_s12304">
              <a:extLst>
                <a:ext uri="{FF2B5EF4-FFF2-40B4-BE49-F238E27FC236}">
                  <a16:creationId xmlns:a16="http://schemas.microsoft.com/office/drawing/2014/main" id="{F23C9770-BEC8-F844-B968-488CF3D1D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2" y="1906"/>
              <a:ext cx="387" cy="58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8096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General</a:t>
              </a:r>
            </a:p>
            <a:p>
              <a:pPr marL="0" marR="0" lvl="0" indent="0" algn="ctr" defTabSz="8096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Partner</a:t>
              </a:r>
            </a:p>
          </p:txBody>
        </p:sp>
        <p:sp>
          <p:nvSpPr>
            <p:cNvPr id="16" name="_s12305">
              <a:extLst>
                <a:ext uri="{FF2B5EF4-FFF2-40B4-BE49-F238E27FC236}">
                  <a16:creationId xmlns:a16="http://schemas.microsoft.com/office/drawing/2014/main" id="{D47EE5B3-5271-EE44-927E-D18AF23F7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" y="2781"/>
              <a:ext cx="388" cy="58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8096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Limited</a:t>
              </a:r>
            </a:p>
            <a:p>
              <a:pPr marL="0" marR="0" lvl="0" indent="0" algn="ctr" defTabSz="8096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Partner</a:t>
              </a:r>
            </a:p>
          </p:txBody>
        </p:sp>
        <p:sp>
          <p:nvSpPr>
            <p:cNvPr id="17" name="_s12306">
              <a:extLst>
                <a:ext uri="{FF2B5EF4-FFF2-40B4-BE49-F238E27FC236}">
                  <a16:creationId xmlns:a16="http://schemas.microsoft.com/office/drawing/2014/main" id="{86FA1B74-3FE4-BB4B-BFFC-DDA1577B4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2" y="2781"/>
              <a:ext cx="387" cy="58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8096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Limited</a:t>
              </a:r>
            </a:p>
            <a:p>
              <a:pPr marL="0" marR="0" lvl="0" indent="0" algn="ctr" defTabSz="8096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Partner</a:t>
              </a:r>
            </a:p>
          </p:txBody>
        </p:sp>
        <p:sp>
          <p:nvSpPr>
            <p:cNvPr id="18" name="_s12307">
              <a:extLst>
                <a:ext uri="{FF2B5EF4-FFF2-40B4-BE49-F238E27FC236}">
                  <a16:creationId xmlns:a16="http://schemas.microsoft.com/office/drawing/2014/main" id="{E2E1DAD2-7BD6-C84B-8A3E-121C44B2D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" y="2781"/>
              <a:ext cx="388" cy="58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8096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Limited</a:t>
              </a:r>
            </a:p>
            <a:p>
              <a:pPr marL="0" marR="0" lvl="0" indent="0" algn="ctr" defTabSz="8096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Partner</a:t>
              </a:r>
            </a:p>
          </p:txBody>
        </p:sp>
      </p:grpSp>
      <p:sp>
        <p:nvSpPr>
          <p:cNvPr id="26654" name="Text Box 30">
            <a:extLst>
              <a:ext uri="{FF2B5EF4-FFF2-40B4-BE49-F238E27FC236}">
                <a16:creationId xmlns:a16="http://schemas.microsoft.com/office/drawing/2014/main" id="{5098C2C8-33E4-5441-8B84-9B3DDF6FB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308" y="3687274"/>
            <a:ext cx="2635861" cy="60375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077" b="1">
                <a:effectLst>
                  <a:outerShdw blurRad="38100" dist="38100" dir="2700000" algn="tl">
                    <a:srgbClr val="FFFFFF"/>
                  </a:outerShdw>
                </a:effectLst>
              </a:rPr>
              <a:t>Manage With Unlimited Liability</a:t>
            </a:r>
          </a:p>
        </p:txBody>
      </p:sp>
      <p:sp>
        <p:nvSpPr>
          <p:cNvPr id="26655" name="AutoShape 31">
            <a:extLst>
              <a:ext uri="{FF2B5EF4-FFF2-40B4-BE49-F238E27FC236}">
                <a16:creationId xmlns:a16="http://schemas.microsoft.com/office/drawing/2014/main" id="{F1485CEA-09A0-3241-9A5C-5BE3D687F411}"/>
              </a:ext>
            </a:extLst>
          </p:cNvPr>
          <p:cNvSpPr>
            <a:spLocks/>
          </p:cNvSpPr>
          <p:nvPr/>
        </p:nvSpPr>
        <p:spPr bwMode="auto">
          <a:xfrm>
            <a:off x="6596063" y="4989635"/>
            <a:ext cx="315058" cy="1430582"/>
          </a:xfrm>
          <a:prstGeom prst="rightBrace">
            <a:avLst>
              <a:gd name="adj1" fmla="val 37839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077" b="1"/>
          </a:p>
        </p:txBody>
      </p:sp>
      <p:sp>
        <p:nvSpPr>
          <p:cNvPr id="26656" name="Text Box 32">
            <a:extLst>
              <a:ext uri="{FF2B5EF4-FFF2-40B4-BE49-F238E27FC236}">
                <a16:creationId xmlns:a16="http://schemas.microsoft.com/office/drawing/2014/main" id="{54FB3918-8CEF-A34D-ACA3-9FD6BE876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1568" y="5370634"/>
            <a:ext cx="2577246" cy="60375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077" b="1">
                <a:effectLst>
                  <a:outerShdw blurRad="38100" dist="38100" dir="2700000" algn="tl">
                    <a:srgbClr val="FFFFFF"/>
                  </a:outerShdw>
                </a:effectLst>
              </a:rPr>
              <a:t>Liability = Capital Contribution</a:t>
            </a:r>
          </a:p>
        </p:txBody>
      </p:sp>
      <p:sp>
        <p:nvSpPr>
          <p:cNvPr id="26657" name="AutoShape 33">
            <a:extLst>
              <a:ext uri="{FF2B5EF4-FFF2-40B4-BE49-F238E27FC236}">
                <a16:creationId xmlns:a16="http://schemas.microsoft.com/office/drawing/2014/main" id="{C0D7090F-817D-8340-A61C-D79B48182E4E}"/>
              </a:ext>
            </a:extLst>
          </p:cNvPr>
          <p:cNvSpPr>
            <a:spLocks/>
          </p:cNvSpPr>
          <p:nvPr/>
        </p:nvSpPr>
        <p:spPr bwMode="auto">
          <a:xfrm>
            <a:off x="5819409" y="3450981"/>
            <a:ext cx="239956" cy="1091712"/>
          </a:xfrm>
          <a:prstGeom prst="rightBrace">
            <a:avLst>
              <a:gd name="adj1" fmla="val 37914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077" b="1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9EF83A-8056-4446-B378-AF57DC4B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001B-E172-0D4B-B74C-B87B9EFB9D60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DE665B-D0B2-DE42-A285-5B8A22B88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D21DA-E0C5-194F-BA74-70DA69607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3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2" grpId="0" animBg="1"/>
      <p:bldP spid="26643" grpId="0" animBg="1"/>
      <p:bldP spid="26654" grpId="0" animBg="1"/>
      <p:bldP spid="26655" grpId="0" animBg="1"/>
      <p:bldP spid="26656" grpId="0" animBg="1"/>
      <p:bldP spid="266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1906A89-FBAE-C046-8BEA-4BC6BBF90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923"/>
              <a:t>Partnership:</a:t>
            </a:r>
            <a:br>
              <a:rPr lang="en-US" altLang="en-US" sz="3923"/>
            </a:br>
            <a:r>
              <a:rPr lang="en-US" altLang="en-US" sz="3923"/>
              <a:t>Legal/Tax Documents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03FA756-A76B-1343-9A76-32476C1E7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2573" y="1600933"/>
            <a:ext cx="8706216" cy="4927356"/>
          </a:xfrm>
        </p:spPr>
        <p:txBody>
          <a:bodyPr/>
          <a:lstStyle/>
          <a:p>
            <a:r>
              <a:rPr lang="en-US" altLang="en-US" sz="3346"/>
              <a:t>Articles of Co-Partnership</a:t>
            </a:r>
          </a:p>
          <a:p>
            <a:r>
              <a:rPr lang="en-US" altLang="en-US" sz="3346"/>
              <a:t>Tax Forms</a:t>
            </a:r>
          </a:p>
          <a:p>
            <a:pPr lvl="1"/>
            <a:r>
              <a:rPr lang="en-US" altLang="en-US" sz="2885"/>
              <a:t>Form 1065 K-1: Partner’s Share                     Of Income, Credit, Deductions</a:t>
            </a:r>
          </a:p>
          <a:p>
            <a:pPr lvl="1"/>
            <a:r>
              <a:rPr lang="en-US" altLang="en-US" sz="2885"/>
              <a:t>Form 4562: Depreciation</a:t>
            </a:r>
          </a:p>
          <a:p>
            <a:pPr lvl="1"/>
            <a:r>
              <a:rPr lang="en-US" altLang="en-US" sz="2885"/>
              <a:t>Form 1040: Individual Income Tax Return</a:t>
            </a:r>
          </a:p>
          <a:p>
            <a:pPr lvl="1"/>
            <a:r>
              <a:rPr lang="en-US" altLang="en-US" sz="2885"/>
              <a:t>Schedule E: Supplemental Income &amp; Loss</a:t>
            </a:r>
          </a:p>
          <a:p>
            <a:pPr lvl="1"/>
            <a:r>
              <a:rPr lang="en-US" altLang="en-US" sz="2885"/>
              <a:t>Schedule SE: Self-Employment Tax</a:t>
            </a:r>
          </a:p>
          <a:p>
            <a:pPr lvl="1"/>
            <a:r>
              <a:rPr lang="en-US" altLang="en-US" sz="2885"/>
              <a:t>Form 1040-ES: Estimated Tax For Individual</a:t>
            </a:r>
          </a:p>
          <a:p>
            <a:endParaRPr lang="en-US" altLang="en-US" sz="3346"/>
          </a:p>
        </p:txBody>
      </p:sp>
      <p:pic>
        <p:nvPicPr>
          <p:cNvPr id="30726" name="Picture 6" descr="j0316868">
            <a:extLst>
              <a:ext uri="{FF2B5EF4-FFF2-40B4-BE49-F238E27FC236}">
                <a16:creationId xmlns:a16="http://schemas.microsoft.com/office/drawing/2014/main" id="{5EC1D8F6-BD09-1143-B0E8-7AB684249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9" y="1773116"/>
            <a:ext cx="2353773" cy="156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7FED56-0300-4944-BB43-F209471C1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F0A0-E957-2E44-B15C-A722027EB52C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A3ECF5-B9ED-F745-85B4-BF08EBC2D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910A0-C23B-C149-8620-4B5AF6C2D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0" name="AutoShape 18">
            <a:extLst>
              <a:ext uri="{FF2B5EF4-FFF2-40B4-BE49-F238E27FC236}">
                <a16:creationId xmlns:a16="http://schemas.microsoft.com/office/drawing/2014/main" id="{45D72970-E28A-5C40-8584-BE2489B87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2775" y="4722202"/>
            <a:ext cx="903043" cy="553183"/>
          </a:xfrm>
          <a:prstGeom prst="rightArrow">
            <a:avLst>
              <a:gd name="adj1" fmla="val 50000"/>
              <a:gd name="adj2" fmla="val 408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77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487B6A4F-5B77-C347-B3B9-AE9C359346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46"/>
              <a:t>Form 1065 K-1 (Pages 1 &amp; 2)</a:t>
            </a:r>
          </a:p>
        </p:txBody>
      </p:sp>
      <p:sp>
        <p:nvSpPr>
          <p:cNvPr id="33807" name="AutoShape 15">
            <a:extLst>
              <a:ext uri="{FF2B5EF4-FFF2-40B4-BE49-F238E27FC236}">
                <a16:creationId xmlns:a16="http://schemas.microsoft.com/office/drawing/2014/main" id="{820E82D3-11FE-0347-A401-F080908E7D2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32231" y="2086342"/>
            <a:ext cx="866409" cy="540360"/>
          </a:xfrm>
          <a:prstGeom prst="rightArrow">
            <a:avLst>
              <a:gd name="adj1" fmla="val 50000"/>
              <a:gd name="adj2" fmla="val 400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77"/>
          </a:p>
        </p:txBody>
      </p:sp>
      <p:sp>
        <p:nvSpPr>
          <p:cNvPr id="33808" name="Text Box 16">
            <a:extLst>
              <a:ext uri="{FF2B5EF4-FFF2-40B4-BE49-F238E27FC236}">
                <a16:creationId xmlns:a16="http://schemas.microsoft.com/office/drawing/2014/main" id="{338F6C54-9231-2049-888B-D405F4DCF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3" y="2146789"/>
            <a:ext cx="930519" cy="41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77" b="1">
                <a:effectLst>
                  <a:outerShdw blurRad="38100" dist="38100" dir="2700000" algn="tl">
                    <a:srgbClr val="FFFFFF"/>
                  </a:outerShdw>
                </a:effectLst>
              </a:rPr>
              <a:t>Front</a:t>
            </a:r>
          </a:p>
        </p:txBody>
      </p:sp>
      <p:sp>
        <p:nvSpPr>
          <p:cNvPr id="33809" name="Text Box 17">
            <a:extLst>
              <a:ext uri="{FF2B5EF4-FFF2-40B4-BE49-F238E27FC236}">
                <a16:creationId xmlns:a16="http://schemas.microsoft.com/office/drawing/2014/main" id="{105894CF-2A3A-C04A-82BC-763200E5B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804" y="4767996"/>
            <a:ext cx="930519" cy="41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77" b="1">
                <a:effectLst>
                  <a:outerShdw blurRad="38100" dist="38100" dir="2700000" algn="tl">
                    <a:srgbClr val="FFFFFF"/>
                  </a:outerShdw>
                </a:effectLst>
              </a:rPr>
              <a:t>Back</a:t>
            </a:r>
          </a:p>
        </p:txBody>
      </p:sp>
      <p:pic>
        <p:nvPicPr>
          <p:cNvPr id="33811" name="Picture 19" descr="Form 1065 p">
            <a:extLst>
              <a:ext uri="{FF2B5EF4-FFF2-40B4-BE49-F238E27FC236}">
                <a16:creationId xmlns:a16="http://schemas.microsoft.com/office/drawing/2014/main" id="{43D00C5E-9F50-414A-B6DD-912B20397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612" y="1533160"/>
            <a:ext cx="3635985" cy="505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12" name="Picture 20" descr="Form 1065 p">
            <a:extLst>
              <a:ext uri="{FF2B5EF4-FFF2-40B4-BE49-F238E27FC236}">
                <a16:creationId xmlns:a16="http://schemas.microsoft.com/office/drawing/2014/main" id="{9C4A2D70-3CB6-1B4A-8FDA-5F12DF731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289" y="1465385"/>
            <a:ext cx="3766038" cy="507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1D3DC6-1890-3243-8B69-32FAB313A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9CD0-2CBC-E44B-8A6B-310F1124F832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2FB663-3A78-E140-8EAD-3A34DD326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34C51-D1A1-DD4B-8564-90C8A835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36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>
            <a:extLst>
              <a:ext uri="{FF2B5EF4-FFF2-40B4-BE49-F238E27FC236}">
                <a16:creationId xmlns:a16="http://schemas.microsoft.com/office/drawing/2014/main" id="{1A97A07E-EF7B-8B4B-8AA7-55D733341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2775" y="4722202"/>
            <a:ext cx="903043" cy="553183"/>
          </a:xfrm>
          <a:prstGeom prst="rightArrow">
            <a:avLst>
              <a:gd name="adj1" fmla="val 50000"/>
              <a:gd name="adj2" fmla="val 408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77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2EE0306-86E2-244E-B989-DE1AB3574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46"/>
              <a:t>Form 1065 K-1 (Pages 3 &amp; 4)</a:t>
            </a:r>
          </a:p>
        </p:txBody>
      </p:sp>
      <p:sp>
        <p:nvSpPr>
          <p:cNvPr id="40966" name="AutoShape 6">
            <a:extLst>
              <a:ext uri="{FF2B5EF4-FFF2-40B4-BE49-F238E27FC236}">
                <a16:creationId xmlns:a16="http://schemas.microsoft.com/office/drawing/2014/main" id="{FAC1B1A8-E108-4841-B3C0-1E715D4B433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32231" y="2086342"/>
            <a:ext cx="866409" cy="540360"/>
          </a:xfrm>
          <a:prstGeom prst="rightArrow">
            <a:avLst>
              <a:gd name="adj1" fmla="val 50000"/>
              <a:gd name="adj2" fmla="val 400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77"/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id="{5528F11B-AF42-E845-89F1-CD9630FA2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3" y="2146789"/>
            <a:ext cx="930519" cy="41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77" b="1">
                <a:effectLst>
                  <a:outerShdw blurRad="38100" dist="38100" dir="2700000" algn="tl">
                    <a:srgbClr val="FFFFFF"/>
                  </a:outerShdw>
                </a:effectLst>
              </a:rPr>
              <a:t>Front</a:t>
            </a:r>
          </a:p>
        </p:txBody>
      </p:sp>
      <p:sp>
        <p:nvSpPr>
          <p:cNvPr id="40968" name="Text Box 8">
            <a:extLst>
              <a:ext uri="{FF2B5EF4-FFF2-40B4-BE49-F238E27FC236}">
                <a16:creationId xmlns:a16="http://schemas.microsoft.com/office/drawing/2014/main" id="{536F24EB-6A3C-EA4A-8F4B-2B632F5C2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804" y="4767996"/>
            <a:ext cx="930519" cy="41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77" b="1">
                <a:effectLst>
                  <a:outerShdw blurRad="38100" dist="38100" dir="2700000" algn="tl">
                    <a:srgbClr val="FFFFFF"/>
                  </a:outerShdw>
                </a:effectLst>
              </a:rPr>
              <a:t>Back</a:t>
            </a:r>
          </a:p>
        </p:txBody>
      </p:sp>
      <p:pic>
        <p:nvPicPr>
          <p:cNvPr id="40969" name="Picture 9" descr="form 1065 p">
            <a:extLst>
              <a:ext uri="{FF2B5EF4-FFF2-40B4-BE49-F238E27FC236}">
                <a16:creationId xmlns:a16="http://schemas.microsoft.com/office/drawing/2014/main" id="{F84379D0-8F26-7143-B4C8-2345B787B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890" y="1447068"/>
            <a:ext cx="3689106" cy="509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10" descr="Form 1065 p">
            <a:extLst>
              <a:ext uri="{FF2B5EF4-FFF2-40B4-BE49-F238E27FC236}">
                <a16:creationId xmlns:a16="http://schemas.microsoft.com/office/drawing/2014/main" id="{8C256963-CD9A-7446-9D33-FE608BF18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953" y="1465385"/>
            <a:ext cx="3771534" cy="505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758E32-2E24-5F46-AC8D-866D99AF5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5F38-1174-224D-BEFA-76CA40999B44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F3B083-0C27-9E4F-9F9B-DADBDAFE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72ED7-B997-5848-89D5-64950E72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87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A7C89E5-64AD-114A-B220-C4AE6E468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923"/>
              <a:t>Advantages/Disadvantages</a:t>
            </a:r>
            <a:br>
              <a:rPr lang="en-US" altLang="en-US" sz="3923"/>
            </a:br>
            <a:r>
              <a:rPr lang="en-US" altLang="en-US" sz="3923"/>
              <a:t>Of Corporation</a:t>
            </a:r>
          </a:p>
        </p:txBody>
      </p:sp>
      <p:pic>
        <p:nvPicPr>
          <p:cNvPr id="35844" name="Picture 4" descr="Figure 3">
            <a:extLst>
              <a:ext uri="{FF2B5EF4-FFF2-40B4-BE49-F238E27FC236}">
                <a16:creationId xmlns:a16="http://schemas.microsoft.com/office/drawing/2014/main" id="{DF7C0852-92C9-3B4F-92ED-B360656B4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288" y="1483703"/>
            <a:ext cx="5584948" cy="49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D8E296-8A05-6B4E-8223-3281D89BA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88BB-21A5-114B-AF3B-F903BF5B53CB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5B9A16-C3E5-5649-ACFA-16763A5D6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F6AF2-374E-4346-8D4E-4A8338E8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71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>
            <a:extLst>
              <a:ext uri="{FF2B5EF4-FFF2-40B4-BE49-F238E27FC236}">
                <a16:creationId xmlns:a16="http://schemas.microsoft.com/office/drawing/2014/main" id="{D67C49FD-9875-6A4C-AC22-4350EF651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4458" y="4722202"/>
            <a:ext cx="903043" cy="553183"/>
          </a:xfrm>
          <a:prstGeom prst="rightArrow">
            <a:avLst>
              <a:gd name="adj1" fmla="val 50000"/>
              <a:gd name="adj2" fmla="val 408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77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F515D85-8CE4-304F-AED5-01DD9B8C2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769"/>
              <a:t>Form 1120A</a:t>
            </a:r>
          </a:p>
        </p:txBody>
      </p:sp>
      <p:sp>
        <p:nvSpPr>
          <p:cNvPr id="41988" name="AutoShape 4">
            <a:extLst>
              <a:ext uri="{FF2B5EF4-FFF2-40B4-BE49-F238E27FC236}">
                <a16:creationId xmlns:a16="http://schemas.microsoft.com/office/drawing/2014/main" id="{3BBBBBFB-382D-414E-A96C-750FC743F3F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740644" y="2086342"/>
            <a:ext cx="866409" cy="540360"/>
          </a:xfrm>
          <a:prstGeom prst="rightArrow">
            <a:avLst>
              <a:gd name="adj1" fmla="val 50000"/>
              <a:gd name="adj2" fmla="val 400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77"/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DB85A7AB-02C9-0C42-893D-5DCCC7069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842" y="2128472"/>
            <a:ext cx="930519" cy="41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77" b="1">
                <a:effectLst>
                  <a:outerShdw blurRad="38100" dist="38100" dir="2700000" algn="tl">
                    <a:srgbClr val="FFFFFF"/>
                  </a:outerShdw>
                </a:effectLst>
              </a:rPr>
              <a:t>Front</a:t>
            </a:r>
          </a:p>
        </p:txBody>
      </p:sp>
      <p:sp>
        <p:nvSpPr>
          <p:cNvPr id="41990" name="Text Box 6">
            <a:extLst>
              <a:ext uri="{FF2B5EF4-FFF2-40B4-BE49-F238E27FC236}">
                <a16:creationId xmlns:a16="http://schemas.microsoft.com/office/drawing/2014/main" id="{C5E7E62F-339E-4C48-A1DA-92C81970A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169" y="4786313"/>
            <a:ext cx="930519" cy="41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77" b="1">
                <a:effectLst>
                  <a:outerShdw blurRad="38100" dist="38100" dir="2700000" algn="tl">
                    <a:srgbClr val="FFFFFF"/>
                  </a:outerShdw>
                </a:effectLst>
              </a:rPr>
              <a:t>Back</a:t>
            </a:r>
          </a:p>
        </p:txBody>
      </p:sp>
      <p:pic>
        <p:nvPicPr>
          <p:cNvPr id="41993" name="Picture 9" descr="form 1120A p">
            <a:extLst>
              <a:ext uri="{FF2B5EF4-FFF2-40B4-BE49-F238E27FC236}">
                <a16:creationId xmlns:a16="http://schemas.microsoft.com/office/drawing/2014/main" id="{390D9A70-2D99-8145-A48C-750B04B63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192" y="1428751"/>
            <a:ext cx="3914409" cy="526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Picture 10" descr="Form 1120A p">
            <a:extLst>
              <a:ext uri="{FF2B5EF4-FFF2-40B4-BE49-F238E27FC236}">
                <a16:creationId xmlns:a16="http://schemas.microsoft.com/office/drawing/2014/main" id="{45ACC020-03A5-5744-9BA8-BE7FB55A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30" y="1430583"/>
            <a:ext cx="3800841" cy="523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4E6F9A-1BAB-6B4A-B4A5-7B2287E9A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A316-0E3A-D446-8976-9627400D58A1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92D8DB-894B-9544-9E9B-2E575D3A5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A0F0B-C01B-374C-BA11-88B8E21A5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51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>
            <a:extLst>
              <a:ext uri="{FF2B5EF4-FFF2-40B4-BE49-F238E27FC236}">
                <a16:creationId xmlns:a16="http://schemas.microsoft.com/office/drawing/2014/main" id="{8443C965-D44D-DC45-87A5-4A81E5F88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2775" y="4722202"/>
            <a:ext cx="903043" cy="553183"/>
          </a:xfrm>
          <a:prstGeom prst="rightArrow">
            <a:avLst>
              <a:gd name="adj1" fmla="val 50000"/>
              <a:gd name="adj2" fmla="val 408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77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05D422E-8D17-254B-8A95-B5D780FB38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769"/>
              <a:t>Form 1120 (Pages 1 &amp; 2)</a:t>
            </a:r>
          </a:p>
        </p:txBody>
      </p:sp>
      <p:sp>
        <p:nvSpPr>
          <p:cNvPr id="37894" name="AutoShape 6">
            <a:extLst>
              <a:ext uri="{FF2B5EF4-FFF2-40B4-BE49-F238E27FC236}">
                <a16:creationId xmlns:a16="http://schemas.microsoft.com/office/drawing/2014/main" id="{69DFB961-7B59-FB4F-889B-75977428B7B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32231" y="2086342"/>
            <a:ext cx="866409" cy="540360"/>
          </a:xfrm>
          <a:prstGeom prst="rightArrow">
            <a:avLst>
              <a:gd name="adj1" fmla="val 50000"/>
              <a:gd name="adj2" fmla="val 400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77"/>
          </a:p>
        </p:txBody>
      </p:sp>
      <p:sp>
        <p:nvSpPr>
          <p:cNvPr id="37895" name="Text Box 7">
            <a:extLst>
              <a:ext uri="{FF2B5EF4-FFF2-40B4-BE49-F238E27FC236}">
                <a16:creationId xmlns:a16="http://schemas.microsoft.com/office/drawing/2014/main" id="{3F142F5B-931F-824C-A6F1-F3C46A0C8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3" y="2146789"/>
            <a:ext cx="930519" cy="41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77" b="1">
                <a:effectLst>
                  <a:outerShdw blurRad="38100" dist="38100" dir="2700000" algn="tl">
                    <a:srgbClr val="FFFFFF"/>
                  </a:outerShdw>
                </a:effectLst>
              </a:rPr>
              <a:t>Front</a:t>
            </a:r>
          </a:p>
        </p:txBody>
      </p:sp>
      <p:sp>
        <p:nvSpPr>
          <p:cNvPr id="37896" name="Text Box 8">
            <a:extLst>
              <a:ext uri="{FF2B5EF4-FFF2-40B4-BE49-F238E27FC236}">
                <a16:creationId xmlns:a16="http://schemas.microsoft.com/office/drawing/2014/main" id="{73276440-B853-2C49-B5D4-DA02D0ECA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804" y="4767996"/>
            <a:ext cx="930519" cy="41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77" b="1">
                <a:effectLst>
                  <a:outerShdw blurRad="38100" dist="38100" dir="2700000" algn="tl">
                    <a:srgbClr val="FFFFFF"/>
                  </a:outerShdw>
                </a:effectLst>
              </a:rPr>
              <a:t>Back</a:t>
            </a:r>
          </a:p>
        </p:txBody>
      </p:sp>
      <p:pic>
        <p:nvPicPr>
          <p:cNvPr id="37905" name="Picture 17" descr="Form 1120 p">
            <a:extLst>
              <a:ext uri="{FF2B5EF4-FFF2-40B4-BE49-F238E27FC236}">
                <a16:creationId xmlns:a16="http://schemas.microsoft.com/office/drawing/2014/main" id="{F776A6B4-3982-A34C-BF16-B2BC3CB0F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275" y="1505683"/>
            <a:ext cx="3670788" cy="50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6" name="Picture 18" descr="Form 1120 p">
            <a:extLst>
              <a:ext uri="{FF2B5EF4-FFF2-40B4-BE49-F238E27FC236}">
                <a16:creationId xmlns:a16="http://schemas.microsoft.com/office/drawing/2014/main" id="{C2415F9C-2B7C-C643-8447-F3FE09C78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509" y="1483703"/>
            <a:ext cx="3663462" cy="508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47A16-F779-BD42-9E92-C9EAA116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30E6-1F83-4641-9D65-F94F923D7725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5A2890-0F78-2448-B676-8493C22E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09632-70CC-9541-810D-14B12E5F7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61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2EE67-E519-DB46-92A3-8FC85E713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book- Small business Management by Megginson and Byrd</a:t>
            </a:r>
          </a:p>
        </p:txBody>
      </p:sp>
      <p:pic>
        <p:nvPicPr>
          <p:cNvPr id="4" name="Picture 4" descr="Megginson">
            <a:extLst>
              <a:ext uri="{FF2B5EF4-FFF2-40B4-BE49-F238E27FC236}">
                <a16:creationId xmlns:a16="http://schemas.microsoft.com/office/drawing/2014/main" id="{A4983FE9-8FA7-BB49-93AE-BCEDF5DC37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70" y="1847850"/>
            <a:ext cx="348626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AF3C9-6180-1E4D-8CF9-7F3A8C08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E1E9-AC1B-2849-82C8-D0CBCB058D59}" type="datetime1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28ECF-DD86-E243-A8D0-3EA9BB53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</a:t>
            </a:r>
            <a:br>
              <a:rPr lang="en-US"/>
            </a:br>
            <a:r>
              <a:rPr lang="en-US"/>
              <a:t>Faculty: Northern University 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CDC16-AE26-FB42-B104-58E5031F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94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>
            <a:extLst>
              <a:ext uri="{FF2B5EF4-FFF2-40B4-BE49-F238E27FC236}">
                <a16:creationId xmlns:a16="http://schemas.microsoft.com/office/drawing/2014/main" id="{98609A91-C8C5-F346-A530-9965D1700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2775" y="4722202"/>
            <a:ext cx="903043" cy="553183"/>
          </a:xfrm>
          <a:prstGeom prst="rightArrow">
            <a:avLst>
              <a:gd name="adj1" fmla="val 50000"/>
              <a:gd name="adj2" fmla="val 408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77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F0E1A63-6026-384E-B8E7-81DF78A25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769"/>
              <a:t>Form 1120 (Page 3 &amp; 4)</a:t>
            </a:r>
          </a:p>
        </p:txBody>
      </p:sp>
      <p:sp>
        <p:nvSpPr>
          <p:cNvPr id="39940" name="AutoShape 4">
            <a:extLst>
              <a:ext uri="{FF2B5EF4-FFF2-40B4-BE49-F238E27FC236}">
                <a16:creationId xmlns:a16="http://schemas.microsoft.com/office/drawing/2014/main" id="{D5787AE2-148F-604A-B8A5-B7874997D94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32231" y="2086342"/>
            <a:ext cx="866409" cy="540360"/>
          </a:xfrm>
          <a:prstGeom prst="rightArrow">
            <a:avLst>
              <a:gd name="adj1" fmla="val 50000"/>
              <a:gd name="adj2" fmla="val 400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77"/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2360241B-61E7-004B-9EFC-C64FCD8DB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3" y="2146789"/>
            <a:ext cx="930519" cy="41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77" b="1">
                <a:effectLst>
                  <a:outerShdw blurRad="38100" dist="38100" dir="2700000" algn="tl">
                    <a:srgbClr val="FFFFFF"/>
                  </a:outerShdw>
                </a:effectLst>
              </a:rPr>
              <a:t>Front</a:t>
            </a:r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FB40F3F1-EBCA-9045-B07A-EFCCD3886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804" y="4767996"/>
            <a:ext cx="930519" cy="41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77" b="1">
                <a:effectLst>
                  <a:outerShdw blurRad="38100" dist="38100" dir="2700000" algn="tl">
                    <a:srgbClr val="FFFFFF"/>
                  </a:outerShdw>
                </a:effectLst>
              </a:rPr>
              <a:t>Back</a:t>
            </a:r>
          </a:p>
        </p:txBody>
      </p:sp>
      <p:pic>
        <p:nvPicPr>
          <p:cNvPr id="39945" name="Picture 9" descr="Form 1120 p">
            <a:extLst>
              <a:ext uri="{FF2B5EF4-FFF2-40B4-BE49-F238E27FC236}">
                <a16:creationId xmlns:a16="http://schemas.microsoft.com/office/drawing/2014/main" id="{BC958FEA-AA97-6048-9B8E-447EAE551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611" y="1467217"/>
            <a:ext cx="3766038" cy="510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6" name="Picture 10" descr="Form 1120 p">
            <a:extLst>
              <a:ext uri="{FF2B5EF4-FFF2-40B4-BE49-F238E27FC236}">
                <a16:creationId xmlns:a16="http://schemas.microsoft.com/office/drawing/2014/main" id="{32094AA5-340B-1D47-9908-AAE1D528E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0" y="1465384"/>
            <a:ext cx="3775197" cy="51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244830-95E4-9946-B04C-7112C44E4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2C44-7FC6-3448-B64A-E0661EE9B0CA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67C937-50AD-F64D-A8F2-AD00C4339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5CB70-3A2A-EC46-93FE-F888B124B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31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B4BA00C-1173-4944-B3C8-D178E54336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307"/>
              <a:t>Formation Of Corporation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CCFA1BB-E6EE-EE49-BFD6-3078EB487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/>
              <a:t>Articles Of Incorporation- Filed With State</a:t>
            </a:r>
          </a:p>
          <a:p>
            <a:pPr>
              <a:lnSpc>
                <a:spcPct val="11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/>
              <a:t>Corporate Charter-           Comes From State</a:t>
            </a:r>
          </a:p>
          <a:p>
            <a:pPr>
              <a:lnSpc>
                <a:spcPct val="11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/>
              <a:t>Buy-Sell Agreement- Include In Articles Of Incorporation</a:t>
            </a:r>
          </a:p>
        </p:txBody>
      </p:sp>
      <p:pic>
        <p:nvPicPr>
          <p:cNvPr id="43013" name="Picture 5" descr="143019.JPG - Click to enlarge">
            <a:extLst>
              <a:ext uri="{FF2B5EF4-FFF2-40B4-BE49-F238E27FC236}">
                <a16:creationId xmlns:a16="http://schemas.microsoft.com/office/drawing/2014/main" id="{E5875C96-5706-6443-8B6F-82BECDA06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08" y="2505807"/>
            <a:ext cx="2813538" cy="204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B652DF-D564-7642-97B0-A26D19AB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C3A0-B526-DB41-8D08-089716D2E7D6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3111CB-989D-0F4F-8ACE-23BFFC2B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FA72D-9ADD-1348-8742-3A7989D06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3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>
            <a:extLst>
              <a:ext uri="{FF2B5EF4-FFF2-40B4-BE49-F238E27FC236}">
                <a16:creationId xmlns:a16="http://schemas.microsoft.com/office/drawing/2014/main" id="{739B4B92-5DD6-1544-9D01-D461FE3E6B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307"/>
              <a:t>Corporate Governance</a:t>
            </a:r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085DE38F-AF4B-B046-93EE-7A62D0593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313" y="1644894"/>
            <a:ext cx="3868615" cy="73161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154" b="1">
                <a:effectLst>
                  <a:outerShdw blurRad="38100" dist="38100" dir="2700000" algn="tl">
                    <a:srgbClr val="FFFFFF"/>
                  </a:outerShdw>
                </a:effectLst>
              </a:rPr>
              <a:t>Stockholders</a:t>
            </a:r>
          </a:p>
        </p:txBody>
      </p:sp>
      <p:sp>
        <p:nvSpPr>
          <p:cNvPr id="44039" name="Text Box 7">
            <a:extLst>
              <a:ext uri="{FF2B5EF4-FFF2-40B4-BE49-F238E27FC236}">
                <a16:creationId xmlns:a16="http://schemas.microsoft.com/office/drawing/2014/main" id="{3D2AD3A6-01A3-F34F-B774-C30DF82D7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323" y="3090130"/>
            <a:ext cx="3868615" cy="996748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sz="4154" b="1">
                <a:effectLst>
                  <a:outerShdw blurRad="38100" dist="38100" dir="2700000" algn="tl">
                    <a:srgbClr val="FFFFFF"/>
                  </a:outerShdw>
                </a:effectLst>
              </a:rPr>
              <a:t>Board Of Directors</a:t>
            </a:r>
          </a:p>
        </p:txBody>
      </p:sp>
      <p:sp>
        <p:nvSpPr>
          <p:cNvPr id="44040" name="Text Box 8">
            <a:extLst>
              <a:ext uri="{FF2B5EF4-FFF2-40B4-BE49-F238E27FC236}">
                <a16:creationId xmlns:a16="http://schemas.microsoft.com/office/drawing/2014/main" id="{8145BC18-D9E6-BB4B-A3A6-0CCA17A95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977" y="4813789"/>
            <a:ext cx="3868615" cy="1115177"/>
          </a:xfrm>
          <a:prstGeom prst="rect">
            <a:avLst/>
          </a:prstGeom>
          <a:solidFill>
            <a:srgbClr val="C80404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4154" b="1">
                <a:effectLst>
                  <a:outerShdw blurRad="38100" dist="38100" dir="2700000" algn="tl">
                    <a:srgbClr val="FFFFFF"/>
                  </a:outerShdw>
                </a:effectLst>
              </a:rPr>
              <a:t>Corporate Officers</a:t>
            </a:r>
          </a:p>
        </p:txBody>
      </p:sp>
      <p:sp>
        <p:nvSpPr>
          <p:cNvPr id="44041" name="AutoShape 9">
            <a:extLst>
              <a:ext uri="{FF2B5EF4-FFF2-40B4-BE49-F238E27FC236}">
                <a16:creationId xmlns:a16="http://schemas.microsoft.com/office/drawing/2014/main" id="{C10C9336-7361-6C4C-BD9A-CCE30AD89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2425212"/>
            <a:ext cx="1179635" cy="677740"/>
          </a:xfrm>
          <a:prstGeom prst="downArrowCallout">
            <a:avLst>
              <a:gd name="adj1" fmla="val 43514"/>
              <a:gd name="adj2" fmla="val 43514"/>
              <a:gd name="adj3" fmla="val 16667"/>
              <a:gd name="adj4" fmla="val 6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77"/>
          </a:p>
        </p:txBody>
      </p:sp>
      <p:sp>
        <p:nvSpPr>
          <p:cNvPr id="44042" name="AutoShape 10">
            <a:extLst>
              <a:ext uri="{FF2B5EF4-FFF2-40B4-BE49-F238E27FC236}">
                <a16:creationId xmlns:a16="http://schemas.microsoft.com/office/drawing/2014/main" id="{F35C1655-8D01-B44E-BBFB-4D4733C34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4136049"/>
            <a:ext cx="1179635" cy="677740"/>
          </a:xfrm>
          <a:prstGeom prst="downArrowCallout">
            <a:avLst>
              <a:gd name="adj1" fmla="val 43514"/>
              <a:gd name="adj2" fmla="val 43514"/>
              <a:gd name="adj3" fmla="val 16667"/>
              <a:gd name="adj4" fmla="val 6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77"/>
          </a:p>
        </p:txBody>
      </p:sp>
      <p:sp>
        <p:nvSpPr>
          <p:cNvPr id="44043" name="Text Box 11">
            <a:extLst>
              <a:ext uri="{FF2B5EF4-FFF2-40B4-BE49-F238E27FC236}">
                <a16:creationId xmlns:a16="http://schemas.microsoft.com/office/drawing/2014/main" id="{14D10847-1B5B-DE41-83FD-1588D8E7F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3010" y="2423380"/>
            <a:ext cx="1168644" cy="44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308" b="1">
                <a:effectLst>
                  <a:outerShdw blurRad="38100" dist="38100" dir="2700000" algn="tl">
                    <a:srgbClr val="FFFFFF"/>
                  </a:outerShdw>
                </a:effectLst>
              </a:rPr>
              <a:t>Elects</a:t>
            </a:r>
          </a:p>
        </p:txBody>
      </p:sp>
      <p:sp>
        <p:nvSpPr>
          <p:cNvPr id="44044" name="Text Box 12">
            <a:extLst>
              <a:ext uri="{FF2B5EF4-FFF2-40B4-BE49-F238E27FC236}">
                <a16:creationId xmlns:a16="http://schemas.microsoft.com/office/drawing/2014/main" id="{C4D60010-B893-C445-ABF0-1194AB511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116" y="4126890"/>
            <a:ext cx="1505683" cy="41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77" b="1">
                <a:effectLst>
                  <a:outerShdw blurRad="38100" dist="38100" dir="2700000" algn="tl">
                    <a:srgbClr val="FFFFFF"/>
                  </a:outerShdw>
                </a:effectLst>
              </a:rPr>
              <a:t>Appoints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E0B6C1-E2B3-0048-91A2-257E315C4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9D8-3C67-1E4B-A7A0-6A06B2426CA6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81DE61-292E-4940-B08C-8CB4F2CE0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543BA-EBAA-BE4B-A9D7-7A9154D2D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9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/>
      <p:bldP spid="44039" grpId="0" animBg="1"/>
      <p:bldP spid="44040" grpId="0" animBg="1"/>
      <p:bldP spid="44043" grpId="0"/>
      <p:bldP spid="440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E2B6215E-0C6F-E74D-9017-A51C312D0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769"/>
              <a:t>S Corporation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8D639B41-8ECB-9E4C-8F17-A4DF841C80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346" dirty="0"/>
              <a:t>Exempt From Multiple Taxation</a:t>
            </a:r>
          </a:p>
          <a:p>
            <a:pPr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346" dirty="0"/>
              <a:t>Less Than 75 Stockholders</a:t>
            </a:r>
          </a:p>
          <a:p>
            <a:pPr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346" dirty="0"/>
              <a:t>One Class Of Stock</a:t>
            </a:r>
          </a:p>
          <a:p>
            <a:pPr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346" dirty="0"/>
              <a:t>No Corporations/Partnerships Can Be Stockholders</a:t>
            </a:r>
          </a:p>
          <a:p>
            <a:pPr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346" dirty="0"/>
              <a:t>Stockholders= U.S. Citizens   Or Permanent Residents</a:t>
            </a:r>
          </a:p>
          <a:p>
            <a:pPr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346" dirty="0"/>
              <a:t>Early 1990s Lost Appeal Because Of Tax Law Change</a:t>
            </a:r>
          </a:p>
        </p:txBody>
      </p:sp>
      <p:grpSp>
        <p:nvGrpSpPr>
          <p:cNvPr id="46086" name="Group 6">
            <a:extLst>
              <a:ext uri="{FF2B5EF4-FFF2-40B4-BE49-F238E27FC236}">
                <a16:creationId xmlns:a16="http://schemas.microsoft.com/office/drawing/2014/main" id="{421BD681-E4EB-7C4B-87C7-CFA7176B798E}"/>
              </a:ext>
            </a:extLst>
          </p:cNvPr>
          <p:cNvGrpSpPr>
            <a:grpSpLocks/>
          </p:cNvGrpSpPr>
          <p:nvPr/>
        </p:nvGrpSpPr>
        <p:grpSpPr bwMode="auto">
          <a:xfrm>
            <a:off x="8700722" y="1767621"/>
            <a:ext cx="1688856" cy="1459889"/>
            <a:chOff x="4014" y="965"/>
            <a:chExt cx="922" cy="797"/>
          </a:xfrm>
        </p:grpSpPr>
        <p:sp>
          <p:nvSpPr>
            <p:cNvPr id="46085" name="Text Box 5">
              <a:extLst>
                <a:ext uri="{FF2B5EF4-FFF2-40B4-BE49-F238E27FC236}">
                  <a16:creationId xmlns:a16="http://schemas.microsoft.com/office/drawing/2014/main" id="{2666C32E-079F-A248-8878-C4DB09549B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6" y="1216"/>
              <a:ext cx="920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8096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8096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8096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8096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8096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8096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8096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8096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8096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85" b="1">
                  <a:solidFill>
                    <a:schemeClr val="bg1"/>
                  </a:solidFill>
                </a:rPr>
                <a:t>TAXES</a:t>
              </a:r>
            </a:p>
          </p:txBody>
        </p:sp>
        <p:pic>
          <p:nvPicPr>
            <p:cNvPr id="46084" name="Picture 4" descr="MCj03036750000[1]">
              <a:extLst>
                <a:ext uri="{FF2B5EF4-FFF2-40B4-BE49-F238E27FC236}">
                  <a16:creationId xmlns:a16="http://schemas.microsoft.com/office/drawing/2014/main" id="{CF52D74B-EACA-D549-AD5F-9856A68F66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965"/>
              <a:ext cx="793" cy="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090" name="Group 10">
            <a:extLst>
              <a:ext uri="{FF2B5EF4-FFF2-40B4-BE49-F238E27FC236}">
                <a16:creationId xmlns:a16="http://schemas.microsoft.com/office/drawing/2014/main" id="{55CD95D2-BA79-6F4D-B670-23BD06C68709}"/>
              </a:ext>
            </a:extLst>
          </p:cNvPr>
          <p:cNvGrpSpPr>
            <a:grpSpLocks/>
          </p:cNvGrpSpPr>
          <p:nvPr/>
        </p:nvGrpSpPr>
        <p:grpSpPr bwMode="auto">
          <a:xfrm>
            <a:off x="8529455" y="391076"/>
            <a:ext cx="2035052" cy="1531326"/>
            <a:chOff x="3857" y="2096"/>
            <a:chExt cx="1111" cy="836"/>
          </a:xfrm>
        </p:grpSpPr>
        <p:pic>
          <p:nvPicPr>
            <p:cNvPr id="46088" name="Picture 8" descr="BHA0016.JPG - Click to enlarge">
              <a:extLst>
                <a:ext uri="{FF2B5EF4-FFF2-40B4-BE49-F238E27FC236}">
                  <a16:creationId xmlns:a16="http://schemas.microsoft.com/office/drawing/2014/main" id="{542F94F8-70F2-5244-AB5C-82DD436DD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" y="2096"/>
              <a:ext cx="1057" cy="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089" name="Rectangle 9">
              <a:extLst>
                <a:ext uri="{FF2B5EF4-FFF2-40B4-BE49-F238E27FC236}">
                  <a16:creationId xmlns:a16="http://schemas.microsoft.com/office/drawing/2014/main" id="{40BB1DBB-6CD5-6B4C-AF38-1B3E89151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7" y="2765"/>
              <a:ext cx="54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692"/>
                <a:t>Royalty-Free/CORBIS</a:t>
              </a:r>
              <a:br>
                <a:rPr lang="en-US" altLang="en-US" sz="692"/>
              </a:br>
              <a:endParaRPr lang="en-US" altLang="en-US" sz="692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820675-6B0A-E345-8715-87D87036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1FFC-E962-EB49-BC00-9DC462F93ECC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A68CF-1D02-9149-A013-ED6594873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7BF0D-1216-8241-BE33-CADC95C6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560E404-718A-5744-A21B-65DFDF53F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923" u="sng"/>
              <a:t>Partial</a:t>
            </a:r>
            <a:r>
              <a:rPr lang="en-US" altLang="en-US" sz="3923"/>
              <a:t> List Of </a:t>
            </a:r>
            <a:r>
              <a:rPr lang="en-US" altLang="en-US" sz="3923" u="sng"/>
              <a:t>Federal</a:t>
            </a:r>
            <a:br>
              <a:rPr lang="en-US" altLang="en-US" sz="3923"/>
            </a:br>
            <a:r>
              <a:rPr lang="en-US" altLang="en-US" sz="3923"/>
              <a:t>Tax Forms: S Corporation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B8EB114-03E2-2947-9532-7599530A9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75000"/>
              </a:lnSpc>
            </a:pPr>
            <a:r>
              <a:rPr lang="en-US" altLang="en-US" sz="2885" dirty="0"/>
              <a:t>Form 1120S: Income Tax Return For S Corporation</a:t>
            </a:r>
          </a:p>
          <a:p>
            <a:pPr>
              <a:lnSpc>
                <a:spcPct val="75000"/>
              </a:lnSpc>
            </a:pPr>
            <a:r>
              <a:rPr lang="en-US" altLang="en-US" sz="2885" dirty="0"/>
              <a:t>Form 1120S K-1: </a:t>
            </a:r>
            <a:r>
              <a:rPr lang="en-US" altLang="en-US" sz="2885" dirty="0" err="1"/>
              <a:t>Shareholder’share</a:t>
            </a:r>
            <a:r>
              <a:rPr lang="en-US" altLang="en-US" sz="2885" dirty="0"/>
              <a:t> Of Income, Credit,                    Deductions</a:t>
            </a:r>
          </a:p>
          <a:p>
            <a:pPr>
              <a:lnSpc>
                <a:spcPct val="75000"/>
              </a:lnSpc>
            </a:pPr>
            <a:r>
              <a:rPr lang="en-US" altLang="en-US" sz="2885" dirty="0"/>
              <a:t>Form 4625: Depreciation</a:t>
            </a:r>
          </a:p>
          <a:p>
            <a:pPr>
              <a:lnSpc>
                <a:spcPct val="75000"/>
              </a:lnSpc>
            </a:pPr>
            <a:r>
              <a:rPr lang="en-US" altLang="en-US" sz="2885" dirty="0"/>
              <a:t>Forms 941, W-2, W-3: Employment Tax Forms </a:t>
            </a:r>
          </a:p>
          <a:p>
            <a:pPr>
              <a:lnSpc>
                <a:spcPct val="75000"/>
              </a:lnSpc>
            </a:pPr>
            <a:r>
              <a:rPr lang="en-US" altLang="en-US" sz="2885" dirty="0"/>
              <a:t>Form 1040: Individual Income Tax Return</a:t>
            </a:r>
          </a:p>
          <a:p>
            <a:pPr>
              <a:lnSpc>
                <a:spcPct val="75000"/>
              </a:lnSpc>
            </a:pPr>
            <a:r>
              <a:rPr lang="en-US" altLang="en-US" sz="2885" dirty="0"/>
              <a:t>Schedule E: Supplemental Income(Loss)</a:t>
            </a:r>
          </a:p>
          <a:p>
            <a:pPr>
              <a:lnSpc>
                <a:spcPct val="75000"/>
              </a:lnSpc>
            </a:pPr>
            <a:r>
              <a:rPr lang="en-US" altLang="en-US" sz="2885" dirty="0"/>
              <a:t>Schedule SE: Self-Employment Tax</a:t>
            </a:r>
          </a:p>
          <a:p>
            <a:pPr>
              <a:lnSpc>
                <a:spcPct val="75000"/>
              </a:lnSpc>
            </a:pPr>
            <a:r>
              <a:rPr lang="en-US" altLang="en-US" sz="2885" dirty="0"/>
              <a:t>From 1040ES: Estimated Tax For Individuals</a:t>
            </a:r>
          </a:p>
          <a:p>
            <a:pPr>
              <a:lnSpc>
                <a:spcPct val="75000"/>
              </a:lnSpc>
            </a:pPr>
            <a:r>
              <a:rPr lang="en-US" altLang="en-US" sz="2885" dirty="0"/>
              <a:t>Other Forms </a:t>
            </a:r>
          </a:p>
        </p:txBody>
      </p:sp>
      <p:grpSp>
        <p:nvGrpSpPr>
          <p:cNvPr id="47111" name="Group 7">
            <a:extLst>
              <a:ext uri="{FF2B5EF4-FFF2-40B4-BE49-F238E27FC236}">
                <a16:creationId xmlns:a16="http://schemas.microsoft.com/office/drawing/2014/main" id="{D72D0924-FF64-774B-9450-8A773D54E7BB}"/>
              </a:ext>
            </a:extLst>
          </p:cNvPr>
          <p:cNvGrpSpPr>
            <a:grpSpLocks/>
          </p:cNvGrpSpPr>
          <p:nvPr/>
        </p:nvGrpSpPr>
        <p:grpSpPr bwMode="auto">
          <a:xfrm>
            <a:off x="8610600" y="3630858"/>
            <a:ext cx="2621206" cy="1921486"/>
            <a:chOff x="3441" y="1099"/>
            <a:chExt cx="1431" cy="1049"/>
          </a:xfrm>
        </p:grpSpPr>
        <p:pic>
          <p:nvPicPr>
            <p:cNvPr id="47109" name="Picture 5" descr="BUS3020.JPG - Click to enlarge">
              <a:extLst>
                <a:ext uri="{FF2B5EF4-FFF2-40B4-BE49-F238E27FC236}">
                  <a16:creationId xmlns:a16="http://schemas.microsoft.com/office/drawing/2014/main" id="{4A42E3EA-30A6-5347-925E-EA7290129C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6" y="1099"/>
              <a:ext cx="1376" cy="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10" name="Rectangle 6">
              <a:extLst>
                <a:ext uri="{FF2B5EF4-FFF2-40B4-BE49-F238E27FC236}">
                  <a16:creationId xmlns:a16="http://schemas.microsoft.com/office/drawing/2014/main" id="{8D425241-2EFB-194F-878C-7C8F173FF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" y="1981"/>
              <a:ext cx="54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692"/>
                <a:t>Royalty-Free/CORBIS</a:t>
              </a:r>
              <a:br>
                <a:rPr lang="en-US" altLang="en-US" sz="692"/>
              </a:br>
              <a:endParaRPr lang="en-US" altLang="en-US" sz="692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13E3D1-13AC-5C45-A12B-BE25BA3BA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F695-C7D1-1044-B67A-5C31D0198C84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BD057F-2FA3-FF4D-BFF0-53951DE2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8BD1F-5ABA-D147-88AE-D41A86940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9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FC03E3D-17D6-484F-A597-75C3E6503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46"/>
              <a:t>Limited Liability Companies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3934A948-B056-9949-A70C-C20C5AA8C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808"/>
              <a:t>Since 1977</a:t>
            </a:r>
          </a:p>
          <a:p>
            <a:pPr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808"/>
              <a:t>Benefits:</a:t>
            </a:r>
          </a:p>
          <a:p>
            <a:pPr lvl="1"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346"/>
              <a:t>Limited Liability</a:t>
            </a:r>
          </a:p>
          <a:p>
            <a:pPr lvl="1"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346"/>
              <a:t>Taxed As Partnership</a:t>
            </a:r>
          </a:p>
          <a:p>
            <a:pPr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808"/>
              <a:t>Similar To S Corporation</a:t>
            </a:r>
          </a:p>
          <a:p>
            <a:pPr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808"/>
              <a:t>Owners = Members</a:t>
            </a:r>
          </a:p>
          <a:p>
            <a:pPr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808"/>
              <a:t>Lifespan- Determined At Organization</a:t>
            </a:r>
          </a:p>
        </p:txBody>
      </p:sp>
      <p:grpSp>
        <p:nvGrpSpPr>
          <p:cNvPr id="50183" name="Group 7">
            <a:extLst>
              <a:ext uri="{FF2B5EF4-FFF2-40B4-BE49-F238E27FC236}">
                <a16:creationId xmlns:a16="http://schemas.microsoft.com/office/drawing/2014/main" id="{BAE884C8-265B-2B40-B136-BBE399418327}"/>
              </a:ext>
            </a:extLst>
          </p:cNvPr>
          <p:cNvGrpSpPr>
            <a:grpSpLocks/>
          </p:cNvGrpSpPr>
          <p:nvPr/>
        </p:nvGrpSpPr>
        <p:grpSpPr bwMode="auto">
          <a:xfrm>
            <a:off x="7429500" y="1905001"/>
            <a:ext cx="2916115" cy="2102828"/>
            <a:chOff x="3296" y="1128"/>
            <a:chExt cx="1592" cy="1148"/>
          </a:xfrm>
        </p:grpSpPr>
        <p:pic>
          <p:nvPicPr>
            <p:cNvPr id="50181" name="Picture 5" descr="21306.JPG - Click to enlarge">
              <a:extLst>
                <a:ext uri="{FF2B5EF4-FFF2-40B4-BE49-F238E27FC236}">
                  <a16:creationId xmlns:a16="http://schemas.microsoft.com/office/drawing/2014/main" id="{D1E4689E-6522-654F-8B30-0BBA4214AD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" y="1128"/>
              <a:ext cx="1536" cy="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182" name="Rectangle 6">
              <a:extLst>
                <a:ext uri="{FF2B5EF4-FFF2-40B4-BE49-F238E27FC236}">
                  <a16:creationId xmlns:a16="http://schemas.microsoft.com/office/drawing/2014/main" id="{9C8ABAB4-92A8-A24D-A4A8-1EF0640D9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" y="2109"/>
              <a:ext cx="76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692"/>
                <a:t>Emma Lee/Life File/Getty Images</a:t>
              </a:r>
              <a:br>
                <a:rPr lang="en-US" altLang="en-US" sz="692"/>
              </a:br>
              <a:endParaRPr lang="en-US" altLang="en-US" sz="692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E622DD-9F89-4C44-8047-48ECAA727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8DF0-4CAA-CA49-A8A2-5A651ED4FE16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3892FB-C1CD-5F43-A2A6-C62D5BCA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39AA1-9FCE-B249-A533-988F90B3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2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D79197BA-1EBB-D54C-9DBF-DD421F96C8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4846"/>
              <a:t>Other Legal</a:t>
            </a:r>
            <a:br>
              <a:rPr lang="en-US" altLang="en-US" sz="4846"/>
            </a:br>
            <a:r>
              <a:rPr lang="en-US" altLang="en-US" sz="4846"/>
              <a:t>Forms Of Ownership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E89321B7-405E-8E45-9181-6532CC9BE8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03803"/>
            <a:ext cx="8706216" cy="483943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3346" dirty="0"/>
              <a:t>Limited Liability Partnership</a:t>
            </a:r>
          </a:p>
          <a:p>
            <a:pPr lvl="1">
              <a:lnSpc>
                <a:spcPct val="85000"/>
              </a:lnSpc>
            </a:pPr>
            <a:r>
              <a:rPr lang="en-US" altLang="en-US" sz="2885" dirty="0"/>
              <a:t>Protects Individual Partners</a:t>
            </a:r>
          </a:p>
          <a:p>
            <a:pPr lvl="1">
              <a:lnSpc>
                <a:spcPct val="85000"/>
              </a:lnSpc>
            </a:pPr>
            <a:r>
              <a:rPr lang="en-US" altLang="en-US" sz="2885" dirty="0"/>
              <a:t>Not Recognized By Every State</a:t>
            </a:r>
          </a:p>
          <a:p>
            <a:pPr>
              <a:lnSpc>
                <a:spcPct val="85000"/>
              </a:lnSpc>
            </a:pPr>
            <a:r>
              <a:rPr lang="en-US" altLang="en-US" sz="3346" dirty="0"/>
              <a:t>Family Limited Liability  Partnership</a:t>
            </a:r>
          </a:p>
          <a:p>
            <a:pPr lvl="1">
              <a:lnSpc>
                <a:spcPct val="85000"/>
              </a:lnSpc>
            </a:pPr>
            <a:r>
              <a:rPr lang="en-US" altLang="en-US" sz="2885" dirty="0"/>
              <a:t>Partners Related</a:t>
            </a:r>
          </a:p>
          <a:p>
            <a:pPr lvl="1">
              <a:lnSpc>
                <a:spcPct val="85000"/>
              </a:lnSpc>
            </a:pPr>
            <a:r>
              <a:rPr lang="en-US" altLang="en-US" sz="2885" dirty="0"/>
              <a:t>Agriculture/Family Farms</a:t>
            </a:r>
          </a:p>
          <a:p>
            <a:pPr>
              <a:lnSpc>
                <a:spcPct val="85000"/>
              </a:lnSpc>
            </a:pPr>
            <a:r>
              <a:rPr lang="en-US" altLang="en-US" sz="3346" dirty="0"/>
              <a:t>Professional Service Corporation</a:t>
            </a:r>
          </a:p>
          <a:p>
            <a:pPr lvl="1">
              <a:lnSpc>
                <a:spcPct val="85000"/>
              </a:lnSpc>
            </a:pPr>
            <a:r>
              <a:rPr lang="en-US" altLang="en-US" sz="2885" dirty="0"/>
              <a:t>Provides Licensed Professional Services</a:t>
            </a:r>
          </a:p>
          <a:p>
            <a:pPr lvl="1">
              <a:lnSpc>
                <a:spcPct val="85000"/>
              </a:lnSpc>
            </a:pPr>
            <a:r>
              <a:rPr lang="en-US" altLang="en-US" sz="2885" dirty="0"/>
              <a:t>Doctors, Lawyers, &amp; Accountants</a:t>
            </a:r>
          </a:p>
        </p:txBody>
      </p:sp>
      <p:grpSp>
        <p:nvGrpSpPr>
          <p:cNvPr id="51207" name="Group 7">
            <a:extLst>
              <a:ext uri="{FF2B5EF4-FFF2-40B4-BE49-F238E27FC236}">
                <a16:creationId xmlns:a16="http://schemas.microsoft.com/office/drawing/2014/main" id="{DA3850FE-B53E-AE4C-A99A-6A9D96028D0E}"/>
              </a:ext>
            </a:extLst>
          </p:cNvPr>
          <p:cNvGrpSpPr>
            <a:grpSpLocks/>
          </p:cNvGrpSpPr>
          <p:nvPr/>
        </p:nvGrpSpPr>
        <p:grpSpPr bwMode="auto">
          <a:xfrm>
            <a:off x="8229967" y="1890347"/>
            <a:ext cx="2046043" cy="3148574"/>
            <a:chOff x="3765" y="944"/>
            <a:chExt cx="1085" cy="1667"/>
          </a:xfrm>
        </p:grpSpPr>
        <p:pic>
          <p:nvPicPr>
            <p:cNvPr id="51205" name="Picture 5" descr="19026.JPG - Click to enlarge">
              <a:extLst>
                <a:ext uri="{FF2B5EF4-FFF2-40B4-BE49-F238E27FC236}">
                  <a16:creationId xmlns:a16="http://schemas.microsoft.com/office/drawing/2014/main" id="{56C071A7-CF95-9A48-8925-F637C95584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" y="944"/>
              <a:ext cx="102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06" name="Rectangle 6">
              <a:extLst>
                <a:ext uri="{FF2B5EF4-FFF2-40B4-BE49-F238E27FC236}">
                  <a16:creationId xmlns:a16="http://schemas.microsoft.com/office/drawing/2014/main" id="{F7334C40-7DD4-544D-A067-1A252A8AF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5" y="2449"/>
              <a:ext cx="809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692"/>
                <a:t>F. Schussler/PhotoLink/Getty Images</a:t>
              </a:r>
              <a:br>
                <a:rPr lang="en-US" altLang="en-US" sz="692"/>
              </a:br>
              <a:endParaRPr lang="en-US" altLang="en-US" sz="692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A8FF52-23DF-BB45-9680-04D4CE031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8C60-BD81-2447-98D2-BB7EFFB1B39A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63B1E9-4B0F-654B-9CFD-32A87F350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AE02B-8C1B-5841-BBDE-090F7A0F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9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>
            <a:extLst>
              <a:ext uri="{FF2B5EF4-FFF2-40B4-BE49-F238E27FC236}">
                <a16:creationId xmlns:a16="http://schemas.microsoft.com/office/drawing/2014/main" id="{33BF77FF-6FD9-6049-B3CC-F8617B45DF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SzPct val="120000"/>
              <a:buFont typeface="Wingdings" pitchFamily="2" charset="2"/>
              <a:buChar char="Ø"/>
            </a:pPr>
            <a:r>
              <a:rPr lang="en-US" altLang="en-US" sz="3808"/>
              <a:t>Nonprofit Corporations</a:t>
            </a:r>
          </a:p>
          <a:p>
            <a:pPr lvl="1">
              <a:lnSpc>
                <a:spcPct val="80000"/>
              </a:lnSpc>
              <a:buSzPct val="120000"/>
              <a:buFont typeface="Wingdings" pitchFamily="2" charset="2"/>
              <a:buChar char="Ø"/>
            </a:pPr>
            <a:r>
              <a:rPr lang="en-US" altLang="en-US" sz="3346"/>
              <a:t>Civic, Charitable, Educational, Religious</a:t>
            </a:r>
          </a:p>
          <a:p>
            <a:pPr lvl="1">
              <a:lnSpc>
                <a:spcPct val="80000"/>
              </a:lnSpc>
              <a:buSzPct val="120000"/>
              <a:buFont typeface="Wingdings" pitchFamily="2" charset="2"/>
              <a:buChar char="Ø"/>
            </a:pPr>
            <a:r>
              <a:rPr lang="en-US" altLang="en-US" sz="3346"/>
              <a:t>Tax Exempt</a:t>
            </a:r>
          </a:p>
          <a:p>
            <a:pPr>
              <a:lnSpc>
                <a:spcPct val="80000"/>
              </a:lnSpc>
              <a:buSzPct val="120000"/>
              <a:buFont typeface="Wingdings" pitchFamily="2" charset="2"/>
              <a:buChar char="Ø"/>
            </a:pPr>
            <a:r>
              <a:rPr lang="en-US" altLang="en-US" sz="3808"/>
              <a:t>Cooperative</a:t>
            </a:r>
          </a:p>
          <a:p>
            <a:pPr lvl="1">
              <a:lnSpc>
                <a:spcPct val="80000"/>
              </a:lnSpc>
              <a:buSzPct val="120000"/>
              <a:buFont typeface="Wingdings" pitchFamily="2" charset="2"/>
              <a:buChar char="Ø"/>
            </a:pPr>
            <a:r>
              <a:rPr lang="en-US" altLang="en-US" sz="3346"/>
              <a:t>Independent Producers</a:t>
            </a:r>
          </a:p>
          <a:p>
            <a:pPr lvl="1">
              <a:lnSpc>
                <a:spcPct val="80000"/>
              </a:lnSpc>
              <a:buSzPct val="120000"/>
              <a:buFont typeface="Wingdings" pitchFamily="2" charset="2"/>
              <a:buChar char="Ø"/>
            </a:pPr>
            <a:r>
              <a:rPr lang="en-US" altLang="en-US" sz="3346"/>
              <a:t>Buys/Sells For Clients</a:t>
            </a:r>
          </a:p>
          <a:p>
            <a:pPr>
              <a:lnSpc>
                <a:spcPct val="80000"/>
              </a:lnSpc>
              <a:buSzPct val="120000"/>
              <a:buFont typeface="Wingdings" pitchFamily="2" charset="2"/>
              <a:buChar char="Ø"/>
            </a:pPr>
            <a:r>
              <a:rPr lang="en-US" altLang="en-US" sz="3808"/>
              <a:t>Joint Venture</a:t>
            </a:r>
          </a:p>
          <a:p>
            <a:pPr>
              <a:lnSpc>
                <a:spcPct val="80000"/>
              </a:lnSpc>
              <a:buSzPct val="120000"/>
              <a:buFont typeface="Wingdings" pitchFamily="2" charset="2"/>
              <a:buChar char="Ø"/>
            </a:pPr>
            <a:r>
              <a:rPr lang="en-US" altLang="en-US" sz="3808"/>
              <a:t>Fractional Ownership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AE4A4AEF-1A86-C343-AAC4-3E31997B4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267433"/>
            <a:ext cx="8697058" cy="112468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3438" tIns="46719" rIns="93438" bIns="46719" anchor="ctr"/>
          <a:lstStyle>
            <a:lvl1pPr algn="ctr" defTabSz="809625">
              <a:defRPr sz="3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 defTabSz="809625">
              <a:defRPr sz="3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defTabSz="809625">
              <a:defRPr sz="3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defTabSz="809625">
              <a:defRPr sz="3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defTabSz="809625">
              <a:defRPr sz="3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defTabSz="809625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defTabSz="809625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defTabSz="809625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defTabSz="809625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en-US" sz="4846"/>
              <a:t>Other Legal</a:t>
            </a:r>
            <a:br>
              <a:rPr lang="en-US" altLang="en-US" sz="4846"/>
            </a:br>
            <a:r>
              <a:rPr lang="en-US" altLang="en-US" sz="4846"/>
              <a:t>Forms Of Ownership (cont’d)</a:t>
            </a:r>
          </a:p>
        </p:txBody>
      </p:sp>
      <p:grpSp>
        <p:nvGrpSpPr>
          <p:cNvPr id="52232" name="Group 8">
            <a:extLst>
              <a:ext uri="{FF2B5EF4-FFF2-40B4-BE49-F238E27FC236}">
                <a16:creationId xmlns:a16="http://schemas.microsoft.com/office/drawing/2014/main" id="{53055E61-59C8-764E-916C-8A08B5D48A74}"/>
              </a:ext>
            </a:extLst>
          </p:cNvPr>
          <p:cNvGrpSpPr>
            <a:grpSpLocks/>
          </p:cNvGrpSpPr>
          <p:nvPr/>
        </p:nvGrpSpPr>
        <p:grpSpPr bwMode="auto">
          <a:xfrm>
            <a:off x="7445986" y="2828194"/>
            <a:ext cx="2914283" cy="2498482"/>
            <a:chOff x="3297" y="1528"/>
            <a:chExt cx="1591" cy="1364"/>
          </a:xfrm>
        </p:grpSpPr>
        <p:pic>
          <p:nvPicPr>
            <p:cNvPr id="52230" name="Picture 6" descr="ARE0062.JPG - Click to enlarge">
              <a:extLst>
                <a:ext uri="{FF2B5EF4-FFF2-40B4-BE49-F238E27FC236}">
                  <a16:creationId xmlns:a16="http://schemas.microsoft.com/office/drawing/2014/main" id="{28B0E549-0D88-2243-8EF0-3FEE3BDE11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" y="1528"/>
              <a:ext cx="1536" cy="1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231" name="Rectangle 7">
              <a:extLst>
                <a:ext uri="{FF2B5EF4-FFF2-40B4-BE49-F238E27FC236}">
                  <a16:creationId xmlns:a16="http://schemas.microsoft.com/office/drawing/2014/main" id="{10A2F861-3E47-204C-992D-A9580623E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7" y="2725"/>
              <a:ext cx="54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692"/>
                <a:t>Royalty-Free/CORBIS</a:t>
              </a:r>
              <a:br>
                <a:rPr lang="en-US" altLang="en-US" sz="692"/>
              </a:br>
              <a:endParaRPr lang="en-US" altLang="en-US" sz="692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0FB73-CE07-AE40-8C41-B00B8326A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B057-01FE-654A-951C-2F47AB3BB3F7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E7A6A2-2FF6-7142-B291-AB8A2610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352CB-E7DF-024A-82D8-98629268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1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>
            <a:extLst>
              <a:ext uri="{FF2B5EF4-FFF2-40B4-BE49-F238E27FC236}">
                <a16:creationId xmlns:a16="http://schemas.microsoft.com/office/drawing/2014/main" id="{7EA675A1-CE07-8148-B794-0D50D629D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2775" y="4722202"/>
            <a:ext cx="903043" cy="553183"/>
          </a:xfrm>
          <a:prstGeom prst="rightArrow">
            <a:avLst>
              <a:gd name="adj1" fmla="val 50000"/>
              <a:gd name="adj2" fmla="val 408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77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B529F67F-FA59-8549-A5E5-1392A3AB1F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307"/>
              <a:t>Form 1120S (Page 1 &amp; 2)</a:t>
            </a:r>
          </a:p>
        </p:txBody>
      </p:sp>
      <p:sp>
        <p:nvSpPr>
          <p:cNvPr id="48132" name="AutoShape 4">
            <a:extLst>
              <a:ext uri="{FF2B5EF4-FFF2-40B4-BE49-F238E27FC236}">
                <a16:creationId xmlns:a16="http://schemas.microsoft.com/office/drawing/2014/main" id="{15A1D654-1846-B047-920F-CC67F463D9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32231" y="2086342"/>
            <a:ext cx="866409" cy="540360"/>
          </a:xfrm>
          <a:prstGeom prst="rightArrow">
            <a:avLst>
              <a:gd name="adj1" fmla="val 50000"/>
              <a:gd name="adj2" fmla="val 400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77"/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5ADDF615-F2F9-A54D-BF14-1D1A3F333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3" y="2146789"/>
            <a:ext cx="930519" cy="41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77" b="1">
                <a:effectLst>
                  <a:outerShdw blurRad="38100" dist="38100" dir="2700000" algn="tl">
                    <a:srgbClr val="FFFFFF"/>
                  </a:outerShdw>
                </a:effectLst>
              </a:rPr>
              <a:t>Front</a:t>
            </a:r>
          </a:p>
        </p:txBody>
      </p:sp>
      <p:sp>
        <p:nvSpPr>
          <p:cNvPr id="48134" name="Text Box 6">
            <a:extLst>
              <a:ext uri="{FF2B5EF4-FFF2-40B4-BE49-F238E27FC236}">
                <a16:creationId xmlns:a16="http://schemas.microsoft.com/office/drawing/2014/main" id="{D297764D-BA34-5A4D-86B5-A80A41FDB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804" y="4767996"/>
            <a:ext cx="930519" cy="41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77" b="1">
                <a:effectLst>
                  <a:outerShdw blurRad="38100" dist="38100" dir="2700000" algn="tl">
                    <a:srgbClr val="FFFFFF"/>
                  </a:outerShdw>
                </a:effectLst>
              </a:rPr>
              <a:t>Back</a:t>
            </a:r>
          </a:p>
        </p:txBody>
      </p:sp>
      <p:pic>
        <p:nvPicPr>
          <p:cNvPr id="48137" name="Picture 9" descr="Form 1120S p">
            <a:extLst>
              <a:ext uri="{FF2B5EF4-FFF2-40B4-BE49-F238E27FC236}">
                <a16:creationId xmlns:a16="http://schemas.microsoft.com/office/drawing/2014/main" id="{B5370361-1B37-254C-8704-0007DDDE4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856" y="1426919"/>
            <a:ext cx="3863121" cy="521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8" name="Picture 10" descr="Form 1120S p">
            <a:extLst>
              <a:ext uri="{FF2B5EF4-FFF2-40B4-BE49-F238E27FC236}">
                <a16:creationId xmlns:a16="http://schemas.microsoft.com/office/drawing/2014/main" id="{FF84FC2D-532C-3E4C-A4AC-132C99C7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21" y="1434246"/>
            <a:ext cx="3965698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B0AA7C-4359-3644-AF82-C76C9B13E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3F8A-F84E-EB4F-9C59-E4C6338A1A64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43891C-3672-2C40-A8BB-0C8199C96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E58BF-B209-344E-BF8F-FD01452A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78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>
            <a:extLst>
              <a:ext uri="{FF2B5EF4-FFF2-40B4-BE49-F238E27FC236}">
                <a16:creationId xmlns:a16="http://schemas.microsoft.com/office/drawing/2014/main" id="{B5DE55EA-FFF4-134F-BE98-E3A480D187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769"/>
              <a:t>Form 1120S (Page 3)</a:t>
            </a:r>
          </a:p>
        </p:txBody>
      </p:sp>
      <p:pic>
        <p:nvPicPr>
          <p:cNvPr id="49161" name="Picture 9" descr="Form 1120S p">
            <a:extLst>
              <a:ext uri="{FF2B5EF4-FFF2-40B4-BE49-F238E27FC236}">
                <a16:creationId xmlns:a16="http://schemas.microsoft.com/office/drawing/2014/main" id="{BDAF7CF0-0912-654F-8777-BE907123D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553" y="1489198"/>
            <a:ext cx="4234962" cy="497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0B15BF-B7BC-8145-9271-A92CC395E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EC40-BD77-664C-8EE2-25E490EE0605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75C645-0AFC-4A40-B828-D50B39084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FFA05-C6DE-6440-A621-8F926A9F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58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>
            <a:extLst>
              <a:ext uri="{FF2B5EF4-FFF2-40B4-BE49-F238E27FC236}">
                <a16:creationId xmlns:a16="http://schemas.microsoft.com/office/drawing/2014/main" id="{345299BC-5E90-B54B-B3C6-F29BA5A3A6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30645" y="1009285"/>
            <a:ext cx="8400317" cy="12181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en-US" sz="5538"/>
              <a:t>Forms Of Ownership</a:t>
            </a:r>
            <a:br>
              <a:rPr lang="en-US" altLang="en-US" sz="5538"/>
            </a:br>
            <a:r>
              <a:rPr lang="en-US" altLang="en-US" sz="5538"/>
              <a:t>Of Small Business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DB64799-6C5E-5E42-AEBC-384B1AB089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64360" y="2513257"/>
            <a:ext cx="8063279" cy="3557221"/>
          </a:xfrm>
          <a:solidFill>
            <a:schemeClr val="accent2"/>
          </a:solidFill>
        </p:spPr>
        <p:txBody>
          <a:bodyPr/>
          <a:lstStyle/>
          <a:p>
            <a:pPr algn="l">
              <a:lnSpc>
                <a:spcPct val="80000"/>
              </a:lnSpc>
              <a:buSzTx/>
              <a:buFont typeface="Wingdings" pitchFamily="2" charset="2"/>
              <a:buChar char="ü"/>
            </a:pPr>
            <a:r>
              <a:rPr lang="en-US" altLang="en-US" sz="4154" dirty="0"/>
              <a:t>Primary Legal Forms</a:t>
            </a:r>
          </a:p>
          <a:p>
            <a:pPr algn="l">
              <a:lnSpc>
                <a:spcPct val="60000"/>
              </a:lnSpc>
              <a:buSzTx/>
            </a:pPr>
            <a:endParaRPr lang="en-US" altLang="en-US" sz="4154" dirty="0"/>
          </a:p>
          <a:p>
            <a:pPr algn="l">
              <a:lnSpc>
                <a:spcPct val="80000"/>
              </a:lnSpc>
              <a:buSzTx/>
              <a:buFont typeface="Wingdings" pitchFamily="2" charset="2"/>
              <a:buChar char="ü"/>
            </a:pPr>
            <a:r>
              <a:rPr lang="en-US" altLang="en-US" sz="4154" dirty="0"/>
              <a:t>Advantages &amp; Disadvantages Of Each Form</a:t>
            </a:r>
          </a:p>
          <a:p>
            <a:pPr algn="l">
              <a:lnSpc>
                <a:spcPct val="60000"/>
              </a:lnSpc>
              <a:buSzTx/>
            </a:pPr>
            <a:endParaRPr lang="en-US" altLang="en-US" sz="4154" dirty="0"/>
          </a:p>
          <a:p>
            <a:pPr algn="l">
              <a:lnSpc>
                <a:spcPct val="80000"/>
              </a:lnSpc>
              <a:buSzTx/>
              <a:buFont typeface="Wingdings" pitchFamily="2" charset="2"/>
              <a:buChar char="ü"/>
            </a:pPr>
            <a:r>
              <a:rPr lang="en-US" altLang="en-US" sz="4154" dirty="0"/>
              <a:t>Other Legal Forms</a:t>
            </a:r>
          </a:p>
          <a:p>
            <a:pPr algn="l">
              <a:lnSpc>
                <a:spcPct val="80000"/>
              </a:lnSpc>
              <a:buSzTx/>
              <a:buFont typeface="Wingdings" pitchFamily="2" charset="2"/>
              <a:buChar char="ü"/>
            </a:pPr>
            <a:endParaRPr lang="en-US" altLang="en-US" sz="4154" dirty="0"/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FF1B2C1D-5DBF-B94C-AD92-17559D75F03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213014" y="331628"/>
            <a:ext cx="1188146" cy="41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77" b="1">
                <a:solidFill>
                  <a:schemeClr val="accent1"/>
                </a:solidFill>
              </a:rPr>
              <a:t>Chapter</a:t>
            </a:r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D85D6D09-0DCB-3949-A89F-5DDC01BCB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7244" y="294910"/>
            <a:ext cx="381835" cy="51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69" b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755650-806C-574D-9C10-102213B4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3A65-40D5-6146-8C9B-BD96BD299A62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00094A-0769-4B4C-890C-EE0234C79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C0E6A-7445-B840-AE30-2F1ACB30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5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>
            <a:extLst>
              <a:ext uri="{FF2B5EF4-FFF2-40B4-BE49-F238E27FC236}">
                <a16:creationId xmlns:a16="http://schemas.microsoft.com/office/drawing/2014/main" id="{417B1D9C-C3FA-4340-A7B5-9E86ABF131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4846"/>
              <a:t>Checklist For</a:t>
            </a:r>
            <a:br>
              <a:rPr lang="en-US" altLang="en-US" sz="4846"/>
            </a:br>
            <a:r>
              <a:rPr lang="en-US" altLang="en-US" sz="4846"/>
              <a:t>Legal Form Evaluation</a:t>
            </a:r>
          </a:p>
        </p:txBody>
      </p:sp>
      <p:pic>
        <p:nvPicPr>
          <p:cNvPr id="53254" name="Picture 6" descr="Figure 3">
            <a:extLst>
              <a:ext uri="{FF2B5EF4-FFF2-40B4-BE49-F238E27FC236}">
                <a16:creationId xmlns:a16="http://schemas.microsoft.com/office/drawing/2014/main" id="{F78DCEE3-CEC3-B44F-AECC-1A015EF1A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952" y="2014904"/>
            <a:ext cx="8535865" cy="340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849AF3-4A23-F74F-AAE0-BAD76AC78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91F1-2482-E04E-82BB-1769F17E74F6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B45FA8-A40D-BF4C-8AB9-80A3AF3A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C8B6C-A445-1548-82B5-64974539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48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4F00C694-CBC6-0642-8D80-D0DA2D039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692" y="6733672"/>
            <a:ext cx="926536" cy="1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500"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35000"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54088"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70000"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27200" defTabSz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84400" defTabSz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41600" defTabSz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098800" defTabSz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8" b="1" i="1">
                <a:solidFill>
                  <a:schemeClr val="accent1"/>
                </a:solidFill>
                <a:latin typeface="Book Antiqua" panose="02040602050305030304" pitchFamily="18" charset="0"/>
              </a:rPr>
              <a:t>McGraw-Hill/Irwin</a:t>
            </a:r>
            <a:endParaRPr lang="en-US" altLang="en-US" sz="1385">
              <a:solidFill>
                <a:schemeClr val="accent1"/>
              </a:solidFill>
            </a:endParaRP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CBD71EF9-A9CE-444B-AC68-87C12CA13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9356" y="6733672"/>
            <a:ext cx="2824491" cy="1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500"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35000"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54088"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70000"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27200" defTabSz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84400" defTabSz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41600" defTabSz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098800" defTabSz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808" b="1" i="1">
                <a:solidFill>
                  <a:schemeClr val="accent1"/>
                </a:solidFill>
                <a:latin typeface="Book Antiqua" panose="02040602050305030304" pitchFamily="18" charset="0"/>
              </a:rPr>
              <a:t>© 2006 The McGraw-Hill Companies, Inc. All rights reserved.</a:t>
            </a:r>
            <a:endParaRPr lang="en-US" altLang="en-US" sz="1385">
              <a:solidFill>
                <a:schemeClr val="accent1"/>
              </a:solidFill>
            </a:endParaRP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680C9489-9537-E248-B4C3-536309FBE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/>
              <a:t>Right Legal Form:</a:t>
            </a:r>
            <a:br>
              <a:rPr lang="en-US" altLang="en-US"/>
            </a:br>
            <a:r>
              <a:rPr lang="en-US" altLang="en-US"/>
              <a:t>Business Factors To Consider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5EAA694C-5909-374A-B065-AD699EE39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2573" y="1600933"/>
            <a:ext cx="8706216" cy="441996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577"/>
              <a:t>Future Size</a:t>
            </a:r>
          </a:p>
          <a:p>
            <a:pPr>
              <a:lnSpc>
                <a:spcPct val="8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577"/>
              <a:t>Nature</a:t>
            </a:r>
          </a:p>
          <a:p>
            <a:pPr>
              <a:lnSpc>
                <a:spcPct val="8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577"/>
              <a:t>Desired Control</a:t>
            </a:r>
          </a:p>
          <a:p>
            <a:pPr>
              <a:lnSpc>
                <a:spcPct val="8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577"/>
              <a:t>Legal Vulnerability</a:t>
            </a:r>
          </a:p>
          <a:p>
            <a:pPr>
              <a:lnSpc>
                <a:spcPct val="8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577"/>
              <a:t>Tax Implications</a:t>
            </a:r>
          </a:p>
          <a:p>
            <a:pPr>
              <a:lnSpc>
                <a:spcPct val="8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577"/>
              <a:t>Expected Profit (Loss)</a:t>
            </a:r>
          </a:p>
          <a:p>
            <a:pPr>
              <a:lnSpc>
                <a:spcPct val="8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577"/>
              <a:t>Re-investment</a:t>
            </a:r>
          </a:p>
          <a:p>
            <a:pPr>
              <a:lnSpc>
                <a:spcPct val="8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577"/>
              <a:t>Personal Cash Needs</a:t>
            </a:r>
          </a:p>
        </p:txBody>
      </p:sp>
      <p:grpSp>
        <p:nvGrpSpPr>
          <p:cNvPr id="4107" name="Group 11">
            <a:extLst>
              <a:ext uri="{FF2B5EF4-FFF2-40B4-BE49-F238E27FC236}">
                <a16:creationId xmlns:a16="http://schemas.microsoft.com/office/drawing/2014/main" id="{E8992E52-DC4F-CA4F-ACC8-ED8F43836EB4}"/>
              </a:ext>
            </a:extLst>
          </p:cNvPr>
          <p:cNvGrpSpPr>
            <a:grpSpLocks/>
          </p:cNvGrpSpPr>
          <p:nvPr/>
        </p:nvGrpSpPr>
        <p:grpSpPr bwMode="auto">
          <a:xfrm>
            <a:off x="8006496" y="1963616"/>
            <a:ext cx="2196245" cy="3363059"/>
            <a:chOff x="3531" y="840"/>
            <a:chExt cx="1199" cy="1836"/>
          </a:xfrm>
        </p:grpSpPr>
        <p:pic>
          <p:nvPicPr>
            <p:cNvPr id="4105" name="Picture 9" descr="1247.JPG - Click to enlarge">
              <a:extLst>
                <a:ext uri="{FF2B5EF4-FFF2-40B4-BE49-F238E27FC236}">
                  <a16:creationId xmlns:a16="http://schemas.microsoft.com/office/drawing/2014/main" id="{69679FAD-C3B1-BE4F-9788-4F6272D2A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" y="840"/>
              <a:ext cx="1138" cy="1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6" name="Rectangle 10">
              <a:extLst>
                <a:ext uri="{FF2B5EF4-FFF2-40B4-BE49-F238E27FC236}">
                  <a16:creationId xmlns:a16="http://schemas.microsoft.com/office/drawing/2014/main" id="{B792E294-9555-AA4A-BBF3-E36397A65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1" y="2509"/>
              <a:ext cx="580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692"/>
                <a:t>PhotoLink/Getty Images</a:t>
              </a:r>
              <a:br>
                <a:rPr lang="en-US" altLang="en-US" sz="692"/>
              </a:br>
              <a:endParaRPr lang="en-US" altLang="en-US" sz="692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E63ABD-2F66-224B-9900-81ACBBCEF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0F59-FAA3-F646-AFC9-B9770317AAB5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F7A6DA-583F-3D4C-B150-E6535BAB5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7ED0B-45B4-5D48-BA07-8CEADB0C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7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>
            <a:extLst>
              <a:ext uri="{FF2B5EF4-FFF2-40B4-BE49-F238E27FC236}">
                <a16:creationId xmlns:a16="http://schemas.microsoft.com/office/drawing/2014/main" id="{1ABE65C9-9479-C64B-B265-8CA009E82B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4846"/>
              <a:t>Relative Positions</a:t>
            </a:r>
            <a:br>
              <a:rPr lang="en-US" altLang="en-US" sz="4846"/>
            </a:br>
            <a:r>
              <a:rPr lang="en-US" altLang="en-US" sz="4846"/>
              <a:t>Of Legal Forms</a:t>
            </a:r>
          </a:p>
        </p:txBody>
      </p:sp>
      <p:pic>
        <p:nvPicPr>
          <p:cNvPr id="15368" name="Picture 8" descr="Figure 3">
            <a:extLst>
              <a:ext uri="{FF2B5EF4-FFF2-40B4-BE49-F238E27FC236}">
                <a16:creationId xmlns:a16="http://schemas.microsoft.com/office/drawing/2014/main" id="{BFEF2F87-9DF3-8D4C-8657-0BB2EF020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23" y="1503852"/>
            <a:ext cx="8425962" cy="489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327369-921E-F04A-9531-2B4A3BA9C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5DE1-FC12-E14C-A39C-82405B3EC80C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34595B-6CD6-4245-8CF6-A067D8489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AC161-C95E-0F43-B622-61AFE8D89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1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>
            <a:extLst>
              <a:ext uri="{FF2B5EF4-FFF2-40B4-BE49-F238E27FC236}">
                <a16:creationId xmlns:a16="http://schemas.microsoft.com/office/drawing/2014/main" id="{EB86CEFE-4422-9C40-A855-E821B47C0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307"/>
              <a:t>Legal Form By Industry</a:t>
            </a:r>
          </a:p>
        </p:txBody>
      </p:sp>
      <p:graphicFrame>
        <p:nvGraphicFramePr>
          <p:cNvPr id="18437" name="Object 5">
            <a:extLst>
              <a:ext uri="{FF2B5EF4-FFF2-40B4-BE49-F238E27FC236}">
                <a16:creationId xmlns:a16="http://schemas.microsoft.com/office/drawing/2014/main" id="{519606EB-A616-D049-AFC4-6B019697BE12}"/>
              </a:ext>
            </a:extLst>
          </p:cNvPr>
          <p:cNvGraphicFramePr>
            <a:graphicFrameLocks noGrp="1" noChangeAspect="1"/>
          </p:cNvGraphicFramePr>
          <p:nvPr>
            <p:ph type="chart" idx="1"/>
          </p:nvPr>
        </p:nvGraphicFramePr>
        <p:xfrm>
          <a:off x="1828068" y="1560635"/>
          <a:ext cx="8722702" cy="4824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hart" r:id="rId3" imgW="7556500" imgH="4178300" progId="MSGraph.Chart.8">
                  <p:embed followColorScheme="full"/>
                </p:oleObj>
              </mc:Choice>
              <mc:Fallback>
                <p:oleObj name="Chart" r:id="rId3" imgW="7556500" imgH="4178300" progId="MSGraph.Chart.8">
                  <p:embed followColorScheme="full"/>
                  <p:pic>
                    <p:nvPicPr>
                      <p:cNvPr id="18437" name="Object 5">
                        <a:extLst>
                          <a:ext uri="{FF2B5EF4-FFF2-40B4-BE49-F238E27FC236}">
                            <a16:creationId xmlns:a16="http://schemas.microsoft.com/office/drawing/2014/main" id="{519606EB-A616-D049-AFC4-6B019697BE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068" y="1560635"/>
                        <a:ext cx="8722702" cy="4824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728425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8437" grpId="0" uiExpand="1" bld="category" 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FF97BAA-2887-3D4D-B005-A3EC3CCA9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en-US" altLang="en-US" sz="4846"/>
              <a:t>Legal Form</a:t>
            </a:r>
            <a:br>
              <a:rPr lang="en-US" altLang="en-US" sz="4846"/>
            </a:br>
            <a:r>
              <a:rPr lang="en-US" altLang="en-US" sz="4846"/>
              <a:t>By Industry’s Receipts</a:t>
            </a:r>
          </a:p>
        </p:txBody>
      </p:sp>
      <p:graphicFrame>
        <p:nvGraphicFramePr>
          <p:cNvPr id="20483" name="Object 3">
            <a:extLst>
              <a:ext uri="{FF2B5EF4-FFF2-40B4-BE49-F238E27FC236}">
                <a16:creationId xmlns:a16="http://schemas.microsoft.com/office/drawing/2014/main" id="{6EF1B1DA-4C56-7A40-B003-071DAFF8B39F}"/>
              </a:ext>
            </a:extLst>
          </p:cNvPr>
          <p:cNvGraphicFramePr>
            <a:graphicFrameLocks noGrp="1" noChangeAspect="1"/>
          </p:cNvGraphicFramePr>
          <p:nvPr>
            <p:ph type="chart" idx="1"/>
          </p:nvPr>
        </p:nvGraphicFramePr>
        <p:xfrm>
          <a:off x="1828068" y="1560635"/>
          <a:ext cx="8722702" cy="4824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hart" r:id="rId3" imgW="7556500" imgH="4178300" progId="MSGraph.Chart.8">
                  <p:embed followColorScheme="full"/>
                </p:oleObj>
              </mc:Choice>
              <mc:Fallback>
                <p:oleObj name="Chart" r:id="rId3" imgW="7556500" imgH="4178300" progId="MSGraph.Chart.8">
                  <p:embed followColorScheme="full"/>
                  <p:pic>
                    <p:nvPicPr>
                      <p:cNvPr id="20483" name="Object 3">
                        <a:extLst>
                          <a:ext uri="{FF2B5EF4-FFF2-40B4-BE49-F238E27FC236}">
                            <a16:creationId xmlns:a16="http://schemas.microsoft.com/office/drawing/2014/main" id="{6EF1B1DA-4C56-7A40-B003-071DAFF8B3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068" y="1560635"/>
                        <a:ext cx="8722702" cy="4824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53868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483" grpId="0" uiExpand="1" bld="category" 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>
            <a:extLst>
              <a:ext uri="{FF2B5EF4-FFF2-40B4-BE49-F238E27FC236}">
                <a16:creationId xmlns:a16="http://schemas.microsoft.com/office/drawing/2014/main" id="{2DB3DC66-0235-CA4D-8432-3B7FFC5EB0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923"/>
              <a:t>Advantages/Disadvantages</a:t>
            </a:r>
            <a:br>
              <a:rPr lang="en-US" altLang="en-US" sz="3923"/>
            </a:br>
            <a:r>
              <a:rPr lang="en-US" altLang="en-US" sz="3923"/>
              <a:t>Of Proprietorship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8EC95501-ADE6-A94C-802B-EF93FAE9F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246" y="3027852"/>
            <a:ext cx="3227510" cy="151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615" b="1">
                <a:solidFill>
                  <a:srgbClr val="EAEAE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Insert Figure 3.2</a:t>
            </a:r>
          </a:p>
        </p:txBody>
      </p:sp>
      <p:pic>
        <p:nvPicPr>
          <p:cNvPr id="21510" name="Picture 6" descr="Figure 3">
            <a:extLst>
              <a:ext uri="{FF2B5EF4-FFF2-40B4-BE49-F238E27FC236}">
                <a16:creationId xmlns:a16="http://schemas.microsoft.com/office/drawing/2014/main" id="{BDB003C9-210A-FF44-BA8A-5C886E22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746" y="1513010"/>
            <a:ext cx="5804754" cy="50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13E6B9-0D9B-0D48-8F19-DB18AD39F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3DAF-8D9B-3B48-99EF-43932D65E8D0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F1177-750F-854B-8147-B7A48B679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09CBB-9B3D-6140-8B88-5F3ED7C3F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34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5E240D8-D8D9-2047-88D1-B4112B54C1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923" u="sng"/>
              <a:t>Partial</a:t>
            </a:r>
            <a:r>
              <a:rPr lang="en-US" altLang="en-US" sz="3923"/>
              <a:t> List Of </a:t>
            </a:r>
            <a:r>
              <a:rPr lang="en-US" altLang="en-US" sz="3923" u="sng"/>
              <a:t>Federal</a:t>
            </a:r>
            <a:br>
              <a:rPr lang="en-US" altLang="en-US" sz="3923"/>
            </a:br>
            <a:r>
              <a:rPr lang="en-US" altLang="en-US" sz="3923"/>
              <a:t>Tax Forms: Sole Proprietorship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91EBACE-0BE5-674F-A32F-3A635ECC8F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2573" y="1600933"/>
            <a:ext cx="8706216" cy="4885227"/>
          </a:xfrm>
        </p:spPr>
        <p:txBody>
          <a:bodyPr/>
          <a:lstStyle/>
          <a:p>
            <a:pPr>
              <a:lnSpc>
                <a:spcPct val="75000"/>
              </a:lnSpc>
              <a:buSzPct val="120000"/>
              <a:buFont typeface="Wingdings" pitchFamily="2" charset="2"/>
              <a:buChar char="2"/>
            </a:pPr>
            <a:r>
              <a:rPr lang="en-US" altLang="en-US" sz="3346"/>
              <a:t>Form 1040: </a:t>
            </a:r>
            <a:r>
              <a:rPr lang="en-US" altLang="en-US" sz="3346" u="sng"/>
              <a:t>Individual</a:t>
            </a:r>
            <a:r>
              <a:rPr lang="en-US" altLang="en-US" sz="3346"/>
              <a:t> Income Tax Return</a:t>
            </a:r>
          </a:p>
          <a:p>
            <a:pPr>
              <a:lnSpc>
                <a:spcPct val="75000"/>
              </a:lnSpc>
              <a:buSzPct val="120000"/>
              <a:buFont typeface="Wingdings" pitchFamily="2" charset="2"/>
              <a:buChar char="2"/>
            </a:pPr>
            <a:r>
              <a:rPr lang="en-US" altLang="en-US" sz="3346"/>
              <a:t>Schedule C: </a:t>
            </a:r>
            <a:r>
              <a:rPr lang="en-US" altLang="en-US" sz="3346" u="sng"/>
              <a:t>Business</a:t>
            </a:r>
            <a:r>
              <a:rPr lang="en-US" altLang="en-US" sz="3346"/>
              <a:t> Profit(Loss)</a:t>
            </a:r>
          </a:p>
          <a:p>
            <a:pPr>
              <a:lnSpc>
                <a:spcPct val="75000"/>
              </a:lnSpc>
              <a:buSzPct val="120000"/>
              <a:buFont typeface="Wingdings" pitchFamily="2" charset="2"/>
              <a:buChar char="2"/>
            </a:pPr>
            <a:r>
              <a:rPr lang="en-US" altLang="en-US" sz="3346"/>
              <a:t>Schedule SE: Self-Employment Tax</a:t>
            </a:r>
          </a:p>
          <a:p>
            <a:pPr>
              <a:lnSpc>
                <a:spcPct val="75000"/>
              </a:lnSpc>
              <a:buSzPct val="120000"/>
              <a:buFont typeface="Wingdings" pitchFamily="2" charset="2"/>
              <a:buChar char="2"/>
            </a:pPr>
            <a:r>
              <a:rPr lang="en-US" altLang="en-US" sz="3346"/>
              <a:t>Form 1040ES: Estimated Tax For Individuals</a:t>
            </a:r>
          </a:p>
          <a:p>
            <a:pPr>
              <a:lnSpc>
                <a:spcPct val="75000"/>
              </a:lnSpc>
              <a:buSzPct val="120000"/>
              <a:buFont typeface="Wingdings" pitchFamily="2" charset="2"/>
              <a:buChar char="2"/>
            </a:pPr>
            <a:r>
              <a:rPr lang="en-US" altLang="en-US" sz="3346"/>
              <a:t>Form 4562: Depreciation &amp; Amortization</a:t>
            </a:r>
          </a:p>
          <a:p>
            <a:pPr>
              <a:lnSpc>
                <a:spcPct val="75000"/>
              </a:lnSpc>
              <a:buSzPct val="120000"/>
              <a:buFont typeface="Wingdings" pitchFamily="2" charset="2"/>
              <a:buChar char="2"/>
            </a:pPr>
            <a:r>
              <a:rPr lang="en-US" altLang="en-US" sz="3346"/>
              <a:t>Form 8829: Expenses For Business Use Of Your Home</a:t>
            </a:r>
          </a:p>
          <a:p>
            <a:pPr>
              <a:lnSpc>
                <a:spcPct val="75000"/>
              </a:lnSpc>
              <a:buSzPct val="120000"/>
              <a:buFont typeface="Wingdings" pitchFamily="2" charset="2"/>
              <a:buChar char="2"/>
            </a:pPr>
            <a:r>
              <a:rPr lang="en-US" altLang="en-US" sz="3346"/>
              <a:t>Forms 941, W-2, W-3: Employment Tax Forms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AE0C9D-EF09-B84F-9353-3B1E0715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2DBA-30F0-B74B-9DF1-AF9B53A31683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61307F-0599-E444-935F-1CBCC936F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899D8-A2AF-7549-8293-F2BC9DAE0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8AEC-26E3-7448-B778-CC05C9D2D4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1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 animBg="1"/>
    </p:bldLst>
  </p:timing>
</p:sld>
</file>

<file path=ppt/theme/theme1.xml><?xml version="1.0" encoding="utf-8"?>
<a:theme xmlns:a="http://schemas.openxmlformats.org/drawingml/2006/main" name="Oeshwik lecture 1">
  <a:themeElements>
    <a:clrScheme name="oeshwik1">
      <a:dk1>
        <a:srgbClr val="000000"/>
      </a:dk1>
      <a:lt1>
        <a:srgbClr val="C5D5FF"/>
      </a:lt1>
      <a:dk2>
        <a:srgbClr val="565F6A"/>
      </a:dk2>
      <a:lt2>
        <a:srgbClr val="A1CBE7"/>
      </a:lt2>
      <a:accent1>
        <a:srgbClr val="D51D59"/>
      </a:accent1>
      <a:accent2>
        <a:srgbClr val="ED9B12"/>
      </a:accent2>
      <a:accent3>
        <a:srgbClr val="2BA509"/>
      </a:accent3>
      <a:accent4>
        <a:srgbClr val="FFC000"/>
      </a:accent4>
      <a:accent5>
        <a:srgbClr val="253AC4"/>
      </a:accent5>
      <a:accent6>
        <a:srgbClr val="AD1D9F"/>
      </a:accent6>
      <a:hlink>
        <a:srgbClr val="000000"/>
      </a:hlink>
      <a:folHlink>
        <a:srgbClr val="00000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shwik lecture 1" id="{D219B81A-0A01-C84E-BEF7-68DA7DF79519}" vid="{EC42BE9F-4F13-4F47-8A17-E1E9EA21E5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Oeshwik lecture 1</Template>
  <TotalTime>3</TotalTime>
  <Words>806</Words>
  <Application>Microsoft Macintosh PowerPoint</Application>
  <PresentationFormat>Widescreen</PresentationFormat>
  <Paragraphs>240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Book Antiqua</vt:lpstr>
      <vt:lpstr>Calibri</vt:lpstr>
      <vt:lpstr>Times New Roman</vt:lpstr>
      <vt:lpstr>Wingdings</vt:lpstr>
      <vt:lpstr>Oeshwik lecture 1</vt:lpstr>
      <vt:lpstr>Chart</vt:lpstr>
      <vt:lpstr>Entrepreneurship and small business   Lecture Three</vt:lpstr>
      <vt:lpstr>Text book- Small business Management by Megginson and Byrd</vt:lpstr>
      <vt:lpstr>Forms Of Ownership Of Small Business</vt:lpstr>
      <vt:lpstr>Right Legal Form: Business Factors To Consider</vt:lpstr>
      <vt:lpstr>Relative Positions Of Legal Forms</vt:lpstr>
      <vt:lpstr>Legal Form By Industry</vt:lpstr>
      <vt:lpstr>Legal Form By Industry’s Receipts</vt:lpstr>
      <vt:lpstr>Advantages/Disadvantages Of Proprietorship</vt:lpstr>
      <vt:lpstr>Partial List Of Federal Tax Forms: Sole Proprietorship</vt:lpstr>
      <vt:lpstr>Schedule C</vt:lpstr>
      <vt:lpstr>Advantages/Disadvantages Of Partnership</vt:lpstr>
      <vt:lpstr>General Partnership Operations</vt:lpstr>
      <vt:lpstr>Types Of Partnerships</vt:lpstr>
      <vt:lpstr>Partnership: Legal/Tax Documents</vt:lpstr>
      <vt:lpstr>Form 1065 K-1 (Pages 1 &amp; 2)</vt:lpstr>
      <vt:lpstr>Form 1065 K-1 (Pages 3 &amp; 4)</vt:lpstr>
      <vt:lpstr>Advantages/Disadvantages Of Corporation</vt:lpstr>
      <vt:lpstr>Form 1120A</vt:lpstr>
      <vt:lpstr>Form 1120 (Pages 1 &amp; 2)</vt:lpstr>
      <vt:lpstr>Form 1120 (Page 3 &amp; 4)</vt:lpstr>
      <vt:lpstr>Formation Of Corporation</vt:lpstr>
      <vt:lpstr>Corporate Governance</vt:lpstr>
      <vt:lpstr>S Corporation</vt:lpstr>
      <vt:lpstr>Partial List Of Federal Tax Forms: S Corporation</vt:lpstr>
      <vt:lpstr>Limited Liability Companies</vt:lpstr>
      <vt:lpstr>Other Legal Forms Of Ownership</vt:lpstr>
      <vt:lpstr>PowerPoint Presentation</vt:lpstr>
      <vt:lpstr>Form 1120S (Page 1 &amp; 2)</vt:lpstr>
      <vt:lpstr>Form 1120S (Page 3)</vt:lpstr>
      <vt:lpstr>Checklist For Legal Form Evaluation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Entrepreneurship and small business   Lecture two</dc:title>
  <dc:creator/>
  <cp:lastModifiedBy/>
  <cp:revision>2</cp:revision>
  <dcterms:created xsi:type="dcterms:W3CDTF">2018-05-02T09:36:07Z</dcterms:created>
  <dcterms:modified xsi:type="dcterms:W3CDTF">2018-05-03T09:08:39Z</dcterms:modified>
</cp:coreProperties>
</file>