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7" r:id="rId2"/>
    <p:sldId id="318" r:id="rId3"/>
    <p:sldId id="289" r:id="rId4"/>
    <p:sldId id="257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30"/>
    <p:restoredTop sz="94643"/>
  </p:normalViewPr>
  <p:slideViewPr>
    <p:cSldViewPr snapToGrid="0" snapToObjects="1">
      <p:cViewPr varScale="1">
        <p:scale>
          <a:sx n="72" d="100"/>
          <a:sy n="72" d="100"/>
        </p:scale>
        <p:origin x="216" y="1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823C-44C0-3C40-B107-5DEE16F9D8E1}" type="datetimeFigureOut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 dirty="0" err="1"/>
              <a:t>Oeshwik</a:t>
            </a:r>
            <a:r>
              <a:rPr lang="en-US" dirty="0"/>
              <a:t> Ahmed </a:t>
            </a:r>
            <a:br>
              <a:rPr lang="en-US" dirty="0"/>
            </a:br>
            <a:r>
              <a:rPr lang="en-US" dirty="0"/>
              <a:t>Faculty: Northern University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FE00-295A-0B42-A2A8-8D67DFB9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12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823C-44C0-3C40-B107-5DEE16F9D8E1}" type="datetimeFigureOut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Oeshwik</a:t>
            </a:r>
            <a:r>
              <a:rPr lang="en-US" dirty="0"/>
              <a:t> Ahmed </a:t>
            </a:r>
            <a:br>
              <a:rPr lang="en-US" dirty="0"/>
            </a:br>
            <a:r>
              <a:rPr lang="en-US" dirty="0"/>
              <a:t>Faculty: Northern University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FE00-295A-0B42-A2A8-8D67DFB9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24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823C-44C0-3C40-B107-5DEE16F9D8E1}" type="datetimeFigureOut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Oeshwik</a:t>
            </a:r>
            <a:r>
              <a:rPr lang="en-US" dirty="0"/>
              <a:t> Ahmed </a:t>
            </a:r>
            <a:br>
              <a:rPr lang="en-US" dirty="0"/>
            </a:br>
            <a:r>
              <a:rPr lang="en-US" dirty="0"/>
              <a:t>Faculty: Northern University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FE00-295A-0B42-A2A8-8D67DFB9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89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130" y="219808"/>
            <a:ext cx="1116659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131" y="1600933"/>
            <a:ext cx="11178351" cy="4810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68646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823C-44C0-3C40-B107-5DEE16F9D8E1}" type="datetimeFigureOut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Oeshwik</a:t>
            </a:r>
            <a:r>
              <a:rPr lang="en-US" dirty="0"/>
              <a:t> Ahmed </a:t>
            </a:r>
            <a:br>
              <a:rPr lang="en-US" dirty="0"/>
            </a:br>
            <a:r>
              <a:rPr lang="en-US" dirty="0"/>
              <a:t>Faculty: Northern University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FE00-295A-0B42-A2A8-8D67DFB9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3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823C-44C0-3C40-B107-5DEE16F9D8E1}" type="datetimeFigureOut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Oeshwik</a:t>
            </a:r>
            <a:r>
              <a:rPr lang="en-US" dirty="0"/>
              <a:t> Ahmed </a:t>
            </a:r>
            <a:br>
              <a:rPr lang="en-US" dirty="0"/>
            </a:br>
            <a:r>
              <a:rPr lang="en-US" dirty="0"/>
              <a:t>Faculty: Northern University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FE00-295A-0B42-A2A8-8D67DFB9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13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823C-44C0-3C40-B107-5DEE16F9D8E1}" type="datetimeFigureOut">
              <a:rPr lang="en-US" smtClean="0"/>
              <a:t>5/3/18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Oeshwik</a:t>
            </a:r>
            <a:r>
              <a:rPr lang="en-US" dirty="0"/>
              <a:t> Ahmed </a:t>
            </a:r>
            <a:br>
              <a:rPr lang="en-US" dirty="0"/>
            </a:br>
            <a:r>
              <a:rPr lang="en-US" dirty="0"/>
              <a:t>Faculty: Northern University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FE00-295A-0B42-A2A8-8D67DFB9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00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823C-44C0-3C40-B107-5DEE16F9D8E1}" type="datetimeFigureOut">
              <a:rPr lang="en-US" smtClean="0"/>
              <a:t>5/3/18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Oeshwik</a:t>
            </a:r>
            <a:r>
              <a:rPr lang="en-US" dirty="0"/>
              <a:t> Ahmed </a:t>
            </a:r>
            <a:br>
              <a:rPr lang="en-US" dirty="0"/>
            </a:br>
            <a:r>
              <a:rPr lang="en-US" dirty="0"/>
              <a:t>Faculty: Northern University </a:t>
            </a:r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FE00-295A-0B42-A2A8-8D67DFB9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03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823C-44C0-3C40-B107-5DEE16F9D8E1}" type="datetimeFigureOut">
              <a:rPr lang="en-US" smtClean="0"/>
              <a:t>5/3/18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Oeshwik</a:t>
            </a:r>
            <a:r>
              <a:rPr lang="en-US" dirty="0"/>
              <a:t> Ahmed </a:t>
            </a:r>
            <a:br>
              <a:rPr lang="en-US" dirty="0"/>
            </a:br>
            <a:r>
              <a:rPr lang="en-US" dirty="0"/>
              <a:t>Faculty: Northern University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FE00-295A-0B42-A2A8-8D67DFB9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29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823C-44C0-3C40-B107-5DEE16F9D8E1}" type="datetimeFigureOut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Oeshwik</a:t>
            </a:r>
            <a:r>
              <a:rPr lang="en-US" dirty="0"/>
              <a:t> Ahmed </a:t>
            </a:r>
            <a:br>
              <a:rPr lang="en-US" dirty="0"/>
            </a:br>
            <a:r>
              <a:rPr lang="en-US" dirty="0"/>
              <a:t>Faculty: Northern University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FE00-295A-0B42-A2A8-8D67DFB9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2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823C-44C0-3C40-B107-5DEE16F9D8E1}" type="datetimeFigureOut">
              <a:rPr lang="en-US" smtClean="0"/>
              <a:t>5/3/18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Oeshwik</a:t>
            </a:r>
            <a:r>
              <a:rPr lang="en-US" dirty="0"/>
              <a:t> Ahmed </a:t>
            </a:r>
            <a:br>
              <a:rPr lang="en-US" dirty="0"/>
            </a:br>
            <a:r>
              <a:rPr lang="en-US" dirty="0"/>
              <a:t>Faculty: Northern University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FE00-295A-0B42-A2A8-8D67DFB9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823C-44C0-3C40-B107-5DEE16F9D8E1}" type="datetimeFigureOut">
              <a:rPr lang="en-US" smtClean="0"/>
              <a:t>5/3/18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Oeshwik</a:t>
            </a:r>
            <a:r>
              <a:rPr lang="en-US" dirty="0"/>
              <a:t> Ahmed </a:t>
            </a:r>
            <a:br>
              <a:rPr lang="en-US" dirty="0"/>
            </a:br>
            <a:r>
              <a:rPr lang="en-US" dirty="0"/>
              <a:t>Faculty: Northern University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FE00-295A-0B42-A2A8-8D67DFB9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05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0823C-44C0-3C40-B107-5DEE16F9D8E1}" type="datetimeFigureOut">
              <a:rPr lang="en-US" smtClean="0"/>
              <a:t>5/3/18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Oeshwik</a:t>
            </a:r>
            <a:r>
              <a:rPr lang="en-US" dirty="0"/>
              <a:t> Ahmed </a:t>
            </a:r>
            <a:br>
              <a:rPr lang="en-US" dirty="0"/>
            </a:br>
            <a:r>
              <a:rPr lang="en-US" dirty="0"/>
              <a:t>Faculty: Northern University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AFE00-295A-0B42-A2A8-8D67DFB933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5617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businesslaw.gov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8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0535" y="616526"/>
            <a:ext cx="10168647" cy="2387600"/>
          </a:xfrm>
        </p:spPr>
        <p:txBody>
          <a:bodyPr>
            <a:normAutofit/>
          </a:bodyPr>
          <a:lstStyle/>
          <a:p>
            <a:r>
              <a:rPr lang="en-US" dirty="0"/>
              <a:t>Entrepreneurship and small business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Lecture two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Oeshwik</a:t>
            </a:r>
            <a:r>
              <a:rPr lang="en-US" dirty="0"/>
              <a:t> Ahmed, Faculty of HRM, Northern University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F0DB0-56B1-8248-B341-7DE3D87A8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3DE4-C49B-464A-90E9-3AF583099BD3}" type="datetime1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3891D-3A1E-2F4D-B9FE-BF0633A1C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</a:t>
            </a:r>
            <a:br>
              <a:rPr lang="en-US"/>
            </a:br>
            <a:r>
              <a:rPr lang="en-US"/>
              <a:t>Faculty: Northern University 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6281B-9483-7244-BA1F-4FC2B4E9D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FE00-295A-0B42-A2A8-8D67DFB933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30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FE0DD322-A53D-5343-B3A0-FABB2AF76F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769"/>
              <a:t>Steps In Divorce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94E973F4-7C60-3947-9C52-6ED4A8030B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725336" indent="-725336">
              <a:lnSpc>
                <a:spcPct val="125000"/>
              </a:lnSpc>
              <a:buFont typeface="Wingdings" pitchFamily="2" charset="2"/>
              <a:buAutoNum type="arabicPeriod"/>
            </a:pPr>
            <a:r>
              <a:rPr lang="en-US" altLang="en-US" sz="4154"/>
              <a:t>Business Appraisal</a:t>
            </a:r>
          </a:p>
          <a:p>
            <a:pPr marL="725336" indent="-725336">
              <a:lnSpc>
                <a:spcPct val="125000"/>
              </a:lnSpc>
              <a:buFont typeface="Wingdings" pitchFamily="2" charset="2"/>
              <a:buAutoNum type="arabicPeriod"/>
            </a:pPr>
            <a:r>
              <a:rPr lang="en-US" altLang="en-US" sz="4154"/>
              <a:t>Negotiate Buyout</a:t>
            </a:r>
          </a:p>
          <a:p>
            <a:pPr marL="725336" indent="-725336">
              <a:lnSpc>
                <a:spcPct val="125000"/>
              </a:lnSpc>
              <a:buFont typeface="Wingdings" pitchFamily="2" charset="2"/>
              <a:buAutoNum type="arabicPeriod"/>
            </a:pPr>
            <a:r>
              <a:rPr lang="en-US" altLang="en-US" sz="4154"/>
              <a:t>Decide What To Do                  With Stock</a:t>
            </a:r>
          </a:p>
          <a:p>
            <a:pPr marL="725336" indent="-725336">
              <a:lnSpc>
                <a:spcPct val="125000"/>
              </a:lnSpc>
              <a:buFont typeface="Wingdings" pitchFamily="2" charset="2"/>
              <a:buAutoNum type="arabicPeriod"/>
            </a:pPr>
            <a:r>
              <a:rPr lang="en-US" altLang="en-US" sz="4154"/>
              <a:t>Seek Tax Professionals</a:t>
            </a:r>
          </a:p>
        </p:txBody>
      </p:sp>
      <p:pic>
        <p:nvPicPr>
          <p:cNvPr id="22536" name="Picture 8" descr="MPj03994760000[1]">
            <a:extLst>
              <a:ext uri="{FF2B5EF4-FFF2-40B4-BE49-F238E27FC236}">
                <a16:creationId xmlns:a16="http://schemas.microsoft.com/office/drawing/2014/main" id="{E61ACA7C-AA47-9144-8162-187B12DE6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208" y="2088174"/>
            <a:ext cx="2201740" cy="275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F89F0A-C535-B64B-BE82-B45E9B52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E7EB-997A-4E4B-AE59-508F2DC324BF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64337E-819D-BB47-B6D1-93203F4E7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</a:t>
            </a:r>
            <a:br>
              <a:rPr lang="en-US"/>
            </a:br>
            <a:r>
              <a:rPr lang="en-US"/>
              <a:t>Faculty: Northern University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FD1E1-16F0-EF4F-9FA1-65EA0F308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FE00-295A-0B42-A2A8-8D67DFB933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4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B531B2BD-6DDF-AF40-AB17-DE59F127CB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46"/>
              <a:t>Family Culture &amp; Business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33B0C82C-E1C9-5A4D-8DDE-39E761D7DE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altLang="en-US" dirty="0"/>
              <a:t>Large Families</a:t>
            </a:r>
          </a:p>
          <a:p>
            <a:pPr lvl="1">
              <a:lnSpc>
                <a:spcPct val="85000"/>
              </a:lnSpc>
            </a:pPr>
            <a:r>
              <a:rPr lang="en-US" altLang="en-US" dirty="0"/>
              <a:t>Stay-At-Home Mom</a:t>
            </a:r>
          </a:p>
          <a:p>
            <a:pPr lvl="1">
              <a:lnSpc>
                <a:spcPct val="85000"/>
              </a:lnSpc>
            </a:pPr>
            <a:r>
              <a:rPr lang="en-US" altLang="en-US" dirty="0"/>
              <a:t>Develop Hobbies As    Business</a:t>
            </a:r>
          </a:p>
          <a:p>
            <a:pPr>
              <a:lnSpc>
                <a:spcPct val="85000"/>
              </a:lnSpc>
            </a:pPr>
            <a:r>
              <a:rPr lang="en-US" altLang="en-US" dirty="0"/>
              <a:t>Working Moms Establish Business</a:t>
            </a:r>
          </a:p>
          <a:p>
            <a:pPr lvl="1">
              <a:lnSpc>
                <a:spcPct val="85000"/>
              </a:lnSpc>
            </a:pPr>
            <a:r>
              <a:rPr lang="en-US" altLang="en-US" dirty="0"/>
              <a:t>Economy More Difficult</a:t>
            </a:r>
          </a:p>
          <a:p>
            <a:pPr lvl="1">
              <a:lnSpc>
                <a:spcPct val="85000"/>
              </a:lnSpc>
            </a:pPr>
            <a:r>
              <a:rPr lang="en-US" altLang="en-US" dirty="0"/>
              <a:t>Need Additional Income</a:t>
            </a:r>
          </a:p>
          <a:p>
            <a:pPr lvl="1">
              <a:lnSpc>
                <a:spcPct val="85000"/>
              </a:lnSpc>
            </a:pPr>
            <a:r>
              <a:rPr lang="en-US" altLang="en-US" dirty="0"/>
              <a:t>Large Business No Longer Family-Friendly</a:t>
            </a:r>
          </a:p>
        </p:txBody>
      </p:sp>
      <p:grpSp>
        <p:nvGrpSpPr>
          <p:cNvPr id="23559" name="Group 7">
            <a:extLst>
              <a:ext uri="{FF2B5EF4-FFF2-40B4-BE49-F238E27FC236}">
                <a16:creationId xmlns:a16="http://schemas.microsoft.com/office/drawing/2014/main" id="{BA53BE82-A342-3740-BFB5-DC18122FB0A9}"/>
              </a:ext>
            </a:extLst>
          </p:cNvPr>
          <p:cNvGrpSpPr>
            <a:grpSpLocks/>
          </p:cNvGrpSpPr>
          <p:nvPr/>
        </p:nvGrpSpPr>
        <p:grpSpPr bwMode="auto">
          <a:xfrm>
            <a:off x="8610600" y="936344"/>
            <a:ext cx="3203698" cy="2304316"/>
            <a:chOff x="3316" y="953"/>
            <a:chExt cx="1749" cy="1258"/>
          </a:xfrm>
        </p:grpSpPr>
        <p:pic>
          <p:nvPicPr>
            <p:cNvPr id="23557" name="Picture 5" descr="35050.JPG - Click to enlarge">
              <a:extLst>
                <a:ext uri="{FF2B5EF4-FFF2-40B4-BE49-F238E27FC236}">
                  <a16:creationId xmlns:a16="http://schemas.microsoft.com/office/drawing/2014/main" id="{D1161224-4A42-7747-8D84-3D21B61705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" y="953"/>
              <a:ext cx="1525" cy="1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58" name="Rectangle 6">
              <a:extLst>
                <a:ext uri="{FF2B5EF4-FFF2-40B4-BE49-F238E27FC236}">
                  <a16:creationId xmlns:a16="http://schemas.microsoft.com/office/drawing/2014/main" id="{D65AD2CD-9F06-5341-A4C0-3CA44DBDD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6" y="1812"/>
              <a:ext cx="1749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77"/>
                <a:t>Keith Brofsky/Getty Images</a:t>
              </a:r>
              <a:br>
                <a:rPr lang="en-US" altLang="en-US" sz="2077"/>
              </a:br>
              <a:endParaRPr lang="en-US" altLang="en-US" sz="2077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A59CAE-EF7F-C74D-B528-B47BA540D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2D5E-477B-274D-9E43-638459827DE3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98CD00-74CD-DA4C-A110-B7437FC54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</a:t>
            </a:r>
            <a:br>
              <a:rPr lang="en-US"/>
            </a:br>
            <a:r>
              <a:rPr lang="en-US"/>
              <a:t>Faculty: Northern University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B75F55-674B-6C4B-A05D-8F859E0E7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FE00-295A-0B42-A2A8-8D67DFB933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0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F72B83F3-C6A9-8743-977B-981CA54E46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461" dirty="0"/>
              <a:t>Family Resources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92DF602D-369F-2545-BC19-C75FB73BBF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SzPct val="120000"/>
              <a:buFont typeface="Wingdings" pitchFamily="2" charset="2"/>
              <a:buBlip>
                <a:blip r:embed="rId2"/>
              </a:buBlip>
            </a:pPr>
            <a:r>
              <a:rPr lang="en-US" altLang="en-US" sz="4731" dirty="0"/>
              <a:t>Borrow Capital</a:t>
            </a:r>
          </a:p>
          <a:p>
            <a:pPr>
              <a:lnSpc>
                <a:spcPct val="20000"/>
              </a:lnSpc>
              <a:buSzPct val="120000"/>
              <a:buFont typeface="Wingdings" pitchFamily="2" charset="2"/>
              <a:buBlip>
                <a:blip r:embed="rId2"/>
              </a:buBlip>
            </a:pPr>
            <a:endParaRPr lang="en-US" altLang="en-US" sz="4731" dirty="0"/>
          </a:p>
          <a:p>
            <a:pPr>
              <a:lnSpc>
                <a:spcPct val="90000"/>
              </a:lnSpc>
              <a:buSzPct val="120000"/>
              <a:buFont typeface="Wingdings" pitchFamily="2" charset="2"/>
              <a:buBlip>
                <a:blip r:embed="rId2"/>
              </a:buBlip>
            </a:pPr>
            <a:r>
              <a:rPr lang="en-US" altLang="en-US" sz="4731" dirty="0"/>
              <a:t>Sell Stock</a:t>
            </a:r>
          </a:p>
          <a:p>
            <a:pPr>
              <a:lnSpc>
                <a:spcPct val="20000"/>
              </a:lnSpc>
              <a:buSzPct val="120000"/>
              <a:buFont typeface="Wingdings" pitchFamily="2" charset="2"/>
              <a:buBlip>
                <a:blip r:embed="rId2"/>
              </a:buBlip>
            </a:pPr>
            <a:endParaRPr lang="en-US" altLang="en-US" sz="4731" dirty="0"/>
          </a:p>
          <a:p>
            <a:pPr>
              <a:lnSpc>
                <a:spcPct val="90000"/>
              </a:lnSpc>
              <a:buSzPct val="120000"/>
              <a:buFont typeface="Wingdings" pitchFamily="2" charset="2"/>
              <a:buBlip>
                <a:blip r:embed="rId2"/>
              </a:buBlip>
            </a:pPr>
            <a:r>
              <a:rPr lang="en-US" altLang="en-US" sz="4731" dirty="0"/>
              <a:t>Selling Personal  Assets</a:t>
            </a:r>
          </a:p>
          <a:p>
            <a:pPr>
              <a:lnSpc>
                <a:spcPct val="25000"/>
              </a:lnSpc>
              <a:buSzPct val="120000"/>
              <a:buFont typeface="Wingdings" pitchFamily="2" charset="2"/>
              <a:buBlip>
                <a:blip r:embed="rId2"/>
              </a:buBlip>
            </a:pPr>
            <a:endParaRPr lang="en-US" altLang="en-US" sz="4731" dirty="0"/>
          </a:p>
          <a:p>
            <a:pPr>
              <a:lnSpc>
                <a:spcPct val="90000"/>
              </a:lnSpc>
              <a:buSzPct val="120000"/>
              <a:buFont typeface="Wingdings" pitchFamily="2" charset="2"/>
              <a:buBlip>
                <a:blip r:embed="rId2"/>
              </a:buBlip>
            </a:pPr>
            <a:r>
              <a:rPr lang="en-US" altLang="en-US" sz="4731" dirty="0"/>
              <a:t>Other</a:t>
            </a:r>
          </a:p>
        </p:txBody>
      </p:sp>
      <p:grpSp>
        <p:nvGrpSpPr>
          <p:cNvPr id="24583" name="Group 7">
            <a:extLst>
              <a:ext uri="{FF2B5EF4-FFF2-40B4-BE49-F238E27FC236}">
                <a16:creationId xmlns:a16="http://schemas.microsoft.com/office/drawing/2014/main" id="{746F3967-688D-5A45-AEB1-22BE13202CA1}"/>
              </a:ext>
            </a:extLst>
          </p:cNvPr>
          <p:cNvGrpSpPr>
            <a:grpSpLocks/>
          </p:cNvGrpSpPr>
          <p:nvPr/>
        </p:nvGrpSpPr>
        <p:grpSpPr bwMode="auto">
          <a:xfrm>
            <a:off x="9187572" y="929762"/>
            <a:ext cx="2808043" cy="3764206"/>
            <a:chOff x="3465" y="1024"/>
            <a:chExt cx="1533" cy="2055"/>
          </a:xfrm>
        </p:grpSpPr>
        <p:pic>
          <p:nvPicPr>
            <p:cNvPr id="24581" name="Picture 5" descr="1111.JPG - Click to enlarge">
              <a:extLst>
                <a:ext uri="{FF2B5EF4-FFF2-40B4-BE49-F238E27FC236}">
                  <a16:creationId xmlns:a16="http://schemas.microsoft.com/office/drawing/2014/main" id="{A94D7E5C-5486-E94D-AA4C-02F82FD1F6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0" y="1024"/>
              <a:ext cx="1194" cy="1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582" name="Rectangle 6">
              <a:extLst>
                <a:ext uri="{FF2B5EF4-FFF2-40B4-BE49-F238E27FC236}">
                  <a16:creationId xmlns:a16="http://schemas.microsoft.com/office/drawing/2014/main" id="{E1A35DC2-DEC5-6B4E-A408-C01337F02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5" y="2680"/>
              <a:ext cx="1533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77"/>
                <a:t>PhotoLink/Getty Images</a:t>
              </a:r>
              <a:br>
                <a:rPr lang="en-US" altLang="en-US" sz="2077"/>
              </a:br>
              <a:endParaRPr lang="en-US" altLang="en-US" sz="2077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E299A6-EBB5-1042-BFED-9830B6DC7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F6D6-8B50-DB4B-8108-8008C347A3A1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AFE161-5BEE-114E-84B5-9A22178D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</a:t>
            </a:r>
            <a:br>
              <a:rPr lang="en-US"/>
            </a:br>
            <a:r>
              <a:rPr lang="en-US"/>
              <a:t>Faculty: Northern University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6F983-D789-A749-9D9E-1E8624656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FE00-295A-0B42-A2A8-8D67DFB933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5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6AF34F9-64DC-774A-B59B-3C2ECF072D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46"/>
              <a:t>Next Generation Preparation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48E54B13-E5E6-3548-86C2-90545FE28BA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822573" y="2022232"/>
            <a:ext cx="4264269" cy="3844803"/>
          </a:xfrm>
        </p:spPr>
        <p:txBody>
          <a:bodyPr/>
          <a:lstStyle/>
          <a:p>
            <a:r>
              <a:rPr lang="en-US" altLang="en-US" sz="3231"/>
              <a:t>Start Part/Full-Time Job</a:t>
            </a:r>
          </a:p>
          <a:p>
            <a:r>
              <a:rPr lang="en-US" altLang="en-US" sz="3231"/>
              <a:t>Start Entry/Higher-Level Position In Business</a:t>
            </a:r>
          </a:p>
          <a:p>
            <a:r>
              <a:rPr lang="en-US" altLang="en-US" sz="3231"/>
              <a:t>Outside Experience</a:t>
            </a:r>
          </a:p>
          <a:p>
            <a:r>
              <a:rPr lang="en-US" altLang="en-US" sz="3231"/>
              <a:t>Rotate Jobs</a:t>
            </a: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55BD1E2E-A3CC-074A-AA68-8A615FB89B0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262689" y="2022232"/>
            <a:ext cx="4266100" cy="384480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3231"/>
              <a:t>Earn Promotions</a:t>
            </a:r>
          </a:p>
          <a:p>
            <a:pPr>
              <a:lnSpc>
                <a:spcPct val="115000"/>
              </a:lnSpc>
            </a:pPr>
            <a:r>
              <a:rPr lang="en-US" altLang="en-US" sz="3231"/>
              <a:t>Teaching/Training</a:t>
            </a:r>
          </a:p>
          <a:p>
            <a:pPr>
              <a:lnSpc>
                <a:spcPct val="115000"/>
              </a:lnSpc>
            </a:pPr>
            <a:r>
              <a:rPr lang="en-US" altLang="en-US" sz="3231"/>
              <a:t>Leave Work At Work</a:t>
            </a:r>
          </a:p>
          <a:p>
            <a:pPr>
              <a:lnSpc>
                <a:spcPct val="115000"/>
              </a:lnSpc>
            </a:pPr>
            <a:r>
              <a:rPr lang="en-US" altLang="en-US" sz="3231"/>
              <a:t>If Prepared, Give Responsibility</a:t>
            </a:r>
          </a:p>
          <a:p>
            <a:pPr>
              <a:lnSpc>
                <a:spcPct val="115000"/>
              </a:lnSpc>
              <a:buFont typeface="Wingdings" pitchFamily="2" charset="2"/>
              <a:buNone/>
            </a:pPr>
            <a:endParaRPr lang="en-US" altLang="en-US" sz="3231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8B400D-5CDB-5749-ADED-C75428596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4C37-7048-4141-89E8-4CCEB4EACD33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E0B83F-82C4-1A4D-864D-941F71A29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</a:t>
            </a:r>
            <a:br>
              <a:rPr lang="en-US"/>
            </a:br>
            <a:r>
              <a:rPr lang="en-US"/>
              <a:t>Faculty: Northern University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3CFF6-0575-824E-AED6-482B7E922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FE00-295A-0B42-A2A8-8D67DFB933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1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60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 build="p" animBg="1"/>
      <p:bldP spid="25604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B1918878-51C6-8E41-AD5E-94AA986320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769"/>
              <a:t>Succession Planning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D3360C6E-2293-7848-959F-71353C7604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SzPct val="120000"/>
              <a:buFont typeface="Wingdings" pitchFamily="2" charset="2"/>
              <a:buChar char="?"/>
            </a:pPr>
            <a:r>
              <a:rPr lang="en-US" altLang="en-US"/>
              <a:t>Plan Early &amp; Carefully</a:t>
            </a:r>
          </a:p>
          <a:p>
            <a:pPr>
              <a:lnSpc>
                <a:spcPct val="125000"/>
              </a:lnSpc>
              <a:buSzPct val="120000"/>
              <a:buFont typeface="Wingdings" pitchFamily="2" charset="2"/>
              <a:buChar char="?"/>
            </a:pPr>
            <a:endParaRPr lang="en-US" altLang="en-US"/>
          </a:p>
          <a:p>
            <a:pPr>
              <a:buSzPct val="120000"/>
              <a:buFont typeface="Wingdings" pitchFamily="2" charset="2"/>
              <a:buChar char="?"/>
            </a:pPr>
            <a:r>
              <a:rPr lang="en-US" altLang="en-US"/>
              <a:t>Groom Successor</a:t>
            </a:r>
          </a:p>
          <a:p>
            <a:pPr>
              <a:lnSpc>
                <a:spcPct val="125000"/>
              </a:lnSpc>
              <a:buSzPct val="120000"/>
              <a:buFont typeface="Wingdings" pitchFamily="2" charset="2"/>
              <a:buChar char="?"/>
            </a:pPr>
            <a:endParaRPr lang="en-US" altLang="en-US"/>
          </a:p>
          <a:p>
            <a:pPr>
              <a:buSzPct val="120000"/>
              <a:buFont typeface="Wingdings" pitchFamily="2" charset="2"/>
              <a:buChar char="?"/>
            </a:pPr>
            <a:r>
              <a:rPr lang="en-US" altLang="en-US">
                <a:hlinkClick r:id="rId2"/>
              </a:rPr>
              <a:t>http://www.businesslaw.gov</a:t>
            </a:r>
            <a:endParaRPr lang="en-US" altLang="en-US"/>
          </a:p>
        </p:txBody>
      </p:sp>
      <p:pic>
        <p:nvPicPr>
          <p:cNvPr id="27653" name="Picture 5" descr="42208.JPG - Click to enlarge">
            <a:extLst>
              <a:ext uri="{FF2B5EF4-FFF2-40B4-BE49-F238E27FC236}">
                <a16:creationId xmlns:a16="http://schemas.microsoft.com/office/drawing/2014/main" id="{D17412CD-B1F6-F041-A36D-A632B2AF1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828" y="875106"/>
            <a:ext cx="1857375" cy="281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4" name="Rectangle 6">
            <a:extLst>
              <a:ext uri="{FF2B5EF4-FFF2-40B4-BE49-F238E27FC236}">
                <a16:creationId xmlns:a16="http://schemas.microsoft.com/office/drawing/2014/main" id="{33ECA541-84D3-9C4B-ABBB-6BE7FEA53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6155" y="4262979"/>
            <a:ext cx="3204723" cy="73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77"/>
              <a:t>Doug Menuez/Getty Images</a:t>
            </a:r>
            <a:br>
              <a:rPr lang="en-US" altLang="en-US" sz="2077"/>
            </a:br>
            <a:endParaRPr lang="en-US" altLang="en-US" sz="2077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BE5ECF-A778-5843-94B5-56A208030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452D-39D8-9647-9D03-6CC2AB332D94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E0E76D-9F50-F54F-91FC-CC2A8653F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</a:t>
            </a:r>
            <a:br>
              <a:rPr lang="en-US"/>
            </a:br>
            <a:r>
              <a:rPr lang="en-US"/>
              <a:t>Faculty: Northern University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466EF4-E81E-ED49-B8C7-3C600B0A4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FE00-295A-0B42-A2A8-8D67DFB933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4C695D1A-A314-0A49-A2BD-D8CECD4FE8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769"/>
              <a:t>Succession Problems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4E61CE10-DD0F-0D4E-9210-BA45331E90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Treat </a:t>
            </a:r>
            <a:r>
              <a:rPr lang="en-US" altLang="en-US" u="sng"/>
              <a:t>All</a:t>
            </a:r>
            <a:r>
              <a:rPr lang="en-US" altLang="en-US"/>
              <a:t> Children Fairly</a:t>
            </a:r>
          </a:p>
          <a:p>
            <a:r>
              <a:rPr lang="en-US" altLang="en-US"/>
              <a:t>Nonfamily Employees?</a:t>
            </a:r>
          </a:p>
          <a:p>
            <a:r>
              <a:rPr lang="en-US" altLang="en-US"/>
              <a:t>Family Concerns:</a:t>
            </a:r>
          </a:p>
          <a:p>
            <a:pPr lvl="1"/>
            <a:r>
              <a:rPr lang="en-US" altLang="en-US"/>
              <a:t>Communication</a:t>
            </a:r>
          </a:p>
          <a:p>
            <a:pPr lvl="1"/>
            <a:r>
              <a:rPr lang="en-US" altLang="en-US"/>
              <a:t>Conflict</a:t>
            </a:r>
          </a:p>
          <a:p>
            <a:pPr lvl="1"/>
            <a:r>
              <a:rPr lang="en-US" altLang="en-US"/>
              <a:t>Estate Taxes</a:t>
            </a:r>
          </a:p>
          <a:p>
            <a:r>
              <a:rPr lang="en-US" altLang="en-US"/>
              <a:t>More Than 1 Child Succession</a:t>
            </a:r>
          </a:p>
        </p:txBody>
      </p:sp>
      <p:pic>
        <p:nvPicPr>
          <p:cNvPr id="28688" name="Picture 16" descr="j0285135">
            <a:extLst>
              <a:ext uri="{FF2B5EF4-FFF2-40B4-BE49-F238E27FC236}">
                <a16:creationId xmlns:a16="http://schemas.microsoft.com/office/drawing/2014/main" id="{17D71F3E-E6E2-184C-9C8E-BFFE3BDF8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347" y="1879356"/>
            <a:ext cx="2350111" cy="356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881803-6C03-9B43-8E4B-D060343E5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7EE6-E576-A948-ABE1-0BE29941DD75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FB2605-D6F2-6D4F-84F0-5F6DC1567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</a:t>
            </a:r>
            <a:br>
              <a:rPr lang="en-US"/>
            </a:br>
            <a:r>
              <a:rPr lang="en-US"/>
              <a:t>Faculty: Northern University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2F512-7408-9F4C-83B5-73D87AC97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FE00-295A-0B42-A2A8-8D67DFB933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3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5CCD8A5F-E9EC-0F4B-9530-D433503A8E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 sz="4846"/>
              <a:t>Succession Planning</a:t>
            </a:r>
            <a:br>
              <a:rPr lang="en-US" altLang="en-US" sz="4846"/>
            </a:br>
            <a:r>
              <a:rPr lang="en-US" altLang="en-US" sz="4846"/>
              <a:t>Obstacles: Founder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1B2C5113-99EC-9F4C-9CB9-098D4EDBF61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769"/>
              <a:t>Financial Security</a:t>
            </a:r>
          </a:p>
          <a:p>
            <a:r>
              <a:rPr lang="en-US" altLang="en-US" sz="2769"/>
              <a:t>Sudden Free Time</a:t>
            </a:r>
          </a:p>
          <a:p>
            <a:r>
              <a:rPr lang="en-US" altLang="en-US" sz="2769"/>
              <a:t>Self-Esteem</a:t>
            </a:r>
          </a:p>
          <a:p>
            <a:r>
              <a:rPr lang="en-US" altLang="en-US" sz="2769"/>
              <a:t>Founder Fair To Successor(s)</a:t>
            </a:r>
          </a:p>
          <a:p>
            <a:r>
              <a:rPr lang="en-US" altLang="en-US" sz="2769"/>
              <a:t>Successor Ready?</a:t>
            </a:r>
          </a:p>
          <a:p>
            <a:r>
              <a:rPr lang="en-US" altLang="en-US" sz="2769"/>
              <a:t>Jealousy/ Rivalry To Successor</a:t>
            </a:r>
          </a:p>
          <a:p>
            <a:r>
              <a:rPr lang="en-US" altLang="en-US" sz="2769"/>
              <a:t>Effect On Spouse</a:t>
            </a:r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77F10FAC-F122-2E4B-A145-9B3BE2BFAA2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105000"/>
              </a:lnSpc>
            </a:pPr>
            <a:r>
              <a:rPr lang="en-US" altLang="en-US" sz="2769"/>
              <a:t>Founder’s Fiduciary Responsibility To Nonfamily Employees</a:t>
            </a:r>
          </a:p>
          <a:p>
            <a:pPr>
              <a:lnSpc>
                <a:spcPct val="105000"/>
              </a:lnSpc>
            </a:pPr>
            <a:r>
              <a:rPr lang="en-US" altLang="en-US" sz="2769"/>
              <a:t>Friends Continue To Work</a:t>
            </a:r>
          </a:p>
          <a:p>
            <a:pPr>
              <a:lnSpc>
                <a:spcPct val="105000"/>
              </a:lnSpc>
            </a:pPr>
            <a:r>
              <a:rPr lang="en-US" altLang="en-US" sz="2769"/>
              <a:t>Fear Of Death</a:t>
            </a:r>
          </a:p>
          <a:p>
            <a:pPr>
              <a:lnSpc>
                <a:spcPct val="105000"/>
              </a:lnSpc>
            </a:pPr>
            <a:r>
              <a:rPr lang="en-US" altLang="en-US" sz="2769"/>
              <a:t>Reluctance To Release Power</a:t>
            </a:r>
          </a:p>
          <a:p>
            <a:pPr>
              <a:lnSpc>
                <a:spcPct val="105000"/>
              </a:lnSpc>
            </a:pPr>
            <a:r>
              <a:rPr lang="en-US" altLang="en-US" sz="2769"/>
              <a:t>Coaching Skills?</a:t>
            </a:r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233E2097-EEDB-CD4C-9C86-97EF66B48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654" y="6187587"/>
            <a:ext cx="5079390" cy="23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23"/>
              <a:t>Source: Family Business Experts, www.familybusinessexperts.com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E0AC94-C633-974C-9FC3-37D68F32D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3724-228B-474A-A74E-F05FD9C71A1E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06F0DD-1851-7A44-8EF6-30F9E4DA7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</a:t>
            </a:r>
            <a:br>
              <a:rPr lang="en-US"/>
            </a:br>
            <a:r>
              <a:rPr lang="en-US"/>
              <a:t>Faculty: Northern University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29BB26-0892-614E-92C9-551F4E614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FE00-295A-0B42-A2A8-8D67DFB933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8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uiExpand="1" build="p" animBg="1"/>
      <p:bldP spid="35845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>
            <a:extLst>
              <a:ext uri="{FF2B5EF4-FFF2-40B4-BE49-F238E27FC236}">
                <a16:creationId xmlns:a16="http://schemas.microsoft.com/office/drawing/2014/main" id="{3E201C34-9027-8348-92CD-CCB2A2F3D0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3923" dirty="0"/>
              <a:t>Spouse’s Role In Business</a:t>
            </a:r>
          </a:p>
          <a:p>
            <a:pPr>
              <a:lnSpc>
                <a:spcPct val="110000"/>
              </a:lnSpc>
            </a:pPr>
            <a:r>
              <a:rPr lang="en-US" altLang="en-US" sz="3923" dirty="0"/>
              <a:t>Reluctance To Discuss Future Beyond Parents’             Life</a:t>
            </a:r>
          </a:p>
          <a:p>
            <a:pPr>
              <a:lnSpc>
                <a:spcPct val="110000"/>
              </a:lnSpc>
            </a:pPr>
            <a:r>
              <a:rPr lang="en-US" altLang="en-US" sz="3923" dirty="0"/>
              <a:t>Fairness vs. Favoritism</a:t>
            </a:r>
          </a:p>
          <a:p>
            <a:pPr>
              <a:lnSpc>
                <a:spcPct val="110000"/>
              </a:lnSpc>
            </a:pPr>
            <a:r>
              <a:rPr lang="en-US" altLang="en-US" sz="3923" dirty="0"/>
              <a:t>Fear Of Parents’ Death</a:t>
            </a: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BC0C7B2C-5D02-9546-998D-35D689B9A6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 sz="4846"/>
              <a:t>Succession Planning</a:t>
            </a:r>
            <a:br>
              <a:rPr lang="en-US" altLang="en-US" sz="4846"/>
            </a:br>
            <a:r>
              <a:rPr lang="en-US" altLang="en-US" sz="4846"/>
              <a:t>Obstacles: Family</a:t>
            </a:r>
          </a:p>
        </p:txBody>
      </p:sp>
      <p:sp>
        <p:nvSpPr>
          <p:cNvPr id="37893" name="Text Box 5">
            <a:extLst>
              <a:ext uri="{FF2B5EF4-FFF2-40B4-BE49-F238E27FC236}">
                <a16:creationId xmlns:a16="http://schemas.microsoft.com/office/drawing/2014/main" id="{7CC6E14B-8587-E440-8C4F-1F17FE602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654" y="6187587"/>
            <a:ext cx="5079390" cy="23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23"/>
              <a:t>Source: Family Business Experts, www.familybusinessexperts.com</a:t>
            </a:r>
          </a:p>
        </p:txBody>
      </p:sp>
      <p:grpSp>
        <p:nvGrpSpPr>
          <p:cNvPr id="37897" name="Group 9">
            <a:extLst>
              <a:ext uri="{FF2B5EF4-FFF2-40B4-BE49-F238E27FC236}">
                <a16:creationId xmlns:a16="http://schemas.microsoft.com/office/drawing/2014/main" id="{4AB0F14B-DE28-CB4D-AE07-015CE0862886}"/>
              </a:ext>
            </a:extLst>
          </p:cNvPr>
          <p:cNvGrpSpPr>
            <a:grpSpLocks/>
          </p:cNvGrpSpPr>
          <p:nvPr/>
        </p:nvGrpSpPr>
        <p:grpSpPr bwMode="auto">
          <a:xfrm>
            <a:off x="8709287" y="659301"/>
            <a:ext cx="3766038" cy="2421547"/>
            <a:chOff x="3508" y="1321"/>
            <a:chExt cx="2056" cy="1322"/>
          </a:xfrm>
        </p:grpSpPr>
        <p:pic>
          <p:nvPicPr>
            <p:cNvPr id="37895" name="Picture 7" descr="118003-001.JPG - Click to enlarge">
              <a:extLst>
                <a:ext uri="{FF2B5EF4-FFF2-40B4-BE49-F238E27FC236}">
                  <a16:creationId xmlns:a16="http://schemas.microsoft.com/office/drawing/2014/main" id="{61921B54-2EFF-5C42-B05B-89429D817B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0" y="1321"/>
              <a:ext cx="1340" cy="1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896" name="Rectangle 8">
              <a:extLst>
                <a:ext uri="{FF2B5EF4-FFF2-40B4-BE49-F238E27FC236}">
                  <a16:creationId xmlns:a16="http://schemas.microsoft.com/office/drawing/2014/main" id="{2BF0DB5E-31FB-4644-97D8-9301D0CDB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8" y="2244"/>
              <a:ext cx="2056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77"/>
                <a:t>Jack Hollingsworth/Getty Images</a:t>
              </a:r>
              <a:br>
                <a:rPr lang="en-US" altLang="en-US" sz="2077"/>
              </a:br>
              <a:endParaRPr lang="en-US" altLang="en-US" sz="2077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95D2C6-87F1-4248-AF56-26F001DC3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344-4768-5743-AF40-EBB1B5A3EA45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4BBA44-34F7-C741-B55F-A726721AB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</a:t>
            </a:r>
            <a:br>
              <a:rPr lang="en-US"/>
            </a:br>
            <a:r>
              <a:rPr lang="en-US"/>
              <a:t>Faculty: Northern University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46CF7-A87D-3D41-9670-4AC0B5260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FE00-295A-0B42-A2A8-8D67DFB933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3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>
            <a:extLst>
              <a:ext uri="{FF2B5EF4-FFF2-40B4-BE49-F238E27FC236}">
                <a16:creationId xmlns:a16="http://schemas.microsoft.com/office/drawing/2014/main" id="{19603081-1A69-A54A-9186-6B7C17FE99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Personal Relationship With Founder</a:t>
            </a:r>
          </a:p>
          <a:p>
            <a:r>
              <a:rPr lang="en-US" altLang="en-US" dirty="0"/>
              <a:t>Differentiating Amongst   Key Managers</a:t>
            </a:r>
          </a:p>
          <a:p>
            <a:r>
              <a:rPr lang="en-US" altLang="en-US" dirty="0"/>
              <a:t>Reluctance To Establish Formal Controls</a:t>
            </a:r>
          </a:p>
          <a:p>
            <a:r>
              <a:rPr lang="en-US" altLang="en-US" dirty="0"/>
              <a:t>Fear Of Change</a:t>
            </a: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26179041-54C3-B441-9017-75E02F9AAF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 sz="4846"/>
              <a:t>Succession Planning</a:t>
            </a:r>
            <a:br>
              <a:rPr lang="en-US" altLang="en-US" sz="4846"/>
            </a:br>
            <a:r>
              <a:rPr lang="en-US" altLang="en-US" sz="4846"/>
              <a:t>Obstacles: Employees</a:t>
            </a:r>
          </a:p>
        </p:txBody>
      </p:sp>
      <p:sp>
        <p:nvSpPr>
          <p:cNvPr id="38917" name="Text Box 5">
            <a:extLst>
              <a:ext uri="{FF2B5EF4-FFF2-40B4-BE49-F238E27FC236}">
                <a16:creationId xmlns:a16="http://schemas.microsoft.com/office/drawing/2014/main" id="{6B730C44-1F10-0040-84D6-B126CB310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654" y="6187587"/>
            <a:ext cx="5079390" cy="23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23"/>
              <a:t>Source: Family Business Experts, www.familybusinessexperts.com</a:t>
            </a:r>
          </a:p>
        </p:txBody>
      </p:sp>
      <p:grpSp>
        <p:nvGrpSpPr>
          <p:cNvPr id="38921" name="Group 9">
            <a:extLst>
              <a:ext uri="{FF2B5EF4-FFF2-40B4-BE49-F238E27FC236}">
                <a16:creationId xmlns:a16="http://schemas.microsoft.com/office/drawing/2014/main" id="{D9AA58BF-AA0F-7143-A785-32A597A074E5}"/>
              </a:ext>
            </a:extLst>
          </p:cNvPr>
          <p:cNvGrpSpPr>
            <a:grpSpLocks/>
          </p:cNvGrpSpPr>
          <p:nvPr/>
        </p:nvGrpSpPr>
        <p:grpSpPr bwMode="auto">
          <a:xfrm>
            <a:off x="8776884" y="561854"/>
            <a:ext cx="2677991" cy="2168768"/>
            <a:chOff x="3499" y="1269"/>
            <a:chExt cx="1462" cy="1184"/>
          </a:xfrm>
        </p:grpSpPr>
        <p:pic>
          <p:nvPicPr>
            <p:cNvPr id="38919" name="Picture 7" descr="BUS0003.JPG - Click to enlarge">
              <a:extLst>
                <a:ext uri="{FF2B5EF4-FFF2-40B4-BE49-F238E27FC236}">
                  <a16:creationId xmlns:a16="http://schemas.microsoft.com/office/drawing/2014/main" id="{27BCB580-28D9-6F4D-BF58-DF8B7C8F26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4" y="1269"/>
              <a:ext cx="1397" cy="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920" name="Rectangle 8">
              <a:extLst>
                <a:ext uri="{FF2B5EF4-FFF2-40B4-BE49-F238E27FC236}">
                  <a16:creationId xmlns:a16="http://schemas.microsoft.com/office/drawing/2014/main" id="{2B273BAB-0DD2-BA4B-A4DA-47201C4F2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9" y="2054"/>
              <a:ext cx="1433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77"/>
                <a:t>Royalty-Free/CORBIS</a:t>
              </a:r>
              <a:br>
                <a:rPr lang="en-US" altLang="en-US" sz="2077"/>
              </a:br>
              <a:endParaRPr lang="en-US" altLang="en-US" sz="2077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34C1FA-CA48-524C-AEF7-D9CE4060E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DB2F-A756-EA40-B117-F89B5914BC1A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E189E9-D106-1D4C-8113-36C08DF32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</a:t>
            </a:r>
            <a:br>
              <a:rPr lang="en-US"/>
            </a:br>
            <a:r>
              <a:rPr lang="en-US"/>
              <a:t>Faculty: Northern University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DEA41-B484-8944-83C5-38FF30A5F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FE00-295A-0B42-A2A8-8D67DFB933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7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3C3D5C12-F723-6D42-A93A-0CF4BC141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Customers &amp; Suppliers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dirty="0"/>
          </a:p>
          <a:p>
            <a:r>
              <a:rPr lang="en-US" altLang="en-US" dirty="0"/>
              <a:t>Dependence On Founder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dirty="0"/>
          </a:p>
          <a:p>
            <a:r>
              <a:rPr lang="en-US" altLang="en-US" dirty="0"/>
              <a:t>Trust/Confidence In  Potential Successor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18CE37D0-69CB-664D-9FEB-349AE610E4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 sz="4846"/>
              <a:t>Succession Planning</a:t>
            </a:r>
            <a:br>
              <a:rPr lang="en-US" altLang="en-US" sz="4846"/>
            </a:br>
            <a:r>
              <a:rPr lang="en-US" altLang="en-US" sz="4846"/>
              <a:t>Obstacles: Outsiders</a:t>
            </a:r>
          </a:p>
        </p:txBody>
      </p:sp>
      <p:sp>
        <p:nvSpPr>
          <p:cNvPr id="39941" name="Text Box 5">
            <a:extLst>
              <a:ext uri="{FF2B5EF4-FFF2-40B4-BE49-F238E27FC236}">
                <a16:creationId xmlns:a16="http://schemas.microsoft.com/office/drawing/2014/main" id="{E73BAF66-F182-FD4E-AF11-23C45F034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654" y="6187587"/>
            <a:ext cx="5079390" cy="23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23"/>
              <a:t>Source: Family Business Experts, www.familybusinessexperts.com</a:t>
            </a:r>
          </a:p>
        </p:txBody>
      </p:sp>
      <p:grpSp>
        <p:nvGrpSpPr>
          <p:cNvPr id="39945" name="Group 9">
            <a:extLst>
              <a:ext uri="{FF2B5EF4-FFF2-40B4-BE49-F238E27FC236}">
                <a16:creationId xmlns:a16="http://schemas.microsoft.com/office/drawing/2014/main" id="{34E0DD99-7C2D-5249-B6E1-1B1C157DB2E2}"/>
              </a:ext>
            </a:extLst>
          </p:cNvPr>
          <p:cNvGrpSpPr>
            <a:grpSpLocks/>
          </p:cNvGrpSpPr>
          <p:nvPr/>
        </p:nvGrpSpPr>
        <p:grpSpPr bwMode="auto">
          <a:xfrm>
            <a:off x="8941701" y="704686"/>
            <a:ext cx="2624871" cy="3463803"/>
            <a:chOff x="3698" y="1079"/>
            <a:chExt cx="1433" cy="1891"/>
          </a:xfrm>
        </p:grpSpPr>
        <p:pic>
          <p:nvPicPr>
            <p:cNvPr id="39943" name="Picture 7" descr="RVA0070.JPG - Click to enlarge">
              <a:extLst>
                <a:ext uri="{FF2B5EF4-FFF2-40B4-BE49-F238E27FC236}">
                  <a16:creationId xmlns:a16="http://schemas.microsoft.com/office/drawing/2014/main" id="{5291589D-0697-654B-94CB-67F90A0E90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4" y="1079"/>
              <a:ext cx="1098" cy="1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944" name="Rectangle 8">
              <a:extLst>
                <a:ext uri="{FF2B5EF4-FFF2-40B4-BE49-F238E27FC236}">
                  <a16:creationId xmlns:a16="http://schemas.microsoft.com/office/drawing/2014/main" id="{504DD23A-A915-844B-9A71-EE21A07DA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8" y="2571"/>
              <a:ext cx="1433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77"/>
                <a:t>Royalty-Free/CORBIS</a:t>
              </a:r>
              <a:br>
                <a:rPr lang="en-US" altLang="en-US" sz="2077"/>
              </a:br>
              <a:endParaRPr lang="en-US" altLang="en-US" sz="2077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300848-A17C-964A-9C2A-5D5CADBA6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5EB5-EC93-E84E-B3D5-4536D4B90294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2CBF74-8502-D24A-AA05-63F4264C4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</a:t>
            </a:r>
            <a:br>
              <a:rPr lang="en-US"/>
            </a:br>
            <a:r>
              <a:rPr lang="en-US"/>
              <a:t>Faculty: Northern University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3F7318-0840-464A-8E64-6D51801B6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FE00-295A-0B42-A2A8-8D67DFB9334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1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2EE67-E519-DB46-92A3-8FC85E713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book- Small business Management by Megginson and Byrd</a:t>
            </a:r>
          </a:p>
        </p:txBody>
      </p:sp>
      <p:pic>
        <p:nvPicPr>
          <p:cNvPr id="4" name="Picture 4" descr="Megginson">
            <a:extLst>
              <a:ext uri="{FF2B5EF4-FFF2-40B4-BE49-F238E27FC236}">
                <a16:creationId xmlns:a16="http://schemas.microsoft.com/office/drawing/2014/main" id="{A4983FE9-8FA7-BB49-93AE-BCEDF5DC37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870" y="1847850"/>
            <a:ext cx="348626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AF3C9-6180-1E4D-8CF9-7F3A8C08D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D892-3769-CD4A-8FF7-471DE389D6EC}" type="datetime1">
              <a:rPr lang="en-US" smtClean="0"/>
              <a:t>5/3/18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28ECF-DD86-E243-A8D0-3EA9BB53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</a:t>
            </a:r>
            <a:br>
              <a:rPr lang="en-US"/>
            </a:br>
            <a:r>
              <a:rPr lang="en-US"/>
              <a:t>Faculty: Northern University 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CDC16-AE26-FB42-B104-58E5031FA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FE00-295A-0B42-A2A8-8D67DFB933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32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C8C9C8F5-EB95-CA4F-9530-5D3BCF98CA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 sz="4846"/>
              <a:t>Causes Of Succession</a:t>
            </a:r>
            <a:br>
              <a:rPr lang="en-US" altLang="en-US" sz="4846"/>
            </a:br>
            <a:r>
              <a:rPr lang="en-US" altLang="en-US" sz="4846"/>
              <a:t>Family Leader: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D53E9EBF-BC77-2940-9CE1-036A246304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Sudden Departure</a:t>
            </a:r>
          </a:p>
          <a:p>
            <a:pPr lvl="1"/>
            <a:r>
              <a:rPr lang="en-US" altLang="en-US"/>
              <a:t>Dies</a:t>
            </a:r>
          </a:p>
          <a:p>
            <a:pPr lvl="1"/>
            <a:r>
              <a:rPr lang="en-US" altLang="en-US"/>
              <a:t>Becomes Incapacitated</a:t>
            </a:r>
          </a:p>
          <a:p>
            <a:pPr lvl="1">
              <a:lnSpc>
                <a:spcPct val="75000"/>
              </a:lnSpc>
              <a:buFont typeface="Wingdings" pitchFamily="2" charset="2"/>
              <a:buNone/>
            </a:pPr>
            <a:endParaRPr lang="en-US" altLang="en-US"/>
          </a:p>
          <a:p>
            <a:r>
              <a:rPr lang="en-US" altLang="en-US"/>
              <a:t>Planned Departure</a:t>
            </a:r>
          </a:p>
          <a:p>
            <a:pPr lvl="1"/>
            <a:r>
              <a:rPr lang="en-US" altLang="en-US"/>
              <a:t>Leaves Company</a:t>
            </a:r>
          </a:p>
          <a:p>
            <a:pPr lvl="1"/>
            <a:r>
              <a:rPr lang="en-US" altLang="en-US"/>
              <a:t>Retires</a:t>
            </a:r>
          </a:p>
        </p:txBody>
      </p:sp>
      <p:grpSp>
        <p:nvGrpSpPr>
          <p:cNvPr id="29703" name="Group 7">
            <a:extLst>
              <a:ext uri="{FF2B5EF4-FFF2-40B4-BE49-F238E27FC236}">
                <a16:creationId xmlns:a16="http://schemas.microsoft.com/office/drawing/2014/main" id="{CFBCAC8F-AC45-A547-9E6C-5D2D916B1C7D}"/>
              </a:ext>
            </a:extLst>
          </p:cNvPr>
          <p:cNvGrpSpPr>
            <a:grpSpLocks/>
          </p:cNvGrpSpPr>
          <p:nvPr/>
        </p:nvGrpSpPr>
        <p:grpSpPr bwMode="auto">
          <a:xfrm>
            <a:off x="7110149" y="1494668"/>
            <a:ext cx="2624871" cy="3700096"/>
            <a:chOff x="3576" y="1166"/>
            <a:chExt cx="1433" cy="2020"/>
          </a:xfrm>
        </p:grpSpPr>
        <p:pic>
          <p:nvPicPr>
            <p:cNvPr id="29701" name="Picture 5" descr="NCO0020.jpg - Click to enlarge">
              <a:extLst>
                <a:ext uri="{FF2B5EF4-FFF2-40B4-BE49-F238E27FC236}">
                  <a16:creationId xmlns:a16="http://schemas.microsoft.com/office/drawing/2014/main" id="{F3A1DDAE-2A44-3740-BFFE-6A0F88A595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3" y="1166"/>
              <a:ext cx="1185" cy="1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02" name="Rectangle 6">
              <a:extLst>
                <a:ext uri="{FF2B5EF4-FFF2-40B4-BE49-F238E27FC236}">
                  <a16:creationId xmlns:a16="http://schemas.microsoft.com/office/drawing/2014/main" id="{6A02AA22-6287-9540-A98C-D8DBD7AF2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6" y="2787"/>
              <a:ext cx="1433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77"/>
                <a:t>Royalty-Free/CORBIS</a:t>
              </a:r>
              <a:br>
                <a:rPr lang="en-US" altLang="en-US" sz="2077"/>
              </a:br>
              <a:r>
                <a:rPr lang="en-US" altLang="en-US" sz="2077"/>
                <a:t>\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00D583-ABB8-6E4F-92E6-93A2A73C6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D4AF1-433F-E743-84F5-1EE234FDCB32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CB46EC-1BBB-1C4D-A86D-17EDA1F89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</a:t>
            </a:r>
            <a:br>
              <a:rPr lang="en-US"/>
            </a:br>
            <a:r>
              <a:rPr lang="en-US"/>
              <a:t>Faculty: Northern University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2B2AD-53A3-684B-B571-0AC2F7818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FE00-295A-0B42-A2A8-8D67DFB9334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0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>
            <a:extLst>
              <a:ext uri="{FF2B5EF4-FFF2-40B4-BE49-F238E27FC236}">
                <a16:creationId xmlns:a16="http://schemas.microsoft.com/office/drawing/2014/main" id="{20F50E87-A5C3-F142-948C-B273730401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2573" y="256443"/>
            <a:ext cx="8643937" cy="1124683"/>
          </a:xfrm>
        </p:spPr>
        <p:txBody>
          <a:bodyPr>
            <a:normAutofit fontScale="90000"/>
          </a:bodyPr>
          <a:lstStyle/>
          <a:p>
            <a:pPr>
              <a:lnSpc>
                <a:spcPct val="70000"/>
              </a:lnSpc>
            </a:pPr>
            <a:r>
              <a:rPr lang="en-US" altLang="en-US" sz="4846"/>
              <a:t>Family Leader:</a:t>
            </a:r>
            <a:br>
              <a:rPr lang="en-US" altLang="en-US" sz="4846"/>
            </a:br>
            <a:r>
              <a:rPr lang="en-US" altLang="en-US" sz="4846"/>
              <a:t>Replacement Options</a:t>
            </a:r>
          </a:p>
        </p:txBody>
      </p:sp>
      <p:pic>
        <p:nvPicPr>
          <p:cNvPr id="30725" name="Picture 5" descr="Figure 2">
            <a:extLst>
              <a:ext uri="{FF2B5EF4-FFF2-40B4-BE49-F238E27FC236}">
                <a16:creationId xmlns:a16="http://schemas.microsoft.com/office/drawing/2014/main" id="{BF2B3AB7-5CB6-1246-8971-C74B1E5DE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506" y="1604597"/>
            <a:ext cx="3449148" cy="499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F13DDD-F69B-E346-8169-1906B44B4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E9EF0-9759-024E-9D23-799071AC6C5D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4F58D0-3616-EA42-8566-15AC37982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</a:t>
            </a:r>
            <a:br>
              <a:rPr lang="en-US"/>
            </a:br>
            <a:r>
              <a:rPr lang="en-US"/>
              <a:t>Faculty: Northern University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EA2151-C6EE-504C-AF68-CB7FBFBFC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FE00-295A-0B42-A2A8-8D67DFB9334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5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4CDD67C-0EB9-F64D-B949-C515BFB279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 sz="5307"/>
              <a:t>Selling To Family</a:t>
            </a:r>
            <a:br>
              <a:rPr lang="en-US" altLang="en-US" sz="5307"/>
            </a:br>
            <a:r>
              <a:rPr lang="en-US" altLang="en-US" sz="5307"/>
              <a:t>Members- Advantages 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7DD68C8C-9420-6347-BD62-B9CC78A518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/>
              <a:t>Stays In Family</a:t>
            </a:r>
          </a:p>
          <a:p>
            <a:pPr>
              <a:lnSpc>
                <a:spcPct val="110000"/>
              </a:lnSpc>
            </a:pPr>
            <a:r>
              <a:rPr lang="en-US" altLang="en-US"/>
              <a:t>Source Of Family Employment</a:t>
            </a:r>
          </a:p>
          <a:p>
            <a:pPr>
              <a:lnSpc>
                <a:spcPct val="110000"/>
              </a:lnSpc>
            </a:pPr>
            <a:r>
              <a:rPr lang="en-US" altLang="en-US"/>
              <a:t>Stature Maintained</a:t>
            </a:r>
          </a:p>
          <a:p>
            <a:pPr>
              <a:lnSpc>
                <a:spcPct val="110000"/>
              </a:lnSpc>
            </a:pPr>
            <a:r>
              <a:rPr lang="en-US" altLang="en-US"/>
              <a:t>Owner = Relax</a:t>
            </a:r>
          </a:p>
          <a:p>
            <a:pPr>
              <a:lnSpc>
                <a:spcPct val="110000"/>
              </a:lnSpc>
            </a:pPr>
            <a:r>
              <a:rPr lang="en-US" altLang="en-US"/>
              <a:t>Pleasure Of Success</a:t>
            </a:r>
          </a:p>
          <a:p>
            <a:pPr>
              <a:lnSpc>
                <a:spcPct val="110000"/>
              </a:lnSpc>
            </a:pPr>
            <a:r>
              <a:rPr lang="en-US" altLang="en-US"/>
              <a:t>Strengthen Family</a:t>
            </a:r>
          </a:p>
        </p:txBody>
      </p:sp>
      <p:pic>
        <p:nvPicPr>
          <p:cNvPr id="32773" name="Picture 5" descr="19334.JPG - Click to enlarge">
            <a:extLst>
              <a:ext uri="{FF2B5EF4-FFF2-40B4-BE49-F238E27FC236}">
                <a16:creationId xmlns:a16="http://schemas.microsoft.com/office/drawing/2014/main" id="{18908863-CC8E-1E4C-9E6B-6C859B58B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837" y="3222016"/>
            <a:ext cx="2945423" cy="196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06104E-892C-D849-860E-0BCF9739E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E81A-FFC8-114B-8618-EAA03B61FA54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2CF014-FC99-8D48-AAA9-6CFB1040A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</a:t>
            </a:r>
            <a:br>
              <a:rPr lang="en-US"/>
            </a:br>
            <a:r>
              <a:rPr lang="en-US"/>
              <a:t>Faculty: Northern University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83B615-DE2C-E946-8058-85EE0EF53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FE00-295A-0B42-A2A8-8D67DFB9334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5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>
            <a:extLst>
              <a:ext uri="{FF2B5EF4-FFF2-40B4-BE49-F238E27FC236}">
                <a16:creationId xmlns:a16="http://schemas.microsoft.com/office/drawing/2014/main" id="{6823DCFF-F1CE-6344-9E1C-47BD50CE69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altLang="en-US"/>
              <a:t>Assured Income</a:t>
            </a:r>
          </a:p>
          <a:p>
            <a:pPr>
              <a:lnSpc>
                <a:spcPct val="130000"/>
              </a:lnSpc>
            </a:pPr>
            <a:r>
              <a:rPr lang="en-US" altLang="en-US"/>
              <a:t>Lack Of Worry</a:t>
            </a:r>
          </a:p>
          <a:p>
            <a:pPr>
              <a:lnSpc>
                <a:spcPct val="130000"/>
              </a:lnSpc>
            </a:pPr>
            <a:r>
              <a:rPr lang="en-US" altLang="en-US"/>
              <a:t>Consult?</a:t>
            </a:r>
          </a:p>
          <a:p>
            <a:pPr>
              <a:lnSpc>
                <a:spcPct val="130000"/>
              </a:lnSpc>
            </a:pPr>
            <a:r>
              <a:rPr lang="en-US" altLang="en-US"/>
              <a:t>Release Tension</a:t>
            </a:r>
          </a:p>
          <a:p>
            <a:pPr>
              <a:lnSpc>
                <a:spcPct val="130000"/>
              </a:lnSpc>
            </a:pPr>
            <a:r>
              <a:rPr lang="en-US" altLang="en-US"/>
              <a:t>Relief Of Responsibility</a:t>
            </a:r>
          </a:p>
          <a:p>
            <a:pPr>
              <a:lnSpc>
                <a:spcPct val="130000"/>
              </a:lnSpc>
            </a:pPr>
            <a:endParaRPr lang="en-US" altLang="en-US"/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38105E80-DD9F-D747-AFF9-894F69037B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 sz="4846"/>
              <a:t>Selling To</a:t>
            </a:r>
            <a:br>
              <a:rPr lang="en-US" altLang="en-US" sz="4846"/>
            </a:br>
            <a:r>
              <a:rPr lang="en-US" altLang="en-US" sz="4846"/>
              <a:t>Outsiders- Advantages </a:t>
            </a:r>
          </a:p>
        </p:txBody>
      </p:sp>
      <p:pic>
        <p:nvPicPr>
          <p:cNvPr id="33804" name="Picture 12" descr="AA013808.JPG - Click to enlarge">
            <a:extLst>
              <a:ext uri="{FF2B5EF4-FFF2-40B4-BE49-F238E27FC236}">
                <a16:creationId xmlns:a16="http://schemas.microsoft.com/office/drawing/2014/main" id="{282248AD-616E-1544-9AE4-B60BC078A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741" y="1943467"/>
            <a:ext cx="2760419" cy="276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A978D8-0FB3-7748-9C31-3D94653A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BE77-6626-D149-8C32-68BD5E56ACC2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381C78-9158-2E45-865C-2C8BFBBE0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</a:t>
            </a:r>
            <a:br>
              <a:rPr lang="en-US"/>
            </a:br>
            <a:r>
              <a:rPr lang="en-US"/>
              <a:t>Faculty: Northern University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C65B2F-DBCB-814F-B074-F60972BE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FE00-295A-0B42-A2A8-8D67DFB9334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9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>
            <a:extLst>
              <a:ext uri="{FF2B5EF4-FFF2-40B4-BE49-F238E27FC236}">
                <a16:creationId xmlns:a16="http://schemas.microsoft.com/office/drawing/2014/main" id="{2305A3FB-2B37-054F-9FBD-F322F5AA62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Loss Of Family ID</a:t>
            </a:r>
          </a:p>
          <a:p>
            <a:pPr>
              <a:buFont typeface="Wingdings" pitchFamily="2" charset="2"/>
              <a:buNone/>
            </a:pPr>
            <a:endParaRPr lang="en-US" altLang="en-US"/>
          </a:p>
          <a:p>
            <a:pPr>
              <a:buFont typeface="Wingdings" pitchFamily="2" charset="2"/>
              <a:buNone/>
            </a:pPr>
            <a:endParaRPr lang="en-US" altLang="en-US"/>
          </a:p>
          <a:p>
            <a:r>
              <a:rPr lang="en-US" altLang="en-US"/>
              <a:t>Loss = Sadness</a:t>
            </a: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CAACDE55-3BB5-6A4D-B393-8288D45D03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 sz="4846"/>
              <a:t>Selling To</a:t>
            </a:r>
            <a:br>
              <a:rPr lang="en-US" altLang="en-US" sz="4846"/>
            </a:br>
            <a:r>
              <a:rPr lang="en-US" altLang="en-US" sz="4846"/>
              <a:t>Outsiders- Disadvantages </a:t>
            </a:r>
          </a:p>
        </p:txBody>
      </p:sp>
      <p:grpSp>
        <p:nvGrpSpPr>
          <p:cNvPr id="34824" name="Group 8">
            <a:extLst>
              <a:ext uri="{FF2B5EF4-FFF2-40B4-BE49-F238E27FC236}">
                <a16:creationId xmlns:a16="http://schemas.microsoft.com/office/drawing/2014/main" id="{BF98D3C8-0013-D040-B7F1-D64CE34B19C1}"/>
              </a:ext>
            </a:extLst>
          </p:cNvPr>
          <p:cNvGrpSpPr>
            <a:grpSpLocks/>
          </p:cNvGrpSpPr>
          <p:nvPr/>
        </p:nvGrpSpPr>
        <p:grpSpPr bwMode="auto">
          <a:xfrm>
            <a:off x="6951418" y="1996587"/>
            <a:ext cx="3291619" cy="3645144"/>
            <a:chOff x="3059" y="1090"/>
            <a:chExt cx="1797" cy="1990"/>
          </a:xfrm>
        </p:grpSpPr>
        <p:pic>
          <p:nvPicPr>
            <p:cNvPr id="34822" name="Picture 6" descr="42209.JPG - Click to enlarge">
              <a:extLst>
                <a:ext uri="{FF2B5EF4-FFF2-40B4-BE49-F238E27FC236}">
                  <a16:creationId xmlns:a16="http://schemas.microsoft.com/office/drawing/2014/main" id="{579B392A-223F-024D-A1CF-4AAE3BC96C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9" y="1090"/>
              <a:ext cx="1737" cy="1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823" name="Rectangle 7">
              <a:extLst>
                <a:ext uri="{FF2B5EF4-FFF2-40B4-BE49-F238E27FC236}">
                  <a16:creationId xmlns:a16="http://schemas.microsoft.com/office/drawing/2014/main" id="{F88FCDD8-CC32-7148-9DDA-73D735D52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" y="2681"/>
              <a:ext cx="1676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77"/>
                <a:t>Greg Kuchik/Getty Images</a:t>
              </a:r>
              <a:br>
                <a:rPr lang="en-US" altLang="en-US" sz="2077"/>
              </a:br>
              <a:endParaRPr lang="en-US" altLang="en-US" sz="2077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D7A544-59E6-824D-9C03-C988B55F5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ABA1C-9625-A54C-AA0D-12740DE15B78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5EDF16-AFBD-C34A-AB85-7A62BC77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</a:t>
            </a:r>
            <a:br>
              <a:rPr lang="en-US"/>
            </a:br>
            <a:r>
              <a:rPr lang="en-US"/>
              <a:t>Faculty: Northern University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3AA3B-6F6A-5D4E-A5B5-056875D1F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FE00-295A-0B42-A2A8-8D67DFB9334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5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E5672A58-BE35-BC48-91EE-6100AA4931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 sz="5307"/>
              <a:t>Ease The</a:t>
            </a:r>
            <a:br>
              <a:rPr lang="en-US" altLang="en-US" sz="5307"/>
            </a:br>
            <a:r>
              <a:rPr lang="en-US" altLang="en-US" sz="5307"/>
              <a:t>Transition For Owner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ECA33922-E58B-B24D-B4C6-21EA1238B7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r>
              <a:rPr lang="en-US" altLang="en-US"/>
              <a:t>Broaden Focus</a:t>
            </a:r>
          </a:p>
          <a:p>
            <a:pPr>
              <a:lnSpc>
                <a:spcPct val="125000"/>
              </a:lnSpc>
            </a:pPr>
            <a:r>
              <a:rPr lang="en-US" altLang="en-US"/>
              <a:t>Devote Time To:</a:t>
            </a:r>
          </a:p>
          <a:p>
            <a:pPr lvl="1">
              <a:lnSpc>
                <a:spcPct val="125000"/>
              </a:lnSpc>
            </a:pPr>
            <a:r>
              <a:rPr lang="en-US" altLang="en-US"/>
              <a:t>Hobbies</a:t>
            </a:r>
          </a:p>
          <a:p>
            <a:pPr lvl="1">
              <a:lnSpc>
                <a:spcPct val="125000"/>
              </a:lnSpc>
            </a:pPr>
            <a:r>
              <a:rPr lang="en-US" altLang="en-US"/>
              <a:t>Other Groups</a:t>
            </a:r>
          </a:p>
          <a:p>
            <a:pPr>
              <a:lnSpc>
                <a:spcPct val="125000"/>
              </a:lnSpc>
            </a:pPr>
            <a:r>
              <a:rPr lang="en-US" altLang="en-US"/>
              <a:t>Gradually Turn Over Control</a:t>
            </a:r>
          </a:p>
          <a:p>
            <a:pPr>
              <a:lnSpc>
                <a:spcPct val="125000"/>
              </a:lnSpc>
            </a:pPr>
            <a:endParaRPr lang="en-US" altLang="en-US"/>
          </a:p>
        </p:txBody>
      </p:sp>
      <p:grpSp>
        <p:nvGrpSpPr>
          <p:cNvPr id="40967" name="Group 7">
            <a:extLst>
              <a:ext uri="{FF2B5EF4-FFF2-40B4-BE49-F238E27FC236}">
                <a16:creationId xmlns:a16="http://schemas.microsoft.com/office/drawing/2014/main" id="{BE8B6ACF-EE62-F64B-9B96-A0B0F2D27BCE}"/>
              </a:ext>
            </a:extLst>
          </p:cNvPr>
          <p:cNvGrpSpPr>
            <a:grpSpLocks/>
          </p:cNvGrpSpPr>
          <p:nvPr/>
        </p:nvGrpSpPr>
        <p:grpSpPr bwMode="auto">
          <a:xfrm>
            <a:off x="6815870" y="2216394"/>
            <a:ext cx="3205528" cy="2507639"/>
            <a:chOff x="2985" y="1210"/>
            <a:chExt cx="1750" cy="1369"/>
          </a:xfrm>
        </p:grpSpPr>
        <p:pic>
          <p:nvPicPr>
            <p:cNvPr id="40965" name="Picture 5" descr="38119.JPG - Click to enlarge">
              <a:extLst>
                <a:ext uri="{FF2B5EF4-FFF2-40B4-BE49-F238E27FC236}">
                  <a16:creationId xmlns:a16="http://schemas.microsoft.com/office/drawing/2014/main" id="{0727D8F2-BCA6-DE42-8C1A-B2F610DE0A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5" y="1210"/>
              <a:ext cx="1689" cy="1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966" name="Rectangle 6">
              <a:extLst>
                <a:ext uri="{FF2B5EF4-FFF2-40B4-BE49-F238E27FC236}">
                  <a16:creationId xmlns:a16="http://schemas.microsoft.com/office/drawing/2014/main" id="{80818FAE-A158-CC49-98F7-7F5FD48F19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5" y="2180"/>
              <a:ext cx="1750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77"/>
                <a:t>Doug Menuez/Getty Images</a:t>
              </a:r>
              <a:br>
                <a:rPr lang="en-US" altLang="en-US" sz="2077"/>
              </a:br>
              <a:endParaRPr lang="en-US" altLang="en-US" sz="2077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B0F3CD-40D5-1441-9340-D4D04EE8B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A6FE1-8EBC-4A45-A60F-5D08F5078D37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749047-5570-DE42-902B-CD747670F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</a:t>
            </a:r>
            <a:br>
              <a:rPr lang="en-US"/>
            </a:br>
            <a:r>
              <a:rPr lang="en-US"/>
              <a:t>Faculty: Northern University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3146E-C020-D147-AB39-26E40F3BD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FE00-295A-0B42-A2A8-8D67DFB9334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7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5F9C58B5-C27B-B84F-A3E2-75F0B9453C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769"/>
              <a:t>Estate Planning Issues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CF4EB0AD-E545-C544-AD29-9716B6AC52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731"/>
              <a:t>Minimize Taxes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endParaRPr lang="en-US" altLang="en-US" sz="4731"/>
          </a:p>
          <a:p>
            <a:r>
              <a:rPr lang="en-US" altLang="en-US" sz="4731"/>
              <a:t>Retain Control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endParaRPr lang="en-US" altLang="en-US" sz="4731"/>
          </a:p>
          <a:p>
            <a:r>
              <a:rPr lang="en-US" altLang="en-US" sz="4731"/>
              <a:t>Maintain Business Flexibility</a:t>
            </a:r>
          </a:p>
        </p:txBody>
      </p:sp>
      <p:grpSp>
        <p:nvGrpSpPr>
          <p:cNvPr id="46087" name="Group 7">
            <a:extLst>
              <a:ext uri="{FF2B5EF4-FFF2-40B4-BE49-F238E27FC236}">
                <a16:creationId xmlns:a16="http://schemas.microsoft.com/office/drawing/2014/main" id="{CBDF296E-A0F0-6543-8798-4368D53E29EE}"/>
              </a:ext>
            </a:extLst>
          </p:cNvPr>
          <p:cNvGrpSpPr>
            <a:grpSpLocks/>
          </p:cNvGrpSpPr>
          <p:nvPr/>
        </p:nvGrpSpPr>
        <p:grpSpPr bwMode="auto">
          <a:xfrm>
            <a:off x="7753717" y="1818909"/>
            <a:ext cx="2982057" cy="3494941"/>
            <a:chOff x="3497" y="993"/>
            <a:chExt cx="1628" cy="1908"/>
          </a:xfrm>
        </p:grpSpPr>
        <p:pic>
          <p:nvPicPr>
            <p:cNvPr id="46085" name="Picture 5" descr="aa000428.jpg - Click to enlarge">
              <a:extLst>
                <a:ext uri="{FF2B5EF4-FFF2-40B4-BE49-F238E27FC236}">
                  <a16:creationId xmlns:a16="http://schemas.microsoft.com/office/drawing/2014/main" id="{9D59CE97-9660-3D48-AAFE-D1435F104D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5" y="993"/>
              <a:ext cx="1300" cy="1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086" name="Rectangle 6">
              <a:extLst>
                <a:ext uri="{FF2B5EF4-FFF2-40B4-BE49-F238E27FC236}">
                  <a16:creationId xmlns:a16="http://schemas.microsoft.com/office/drawing/2014/main" id="{A2D415A9-6FE3-194D-8A3D-EC6BDC78E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" y="2502"/>
              <a:ext cx="1628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77"/>
                <a:t>Steven Cole/Getty Images</a:t>
              </a:r>
              <a:br>
                <a:rPr lang="en-US" altLang="en-US" sz="2077"/>
              </a:br>
              <a:endParaRPr lang="en-US" altLang="en-US" sz="2077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48F45D-8274-F14D-A899-E46DB5535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D448-657D-B54C-94F6-F5DDE5EB24E6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14A7E1-76FB-AC4A-ACFF-F13A08E6E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</a:t>
            </a:r>
            <a:br>
              <a:rPr lang="en-US"/>
            </a:br>
            <a:r>
              <a:rPr lang="en-US"/>
              <a:t>Faculty: Northern University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C48DA-3637-3144-960C-DDD0CC1E2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FE00-295A-0B42-A2A8-8D67DFB9334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1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>
            <a:extLst>
              <a:ext uri="{FF2B5EF4-FFF2-40B4-BE49-F238E27FC236}">
                <a16:creationId xmlns:a16="http://schemas.microsoft.com/office/drawing/2014/main" id="{3D57F66E-B2C5-F049-AC91-8BD575D2A5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307"/>
              <a:t>Inc. 500 CEOs’ Net Worth</a:t>
            </a:r>
          </a:p>
        </p:txBody>
      </p:sp>
      <p:graphicFrame>
        <p:nvGraphicFramePr>
          <p:cNvPr id="47109" name="Object 5">
            <a:extLst>
              <a:ext uri="{FF2B5EF4-FFF2-40B4-BE49-F238E27FC236}">
                <a16:creationId xmlns:a16="http://schemas.microsoft.com/office/drawing/2014/main" id="{522EC6FF-53CA-554A-AF25-33004DFC5CAF}"/>
              </a:ext>
            </a:extLst>
          </p:cNvPr>
          <p:cNvGraphicFramePr>
            <a:graphicFrameLocks noGrp="1" noChangeAspect="1"/>
          </p:cNvGraphicFramePr>
          <p:nvPr>
            <p:ph type="chart" idx="1"/>
          </p:nvPr>
        </p:nvGraphicFramePr>
        <p:xfrm>
          <a:off x="1820741" y="1610092"/>
          <a:ext cx="8724534" cy="4824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Chart" r:id="rId3" imgW="7556500" imgH="4178300" progId="MSGraph.Chart.8">
                  <p:embed followColorScheme="full"/>
                </p:oleObj>
              </mc:Choice>
              <mc:Fallback>
                <p:oleObj name="Chart" r:id="rId3" imgW="7556500" imgH="4178300" progId="MSGraph.Chart.8">
                  <p:embed followColorScheme="full"/>
                  <p:pic>
                    <p:nvPicPr>
                      <p:cNvPr id="47109" name="Object 5">
                        <a:extLst>
                          <a:ext uri="{FF2B5EF4-FFF2-40B4-BE49-F238E27FC236}">
                            <a16:creationId xmlns:a16="http://schemas.microsoft.com/office/drawing/2014/main" id="{522EC6FF-53CA-554A-AF25-33004DFC5C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0741" y="1610092"/>
                        <a:ext cx="8724534" cy="4824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0" name="Text Box 6">
            <a:extLst>
              <a:ext uri="{FF2B5EF4-FFF2-40B4-BE49-F238E27FC236}">
                <a16:creationId xmlns:a16="http://schemas.microsoft.com/office/drawing/2014/main" id="{C586EA88-798F-CF47-9B04-712CC564C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895" y="6260856"/>
            <a:ext cx="4005996" cy="23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23">
                <a:solidFill>
                  <a:srgbClr val="F8F8F8"/>
                </a:solidFill>
              </a:rPr>
              <a:t>Source: </a:t>
            </a:r>
            <a:r>
              <a:rPr lang="en-US" altLang="en-US" sz="923" u="sng">
                <a:solidFill>
                  <a:srgbClr val="F8F8F8"/>
                </a:solidFill>
              </a:rPr>
              <a:t>Inc. Magazine</a:t>
            </a:r>
            <a:r>
              <a:rPr lang="en-US" altLang="en-US" sz="923">
                <a:solidFill>
                  <a:srgbClr val="F8F8F8"/>
                </a:solidFill>
              </a:rPr>
              <a:t>, “Compensation”, November 2004.</a:t>
            </a:r>
          </a:p>
        </p:txBody>
      </p:sp>
    </p:spTree>
    <p:extLst>
      <p:ext uri="{BB962C8B-B14F-4D97-AF65-F5344CB8AC3E}">
        <p14:creationId xmlns:p14="http://schemas.microsoft.com/office/powerpoint/2010/main" val="92609037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7109" grpId="0" uiExpand="1" bld="category" 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>
            <a:extLst>
              <a:ext uri="{FF2B5EF4-FFF2-40B4-BE49-F238E27FC236}">
                <a16:creationId xmlns:a16="http://schemas.microsoft.com/office/drawing/2014/main" id="{078126C0-0148-1D45-98B5-DBA63671EB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 sz="4846"/>
              <a:t>INC. 500 CEOs’ </a:t>
            </a:r>
            <a:br>
              <a:rPr lang="en-US" altLang="en-US" sz="4846"/>
            </a:br>
            <a:r>
              <a:rPr lang="en-US" altLang="en-US" sz="4846"/>
              <a:t>Take-Home Pay</a:t>
            </a:r>
          </a:p>
        </p:txBody>
      </p:sp>
      <p:graphicFrame>
        <p:nvGraphicFramePr>
          <p:cNvPr id="49159" name="Object 7">
            <a:extLst>
              <a:ext uri="{FF2B5EF4-FFF2-40B4-BE49-F238E27FC236}">
                <a16:creationId xmlns:a16="http://schemas.microsoft.com/office/drawing/2014/main" id="{36FFE5AA-6304-2C47-9CCA-605C1A2792E9}"/>
              </a:ext>
            </a:extLst>
          </p:cNvPr>
          <p:cNvGraphicFramePr>
            <a:graphicFrameLocks noGrp="1" noChangeAspect="1"/>
          </p:cNvGraphicFramePr>
          <p:nvPr>
            <p:ph type="chart" idx="1"/>
          </p:nvPr>
        </p:nvGraphicFramePr>
        <p:xfrm>
          <a:off x="1668708" y="1608260"/>
          <a:ext cx="9175139" cy="4839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Chart" r:id="rId3" imgW="7683500" imgH="4178300" progId="MSGraph.Chart.8">
                  <p:embed followColorScheme="full"/>
                </p:oleObj>
              </mc:Choice>
              <mc:Fallback>
                <p:oleObj name="Chart" r:id="rId3" imgW="7683500" imgH="4178300" progId="MSGraph.Chart.8">
                  <p:embed followColorScheme="full"/>
                  <p:pic>
                    <p:nvPicPr>
                      <p:cNvPr id="49159" name="Object 7">
                        <a:extLst>
                          <a:ext uri="{FF2B5EF4-FFF2-40B4-BE49-F238E27FC236}">
                            <a16:creationId xmlns:a16="http://schemas.microsoft.com/office/drawing/2014/main" id="{36FFE5AA-6304-2C47-9CCA-605C1A2792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8708" y="1608260"/>
                        <a:ext cx="9175139" cy="48394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8F8F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0" name="Text Box 8">
            <a:extLst>
              <a:ext uri="{FF2B5EF4-FFF2-40B4-BE49-F238E27FC236}">
                <a16:creationId xmlns:a16="http://schemas.microsoft.com/office/drawing/2014/main" id="{8112E640-BAD2-EB4E-A526-B88CDE91F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674" y="6260856"/>
            <a:ext cx="4005996" cy="23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23">
                <a:solidFill>
                  <a:srgbClr val="F8F8F8"/>
                </a:solidFill>
              </a:rPr>
              <a:t>Source: </a:t>
            </a:r>
            <a:r>
              <a:rPr lang="en-US" altLang="en-US" sz="923" u="sng">
                <a:solidFill>
                  <a:srgbClr val="F8F8F8"/>
                </a:solidFill>
              </a:rPr>
              <a:t>Inc. Magazine</a:t>
            </a:r>
            <a:r>
              <a:rPr lang="en-US" altLang="en-US" sz="923">
                <a:solidFill>
                  <a:srgbClr val="F8F8F8"/>
                </a:solidFill>
              </a:rPr>
              <a:t>, “Compensation”, November 2004.</a:t>
            </a:r>
          </a:p>
        </p:txBody>
      </p:sp>
    </p:spTree>
    <p:extLst>
      <p:ext uri="{BB962C8B-B14F-4D97-AF65-F5344CB8AC3E}">
        <p14:creationId xmlns:p14="http://schemas.microsoft.com/office/powerpoint/2010/main" val="3044225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9159" grpId="0" uiExpand="1" bld="category" 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63B55771-C88A-FF48-A133-4119F2DAB5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461"/>
              <a:t>Financial Planning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F5C7CA33-1843-D749-81A9-33FC7BB26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sz="3346"/>
              <a:t>Tax - Annual Conferences With Tax Accountant</a:t>
            </a:r>
          </a:p>
          <a:p>
            <a:pPr>
              <a:lnSpc>
                <a:spcPct val="95000"/>
              </a:lnSpc>
            </a:pPr>
            <a:r>
              <a:rPr lang="en-US" altLang="en-US" sz="3346"/>
              <a:t>Estate – Transfer Of Assets At Death</a:t>
            </a:r>
          </a:p>
          <a:p>
            <a:pPr lvl="1">
              <a:lnSpc>
                <a:spcPct val="95000"/>
              </a:lnSpc>
            </a:pPr>
            <a:r>
              <a:rPr lang="en-US" altLang="en-US" sz="2885"/>
              <a:t>Perpetuation</a:t>
            </a:r>
          </a:p>
          <a:p>
            <a:pPr lvl="1">
              <a:lnSpc>
                <a:spcPct val="95000"/>
              </a:lnSpc>
            </a:pPr>
            <a:r>
              <a:rPr lang="en-US" altLang="en-US" sz="2885"/>
              <a:t>Liquidity</a:t>
            </a:r>
          </a:p>
          <a:p>
            <a:pPr>
              <a:lnSpc>
                <a:spcPct val="95000"/>
              </a:lnSpc>
            </a:pPr>
            <a:r>
              <a:rPr lang="en-US" altLang="en-US" sz="3346"/>
              <a:t>Business Standpoint</a:t>
            </a:r>
          </a:p>
          <a:p>
            <a:pPr lvl="1">
              <a:lnSpc>
                <a:spcPct val="95000"/>
              </a:lnSpc>
            </a:pPr>
            <a:r>
              <a:rPr lang="en-US" altLang="en-US" sz="2885"/>
              <a:t>Reduce Cash Strain</a:t>
            </a:r>
          </a:p>
          <a:p>
            <a:pPr lvl="1">
              <a:lnSpc>
                <a:spcPct val="95000"/>
              </a:lnSpc>
            </a:pPr>
            <a:r>
              <a:rPr lang="en-US" altLang="en-US" sz="2885"/>
              <a:t>Maintain Beneficiaries’ Interest</a:t>
            </a:r>
          </a:p>
          <a:p>
            <a:pPr lvl="1">
              <a:lnSpc>
                <a:spcPct val="95000"/>
              </a:lnSpc>
            </a:pPr>
            <a:r>
              <a:rPr lang="en-US" altLang="en-US" sz="2885"/>
              <a:t>Smooth Transition</a:t>
            </a:r>
          </a:p>
        </p:txBody>
      </p:sp>
      <p:grpSp>
        <p:nvGrpSpPr>
          <p:cNvPr id="41991" name="Group 7">
            <a:extLst>
              <a:ext uri="{FF2B5EF4-FFF2-40B4-BE49-F238E27FC236}">
                <a16:creationId xmlns:a16="http://schemas.microsoft.com/office/drawing/2014/main" id="{453EDE11-6A9B-BB4D-BB52-09389222C1CB}"/>
              </a:ext>
            </a:extLst>
          </p:cNvPr>
          <p:cNvGrpSpPr>
            <a:grpSpLocks/>
          </p:cNvGrpSpPr>
          <p:nvPr/>
        </p:nvGrpSpPr>
        <p:grpSpPr bwMode="auto">
          <a:xfrm>
            <a:off x="8098082" y="3271472"/>
            <a:ext cx="3203697" cy="2665168"/>
            <a:chOff x="3678" y="1772"/>
            <a:chExt cx="1749" cy="1455"/>
          </a:xfrm>
        </p:grpSpPr>
        <p:pic>
          <p:nvPicPr>
            <p:cNvPr id="41989" name="Picture 5" descr="35039.JPG - Click to enlarge">
              <a:extLst>
                <a:ext uri="{FF2B5EF4-FFF2-40B4-BE49-F238E27FC236}">
                  <a16:creationId xmlns:a16="http://schemas.microsoft.com/office/drawing/2014/main" id="{04246217-A4DD-B447-8D43-58DBFB998A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1" y="1772"/>
              <a:ext cx="1205" cy="1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990" name="Rectangle 6">
              <a:extLst>
                <a:ext uri="{FF2B5EF4-FFF2-40B4-BE49-F238E27FC236}">
                  <a16:creationId xmlns:a16="http://schemas.microsoft.com/office/drawing/2014/main" id="{C301AC08-7E5F-E840-841B-2798A11CE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8" y="2828"/>
              <a:ext cx="1749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77"/>
                <a:t>Keith Brofsky/Getty Images</a:t>
              </a:r>
              <a:br>
                <a:rPr lang="en-US" altLang="en-US" sz="2077"/>
              </a:br>
              <a:endParaRPr lang="en-US" altLang="en-US" sz="2077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5515FE-C8C2-C94B-AD79-73F169391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6741-BA52-B545-86EA-20257AEB350C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7E997-7EBA-2040-864E-6D6713B57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</a:t>
            </a:r>
            <a:br>
              <a:rPr lang="en-US"/>
            </a:br>
            <a:r>
              <a:rPr lang="en-US"/>
              <a:t>Faculty: Northern University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07140-9AEE-4A48-BBD7-4777BC298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FE00-295A-0B42-A2A8-8D67DFB9334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9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>
            <a:extLst>
              <a:ext uri="{FF2B5EF4-FFF2-40B4-BE49-F238E27FC236}">
                <a16:creationId xmlns:a16="http://schemas.microsoft.com/office/drawing/2014/main" id="{380273D8-00D8-9940-BC68-2F86895C5D3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17823" y="1009285"/>
            <a:ext cx="8400317" cy="1218100"/>
          </a:xfrm>
        </p:spPr>
        <p:txBody>
          <a:bodyPr>
            <a:normAutofit fontScale="90000"/>
          </a:bodyPr>
          <a:lstStyle/>
          <a:p>
            <a:r>
              <a:rPr lang="en-US" altLang="en-US" sz="6231"/>
              <a:t>Family-Owned Business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567BED91-7248-6D4E-9D56-CF705787837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69856" y="2809875"/>
            <a:ext cx="8063279" cy="3753217"/>
          </a:xfrm>
          <a:solidFill>
            <a:schemeClr val="accent1"/>
          </a:solidFill>
        </p:spPr>
        <p:txBody>
          <a:bodyPr>
            <a:normAutofit lnSpcReduction="10000"/>
          </a:bodyPr>
          <a:lstStyle/>
          <a:p>
            <a:pPr algn="l">
              <a:lnSpc>
                <a:spcPct val="80000"/>
              </a:lnSpc>
              <a:buSzTx/>
              <a:buFont typeface="Wingdings" pitchFamily="2" charset="2"/>
              <a:buChar char="ü"/>
            </a:pPr>
            <a:r>
              <a:rPr lang="en-US" altLang="en-US" sz="3346" dirty="0"/>
              <a:t>Organizing/Operating Family-Owned Business</a:t>
            </a:r>
          </a:p>
          <a:p>
            <a:pPr algn="l">
              <a:lnSpc>
                <a:spcPct val="30000"/>
              </a:lnSpc>
              <a:buSzTx/>
            </a:pPr>
            <a:endParaRPr lang="en-US" altLang="en-US" sz="3346" dirty="0"/>
          </a:p>
          <a:p>
            <a:pPr algn="l">
              <a:lnSpc>
                <a:spcPct val="80000"/>
              </a:lnSpc>
              <a:buSzTx/>
              <a:buFont typeface="Wingdings" pitchFamily="2" charset="2"/>
              <a:buChar char="ü"/>
            </a:pPr>
            <a:r>
              <a:rPr lang="en-US" altLang="en-US" sz="3346" dirty="0"/>
              <a:t>Family Relationships &amp; Business</a:t>
            </a:r>
          </a:p>
          <a:p>
            <a:pPr algn="l">
              <a:lnSpc>
                <a:spcPct val="30000"/>
              </a:lnSpc>
              <a:buSzTx/>
            </a:pPr>
            <a:endParaRPr lang="en-US" altLang="en-US" sz="3346" dirty="0"/>
          </a:p>
          <a:p>
            <a:pPr algn="l">
              <a:lnSpc>
                <a:spcPct val="80000"/>
              </a:lnSpc>
              <a:buSzTx/>
              <a:buFont typeface="Wingdings" pitchFamily="2" charset="2"/>
              <a:buChar char="ü"/>
            </a:pPr>
            <a:r>
              <a:rPr lang="en-US" altLang="en-US" sz="3346" dirty="0"/>
              <a:t>Preparing For Succession &amp; The Next Generation</a:t>
            </a:r>
          </a:p>
          <a:p>
            <a:pPr algn="l">
              <a:lnSpc>
                <a:spcPct val="30000"/>
              </a:lnSpc>
              <a:buSzTx/>
            </a:pPr>
            <a:endParaRPr lang="en-US" altLang="en-US" sz="3346" dirty="0"/>
          </a:p>
          <a:p>
            <a:pPr algn="l">
              <a:lnSpc>
                <a:spcPct val="80000"/>
              </a:lnSpc>
              <a:buSzTx/>
              <a:buFont typeface="Wingdings" pitchFamily="2" charset="2"/>
              <a:buChar char="ü"/>
            </a:pPr>
            <a:r>
              <a:rPr lang="en-US" altLang="en-US" sz="3346" dirty="0"/>
              <a:t>Tax/Estate Planning</a:t>
            </a:r>
          </a:p>
          <a:p>
            <a:pPr algn="l">
              <a:lnSpc>
                <a:spcPct val="80000"/>
              </a:lnSpc>
              <a:buSzTx/>
              <a:buFont typeface="Wingdings" pitchFamily="2" charset="2"/>
              <a:buChar char="ü"/>
            </a:pPr>
            <a:endParaRPr lang="en-US" altLang="en-US" sz="3346" dirty="0"/>
          </a:p>
        </p:txBody>
      </p:sp>
      <p:sp>
        <p:nvSpPr>
          <p:cNvPr id="6151" name="Text Box 7">
            <a:extLst>
              <a:ext uri="{FF2B5EF4-FFF2-40B4-BE49-F238E27FC236}">
                <a16:creationId xmlns:a16="http://schemas.microsoft.com/office/drawing/2014/main" id="{A107EB6D-F8CC-9846-8E1E-0E4DD0E7BFE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9268317" y="349422"/>
            <a:ext cx="1077539" cy="37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46" b="1">
                <a:solidFill>
                  <a:schemeClr val="accent1"/>
                </a:solidFill>
              </a:rPr>
              <a:t>Chapter</a:t>
            </a:r>
          </a:p>
        </p:txBody>
      </p:sp>
      <p:sp>
        <p:nvSpPr>
          <p:cNvPr id="6152" name="Text Box 8">
            <a:extLst>
              <a:ext uri="{FF2B5EF4-FFF2-40B4-BE49-F238E27FC236}">
                <a16:creationId xmlns:a16="http://schemas.microsoft.com/office/drawing/2014/main" id="{A3AE5006-455F-1547-AB39-F3C0A790D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7244" y="294910"/>
            <a:ext cx="381835" cy="51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69" b="1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7270B0-B169-1C4C-AC76-13C7C4D40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152B-A547-DF43-931E-33812C6F9A13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41D1AE-2CBC-CB48-884D-186ECABD3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</a:t>
            </a:r>
            <a:br>
              <a:rPr lang="en-US"/>
            </a:br>
            <a:r>
              <a:rPr lang="en-US"/>
              <a:t>Faculty: Northern University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8FBFF4-3372-9340-9BC7-1DD35FBC9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FE00-295A-0B42-A2A8-8D67DFB933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8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uiExpand="1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8581197A-DF1F-6346-B271-211FDB8B80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 sz="4846"/>
              <a:t>Estate Planning Techniques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2CCC7DE2-C760-E94F-B07F-98D5C290C0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5000"/>
              </a:lnSpc>
            </a:pPr>
            <a:r>
              <a:rPr lang="en-US" altLang="en-US" sz="3461"/>
              <a:t>Gifts</a:t>
            </a:r>
          </a:p>
          <a:p>
            <a:pPr>
              <a:lnSpc>
                <a:spcPct val="105000"/>
              </a:lnSpc>
            </a:pPr>
            <a:r>
              <a:rPr lang="en-US" altLang="en-US" sz="3461"/>
              <a:t>Stock Sales</a:t>
            </a:r>
          </a:p>
          <a:p>
            <a:pPr>
              <a:lnSpc>
                <a:spcPct val="105000"/>
              </a:lnSpc>
            </a:pPr>
            <a:r>
              <a:rPr lang="en-US" altLang="en-US" sz="3461"/>
              <a:t>Living Trusts</a:t>
            </a:r>
          </a:p>
          <a:p>
            <a:pPr>
              <a:lnSpc>
                <a:spcPct val="105000"/>
              </a:lnSpc>
            </a:pPr>
            <a:r>
              <a:rPr lang="en-US" altLang="en-US" sz="3461"/>
              <a:t>Family Limited Partnerships</a:t>
            </a:r>
          </a:p>
          <a:p>
            <a:pPr lvl="1">
              <a:lnSpc>
                <a:spcPct val="105000"/>
              </a:lnSpc>
            </a:pPr>
            <a:r>
              <a:rPr lang="en-US" altLang="en-US"/>
              <a:t>Minimize Cost</a:t>
            </a:r>
          </a:p>
          <a:p>
            <a:pPr lvl="1">
              <a:lnSpc>
                <a:spcPct val="105000"/>
              </a:lnSpc>
            </a:pPr>
            <a:r>
              <a:rPr lang="en-US" altLang="en-US"/>
              <a:t>Retain Control</a:t>
            </a:r>
          </a:p>
          <a:p>
            <a:pPr>
              <a:lnSpc>
                <a:spcPct val="105000"/>
              </a:lnSpc>
            </a:pPr>
            <a:r>
              <a:rPr lang="en-US" altLang="en-US" sz="3461"/>
              <a:t>Buy/Sell Agreement</a:t>
            </a:r>
          </a:p>
        </p:txBody>
      </p:sp>
      <p:grpSp>
        <p:nvGrpSpPr>
          <p:cNvPr id="43015" name="Group 7">
            <a:extLst>
              <a:ext uri="{FF2B5EF4-FFF2-40B4-BE49-F238E27FC236}">
                <a16:creationId xmlns:a16="http://schemas.microsoft.com/office/drawing/2014/main" id="{934A3756-5986-9640-B4D6-F7173736EE3B}"/>
              </a:ext>
            </a:extLst>
          </p:cNvPr>
          <p:cNvGrpSpPr>
            <a:grpSpLocks/>
          </p:cNvGrpSpPr>
          <p:nvPr/>
        </p:nvGrpSpPr>
        <p:grpSpPr bwMode="auto">
          <a:xfrm>
            <a:off x="8169520" y="1945299"/>
            <a:ext cx="2808044" cy="3641481"/>
            <a:chOff x="3668" y="1006"/>
            <a:chExt cx="1533" cy="1988"/>
          </a:xfrm>
        </p:grpSpPr>
        <p:pic>
          <p:nvPicPr>
            <p:cNvPr id="43013" name="Picture 5" descr="1126.JPG - Click to enlarge">
              <a:extLst>
                <a:ext uri="{FF2B5EF4-FFF2-40B4-BE49-F238E27FC236}">
                  <a16:creationId xmlns:a16="http://schemas.microsoft.com/office/drawing/2014/main" id="{7C13093B-5FC4-034A-8311-8115BFEF89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" y="1006"/>
              <a:ext cx="1144" cy="1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014" name="Rectangle 6">
              <a:extLst>
                <a:ext uri="{FF2B5EF4-FFF2-40B4-BE49-F238E27FC236}">
                  <a16:creationId xmlns:a16="http://schemas.microsoft.com/office/drawing/2014/main" id="{DCC99759-35B4-1143-8D1E-689A8600C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8" y="2595"/>
              <a:ext cx="1533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77"/>
                <a:t>PhotoLink/Getty Images</a:t>
              </a:r>
              <a:br>
                <a:rPr lang="en-US" altLang="en-US" sz="2077"/>
              </a:br>
              <a:endParaRPr lang="en-US" altLang="en-US" sz="2077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2939AC-656D-0C44-ADD3-D3A21D656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302F-B958-814D-87A3-8DE5D20C386A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7446C3-221E-0345-AFED-FE4FB5D2C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</a:t>
            </a:r>
            <a:br>
              <a:rPr lang="en-US"/>
            </a:br>
            <a:r>
              <a:rPr lang="en-US"/>
              <a:t>Faculty: Northern University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AEB5EC-331B-3C4A-85A9-BAE75E15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FE00-295A-0B42-A2A8-8D67DFB9334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5AAC7981-FA5F-0541-AC8E-E5158810C6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769" dirty="0"/>
              <a:t>Business Valuation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D56B6C37-1968-B043-9274-2ADB52F864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731" dirty="0" err="1"/>
              <a:t>Comparables</a:t>
            </a:r>
            <a:endParaRPr lang="en-US" altLang="en-US" sz="4731" dirty="0"/>
          </a:p>
          <a:p>
            <a:pPr>
              <a:lnSpc>
                <a:spcPct val="50000"/>
              </a:lnSpc>
              <a:buFont typeface="Wingdings" pitchFamily="2" charset="2"/>
              <a:buNone/>
            </a:pPr>
            <a:endParaRPr lang="en-US" altLang="en-US" sz="4731" dirty="0"/>
          </a:p>
          <a:p>
            <a:r>
              <a:rPr lang="en-US" altLang="en-US" sz="4731" dirty="0"/>
              <a:t>Earnings Capitalization</a:t>
            </a:r>
          </a:p>
          <a:p>
            <a:pPr>
              <a:lnSpc>
                <a:spcPct val="50000"/>
              </a:lnSpc>
              <a:buFont typeface="Wingdings" pitchFamily="2" charset="2"/>
              <a:buNone/>
            </a:pPr>
            <a:endParaRPr lang="en-US" altLang="en-US" sz="4731" dirty="0"/>
          </a:p>
          <a:p>
            <a:r>
              <a:rPr lang="en-US" altLang="en-US" sz="4731" dirty="0"/>
              <a:t>Book Value</a:t>
            </a:r>
          </a:p>
        </p:txBody>
      </p:sp>
      <p:pic>
        <p:nvPicPr>
          <p:cNvPr id="45060" name="Picture 4" descr="j0177750">
            <a:extLst>
              <a:ext uri="{FF2B5EF4-FFF2-40B4-BE49-F238E27FC236}">
                <a16:creationId xmlns:a16="http://schemas.microsoft.com/office/drawing/2014/main" id="{DB43F368-9D3A-2440-B8F1-3B9C6C8E5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819" y="2363892"/>
            <a:ext cx="3450981" cy="230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ECD5AA-495D-4C46-9DA7-F3ADFE06B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A824-510B-344A-9075-D976CBAF9A3F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602CC9-732D-3042-B7F9-0BCC9677B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</a:t>
            </a:r>
            <a:br>
              <a:rPr lang="en-US"/>
            </a:br>
            <a:r>
              <a:rPr lang="en-US"/>
              <a:t>Faculty: Northern University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BB2ED-27AD-8046-8EF7-925A26A45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FE00-295A-0B42-A2A8-8D67DFB9334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4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>
            <a:extLst>
              <a:ext uri="{FF2B5EF4-FFF2-40B4-BE49-F238E27FC236}">
                <a16:creationId xmlns:a16="http://schemas.microsoft.com/office/drawing/2014/main" id="{26FF0DB4-5DE3-A644-8879-82222F3E1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4692" y="6733672"/>
            <a:ext cx="926536" cy="1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635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500" defTabSz="635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35000" defTabSz="635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54088" defTabSz="635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70000" defTabSz="635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27200" defTabSz="635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184400" defTabSz="635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41600" defTabSz="635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098800" defTabSz="635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808" b="1" i="1">
                <a:solidFill>
                  <a:schemeClr val="accent1"/>
                </a:solidFill>
                <a:latin typeface="Book Antiqua" panose="02040602050305030304" pitchFamily="18" charset="0"/>
              </a:rPr>
              <a:t>McGraw-Hill/Irwin</a:t>
            </a:r>
            <a:endParaRPr lang="en-US" altLang="en-US" sz="1385">
              <a:solidFill>
                <a:schemeClr val="accent1"/>
              </a:solidFill>
            </a:endParaRP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6B85C9B3-577B-374A-861A-92FC14953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9356" y="6733672"/>
            <a:ext cx="2824491" cy="1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635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500" defTabSz="635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35000" defTabSz="635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54088" defTabSz="635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70000" defTabSz="635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27200" defTabSz="635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184400" defTabSz="635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41600" defTabSz="635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098800" defTabSz="635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808" b="1" i="1">
                <a:solidFill>
                  <a:schemeClr val="accent1"/>
                </a:solidFill>
                <a:latin typeface="Book Antiqua" panose="02040602050305030304" pitchFamily="18" charset="0"/>
              </a:rPr>
              <a:t>© 2006 The McGraw-Hill Companies, Inc. All rights reserved.</a:t>
            </a:r>
            <a:endParaRPr lang="en-US" altLang="en-US" sz="1385">
              <a:solidFill>
                <a:schemeClr val="accent1"/>
              </a:solidFill>
            </a:endParaRP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1F13F6A6-3D08-3D41-BB13-4CD542CDC7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461"/>
              <a:t>Family &amp; Business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73F3D794-47D5-F24D-B0B1-8424DEEEA3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2573" y="1600933"/>
            <a:ext cx="8706216" cy="441996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4615"/>
              <a:t>Written Mission Statement</a:t>
            </a:r>
          </a:p>
          <a:p>
            <a:pPr>
              <a:lnSpc>
                <a:spcPct val="65000"/>
              </a:lnSpc>
              <a:buFont typeface="Wingdings" pitchFamily="2" charset="2"/>
              <a:buNone/>
            </a:pPr>
            <a:endParaRPr lang="en-US" altLang="en-US" sz="4615"/>
          </a:p>
          <a:p>
            <a:pPr>
              <a:lnSpc>
                <a:spcPct val="90000"/>
              </a:lnSpc>
            </a:pPr>
            <a:r>
              <a:rPr lang="en-US" altLang="en-US" sz="4615"/>
              <a:t>Include Children                   In Decisions</a:t>
            </a: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endParaRPr lang="en-US" altLang="en-US" sz="4615"/>
          </a:p>
          <a:p>
            <a:pPr>
              <a:lnSpc>
                <a:spcPct val="90000"/>
              </a:lnSpc>
            </a:pPr>
            <a:r>
              <a:rPr lang="en-US" altLang="en-US" sz="4615"/>
              <a:t>Family Discussions</a:t>
            </a:r>
          </a:p>
        </p:txBody>
      </p:sp>
      <p:pic>
        <p:nvPicPr>
          <p:cNvPr id="4106" name="Picture 10" descr="j0308976">
            <a:extLst>
              <a:ext uri="{FF2B5EF4-FFF2-40B4-BE49-F238E27FC236}">
                <a16:creationId xmlns:a16="http://schemas.microsoft.com/office/drawing/2014/main" id="{C2F32C05-6BC1-B246-82B5-D72EB9BFC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142" y="2728363"/>
            <a:ext cx="3247658" cy="21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A34AA2-50DA-4C4F-AFC1-2034C4FEC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EAD98-238B-B349-A2D0-316B1B064F33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E54AFA-39B6-D64D-BF74-843C8E4BA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</a:t>
            </a:r>
            <a:br>
              <a:rPr lang="en-US"/>
            </a:br>
            <a:r>
              <a:rPr lang="en-US"/>
              <a:t>Faculty: Northern University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84BC2-78E1-ED4C-9CBF-D68765A54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FE00-295A-0B42-A2A8-8D67DFB933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8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A1D9248-EAC8-194C-A04A-E8FADF36B9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307"/>
              <a:t>Family Mission Statement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80FF19CC-6AC9-F040-8A8E-634098107E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SzPct val="120000"/>
              <a:buFont typeface="Wingdings" pitchFamily="2" charset="2"/>
              <a:buBlip>
                <a:blip r:embed="rId2"/>
              </a:buBlip>
            </a:pPr>
            <a:r>
              <a:rPr lang="en-US" altLang="en-US"/>
              <a:t>Start From Trust/Openness</a:t>
            </a:r>
          </a:p>
          <a:p>
            <a:pPr>
              <a:lnSpc>
                <a:spcPct val="90000"/>
              </a:lnSpc>
              <a:buSzPct val="120000"/>
              <a:buFont typeface="Wingdings" pitchFamily="2" charset="2"/>
              <a:buBlip>
                <a:blip r:embed="rId2"/>
              </a:buBlip>
            </a:pPr>
            <a:r>
              <a:rPr lang="en-US" altLang="en-US"/>
              <a:t>Unanimous Agreement On Values &amp; Vision</a:t>
            </a:r>
          </a:p>
          <a:p>
            <a:pPr>
              <a:lnSpc>
                <a:spcPct val="90000"/>
              </a:lnSpc>
              <a:buSzPct val="120000"/>
              <a:buFont typeface="Wingdings" pitchFamily="2" charset="2"/>
              <a:buBlip>
                <a:blip r:embed="rId2"/>
              </a:buBlip>
            </a:pPr>
            <a:r>
              <a:rPr lang="en-US" altLang="en-US"/>
              <a:t>Copies To All</a:t>
            </a:r>
          </a:p>
          <a:p>
            <a:pPr>
              <a:lnSpc>
                <a:spcPct val="90000"/>
              </a:lnSpc>
              <a:buSzPct val="120000"/>
              <a:buFont typeface="Wingdings" pitchFamily="2" charset="2"/>
              <a:buBlip>
                <a:blip r:embed="rId2"/>
              </a:buBlip>
            </a:pPr>
            <a:r>
              <a:rPr lang="en-US" altLang="en-US"/>
              <a:t>Avoid:</a:t>
            </a:r>
          </a:p>
          <a:p>
            <a:pPr lvl="1">
              <a:lnSpc>
                <a:spcPct val="90000"/>
              </a:lnSpc>
              <a:buSzPct val="120000"/>
              <a:buFont typeface="Wingdings" pitchFamily="2" charset="2"/>
              <a:buBlip>
                <a:blip r:embed="rId2"/>
              </a:buBlip>
            </a:pPr>
            <a:r>
              <a:rPr lang="en-US" altLang="en-US"/>
              <a:t>Rushing Family</a:t>
            </a:r>
          </a:p>
          <a:p>
            <a:pPr lvl="1">
              <a:lnSpc>
                <a:spcPct val="90000"/>
              </a:lnSpc>
              <a:buSzPct val="120000"/>
              <a:buFont typeface="Wingdings" pitchFamily="2" charset="2"/>
              <a:buBlip>
                <a:blip r:embed="rId2"/>
              </a:buBlip>
            </a:pPr>
            <a:r>
              <a:rPr lang="en-US" altLang="en-US"/>
              <a:t>Favoring An Agenda</a:t>
            </a:r>
          </a:p>
          <a:p>
            <a:pPr lvl="1">
              <a:lnSpc>
                <a:spcPct val="90000"/>
              </a:lnSpc>
              <a:buSzPct val="120000"/>
              <a:buFont typeface="Wingdings" pitchFamily="2" charset="2"/>
              <a:buBlip>
                <a:blip r:embed="rId2"/>
              </a:buBlip>
            </a:pPr>
            <a:r>
              <a:rPr lang="en-US" altLang="en-US"/>
              <a:t>Forgetting Purpose</a:t>
            </a:r>
          </a:p>
        </p:txBody>
      </p:sp>
      <p:grpSp>
        <p:nvGrpSpPr>
          <p:cNvPr id="15371" name="Group 11">
            <a:extLst>
              <a:ext uri="{FF2B5EF4-FFF2-40B4-BE49-F238E27FC236}">
                <a16:creationId xmlns:a16="http://schemas.microsoft.com/office/drawing/2014/main" id="{D05E27E3-4D7C-6D47-A4B1-D2C5552B62E4}"/>
              </a:ext>
            </a:extLst>
          </p:cNvPr>
          <p:cNvGrpSpPr>
            <a:grpSpLocks/>
          </p:cNvGrpSpPr>
          <p:nvPr/>
        </p:nvGrpSpPr>
        <p:grpSpPr bwMode="auto">
          <a:xfrm>
            <a:off x="8306684" y="3380666"/>
            <a:ext cx="3007702" cy="2588236"/>
            <a:chOff x="3074" y="1606"/>
            <a:chExt cx="1642" cy="1413"/>
          </a:xfrm>
        </p:grpSpPr>
        <p:sp>
          <p:nvSpPr>
            <p:cNvPr id="15367" name="Rectangle 7">
              <a:extLst>
                <a:ext uri="{FF2B5EF4-FFF2-40B4-BE49-F238E27FC236}">
                  <a16:creationId xmlns:a16="http://schemas.microsoft.com/office/drawing/2014/main" id="{9A7ADDD5-23B6-C341-A3B3-CC61CFA9D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6" y="1606"/>
              <a:ext cx="1620" cy="120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77"/>
            </a:p>
          </p:txBody>
        </p:sp>
        <p:pic>
          <p:nvPicPr>
            <p:cNvPr id="15365" name="Picture 5" descr="200020976-001.jpg - Click to enlarge">
              <a:extLst>
                <a:ext uri="{FF2B5EF4-FFF2-40B4-BE49-F238E27FC236}">
                  <a16:creationId xmlns:a16="http://schemas.microsoft.com/office/drawing/2014/main" id="{9AF44DAB-56CF-DD47-B45E-854E5EA73C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2" y="1645"/>
              <a:ext cx="1536" cy="1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66" name="Rectangle 6">
              <a:extLst>
                <a:ext uri="{FF2B5EF4-FFF2-40B4-BE49-F238E27FC236}">
                  <a16:creationId xmlns:a16="http://schemas.microsoft.com/office/drawing/2014/main" id="{D23462C7-9729-444F-A0AB-7B554BE01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4" y="2620"/>
              <a:ext cx="746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altLang="en-US" sz="2077">
                  <a:solidFill>
                    <a:srgbClr val="EAEAEA"/>
                  </a:solidFill>
                </a:rPr>
                <a:t>Photodisc</a:t>
              </a:r>
              <a:br>
                <a:rPr lang="en-US" altLang="en-US" sz="2077">
                  <a:solidFill>
                    <a:srgbClr val="EAEAEA"/>
                  </a:solidFill>
                </a:rPr>
              </a:br>
              <a:endParaRPr lang="en-US" altLang="en-US" sz="2077">
                <a:solidFill>
                  <a:srgbClr val="EAEAEA"/>
                </a:solidFill>
              </a:endParaRP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035B79-8788-054C-AAA9-3D6FC2CFE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60EE-1CF5-2D4C-BDDC-9DEAC7A48CD6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89AF6A-D0D0-C545-8CCE-796CB8B57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</a:t>
            </a:r>
            <a:br>
              <a:rPr lang="en-US"/>
            </a:br>
            <a:r>
              <a:rPr lang="en-US"/>
              <a:t>Faculty: Northern University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BA7267-9F52-C040-8066-A9F87AF73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FE00-295A-0B42-A2A8-8D67DFB933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9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7AC33330-6D0D-C44A-B5B2-28F7F77D89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46"/>
              <a:t>Trends In Family Business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232F757-8E53-FA45-BA07-E99AADA8D7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1869" y="1952190"/>
            <a:ext cx="10515600" cy="4351338"/>
          </a:xfrm>
        </p:spPr>
        <p:txBody>
          <a:bodyPr/>
          <a:lstStyle/>
          <a:p>
            <a:pPr>
              <a:lnSpc>
                <a:spcPct val="95000"/>
              </a:lnSpc>
              <a:buSzPct val="120000"/>
              <a:buFont typeface="Wingdings" pitchFamily="2" charset="2"/>
              <a:buBlip>
                <a:blip r:embed="rId2"/>
              </a:buBlip>
            </a:pPr>
            <a:r>
              <a:rPr lang="en-US" altLang="en-US" sz="3692" dirty="0"/>
              <a:t>Kids Start Business &amp; Get Capital From Parents</a:t>
            </a:r>
          </a:p>
          <a:p>
            <a:pPr>
              <a:lnSpc>
                <a:spcPct val="95000"/>
              </a:lnSpc>
              <a:buSzPct val="120000"/>
              <a:buFont typeface="Wingdings" pitchFamily="2" charset="2"/>
              <a:buBlip>
                <a:blip r:embed="rId2"/>
              </a:buBlip>
            </a:pPr>
            <a:r>
              <a:rPr lang="en-US" altLang="en-US" sz="3692" dirty="0"/>
              <a:t>Parent Given Executive          Position</a:t>
            </a:r>
          </a:p>
          <a:p>
            <a:pPr>
              <a:lnSpc>
                <a:spcPct val="95000"/>
              </a:lnSpc>
              <a:buSzPct val="120000"/>
              <a:buFont typeface="Wingdings" pitchFamily="2" charset="2"/>
              <a:buBlip>
                <a:blip r:embed="rId2"/>
              </a:buBlip>
            </a:pPr>
            <a:r>
              <a:rPr lang="en-US" altLang="en-US" sz="3692" dirty="0"/>
              <a:t>Spouses Working                 Together- Service              Businesses With Technology</a:t>
            </a:r>
          </a:p>
          <a:p>
            <a:pPr>
              <a:lnSpc>
                <a:spcPct val="95000"/>
              </a:lnSpc>
              <a:buSzPct val="120000"/>
              <a:buFont typeface="Wingdings" pitchFamily="2" charset="2"/>
              <a:buBlip>
                <a:blip r:embed="rId2"/>
              </a:buBlip>
            </a:pPr>
            <a:r>
              <a:rPr lang="en-US" altLang="en-US" sz="3692" dirty="0"/>
              <a:t>Needs Clear Chain Of Command</a:t>
            </a:r>
          </a:p>
        </p:txBody>
      </p:sp>
      <p:grpSp>
        <p:nvGrpSpPr>
          <p:cNvPr id="16393" name="Group 9">
            <a:extLst>
              <a:ext uri="{FF2B5EF4-FFF2-40B4-BE49-F238E27FC236}">
                <a16:creationId xmlns:a16="http://schemas.microsoft.com/office/drawing/2014/main" id="{9156CBDF-EBD2-F444-AC47-D4731C7F284A}"/>
              </a:ext>
            </a:extLst>
          </p:cNvPr>
          <p:cNvGrpSpPr>
            <a:grpSpLocks/>
          </p:cNvGrpSpPr>
          <p:nvPr/>
        </p:nvGrpSpPr>
        <p:grpSpPr bwMode="auto">
          <a:xfrm>
            <a:off x="9270909" y="156923"/>
            <a:ext cx="2718289" cy="2197299"/>
            <a:chOff x="3366" y="1415"/>
            <a:chExt cx="1599" cy="1300"/>
          </a:xfrm>
        </p:grpSpPr>
        <p:pic>
          <p:nvPicPr>
            <p:cNvPr id="16391" name="Picture 7" descr="FTI2026.JPG - Click to enlarge">
              <a:extLst>
                <a:ext uri="{FF2B5EF4-FFF2-40B4-BE49-F238E27FC236}">
                  <a16:creationId xmlns:a16="http://schemas.microsoft.com/office/drawing/2014/main" id="{D9C67B62-3DEA-B444-96FB-3681A6E839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" y="1415"/>
              <a:ext cx="1536" cy="1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392" name="Rectangle 8">
              <a:extLst>
                <a:ext uri="{FF2B5EF4-FFF2-40B4-BE49-F238E27FC236}">
                  <a16:creationId xmlns:a16="http://schemas.microsoft.com/office/drawing/2014/main" id="{7343988F-6BA1-0743-8835-C53470F97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6" y="2282"/>
              <a:ext cx="1544" cy="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77"/>
                <a:t>Royalty-Free/CORBIS</a:t>
              </a:r>
              <a:br>
                <a:rPr lang="en-US" altLang="en-US" sz="2077"/>
              </a:br>
              <a:endParaRPr lang="en-US" altLang="en-US" sz="2077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4BEF21-361E-814E-84DB-0B0D95036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E2E0-7774-D24D-B381-34455D48FCB5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64C127-D97D-604E-BBC2-F1D2A6107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</a:t>
            </a:r>
            <a:br>
              <a:rPr lang="en-US"/>
            </a:br>
            <a:r>
              <a:rPr lang="en-US"/>
              <a:t>Faculty: Northern University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7C9AC6-17C0-A340-8182-4E1C75DD1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FE00-295A-0B42-A2A8-8D67DFB933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>
            <a:extLst>
              <a:ext uri="{FF2B5EF4-FFF2-40B4-BE49-F238E27FC236}">
                <a16:creationId xmlns:a16="http://schemas.microsoft.com/office/drawing/2014/main" id="{A607B57A-8254-DD47-8AB0-B2FE3694E7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46"/>
              <a:t>Tips For Spousal Ownership</a:t>
            </a:r>
          </a:p>
        </p:txBody>
      </p:sp>
      <p:pic>
        <p:nvPicPr>
          <p:cNvPr id="17413" name="Picture 5" descr="Figure 2">
            <a:extLst>
              <a:ext uri="{FF2B5EF4-FFF2-40B4-BE49-F238E27FC236}">
                <a16:creationId xmlns:a16="http://schemas.microsoft.com/office/drawing/2014/main" id="{36B7E5DB-E1D2-FB43-AF1C-3AAF22EE1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96879"/>
            <a:ext cx="8609135" cy="425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18" name="Group 10">
            <a:extLst>
              <a:ext uri="{FF2B5EF4-FFF2-40B4-BE49-F238E27FC236}">
                <a16:creationId xmlns:a16="http://schemas.microsoft.com/office/drawing/2014/main" id="{578F94CE-1F14-1E43-9650-F4B074DBCCAC}"/>
              </a:ext>
            </a:extLst>
          </p:cNvPr>
          <p:cNvGrpSpPr>
            <a:grpSpLocks/>
          </p:cNvGrpSpPr>
          <p:nvPr/>
        </p:nvGrpSpPr>
        <p:grpSpPr bwMode="auto">
          <a:xfrm>
            <a:off x="9738680" y="755589"/>
            <a:ext cx="2982056" cy="1870197"/>
            <a:chOff x="4158" y="1470"/>
            <a:chExt cx="1628" cy="1021"/>
          </a:xfrm>
        </p:grpSpPr>
        <p:pic>
          <p:nvPicPr>
            <p:cNvPr id="17416" name="Picture 8" descr="79009.JPG - Click to enlarge">
              <a:extLst>
                <a:ext uri="{FF2B5EF4-FFF2-40B4-BE49-F238E27FC236}">
                  <a16:creationId xmlns:a16="http://schemas.microsoft.com/office/drawing/2014/main" id="{BF72F950-EA80-F047-9496-B59CD083AE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3" y="1470"/>
              <a:ext cx="780" cy="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17" name="Rectangle 9">
              <a:extLst>
                <a:ext uri="{FF2B5EF4-FFF2-40B4-BE49-F238E27FC236}">
                  <a16:creationId xmlns:a16="http://schemas.microsoft.com/office/drawing/2014/main" id="{E0AF86AD-238F-234D-BA52-E474F6B43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8" y="2092"/>
              <a:ext cx="1628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77"/>
                <a:t>Monica Lau/Getty Images</a:t>
              </a:r>
              <a:br>
                <a:rPr lang="en-US" altLang="en-US" sz="2077"/>
              </a:br>
              <a:endParaRPr lang="en-US" altLang="en-US" sz="2077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4581A7-BE20-D643-B0F6-1B208F121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901B-DD4B-044E-87A8-8984273EE277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A57530-2B7C-E047-8E19-D7FDAEA0B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</a:t>
            </a:r>
            <a:br>
              <a:rPr lang="en-US"/>
            </a:br>
            <a:r>
              <a:rPr lang="en-US"/>
              <a:t>Faculty: Northern University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330F3-A5A8-1E4C-89CC-37EA73A84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FE00-295A-0B42-A2A8-8D67DFB933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0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>
            <a:extLst>
              <a:ext uri="{FF2B5EF4-FFF2-40B4-BE49-F238E27FC236}">
                <a16:creationId xmlns:a16="http://schemas.microsoft.com/office/drawing/2014/main" id="{478D95B3-763B-F64B-A93B-1F87617735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923"/>
              <a:t>Daughters Considering</a:t>
            </a:r>
            <a:br>
              <a:rPr lang="en-US" altLang="en-US" sz="3923"/>
            </a:br>
            <a:r>
              <a:rPr lang="en-US" altLang="en-US" sz="3923"/>
              <a:t>Succession To Family Business</a:t>
            </a:r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C729F2EC-8AD5-7A4F-8B41-468C8A26103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Clr>
                <a:schemeClr val="hlink"/>
              </a:buClr>
              <a:buSzTx/>
              <a:buFont typeface="Arial" panose="020B0604020202020204" pitchFamily="34" charset="0"/>
              <a:buChar char="♀"/>
            </a:pPr>
            <a:r>
              <a:rPr lang="en-US" altLang="en-US" sz="3231"/>
              <a:t>Express Interest</a:t>
            </a:r>
          </a:p>
          <a:p>
            <a:pPr>
              <a:lnSpc>
                <a:spcPct val="120000"/>
              </a:lnSpc>
              <a:buClr>
                <a:schemeClr val="hlink"/>
              </a:buClr>
              <a:buSzTx/>
              <a:buFont typeface="Arial" panose="020B0604020202020204" pitchFamily="34" charset="0"/>
              <a:buChar char="♀"/>
            </a:pPr>
            <a:r>
              <a:rPr lang="en-US" altLang="en-US" sz="3231"/>
              <a:t>Outside Experience</a:t>
            </a:r>
          </a:p>
          <a:p>
            <a:pPr>
              <a:lnSpc>
                <a:spcPct val="120000"/>
              </a:lnSpc>
              <a:buClr>
                <a:schemeClr val="hlink"/>
              </a:buClr>
              <a:buSzTx/>
              <a:buFont typeface="Arial" panose="020B0604020202020204" pitchFamily="34" charset="0"/>
              <a:buChar char="♀"/>
            </a:pPr>
            <a:r>
              <a:rPr lang="en-US" altLang="en-US" sz="3231"/>
              <a:t>Learn From Seniors</a:t>
            </a:r>
          </a:p>
          <a:p>
            <a:pPr>
              <a:lnSpc>
                <a:spcPct val="120000"/>
              </a:lnSpc>
              <a:buClr>
                <a:schemeClr val="hlink"/>
              </a:buClr>
              <a:buSzTx/>
              <a:buFont typeface="Arial" panose="020B0604020202020204" pitchFamily="34" charset="0"/>
              <a:buChar char="♀"/>
            </a:pPr>
            <a:r>
              <a:rPr lang="en-US" altLang="en-US" sz="3231"/>
              <a:t>Be Sensitive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B1F7AB3E-C624-464D-A28A-F34EF157C48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120000"/>
              </a:lnSpc>
              <a:buClr>
                <a:schemeClr val="hlink"/>
              </a:buClr>
              <a:buSzTx/>
              <a:buFont typeface="Arial" panose="020B0604020202020204" pitchFamily="34" charset="0"/>
              <a:buChar char="♀"/>
            </a:pPr>
            <a:r>
              <a:rPr lang="en-US" altLang="en-US" sz="3231"/>
              <a:t>Get Involved</a:t>
            </a:r>
          </a:p>
          <a:p>
            <a:pPr>
              <a:lnSpc>
                <a:spcPct val="120000"/>
              </a:lnSpc>
              <a:buClr>
                <a:schemeClr val="hlink"/>
              </a:buClr>
              <a:buSzTx/>
              <a:buFont typeface="Arial" panose="020B0604020202020204" pitchFamily="34" charset="0"/>
              <a:buChar char="♀"/>
            </a:pPr>
            <a:r>
              <a:rPr lang="en-US" altLang="en-US" sz="3231"/>
              <a:t>Meet Women</a:t>
            </a:r>
          </a:p>
          <a:p>
            <a:pPr>
              <a:lnSpc>
                <a:spcPct val="120000"/>
              </a:lnSpc>
              <a:buClr>
                <a:schemeClr val="hlink"/>
              </a:buClr>
              <a:buSzTx/>
              <a:buFont typeface="Arial" panose="020B0604020202020204" pitchFamily="34" charset="0"/>
              <a:buChar char="♀"/>
            </a:pPr>
            <a:r>
              <a:rPr lang="en-US" altLang="en-US" sz="3231"/>
              <a:t>Define Yourself</a:t>
            </a:r>
          </a:p>
          <a:p>
            <a:pPr>
              <a:lnSpc>
                <a:spcPct val="120000"/>
              </a:lnSpc>
              <a:buClr>
                <a:schemeClr val="hlink"/>
              </a:buClr>
              <a:buSzTx/>
              <a:buFont typeface="Arial" panose="020B0604020202020204" pitchFamily="34" charset="0"/>
              <a:buChar char="♀"/>
            </a:pPr>
            <a:r>
              <a:rPr lang="en-US" altLang="en-US" sz="3231"/>
              <a:t>Develop A Vision</a:t>
            </a:r>
          </a:p>
        </p:txBody>
      </p:sp>
      <p:grpSp>
        <p:nvGrpSpPr>
          <p:cNvPr id="19466" name="Group 10">
            <a:extLst>
              <a:ext uri="{FF2B5EF4-FFF2-40B4-BE49-F238E27FC236}">
                <a16:creationId xmlns:a16="http://schemas.microsoft.com/office/drawing/2014/main" id="{67B2AD40-C329-D94A-9BC9-02B1C5D66814}"/>
              </a:ext>
            </a:extLst>
          </p:cNvPr>
          <p:cNvGrpSpPr>
            <a:grpSpLocks/>
          </p:cNvGrpSpPr>
          <p:nvPr/>
        </p:nvGrpSpPr>
        <p:grpSpPr bwMode="auto">
          <a:xfrm>
            <a:off x="9237029" y="659994"/>
            <a:ext cx="2623920" cy="2061388"/>
            <a:chOff x="3464" y="2414"/>
            <a:chExt cx="1501" cy="1199"/>
          </a:xfrm>
        </p:grpSpPr>
        <p:pic>
          <p:nvPicPr>
            <p:cNvPr id="19464" name="Picture 8" descr="CAD0095.JPG - Click to enlarge">
              <a:extLst>
                <a:ext uri="{FF2B5EF4-FFF2-40B4-BE49-F238E27FC236}">
                  <a16:creationId xmlns:a16="http://schemas.microsoft.com/office/drawing/2014/main" id="{8C439FF8-EC6B-D04B-949F-1FF9472416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5" y="2414"/>
              <a:ext cx="1341" cy="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65" name="Rectangle 9">
              <a:extLst>
                <a:ext uri="{FF2B5EF4-FFF2-40B4-BE49-F238E27FC236}">
                  <a16:creationId xmlns:a16="http://schemas.microsoft.com/office/drawing/2014/main" id="{C1DA7017-88FC-8449-AFC8-A7E19A6F4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4" y="3208"/>
              <a:ext cx="1501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77"/>
                <a:t>Royalty-Free/CORBIS</a:t>
              </a:r>
              <a:br>
                <a:rPr lang="en-US" altLang="en-US" sz="1846"/>
              </a:br>
              <a:endParaRPr lang="en-US" altLang="en-US" sz="1846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7F88AB-959F-4E4B-A218-F58A6AD6B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15BB-2C69-034B-AE9D-EC6DB33A168E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35E926-CF95-3A4F-A8B1-F82C358F2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</a:t>
            </a:r>
            <a:br>
              <a:rPr lang="en-US"/>
            </a:br>
            <a:r>
              <a:rPr lang="en-US"/>
              <a:t>Faculty: Northern University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A6CE02-2179-F442-A2CA-3CA2A670A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FE00-295A-0B42-A2A8-8D67DFB933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8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4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uiExpand="1" build="p" animBg="1"/>
      <p:bldP spid="19462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4ADE7D99-9494-4449-B357-78648213C0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 sz="5307"/>
              <a:t>Successful</a:t>
            </a:r>
            <a:br>
              <a:rPr lang="en-US" altLang="en-US" sz="5307"/>
            </a:br>
            <a:r>
              <a:rPr lang="en-US" altLang="en-US" sz="5307"/>
              <a:t>Family Interaction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CAA7F3A7-8BBE-094E-AAD3-0F9A02567D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en-US" sz="3692" dirty="0"/>
              <a:t>Founder = Head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3692" dirty="0"/>
              <a:t>Some Family In High  Positions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3692" dirty="0"/>
              <a:t>Incur “Sense Of Ownership”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3692" dirty="0"/>
              <a:t>Deal With Incompetents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3692" dirty="0"/>
              <a:t>Compensate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3692" dirty="0"/>
              <a:t>Recognize Limitations</a:t>
            </a:r>
          </a:p>
        </p:txBody>
      </p:sp>
      <p:pic>
        <p:nvPicPr>
          <p:cNvPr id="21509" name="Picture 5" descr="j0284989">
            <a:extLst>
              <a:ext uri="{FF2B5EF4-FFF2-40B4-BE49-F238E27FC236}">
                <a16:creationId xmlns:a16="http://schemas.microsoft.com/office/drawing/2014/main" id="{ECEF0CB5-D16A-D543-A606-76125FBD8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030" y="1236874"/>
            <a:ext cx="1791433" cy="265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B1A94A-C0AB-BC42-A0E5-3E8494D88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88BF8-1191-D948-898C-3E8B53B20A93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54E63C-F9F1-9D4E-90AC-4788337CF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</a:t>
            </a:r>
            <a:br>
              <a:rPr lang="en-US"/>
            </a:br>
            <a:r>
              <a:rPr lang="en-US"/>
              <a:t>Faculty: Northern University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A4A15B-6920-8D4C-86A0-3BC658C7A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FE00-295A-0B42-A2A8-8D67DFB933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eshwik1">
      <a:dk1>
        <a:srgbClr val="000000"/>
      </a:dk1>
      <a:lt1>
        <a:srgbClr val="C5D5FF"/>
      </a:lt1>
      <a:dk2>
        <a:srgbClr val="565F6A"/>
      </a:dk2>
      <a:lt2>
        <a:srgbClr val="A1CBE7"/>
      </a:lt2>
      <a:accent1>
        <a:srgbClr val="D51D59"/>
      </a:accent1>
      <a:accent2>
        <a:srgbClr val="ED9B12"/>
      </a:accent2>
      <a:accent3>
        <a:srgbClr val="2BA509"/>
      </a:accent3>
      <a:accent4>
        <a:srgbClr val="FFC000"/>
      </a:accent4>
      <a:accent5>
        <a:srgbClr val="253AC4"/>
      </a:accent5>
      <a:accent6>
        <a:srgbClr val="AD1D9F"/>
      </a:accent6>
      <a:hlink>
        <a:srgbClr val="000000"/>
      </a:hlink>
      <a:folHlink>
        <a:srgbClr val="00000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7CC0D15-A8FE-FE4B-A6AA-B956BA91A76A}" vid="{F8850436-9C64-C740-A69D-E43ED6403E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794</Words>
  <Application>Microsoft Macintosh PowerPoint</Application>
  <PresentationFormat>Widescreen</PresentationFormat>
  <Paragraphs>297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Book Antiqua</vt:lpstr>
      <vt:lpstr>Times New Roman</vt:lpstr>
      <vt:lpstr>Wingdings</vt:lpstr>
      <vt:lpstr>Office Theme</vt:lpstr>
      <vt:lpstr>Chart</vt:lpstr>
      <vt:lpstr>Entrepreneurship and small business   Lecture two</vt:lpstr>
      <vt:lpstr>Text book- Small business Management by Megginson and Byrd</vt:lpstr>
      <vt:lpstr>Family-Owned Business</vt:lpstr>
      <vt:lpstr>Family &amp; Business</vt:lpstr>
      <vt:lpstr>Family Mission Statement</vt:lpstr>
      <vt:lpstr>Trends In Family Business</vt:lpstr>
      <vt:lpstr>Tips For Spousal Ownership</vt:lpstr>
      <vt:lpstr>Daughters Considering Succession To Family Business</vt:lpstr>
      <vt:lpstr>Successful Family Interaction</vt:lpstr>
      <vt:lpstr>Steps In Divorce</vt:lpstr>
      <vt:lpstr>Family Culture &amp; Business</vt:lpstr>
      <vt:lpstr>Family Resources</vt:lpstr>
      <vt:lpstr>Next Generation Preparation</vt:lpstr>
      <vt:lpstr>Succession Planning</vt:lpstr>
      <vt:lpstr>Succession Problems</vt:lpstr>
      <vt:lpstr>Succession Planning Obstacles: Founder</vt:lpstr>
      <vt:lpstr>Succession Planning Obstacles: Family</vt:lpstr>
      <vt:lpstr>Succession Planning Obstacles: Employees</vt:lpstr>
      <vt:lpstr>Succession Planning Obstacles: Outsiders</vt:lpstr>
      <vt:lpstr>Causes Of Succession Family Leader:</vt:lpstr>
      <vt:lpstr>Family Leader: Replacement Options</vt:lpstr>
      <vt:lpstr>Selling To Family Members- Advantages </vt:lpstr>
      <vt:lpstr>Selling To Outsiders- Advantages </vt:lpstr>
      <vt:lpstr>Selling To Outsiders- Disadvantages </vt:lpstr>
      <vt:lpstr>Ease The Transition For Owner</vt:lpstr>
      <vt:lpstr>Estate Planning Issues</vt:lpstr>
      <vt:lpstr>Inc. 500 CEOs’ Net Worth</vt:lpstr>
      <vt:lpstr>INC. 500 CEOs’  Take-Home Pay</vt:lpstr>
      <vt:lpstr>Financial Planning</vt:lpstr>
      <vt:lpstr>Estate Planning Techniques</vt:lpstr>
      <vt:lpstr>Business Valuation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Entrepreneurship and small business   Lecture two</dc:title>
  <dc:creator/>
  <cp:lastModifiedBy/>
  <cp:revision>1</cp:revision>
  <dcterms:created xsi:type="dcterms:W3CDTF">2018-05-03T09:06:37Z</dcterms:created>
  <dcterms:modified xsi:type="dcterms:W3CDTF">2018-05-03T09:07:12Z</dcterms:modified>
</cp:coreProperties>
</file>