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48"/>
  </p:notesMasterIdLst>
  <p:sldIdLst>
    <p:sldId id="256" r:id="rId2"/>
    <p:sldId id="311"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8" r:id="rId39"/>
    <p:sldId id="309" r:id="rId40"/>
    <p:sldId id="302" r:id="rId41"/>
    <p:sldId id="310" r:id="rId42"/>
    <p:sldId id="303" r:id="rId43"/>
    <p:sldId id="304" r:id="rId44"/>
    <p:sldId id="305" r:id="rId45"/>
    <p:sldId id="306" r:id="rId46"/>
    <p:sldId id="30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213"/>
    <p:restoredTop sz="94643"/>
  </p:normalViewPr>
  <p:slideViewPr>
    <p:cSldViewPr snapToGrid="0" snapToObjects="1">
      <p:cViewPr varScale="1">
        <p:scale>
          <a:sx n="129" d="100"/>
          <a:sy n="129" d="100"/>
        </p:scale>
        <p:origin x="4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B54258-B2DC-3240-A77F-4BD674994D77}"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n-US"/>
        </a:p>
      </dgm:t>
    </dgm:pt>
    <dgm:pt modelId="{E6E73181-63E9-1C45-8E59-A89C41542276}">
      <dgm:prSet phldrT="[Text]" custT="1"/>
      <dgm:spPr/>
      <dgm:t>
        <a:bodyPr/>
        <a:lstStyle/>
        <a:p>
          <a:r>
            <a:rPr lang="en-US" sz="3600" dirty="0">
              <a:solidFill>
                <a:srgbClr val="000000"/>
              </a:solidFill>
            </a:rPr>
            <a:t>An Aging Workforce</a:t>
          </a:r>
        </a:p>
      </dgm:t>
    </dgm:pt>
    <dgm:pt modelId="{3B04665F-0D64-5240-8E42-E116D89AA207}" type="parTrans" cxnId="{0C181DA4-F116-FA4D-865E-47948CD5EF50}">
      <dgm:prSet/>
      <dgm:spPr/>
      <dgm:t>
        <a:bodyPr/>
        <a:lstStyle/>
        <a:p>
          <a:endParaRPr lang="en-US"/>
        </a:p>
      </dgm:t>
    </dgm:pt>
    <dgm:pt modelId="{4CD6FC62-BD07-7D4A-B0D3-B9C62D1B6A1B}" type="sibTrans" cxnId="{0C181DA4-F116-FA4D-865E-47948CD5EF50}">
      <dgm:prSet/>
      <dgm:spPr/>
      <dgm:t>
        <a:bodyPr/>
        <a:lstStyle/>
        <a:p>
          <a:endParaRPr lang="en-US"/>
        </a:p>
      </dgm:t>
    </dgm:pt>
    <dgm:pt modelId="{E1D06071-6B72-344A-BEA7-B10D0940D2D0}">
      <dgm:prSet phldrT="[Text]" custT="1"/>
      <dgm:spPr/>
      <dgm:t>
        <a:bodyPr/>
        <a:lstStyle/>
        <a:p>
          <a:r>
            <a:rPr lang="en-US" sz="3600" dirty="0">
              <a:solidFill>
                <a:srgbClr val="000000"/>
              </a:solidFill>
            </a:rPr>
            <a:t>A Diverse Workforce</a:t>
          </a:r>
        </a:p>
      </dgm:t>
    </dgm:pt>
    <dgm:pt modelId="{E821CD8B-0C54-D047-AAA0-AD26B9316E4E}" type="parTrans" cxnId="{AF9E09BC-863F-174E-A6B0-7D78A06E301C}">
      <dgm:prSet/>
      <dgm:spPr/>
      <dgm:t>
        <a:bodyPr/>
        <a:lstStyle/>
        <a:p>
          <a:endParaRPr lang="en-US"/>
        </a:p>
      </dgm:t>
    </dgm:pt>
    <dgm:pt modelId="{0476D534-38D4-CE4B-BF28-4F049278A911}" type="sibTrans" cxnId="{AF9E09BC-863F-174E-A6B0-7D78A06E301C}">
      <dgm:prSet/>
      <dgm:spPr/>
      <dgm:t>
        <a:bodyPr/>
        <a:lstStyle/>
        <a:p>
          <a:endParaRPr lang="en-US"/>
        </a:p>
      </dgm:t>
    </dgm:pt>
    <dgm:pt modelId="{2C1E0ECE-A6D8-FE4C-8BCD-0EA9FA37D83A}">
      <dgm:prSet phldrT="[Text]" custT="1"/>
      <dgm:spPr/>
      <dgm:t>
        <a:bodyPr/>
        <a:lstStyle/>
        <a:p>
          <a:r>
            <a:rPr lang="en-US" sz="3600" dirty="0">
              <a:solidFill>
                <a:srgbClr val="000000"/>
              </a:solidFill>
            </a:rPr>
            <a:t>Skill Deficiencies of the Workforce</a:t>
          </a:r>
        </a:p>
      </dgm:t>
    </dgm:pt>
    <dgm:pt modelId="{B8E13D94-B0E6-4040-BDF8-14007AFD20AD}" type="parTrans" cxnId="{4D39A9F4-2688-3E4D-AA90-FCC95B717C04}">
      <dgm:prSet/>
      <dgm:spPr/>
      <dgm:t>
        <a:bodyPr/>
        <a:lstStyle/>
        <a:p>
          <a:endParaRPr lang="en-US"/>
        </a:p>
      </dgm:t>
    </dgm:pt>
    <dgm:pt modelId="{BBFED7FB-4262-CB4A-B622-894D7D0CFDE2}" type="sibTrans" cxnId="{4D39A9F4-2688-3E4D-AA90-FCC95B717C04}">
      <dgm:prSet/>
      <dgm:spPr/>
      <dgm:t>
        <a:bodyPr/>
        <a:lstStyle/>
        <a:p>
          <a:endParaRPr lang="en-US"/>
        </a:p>
      </dgm:t>
    </dgm:pt>
    <dgm:pt modelId="{09434AC3-F13B-9243-99E6-D8E3A4C552C0}" type="pres">
      <dgm:prSet presAssocID="{3EB54258-B2DC-3240-A77F-4BD674994D77}" presName="linear" presStyleCnt="0">
        <dgm:presLayoutVars>
          <dgm:dir/>
          <dgm:animLvl val="lvl"/>
          <dgm:resizeHandles val="exact"/>
        </dgm:presLayoutVars>
      </dgm:prSet>
      <dgm:spPr/>
    </dgm:pt>
    <dgm:pt modelId="{5F8D54CF-EA87-9A4F-A2A2-8E10C9BCCEB1}" type="pres">
      <dgm:prSet presAssocID="{E6E73181-63E9-1C45-8E59-A89C41542276}" presName="parentLin" presStyleCnt="0"/>
      <dgm:spPr/>
    </dgm:pt>
    <dgm:pt modelId="{E7CD0E93-4DD5-2B44-9595-4DD550C5C329}" type="pres">
      <dgm:prSet presAssocID="{E6E73181-63E9-1C45-8E59-A89C41542276}" presName="parentLeftMargin" presStyleLbl="node1" presStyleIdx="0" presStyleCnt="3"/>
      <dgm:spPr/>
    </dgm:pt>
    <dgm:pt modelId="{0BAA16FF-075F-0347-8F08-06EE934C4D96}" type="pres">
      <dgm:prSet presAssocID="{E6E73181-63E9-1C45-8E59-A89C41542276}" presName="parentText" presStyleLbl="node1" presStyleIdx="0" presStyleCnt="3">
        <dgm:presLayoutVars>
          <dgm:chMax val="0"/>
          <dgm:bulletEnabled val="1"/>
        </dgm:presLayoutVars>
      </dgm:prSet>
      <dgm:spPr/>
    </dgm:pt>
    <dgm:pt modelId="{3D02F243-120F-B74E-A45A-54664C1C3C4E}" type="pres">
      <dgm:prSet presAssocID="{E6E73181-63E9-1C45-8E59-A89C41542276}" presName="negativeSpace" presStyleCnt="0"/>
      <dgm:spPr/>
    </dgm:pt>
    <dgm:pt modelId="{B6A1A632-188B-D540-BBE9-C255D61FBFEC}" type="pres">
      <dgm:prSet presAssocID="{E6E73181-63E9-1C45-8E59-A89C41542276}" presName="childText" presStyleLbl="conFgAcc1" presStyleIdx="0" presStyleCnt="3">
        <dgm:presLayoutVars>
          <dgm:bulletEnabled val="1"/>
        </dgm:presLayoutVars>
      </dgm:prSet>
      <dgm:spPr/>
    </dgm:pt>
    <dgm:pt modelId="{14AF404D-7CA1-9C44-B374-429A42D92F05}" type="pres">
      <dgm:prSet presAssocID="{4CD6FC62-BD07-7D4A-B0D3-B9C62D1B6A1B}" presName="spaceBetweenRectangles" presStyleCnt="0"/>
      <dgm:spPr/>
    </dgm:pt>
    <dgm:pt modelId="{F65A1691-A05C-CA4E-8276-7FA6879C73D2}" type="pres">
      <dgm:prSet presAssocID="{E1D06071-6B72-344A-BEA7-B10D0940D2D0}" presName="parentLin" presStyleCnt="0"/>
      <dgm:spPr/>
    </dgm:pt>
    <dgm:pt modelId="{48CE90B7-7365-F842-BC89-B5E5E63D4BF1}" type="pres">
      <dgm:prSet presAssocID="{E1D06071-6B72-344A-BEA7-B10D0940D2D0}" presName="parentLeftMargin" presStyleLbl="node1" presStyleIdx="0" presStyleCnt="3"/>
      <dgm:spPr/>
    </dgm:pt>
    <dgm:pt modelId="{ADD9D634-1E18-E141-98B9-AAC01DD78A7D}" type="pres">
      <dgm:prSet presAssocID="{E1D06071-6B72-344A-BEA7-B10D0940D2D0}" presName="parentText" presStyleLbl="node1" presStyleIdx="1" presStyleCnt="3">
        <dgm:presLayoutVars>
          <dgm:chMax val="0"/>
          <dgm:bulletEnabled val="1"/>
        </dgm:presLayoutVars>
      </dgm:prSet>
      <dgm:spPr/>
    </dgm:pt>
    <dgm:pt modelId="{A8788C44-3BF8-7B46-AD28-124A50573E0A}" type="pres">
      <dgm:prSet presAssocID="{E1D06071-6B72-344A-BEA7-B10D0940D2D0}" presName="negativeSpace" presStyleCnt="0"/>
      <dgm:spPr/>
    </dgm:pt>
    <dgm:pt modelId="{BFB10FCE-EA95-604C-92C1-034DE6EE6D41}" type="pres">
      <dgm:prSet presAssocID="{E1D06071-6B72-344A-BEA7-B10D0940D2D0}" presName="childText" presStyleLbl="conFgAcc1" presStyleIdx="1" presStyleCnt="3">
        <dgm:presLayoutVars>
          <dgm:bulletEnabled val="1"/>
        </dgm:presLayoutVars>
      </dgm:prSet>
      <dgm:spPr/>
    </dgm:pt>
    <dgm:pt modelId="{0BAF6B75-4997-CB44-BAAC-CF201DFAF38A}" type="pres">
      <dgm:prSet presAssocID="{0476D534-38D4-CE4B-BF28-4F049278A911}" presName="spaceBetweenRectangles" presStyleCnt="0"/>
      <dgm:spPr/>
    </dgm:pt>
    <dgm:pt modelId="{250BD411-BEFA-4C49-AE0F-3750BEE18710}" type="pres">
      <dgm:prSet presAssocID="{2C1E0ECE-A6D8-FE4C-8BCD-0EA9FA37D83A}" presName="parentLin" presStyleCnt="0"/>
      <dgm:spPr/>
    </dgm:pt>
    <dgm:pt modelId="{93DFF487-FFBD-8344-9B42-2174CCA9957B}" type="pres">
      <dgm:prSet presAssocID="{2C1E0ECE-A6D8-FE4C-8BCD-0EA9FA37D83A}" presName="parentLeftMargin" presStyleLbl="node1" presStyleIdx="1" presStyleCnt="3"/>
      <dgm:spPr/>
    </dgm:pt>
    <dgm:pt modelId="{0865F259-8131-E64D-8936-37499468E6E7}" type="pres">
      <dgm:prSet presAssocID="{2C1E0ECE-A6D8-FE4C-8BCD-0EA9FA37D83A}" presName="parentText" presStyleLbl="node1" presStyleIdx="2" presStyleCnt="3">
        <dgm:presLayoutVars>
          <dgm:chMax val="0"/>
          <dgm:bulletEnabled val="1"/>
        </dgm:presLayoutVars>
      </dgm:prSet>
      <dgm:spPr/>
    </dgm:pt>
    <dgm:pt modelId="{ACF5BA69-F4C1-394F-B6D1-1CCB5D875B44}" type="pres">
      <dgm:prSet presAssocID="{2C1E0ECE-A6D8-FE4C-8BCD-0EA9FA37D83A}" presName="negativeSpace" presStyleCnt="0"/>
      <dgm:spPr/>
    </dgm:pt>
    <dgm:pt modelId="{FC1D7E30-3095-144D-BEF0-8085B7607675}" type="pres">
      <dgm:prSet presAssocID="{2C1E0ECE-A6D8-FE4C-8BCD-0EA9FA37D83A}" presName="childText" presStyleLbl="conFgAcc1" presStyleIdx="2" presStyleCnt="3">
        <dgm:presLayoutVars>
          <dgm:bulletEnabled val="1"/>
        </dgm:presLayoutVars>
      </dgm:prSet>
      <dgm:spPr/>
    </dgm:pt>
  </dgm:ptLst>
  <dgm:cxnLst>
    <dgm:cxn modelId="{6A126F46-81D8-2842-8459-9BAD002689D7}" type="presOf" srcId="{E1D06071-6B72-344A-BEA7-B10D0940D2D0}" destId="{ADD9D634-1E18-E141-98B9-AAC01DD78A7D}" srcOrd="1" destOrd="0" presId="urn:microsoft.com/office/officeart/2005/8/layout/list1"/>
    <dgm:cxn modelId="{B618D16B-64CF-D544-A250-1DB341318C3D}" type="presOf" srcId="{2C1E0ECE-A6D8-FE4C-8BCD-0EA9FA37D83A}" destId="{0865F259-8131-E64D-8936-37499468E6E7}" srcOrd="1" destOrd="0" presId="urn:microsoft.com/office/officeart/2005/8/layout/list1"/>
    <dgm:cxn modelId="{636E9179-BB10-6A4F-8344-A47ADDFF4ADA}" type="presOf" srcId="{E1D06071-6B72-344A-BEA7-B10D0940D2D0}" destId="{48CE90B7-7365-F842-BC89-B5E5E63D4BF1}" srcOrd="0" destOrd="0" presId="urn:microsoft.com/office/officeart/2005/8/layout/list1"/>
    <dgm:cxn modelId="{A8DEA97E-E99B-8646-9B72-BCCFFC9ED8A4}" type="presOf" srcId="{3EB54258-B2DC-3240-A77F-4BD674994D77}" destId="{09434AC3-F13B-9243-99E6-D8E3A4C552C0}" srcOrd="0" destOrd="0" presId="urn:microsoft.com/office/officeart/2005/8/layout/list1"/>
    <dgm:cxn modelId="{0C181DA4-F116-FA4D-865E-47948CD5EF50}" srcId="{3EB54258-B2DC-3240-A77F-4BD674994D77}" destId="{E6E73181-63E9-1C45-8E59-A89C41542276}" srcOrd="0" destOrd="0" parTransId="{3B04665F-0D64-5240-8E42-E116D89AA207}" sibTransId="{4CD6FC62-BD07-7D4A-B0D3-B9C62D1B6A1B}"/>
    <dgm:cxn modelId="{E4A0A8A5-9482-0045-9C7C-37488E7C3180}" type="presOf" srcId="{E6E73181-63E9-1C45-8E59-A89C41542276}" destId="{0BAA16FF-075F-0347-8F08-06EE934C4D96}" srcOrd="1" destOrd="0" presId="urn:microsoft.com/office/officeart/2005/8/layout/list1"/>
    <dgm:cxn modelId="{AF9E09BC-863F-174E-A6B0-7D78A06E301C}" srcId="{3EB54258-B2DC-3240-A77F-4BD674994D77}" destId="{E1D06071-6B72-344A-BEA7-B10D0940D2D0}" srcOrd="1" destOrd="0" parTransId="{E821CD8B-0C54-D047-AAA0-AD26B9316E4E}" sibTransId="{0476D534-38D4-CE4B-BF28-4F049278A911}"/>
    <dgm:cxn modelId="{782897C5-5A85-6E40-B5DE-25C8A6DC9E59}" type="presOf" srcId="{E6E73181-63E9-1C45-8E59-A89C41542276}" destId="{E7CD0E93-4DD5-2B44-9595-4DD550C5C329}" srcOrd="0" destOrd="0" presId="urn:microsoft.com/office/officeart/2005/8/layout/list1"/>
    <dgm:cxn modelId="{F4BAACEB-955A-2842-9443-D9C2690286CC}" type="presOf" srcId="{2C1E0ECE-A6D8-FE4C-8BCD-0EA9FA37D83A}" destId="{93DFF487-FFBD-8344-9B42-2174CCA9957B}" srcOrd="0" destOrd="0" presId="urn:microsoft.com/office/officeart/2005/8/layout/list1"/>
    <dgm:cxn modelId="{4D39A9F4-2688-3E4D-AA90-FCC95B717C04}" srcId="{3EB54258-B2DC-3240-A77F-4BD674994D77}" destId="{2C1E0ECE-A6D8-FE4C-8BCD-0EA9FA37D83A}" srcOrd="2" destOrd="0" parTransId="{B8E13D94-B0E6-4040-BDF8-14007AFD20AD}" sibTransId="{BBFED7FB-4262-CB4A-B622-894D7D0CFDE2}"/>
    <dgm:cxn modelId="{B1D66FDD-0EB7-FF4D-89CF-A149228164B1}" type="presParOf" srcId="{09434AC3-F13B-9243-99E6-D8E3A4C552C0}" destId="{5F8D54CF-EA87-9A4F-A2A2-8E10C9BCCEB1}" srcOrd="0" destOrd="0" presId="urn:microsoft.com/office/officeart/2005/8/layout/list1"/>
    <dgm:cxn modelId="{779CAEFE-9393-0045-A66A-6DA6A46330A8}" type="presParOf" srcId="{5F8D54CF-EA87-9A4F-A2A2-8E10C9BCCEB1}" destId="{E7CD0E93-4DD5-2B44-9595-4DD550C5C329}" srcOrd="0" destOrd="0" presId="urn:microsoft.com/office/officeart/2005/8/layout/list1"/>
    <dgm:cxn modelId="{711E57F0-C59E-214F-B00F-A68AE107A057}" type="presParOf" srcId="{5F8D54CF-EA87-9A4F-A2A2-8E10C9BCCEB1}" destId="{0BAA16FF-075F-0347-8F08-06EE934C4D96}" srcOrd="1" destOrd="0" presId="urn:microsoft.com/office/officeart/2005/8/layout/list1"/>
    <dgm:cxn modelId="{7B1307B6-89C7-DD41-9BEC-04C3E6A58129}" type="presParOf" srcId="{09434AC3-F13B-9243-99E6-D8E3A4C552C0}" destId="{3D02F243-120F-B74E-A45A-54664C1C3C4E}" srcOrd="1" destOrd="0" presId="urn:microsoft.com/office/officeart/2005/8/layout/list1"/>
    <dgm:cxn modelId="{61417691-92E5-E847-A4AA-47AF829A2345}" type="presParOf" srcId="{09434AC3-F13B-9243-99E6-D8E3A4C552C0}" destId="{B6A1A632-188B-D540-BBE9-C255D61FBFEC}" srcOrd="2" destOrd="0" presId="urn:microsoft.com/office/officeart/2005/8/layout/list1"/>
    <dgm:cxn modelId="{DA3785BB-F3A9-A24B-A598-6E630E7149A2}" type="presParOf" srcId="{09434AC3-F13B-9243-99E6-D8E3A4C552C0}" destId="{14AF404D-7CA1-9C44-B374-429A42D92F05}" srcOrd="3" destOrd="0" presId="urn:microsoft.com/office/officeart/2005/8/layout/list1"/>
    <dgm:cxn modelId="{508682A5-07AA-074B-9806-9E546CDACF1D}" type="presParOf" srcId="{09434AC3-F13B-9243-99E6-D8E3A4C552C0}" destId="{F65A1691-A05C-CA4E-8276-7FA6879C73D2}" srcOrd="4" destOrd="0" presId="urn:microsoft.com/office/officeart/2005/8/layout/list1"/>
    <dgm:cxn modelId="{B60EDE7A-F2D7-514C-92D2-61BFCF0FD24E}" type="presParOf" srcId="{F65A1691-A05C-CA4E-8276-7FA6879C73D2}" destId="{48CE90B7-7365-F842-BC89-B5E5E63D4BF1}" srcOrd="0" destOrd="0" presId="urn:microsoft.com/office/officeart/2005/8/layout/list1"/>
    <dgm:cxn modelId="{AC7702BE-9150-934F-96E5-1A4EC45723C5}" type="presParOf" srcId="{F65A1691-A05C-CA4E-8276-7FA6879C73D2}" destId="{ADD9D634-1E18-E141-98B9-AAC01DD78A7D}" srcOrd="1" destOrd="0" presId="urn:microsoft.com/office/officeart/2005/8/layout/list1"/>
    <dgm:cxn modelId="{8B775298-7F38-2442-A345-DE87A16A46A5}" type="presParOf" srcId="{09434AC3-F13B-9243-99E6-D8E3A4C552C0}" destId="{A8788C44-3BF8-7B46-AD28-124A50573E0A}" srcOrd="5" destOrd="0" presId="urn:microsoft.com/office/officeart/2005/8/layout/list1"/>
    <dgm:cxn modelId="{FC5B4946-FE13-2844-AD68-4D1BCC9F8923}" type="presParOf" srcId="{09434AC3-F13B-9243-99E6-D8E3A4C552C0}" destId="{BFB10FCE-EA95-604C-92C1-034DE6EE6D41}" srcOrd="6" destOrd="0" presId="urn:microsoft.com/office/officeart/2005/8/layout/list1"/>
    <dgm:cxn modelId="{40DB04CC-CB89-6441-9D16-F827F80603BA}" type="presParOf" srcId="{09434AC3-F13B-9243-99E6-D8E3A4C552C0}" destId="{0BAF6B75-4997-CB44-BAAC-CF201DFAF38A}" srcOrd="7" destOrd="0" presId="urn:microsoft.com/office/officeart/2005/8/layout/list1"/>
    <dgm:cxn modelId="{7DE72987-AF2D-B444-87EE-33D8350B4E3B}" type="presParOf" srcId="{09434AC3-F13B-9243-99E6-D8E3A4C552C0}" destId="{250BD411-BEFA-4C49-AE0F-3750BEE18710}" srcOrd="8" destOrd="0" presId="urn:microsoft.com/office/officeart/2005/8/layout/list1"/>
    <dgm:cxn modelId="{C96DE76E-DF95-EE45-A4C4-0FFD3D81D34A}" type="presParOf" srcId="{250BD411-BEFA-4C49-AE0F-3750BEE18710}" destId="{93DFF487-FFBD-8344-9B42-2174CCA9957B}" srcOrd="0" destOrd="0" presId="urn:microsoft.com/office/officeart/2005/8/layout/list1"/>
    <dgm:cxn modelId="{748F7551-052C-A447-9019-1267F90A1945}" type="presParOf" srcId="{250BD411-BEFA-4C49-AE0F-3750BEE18710}" destId="{0865F259-8131-E64D-8936-37499468E6E7}" srcOrd="1" destOrd="0" presId="urn:microsoft.com/office/officeart/2005/8/layout/list1"/>
    <dgm:cxn modelId="{35F2D0EC-2F9F-B541-9A1C-70579D3B1815}" type="presParOf" srcId="{09434AC3-F13B-9243-99E6-D8E3A4C552C0}" destId="{ACF5BA69-F4C1-394F-B6D1-1CCB5D875B44}" srcOrd="9" destOrd="0" presId="urn:microsoft.com/office/officeart/2005/8/layout/list1"/>
    <dgm:cxn modelId="{EB95130F-E883-EC49-8ACD-B1792B028A0B}" type="presParOf" srcId="{09434AC3-F13B-9243-99E6-D8E3A4C552C0}" destId="{FC1D7E30-3095-144D-BEF0-8085B760767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589070-9DED-7549-B696-8661C6E0B82B}" type="doc">
      <dgm:prSet loTypeId="urn:microsoft.com/office/officeart/2005/8/layout/vList2" loCatId="list" qsTypeId="urn:microsoft.com/office/officeart/2005/8/quickstyle/3D2" qsCatId="3D" csTypeId="urn:microsoft.com/office/officeart/2005/8/colors/colorful3" csCatId="colorful" phldr="1"/>
      <dgm:spPr/>
      <dgm:t>
        <a:bodyPr/>
        <a:lstStyle/>
        <a:p>
          <a:endParaRPr lang="en-US"/>
        </a:p>
      </dgm:t>
    </dgm:pt>
    <dgm:pt modelId="{112DCCF5-18F4-1548-A4C4-D8831A752279}">
      <dgm:prSet phldrT="[Text]" custT="1"/>
      <dgm:spPr/>
      <dgm:t>
        <a:bodyPr/>
        <a:lstStyle/>
        <a:p>
          <a:r>
            <a:rPr lang="en-US" sz="3200" b="1" dirty="0">
              <a:solidFill>
                <a:schemeClr val="tx1"/>
              </a:solidFill>
            </a:rPr>
            <a:t>TQM</a:t>
          </a:r>
          <a:r>
            <a:rPr lang="en-US" sz="3200" dirty="0">
              <a:solidFill>
                <a:schemeClr val="tx1"/>
              </a:solidFill>
            </a:rPr>
            <a:t> is a companywide effort to continuously improve the ways people, machines, and systems accomplish work.</a:t>
          </a:r>
        </a:p>
      </dgm:t>
    </dgm:pt>
    <dgm:pt modelId="{AE25446F-125C-C64D-855B-0E4A70B00644}" type="parTrans" cxnId="{B5E1D24D-9D39-C949-8514-0425AF8334D3}">
      <dgm:prSet/>
      <dgm:spPr/>
      <dgm:t>
        <a:bodyPr/>
        <a:lstStyle/>
        <a:p>
          <a:endParaRPr lang="en-US"/>
        </a:p>
      </dgm:t>
    </dgm:pt>
    <dgm:pt modelId="{1A0E895C-E0A7-3D4E-BF68-305A8825D188}" type="sibTrans" cxnId="{B5E1D24D-9D39-C949-8514-0425AF8334D3}">
      <dgm:prSet/>
      <dgm:spPr/>
      <dgm:t>
        <a:bodyPr/>
        <a:lstStyle/>
        <a:p>
          <a:endParaRPr lang="en-US"/>
        </a:p>
      </dgm:t>
    </dgm:pt>
    <dgm:pt modelId="{9A0FECA0-2F98-C942-8836-F7DC791DA150}">
      <dgm:prSet phldrT="[Text]" custT="1"/>
      <dgm:spPr/>
      <dgm:t>
        <a:bodyPr/>
        <a:lstStyle/>
        <a:p>
          <a:r>
            <a:rPr lang="en-US" sz="3200" dirty="0">
              <a:solidFill>
                <a:srgbClr val="000000"/>
              </a:solidFill>
            </a:rPr>
            <a:t>The </a:t>
          </a:r>
          <a:r>
            <a:rPr lang="en-US" sz="3200" b="1" dirty="0">
              <a:solidFill>
                <a:srgbClr val="000000"/>
              </a:solidFill>
            </a:rPr>
            <a:t>TQM</a:t>
          </a:r>
          <a:r>
            <a:rPr lang="en-US" sz="3200" dirty="0">
              <a:solidFill>
                <a:srgbClr val="000000"/>
              </a:solidFill>
            </a:rPr>
            <a:t> approach provides guidelines for all the organization’s activities, including HRM.</a:t>
          </a:r>
        </a:p>
      </dgm:t>
    </dgm:pt>
    <dgm:pt modelId="{24362233-C0F1-864E-AF88-EDF814374627}" type="parTrans" cxnId="{8D709F1F-44D7-4B47-94CE-052EBC2FBAB9}">
      <dgm:prSet/>
      <dgm:spPr/>
      <dgm:t>
        <a:bodyPr/>
        <a:lstStyle/>
        <a:p>
          <a:endParaRPr lang="en-US"/>
        </a:p>
      </dgm:t>
    </dgm:pt>
    <dgm:pt modelId="{A2702EE3-783B-6140-BDD6-18ADBD606CB9}" type="sibTrans" cxnId="{8D709F1F-44D7-4B47-94CE-052EBC2FBAB9}">
      <dgm:prSet/>
      <dgm:spPr/>
      <dgm:t>
        <a:bodyPr/>
        <a:lstStyle/>
        <a:p>
          <a:endParaRPr lang="en-US"/>
        </a:p>
      </dgm:t>
    </dgm:pt>
    <dgm:pt modelId="{4872FFD3-5643-4446-ACE4-D17248F843A5}" type="pres">
      <dgm:prSet presAssocID="{E5589070-9DED-7549-B696-8661C6E0B82B}" presName="linear" presStyleCnt="0">
        <dgm:presLayoutVars>
          <dgm:animLvl val="lvl"/>
          <dgm:resizeHandles val="exact"/>
        </dgm:presLayoutVars>
      </dgm:prSet>
      <dgm:spPr/>
    </dgm:pt>
    <dgm:pt modelId="{31DA368E-AC23-B244-8B1F-42590C7098FA}" type="pres">
      <dgm:prSet presAssocID="{112DCCF5-18F4-1548-A4C4-D8831A752279}" presName="parentText" presStyleLbl="node1" presStyleIdx="0" presStyleCnt="2">
        <dgm:presLayoutVars>
          <dgm:chMax val="0"/>
          <dgm:bulletEnabled val="1"/>
        </dgm:presLayoutVars>
      </dgm:prSet>
      <dgm:spPr/>
    </dgm:pt>
    <dgm:pt modelId="{F58CEA66-70F4-A447-BE4A-67DBE8691C77}" type="pres">
      <dgm:prSet presAssocID="{1A0E895C-E0A7-3D4E-BF68-305A8825D188}" presName="spacer" presStyleCnt="0"/>
      <dgm:spPr/>
    </dgm:pt>
    <dgm:pt modelId="{69DA6217-DD81-BA47-82DB-5E4B31AC20EF}" type="pres">
      <dgm:prSet presAssocID="{9A0FECA0-2F98-C942-8836-F7DC791DA150}" presName="parentText" presStyleLbl="node1" presStyleIdx="1" presStyleCnt="2">
        <dgm:presLayoutVars>
          <dgm:chMax val="0"/>
          <dgm:bulletEnabled val="1"/>
        </dgm:presLayoutVars>
      </dgm:prSet>
      <dgm:spPr/>
    </dgm:pt>
  </dgm:ptLst>
  <dgm:cxnLst>
    <dgm:cxn modelId="{7047B404-EC68-1145-BFAC-FF2B3D386672}" type="presOf" srcId="{E5589070-9DED-7549-B696-8661C6E0B82B}" destId="{4872FFD3-5643-4446-ACE4-D17248F843A5}" srcOrd="0" destOrd="0" presId="urn:microsoft.com/office/officeart/2005/8/layout/vList2"/>
    <dgm:cxn modelId="{497FF10C-0CC7-984F-88C1-8B06FBE82AC1}" type="presOf" srcId="{112DCCF5-18F4-1548-A4C4-D8831A752279}" destId="{31DA368E-AC23-B244-8B1F-42590C7098FA}" srcOrd="0" destOrd="0" presId="urn:microsoft.com/office/officeart/2005/8/layout/vList2"/>
    <dgm:cxn modelId="{8D709F1F-44D7-4B47-94CE-052EBC2FBAB9}" srcId="{E5589070-9DED-7549-B696-8661C6E0B82B}" destId="{9A0FECA0-2F98-C942-8836-F7DC791DA150}" srcOrd="1" destOrd="0" parTransId="{24362233-C0F1-864E-AF88-EDF814374627}" sibTransId="{A2702EE3-783B-6140-BDD6-18ADBD606CB9}"/>
    <dgm:cxn modelId="{B5E1D24D-9D39-C949-8514-0425AF8334D3}" srcId="{E5589070-9DED-7549-B696-8661C6E0B82B}" destId="{112DCCF5-18F4-1548-A4C4-D8831A752279}" srcOrd="0" destOrd="0" parTransId="{AE25446F-125C-C64D-855B-0E4A70B00644}" sibTransId="{1A0E895C-E0A7-3D4E-BF68-305A8825D188}"/>
    <dgm:cxn modelId="{69FCEBD3-8D51-AF44-BEED-461DC63C9782}" type="presOf" srcId="{9A0FECA0-2F98-C942-8836-F7DC791DA150}" destId="{69DA6217-DD81-BA47-82DB-5E4B31AC20EF}" srcOrd="0" destOrd="0" presId="urn:microsoft.com/office/officeart/2005/8/layout/vList2"/>
    <dgm:cxn modelId="{9374316A-4EDE-8C4D-B0FB-D599AF0ECF5C}" type="presParOf" srcId="{4872FFD3-5643-4446-ACE4-D17248F843A5}" destId="{31DA368E-AC23-B244-8B1F-42590C7098FA}" srcOrd="0" destOrd="0" presId="urn:microsoft.com/office/officeart/2005/8/layout/vList2"/>
    <dgm:cxn modelId="{557F2704-0151-894C-A3A2-E3C3DF459DE4}" type="presParOf" srcId="{4872FFD3-5643-4446-ACE4-D17248F843A5}" destId="{F58CEA66-70F4-A447-BE4A-67DBE8691C77}" srcOrd="1" destOrd="0" presId="urn:microsoft.com/office/officeart/2005/8/layout/vList2"/>
    <dgm:cxn modelId="{DE2BF0C9-916F-7B42-92AB-494732AAB4AA}" type="presParOf" srcId="{4872FFD3-5643-4446-ACE4-D17248F843A5}" destId="{69DA6217-DD81-BA47-82DB-5E4B31AC20E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650D82-E4F7-FD48-8930-2EF5D4CADD52}" type="doc">
      <dgm:prSet loTypeId="urn:microsoft.com/office/officeart/2005/8/layout/vList2" loCatId="list" qsTypeId="urn:microsoft.com/office/officeart/2005/8/quickstyle/3D2" qsCatId="3D" csTypeId="urn:microsoft.com/office/officeart/2005/8/colors/colorful3" csCatId="colorful" phldr="1"/>
      <dgm:spPr/>
      <dgm:t>
        <a:bodyPr/>
        <a:lstStyle/>
        <a:p>
          <a:endParaRPr lang="en-US"/>
        </a:p>
      </dgm:t>
    </dgm:pt>
    <dgm:pt modelId="{C3EBA610-2246-6A4F-ACB1-245291ABD377}">
      <dgm:prSet phldrT="[Text]" custT="1"/>
      <dgm:spPr/>
      <dgm:t>
        <a:bodyPr/>
        <a:lstStyle/>
        <a:p>
          <a:r>
            <a:rPr lang="en-US" sz="3200" b="1" dirty="0">
              <a:solidFill>
                <a:srgbClr val="800000"/>
              </a:solidFill>
            </a:rPr>
            <a:t>e-HRM: </a:t>
          </a:r>
          <a:r>
            <a:rPr lang="en-US" sz="3200" dirty="0">
              <a:solidFill>
                <a:srgbClr val="000000"/>
              </a:solidFill>
            </a:rPr>
            <a:t>the processing and transmission of digitized HR information especially using computer networking and the Internet. </a:t>
          </a:r>
        </a:p>
      </dgm:t>
    </dgm:pt>
    <dgm:pt modelId="{4C752502-682E-D146-8D73-56003B4640BA}" type="parTrans" cxnId="{FFFD734D-0F13-B349-9B72-D0D89320BF8E}">
      <dgm:prSet/>
      <dgm:spPr/>
      <dgm:t>
        <a:bodyPr/>
        <a:lstStyle/>
        <a:p>
          <a:endParaRPr lang="en-US"/>
        </a:p>
      </dgm:t>
    </dgm:pt>
    <dgm:pt modelId="{B5A12206-7CD2-294E-B055-A8FE9B879F5C}" type="sibTrans" cxnId="{FFFD734D-0F13-B349-9B72-D0D89320BF8E}">
      <dgm:prSet/>
      <dgm:spPr/>
      <dgm:t>
        <a:bodyPr/>
        <a:lstStyle/>
        <a:p>
          <a:endParaRPr lang="en-US"/>
        </a:p>
      </dgm:t>
    </dgm:pt>
    <dgm:pt modelId="{ACD5C3BA-DB86-C040-9310-EC54DB3B58A4}">
      <dgm:prSet phldrT="[Text]" custT="1"/>
      <dgm:spPr/>
      <dgm:t>
        <a:bodyPr/>
        <a:lstStyle/>
        <a:p>
          <a:r>
            <a:rPr lang="en-US" sz="3200" b="1" dirty="0">
              <a:solidFill>
                <a:srgbClr val="800000"/>
              </a:solidFill>
            </a:rPr>
            <a:t>e-HRM </a:t>
          </a:r>
          <a:r>
            <a:rPr lang="en-US" sz="3200" b="0" dirty="0">
              <a:solidFill>
                <a:srgbClr val="000000"/>
              </a:solidFill>
            </a:rPr>
            <a:t>has the potential to change all traditional HRM functions.</a:t>
          </a:r>
        </a:p>
      </dgm:t>
    </dgm:pt>
    <dgm:pt modelId="{A5D16755-578C-8347-B1C1-3D82DB3F2438}" type="parTrans" cxnId="{1C9087E6-8DF5-4048-BDD4-CA6ED58EB187}">
      <dgm:prSet/>
      <dgm:spPr/>
      <dgm:t>
        <a:bodyPr/>
        <a:lstStyle/>
        <a:p>
          <a:endParaRPr lang="en-US"/>
        </a:p>
      </dgm:t>
    </dgm:pt>
    <dgm:pt modelId="{084B477B-B0A4-A24D-88B0-E9D529AB9D63}" type="sibTrans" cxnId="{1C9087E6-8DF5-4048-BDD4-CA6ED58EB187}">
      <dgm:prSet/>
      <dgm:spPr/>
      <dgm:t>
        <a:bodyPr/>
        <a:lstStyle/>
        <a:p>
          <a:endParaRPr lang="en-US"/>
        </a:p>
      </dgm:t>
    </dgm:pt>
    <dgm:pt modelId="{6E16269B-C09B-4FDA-8196-54387FAF5B07}">
      <dgm:prSet phldrT="[Text]" custT="1"/>
      <dgm:spPr/>
      <dgm:t>
        <a:bodyPr/>
        <a:lstStyle/>
        <a:p>
          <a:r>
            <a:rPr lang="en-US" sz="3200" b="1" dirty="0">
              <a:solidFill>
                <a:srgbClr val="800000"/>
              </a:solidFill>
            </a:rPr>
            <a:t>Self-Service:  </a:t>
          </a:r>
          <a:r>
            <a:rPr lang="en-US" sz="3200" b="0" dirty="0">
              <a:solidFill>
                <a:srgbClr val="000000"/>
              </a:solidFill>
            </a:rPr>
            <a:t>System in which employees have online access to information about HR issues and go online to enroll themselves in programs and provide feedback through surveys</a:t>
          </a:r>
        </a:p>
      </dgm:t>
    </dgm:pt>
    <dgm:pt modelId="{FA9619D5-E4F4-4211-B09B-D62A2FFC5B74}" type="parTrans" cxnId="{2CCD00AF-15DC-4145-80C0-D509F59772DC}">
      <dgm:prSet/>
      <dgm:spPr/>
      <dgm:t>
        <a:bodyPr/>
        <a:lstStyle/>
        <a:p>
          <a:endParaRPr lang="en-US"/>
        </a:p>
      </dgm:t>
    </dgm:pt>
    <dgm:pt modelId="{5CB75B2E-0EE0-4B94-9D94-67E3BE3BCCD9}" type="sibTrans" cxnId="{2CCD00AF-15DC-4145-80C0-D509F59772DC}">
      <dgm:prSet/>
      <dgm:spPr/>
      <dgm:t>
        <a:bodyPr/>
        <a:lstStyle/>
        <a:p>
          <a:endParaRPr lang="en-US"/>
        </a:p>
      </dgm:t>
    </dgm:pt>
    <dgm:pt modelId="{94BBA0B7-2F0E-824C-A9FF-451EF1A7305E}" type="pres">
      <dgm:prSet presAssocID="{E8650D82-E4F7-FD48-8930-2EF5D4CADD52}" presName="linear" presStyleCnt="0">
        <dgm:presLayoutVars>
          <dgm:animLvl val="lvl"/>
          <dgm:resizeHandles val="exact"/>
        </dgm:presLayoutVars>
      </dgm:prSet>
      <dgm:spPr/>
    </dgm:pt>
    <dgm:pt modelId="{225AFD36-654D-4F49-A8A2-B3A944534FD0}" type="pres">
      <dgm:prSet presAssocID="{C3EBA610-2246-6A4F-ACB1-245291ABD377}" presName="parentText" presStyleLbl="node1" presStyleIdx="0" presStyleCnt="3">
        <dgm:presLayoutVars>
          <dgm:chMax val="0"/>
          <dgm:bulletEnabled val="1"/>
        </dgm:presLayoutVars>
      </dgm:prSet>
      <dgm:spPr/>
    </dgm:pt>
    <dgm:pt modelId="{09524551-AF53-FF46-816B-868149736FC9}" type="pres">
      <dgm:prSet presAssocID="{B5A12206-7CD2-294E-B055-A8FE9B879F5C}" presName="spacer" presStyleCnt="0"/>
      <dgm:spPr/>
    </dgm:pt>
    <dgm:pt modelId="{F59ADEF1-A24A-3844-8D0E-2013C6F7BEC6}" type="pres">
      <dgm:prSet presAssocID="{ACD5C3BA-DB86-C040-9310-EC54DB3B58A4}" presName="parentText" presStyleLbl="node1" presStyleIdx="1" presStyleCnt="3" custScaleY="69656">
        <dgm:presLayoutVars>
          <dgm:chMax val="0"/>
          <dgm:bulletEnabled val="1"/>
        </dgm:presLayoutVars>
      </dgm:prSet>
      <dgm:spPr/>
    </dgm:pt>
    <dgm:pt modelId="{43DDE034-FF53-4D23-88F8-55E39CEBB81D}" type="pres">
      <dgm:prSet presAssocID="{084B477B-B0A4-A24D-88B0-E9D529AB9D63}" presName="spacer" presStyleCnt="0"/>
      <dgm:spPr/>
    </dgm:pt>
    <dgm:pt modelId="{0E768AC4-DD10-4853-829F-516A7B6A8289}" type="pres">
      <dgm:prSet presAssocID="{6E16269B-C09B-4FDA-8196-54387FAF5B07}" presName="parentText" presStyleLbl="node1" presStyleIdx="2" presStyleCnt="3" custScaleY="149006">
        <dgm:presLayoutVars>
          <dgm:chMax val="0"/>
          <dgm:bulletEnabled val="1"/>
        </dgm:presLayoutVars>
      </dgm:prSet>
      <dgm:spPr/>
    </dgm:pt>
  </dgm:ptLst>
  <dgm:cxnLst>
    <dgm:cxn modelId="{1EF5570A-217A-144B-9FA4-A7A82A7C5D98}" type="presOf" srcId="{6E16269B-C09B-4FDA-8196-54387FAF5B07}" destId="{0E768AC4-DD10-4853-829F-516A7B6A8289}" srcOrd="0" destOrd="0" presId="urn:microsoft.com/office/officeart/2005/8/layout/vList2"/>
    <dgm:cxn modelId="{FFFD734D-0F13-B349-9B72-D0D89320BF8E}" srcId="{E8650D82-E4F7-FD48-8930-2EF5D4CADD52}" destId="{C3EBA610-2246-6A4F-ACB1-245291ABD377}" srcOrd="0" destOrd="0" parTransId="{4C752502-682E-D146-8D73-56003B4640BA}" sibTransId="{B5A12206-7CD2-294E-B055-A8FE9B879F5C}"/>
    <dgm:cxn modelId="{2CCD00AF-15DC-4145-80C0-D509F59772DC}" srcId="{E8650D82-E4F7-FD48-8930-2EF5D4CADD52}" destId="{6E16269B-C09B-4FDA-8196-54387FAF5B07}" srcOrd="2" destOrd="0" parTransId="{FA9619D5-E4F4-4211-B09B-D62A2FFC5B74}" sibTransId="{5CB75B2E-0EE0-4B94-9D94-67E3BE3BCCD9}"/>
    <dgm:cxn modelId="{CC53EFB0-881A-BA4E-88C3-2AC43922A4D1}" type="presOf" srcId="{ACD5C3BA-DB86-C040-9310-EC54DB3B58A4}" destId="{F59ADEF1-A24A-3844-8D0E-2013C6F7BEC6}" srcOrd="0" destOrd="0" presId="urn:microsoft.com/office/officeart/2005/8/layout/vList2"/>
    <dgm:cxn modelId="{04CBDCBF-B787-5143-B5BB-7875FC0B111C}" type="presOf" srcId="{C3EBA610-2246-6A4F-ACB1-245291ABD377}" destId="{225AFD36-654D-4F49-A8A2-B3A944534FD0}" srcOrd="0" destOrd="0" presId="urn:microsoft.com/office/officeart/2005/8/layout/vList2"/>
    <dgm:cxn modelId="{1C9087E6-8DF5-4048-BDD4-CA6ED58EB187}" srcId="{E8650D82-E4F7-FD48-8930-2EF5D4CADD52}" destId="{ACD5C3BA-DB86-C040-9310-EC54DB3B58A4}" srcOrd="1" destOrd="0" parTransId="{A5D16755-578C-8347-B1C1-3D82DB3F2438}" sibTransId="{084B477B-B0A4-A24D-88B0-E9D529AB9D63}"/>
    <dgm:cxn modelId="{F99CB3FE-8082-5943-8F19-485EA89AA59D}" type="presOf" srcId="{E8650D82-E4F7-FD48-8930-2EF5D4CADD52}" destId="{94BBA0B7-2F0E-824C-A9FF-451EF1A7305E}" srcOrd="0" destOrd="0" presId="urn:microsoft.com/office/officeart/2005/8/layout/vList2"/>
    <dgm:cxn modelId="{A08BC8E5-E45F-2641-BE42-8A03E387E372}" type="presParOf" srcId="{94BBA0B7-2F0E-824C-A9FF-451EF1A7305E}" destId="{225AFD36-654D-4F49-A8A2-B3A944534FD0}" srcOrd="0" destOrd="0" presId="urn:microsoft.com/office/officeart/2005/8/layout/vList2"/>
    <dgm:cxn modelId="{A899139A-3692-4841-9275-D40F7210E78C}" type="presParOf" srcId="{94BBA0B7-2F0E-824C-A9FF-451EF1A7305E}" destId="{09524551-AF53-FF46-816B-868149736FC9}" srcOrd="1" destOrd="0" presId="urn:microsoft.com/office/officeart/2005/8/layout/vList2"/>
    <dgm:cxn modelId="{5A03613C-E47E-D141-AD1C-FF644F0D9418}" type="presParOf" srcId="{94BBA0B7-2F0E-824C-A9FF-451EF1A7305E}" destId="{F59ADEF1-A24A-3844-8D0E-2013C6F7BEC6}" srcOrd="2" destOrd="0" presId="urn:microsoft.com/office/officeart/2005/8/layout/vList2"/>
    <dgm:cxn modelId="{4A3A887A-FCE4-E14D-9E0C-06D2F7460B3E}" type="presParOf" srcId="{94BBA0B7-2F0E-824C-A9FF-451EF1A7305E}" destId="{43DDE034-FF53-4D23-88F8-55E39CEBB81D}" srcOrd="3" destOrd="0" presId="urn:microsoft.com/office/officeart/2005/8/layout/vList2"/>
    <dgm:cxn modelId="{B2045C87-85D3-9C4D-82DC-B2D8466ED4E1}" type="presParOf" srcId="{94BBA0B7-2F0E-824C-A9FF-451EF1A7305E}" destId="{0E768AC4-DD10-4853-829F-516A7B6A828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EC6353-897A-D44A-A090-129616835508}" type="doc">
      <dgm:prSet loTypeId="urn:microsoft.com/office/officeart/2005/8/layout/default#2" loCatId="list" qsTypeId="urn:microsoft.com/office/officeart/2005/8/quickstyle/3D2" qsCatId="3D" csTypeId="urn:microsoft.com/office/officeart/2005/8/colors/colorful1#1" csCatId="colorful" phldr="1"/>
      <dgm:spPr/>
      <dgm:t>
        <a:bodyPr/>
        <a:lstStyle/>
        <a:p>
          <a:endParaRPr lang="en-US"/>
        </a:p>
      </dgm:t>
    </dgm:pt>
    <dgm:pt modelId="{45CF1B0F-D4B8-C342-B9EE-F4E408D343FB}">
      <dgm:prSet phldrT="[Text]"/>
      <dgm:spPr/>
      <dgm:t>
        <a:bodyPr/>
        <a:lstStyle/>
        <a:p>
          <a:r>
            <a:rPr lang="en-US" dirty="0">
              <a:solidFill>
                <a:schemeClr val="tx1"/>
              </a:solidFill>
            </a:rPr>
            <a:t>A New Psychological Contract</a:t>
          </a:r>
        </a:p>
      </dgm:t>
    </dgm:pt>
    <dgm:pt modelId="{260F319F-5D63-514B-A051-B9C8E57440C4}" type="parTrans" cxnId="{3AD0C5A6-4FAC-434F-A5DC-6C6CC1458035}">
      <dgm:prSet/>
      <dgm:spPr/>
      <dgm:t>
        <a:bodyPr/>
        <a:lstStyle/>
        <a:p>
          <a:endParaRPr lang="en-US"/>
        </a:p>
      </dgm:t>
    </dgm:pt>
    <dgm:pt modelId="{866B2446-265C-C741-B80C-F6EA051CBBB0}" type="sibTrans" cxnId="{3AD0C5A6-4FAC-434F-A5DC-6C6CC1458035}">
      <dgm:prSet/>
      <dgm:spPr/>
      <dgm:t>
        <a:bodyPr/>
        <a:lstStyle/>
        <a:p>
          <a:endParaRPr lang="en-US"/>
        </a:p>
      </dgm:t>
    </dgm:pt>
    <dgm:pt modelId="{19CE7CC3-D97C-AB46-8E64-8B99AFAE87AF}">
      <dgm:prSet phldrT="[Text]"/>
      <dgm:spPr/>
      <dgm:t>
        <a:bodyPr/>
        <a:lstStyle/>
        <a:p>
          <a:r>
            <a:rPr lang="en-US" dirty="0">
              <a:solidFill>
                <a:srgbClr val="000000"/>
              </a:solidFill>
            </a:rPr>
            <a:t>Flexibility</a:t>
          </a:r>
        </a:p>
      </dgm:t>
    </dgm:pt>
    <dgm:pt modelId="{4A02DD7E-676E-4244-A764-F6B33BCF5D24}" type="parTrans" cxnId="{D0A486B0-07DE-804D-BCED-A0D55317A058}">
      <dgm:prSet/>
      <dgm:spPr/>
      <dgm:t>
        <a:bodyPr/>
        <a:lstStyle/>
        <a:p>
          <a:endParaRPr lang="en-US"/>
        </a:p>
      </dgm:t>
    </dgm:pt>
    <dgm:pt modelId="{BAFCEFB0-C32C-C847-A40B-2E9478EC331B}" type="sibTrans" cxnId="{D0A486B0-07DE-804D-BCED-A0D55317A058}">
      <dgm:prSet/>
      <dgm:spPr/>
      <dgm:t>
        <a:bodyPr/>
        <a:lstStyle/>
        <a:p>
          <a:endParaRPr lang="en-US"/>
        </a:p>
      </dgm:t>
    </dgm:pt>
    <dgm:pt modelId="{FA3957D5-DEB7-1448-97A9-2C00200CD52A}">
      <dgm:prSet phldrT="[Text]"/>
      <dgm:spPr/>
      <dgm:t>
        <a:bodyPr/>
        <a:lstStyle/>
        <a:p>
          <a:r>
            <a:rPr lang="en-US" dirty="0">
              <a:solidFill>
                <a:srgbClr val="000000"/>
              </a:solidFill>
            </a:rPr>
            <a:t>Flexible Staffing Levels</a:t>
          </a:r>
        </a:p>
      </dgm:t>
    </dgm:pt>
    <dgm:pt modelId="{C4576794-946C-8743-8337-84F18E9515F3}" type="parTrans" cxnId="{6E8EEED0-714E-3448-A4DA-EF74E52AF32D}">
      <dgm:prSet/>
      <dgm:spPr/>
      <dgm:t>
        <a:bodyPr/>
        <a:lstStyle/>
        <a:p>
          <a:endParaRPr lang="en-US"/>
        </a:p>
      </dgm:t>
    </dgm:pt>
    <dgm:pt modelId="{3B2F895F-DF06-2148-AF8E-A741DD4D3032}" type="sibTrans" cxnId="{6E8EEED0-714E-3448-A4DA-EF74E52AF32D}">
      <dgm:prSet/>
      <dgm:spPr/>
      <dgm:t>
        <a:bodyPr/>
        <a:lstStyle/>
        <a:p>
          <a:endParaRPr lang="en-US"/>
        </a:p>
      </dgm:t>
    </dgm:pt>
    <dgm:pt modelId="{1D88D21C-54F2-B946-8831-0248A718B62B}">
      <dgm:prSet phldrT="[Text]"/>
      <dgm:spPr/>
      <dgm:t>
        <a:bodyPr/>
        <a:lstStyle/>
        <a:p>
          <a:r>
            <a:rPr lang="en-US" dirty="0">
              <a:solidFill>
                <a:srgbClr val="000000"/>
              </a:solidFill>
            </a:rPr>
            <a:t>Flexible Work Schedules</a:t>
          </a:r>
        </a:p>
      </dgm:t>
    </dgm:pt>
    <dgm:pt modelId="{29226F8F-EAC1-114F-B19C-FB854B7872D8}" type="parTrans" cxnId="{FE5A7B7D-8C54-874A-9E4A-7B9E26AF87AD}">
      <dgm:prSet/>
      <dgm:spPr/>
      <dgm:t>
        <a:bodyPr/>
        <a:lstStyle/>
        <a:p>
          <a:endParaRPr lang="en-US"/>
        </a:p>
      </dgm:t>
    </dgm:pt>
    <dgm:pt modelId="{F88FF093-1A64-5F46-A4E6-5E2DDD0B759C}" type="sibTrans" cxnId="{FE5A7B7D-8C54-874A-9E4A-7B9E26AF87AD}">
      <dgm:prSet/>
      <dgm:spPr/>
      <dgm:t>
        <a:bodyPr/>
        <a:lstStyle/>
        <a:p>
          <a:endParaRPr lang="en-US"/>
        </a:p>
      </dgm:t>
    </dgm:pt>
    <dgm:pt modelId="{2078D4AF-44F3-434B-B3D0-812804B1EAB3}" type="pres">
      <dgm:prSet presAssocID="{13EC6353-897A-D44A-A090-129616835508}" presName="diagram" presStyleCnt="0">
        <dgm:presLayoutVars>
          <dgm:dir/>
          <dgm:resizeHandles val="exact"/>
        </dgm:presLayoutVars>
      </dgm:prSet>
      <dgm:spPr/>
    </dgm:pt>
    <dgm:pt modelId="{F214B3D2-308F-924D-B2D3-F4AAD96690CD}" type="pres">
      <dgm:prSet presAssocID="{45CF1B0F-D4B8-C342-B9EE-F4E408D343FB}" presName="node" presStyleLbl="node1" presStyleIdx="0" presStyleCnt="4">
        <dgm:presLayoutVars>
          <dgm:bulletEnabled val="1"/>
        </dgm:presLayoutVars>
      </dgm:prSet>
      <dgm:spPr/>
    </dgm:pt>
    <dgm:pt modelId="{7FB59EE4-E0A7-3648-83B7-47A19079A975}" type="pres">
      <dgm:prSet presAssocID="{866B2446-265C-C741-B80C-F6EA051CBBB0}" presName="sibTrans" presStyleCnt="0"/>
      <dgm:spPr/>
    </dgm:pt>
    <dgm:pt modelId="{C0E2BEF7-C26B-5C4E-B491-3FFD8F199FCB}" type="pres">
      <dgm:prSet presAssocID="{19CE7CC3-D97C-AB46-8E64-8B99AFAE87AF}" presName="node" presStyleLbl="node1" presStyleIdx="1" presStyleCnt="4">
        <dgm:presLayoutVars>
          <dgm:bulletEnabled val="1"/>
        </dgm:presLayoutVars>
      </dgm:prSet>
      <dgm:spPr/>
    </dgm:pt>
    <dgm:pt modelId="{2F721C9D-6CD1-4144-97BD-8782258025A9}" type="pres">
      <dgm:prSet presAssocID="{BAFCEFB0-C32C-C847-A40B-2E9478EC331B}" presName="sibTrans" presStyleCnt="0"/>
      <dgm:spPr/>
    </dgm:pt>
    <dgm:pt modelId="{42242D3B-D292-694C-BDB5-8E3A1CB95DDF}" type="pres">
      <dgm:prSet presAssocID="{FA3957D5-DEB7-1448-97A9-2C00200CD52A}" presName="node" presStyleLbl="node1" presStyleIdx="2" presStyleCnt="4">
        <dgm:presLayoutVars>
          <dgm:bulletEnabled val="1"/>
        </dgm:presLayoutVars>
      </dgm:prSet>
      <dgm:spPr/>
    </dgm:pt>
    <dgm:pt modelId="{E0D2BE9C-19A0-F74F-B823-03035AD6EB8B}" type="pres">
      <dgm:prSet presAssocID="{3B2F895F-DF06-2148-AF8E-A741DD4D3032}" presName="sibTrans" presStyleCnt="0"/>
      <dgm:spPr/>
    </dgm:pt>
    <dgm:pt modelId="{0E8834B2-447B-1244-A257-CB84DAC05D53}" type="pres">
      <dgm:prSet presAssocID="{1D88D21C-54F2-B946-8831-0248A718B62B}" presName="node" presStyleLbl="node1" presStyleIdx="3" presStyleCnt="4">
        <dgm:presLayoutVars>
          <dgm:bulletEnabled val="1"/>
        </dgm:presLayoutVars>
      </dgm:prSet>
      <dgm:spPr/>
    </dgm:pt>
  </dgm:ptLst>
  <dgm:cxnLst>
    <dgm:cxn modelId="{2CA56012-D4F7-4A48-A13B-497A86056B03}" type="presOf" srcId="{1D88D21C-54F2-B946-8831-0248A718B62B}" destId="{0E8834B2-447B-1244-A257-CB84DAC05D53}" srcOrd="0" destOrd="0" presId="urn:microsoft.com/office/officeart/2005/8/layout/default#2"/>
    <dgm:cxn modelId="{C1646A19-3D7E-2E46-BAE5-1D2585E4DB1B}" type="presOf" srcId="{19CE7CC3-D97C-AB46-8E64-8B99AFAE87AF}" destId="{C0E2BEF7-C26B-5C4E-B491-3FFD8F199FCB}" srcOrd="0" destOrd="0" presId="urn:microsoft.com/office/officeart/2005/8/layout/default#2"/>
    <dgm:cxn modelId="{46774729-2B1D-CA43-857E-17CA0FAEC08F}" type="presOf" srcId="{13EC6353-897A-D44A-A090-129616835508}" destId="{2078D4AF-44F3-434B-B3D0-812804B1EAB3}" srcOrd="0" destOrd="0" presId="urn:microsoft.com/office/officeart/2005/8/layout/default#2"/>
    <dgm:cxn modelId="{FE5A7B7D-8C54-874A-9E4A-7B9E26AF87AD}" srcId="{13EC6353-897A-D44A-A090-129616835508}" destId="{1D88D21C-54F2-B946-8831-0248A718B62B}" srcOrd="3" destOrd="0" parTransId="{29226F8F-EAC1-114F-B19C-FB854B7872D8}" sibTransId="{F88FF093-1A64-5F46-A4E6-5E2DDD0B759C}"/>
    <dgm:cxn modelId="{3AD0C5A6-4FAC-434F-A5DC-6C6CC1458035}" srcId="{13EC6353-897A-D44A-A090-129616835508}" destId="{45CF1B0F-D4B8-C342-B9EE-F4E408D343FB}" srcOrd="0" destOrd="0" parTransId="{260F319F-5D63-514B-A051-B9C8E57440C4}" sibTransId="{866B2446-265C-C741-B80C-F6EA051CBBB0}"/>
    <dgm:cxn modelId="{D0A486B0-07DE-804D-BCED-A0D55317A058}" srcId="{13EC6353-897A-D44A-A090-129616835508}" destId="{19CE7CC3-D97C-AB46-8E64-8B99AFAE87AF}" srcOrd="1" destOrd="0" parTransId="{4A02DD7E-676E-4244-A764-F6B33BCF5D24}" sibTransId="{BAFCEFB0-C32C-C847-A40B-2E9478EC331B}"/>
    <dgm:cxn modelId="{8551E3B9-BF59-8344-B81A-4A24DEF66CD9}" type="presOf" srcId="{FA3957D5-DEB7-1448-97A9-2C00200CD52A}" destId="{42242D3B-D292-694C-BDB5-8E3A1CB95DDF}" srcOrd="0" destOrd="0" presId="urn:microsoft.com/office/officeart/2005/8/layout/default#2"/>
    <dgm:cxn modelId="{6E8EEED0-714E-3448-A4DA-EF74E52AF32D}" srcId="{13EC6353-897A-D44A-A090-129616835508}" destId="{FA3957D5-DEB7-1448-97A9-2C00200CD52A}" srcOrd="2" destOrd="0" parTransId="{C4576794-946C-8743-8337-84F18E9515F3}" sibTransId="{3B2F895F-DF06-2148-AF8E-A741DD4D3032}"/>
    <dgm:cxn modelId="{479CD9ED-40EA-CA45-9ACD-6D8F759F8C3F}" type="presOf" srcId="{45CF1B0F-D4B8-C342-B9EE-F4E408D343FB}" destId="{F214B3D2-308F-924D-B2D3-F4AAD96690CD}" srcOrd="0" destOrd="0" presId="urn:microsoft.com/office/officeart/2005/8/layout/default#2"/>
    <dgm:cxn modelId="{1F5BE21C-90AB-4144-A31F-FE44C19F61E6}" type="presParOf" srcId="{2078D4AF-44F3-434B-B3D0-812804B1EAB3}" destId="{F214B3D2-308F-924D-B2D3-F4AAD96690CD}" srcOrd="0" destOrd="0" presId="urn:microsoft.com/office/officeart/2005/8/layout/default#2"/>
    <dgm:cxn modelId="{AB1B8C3F-023A-B848-B600-37D4A321B605}" type="presParOf" srcId="{2078D4AF-44F3-434B-B3D0-812804B1EAB3}" destId="{7FB59EE4-E0A7-3648-83B7-47A19079A975}" srcOrd="1" destOrd="0" presId="urn:microsoft.com/office/officeart/2005/8/layout/default#2"/>
    <dgm:cxn modelId="{F7D45E10-AD88-9044-909D-3331615BBA50}" type="presParOf" srcId="{2078D4AF-44F3-434B-B3D0-812804B1EAB3}" destId="{C0E2BEF7-C26B-5C4E-B491-3FFD8F199FCB}" srcOrd="2" destOrd="0" presId="urn:microsoft.com/office/officeart/2005/8/layout/default#2"/>
    <dgm:cxn modelId="{6580291D-CB49-C74A-9F69-BDAC878715BE}" type="presParOf" srcId="{2078D4AF-44F3-434B-B3D0-812804B1EAB3}" destId="{2F721C9D-6CD1-4144-97BD-8782258025A9}" srcOrd="3" destOrd="0" presId="urn:microsoft.com/office/officeart/2005/8/layout/default#2"/>
    <dgm:cxn modelId="{8A090519-4BA2-6C41-A118-710BCD3A5993}" type="presParOf" srcId="{2078D4AF-44F3-434B-B3D0-812804B1EAB3}" destId="{42242D3B-D292-694C-BDB5-8E3A1CB95DDF}" srcOrd="4" destOrd="0" presId="urn:microsoft.com/office/officeart/2005/8/layout/default#2"/>
    <dgm:cxn modelId="{A841FD79-CC07-7C48-B6C7-CF924D229D9F}" type="presParOf" srcId="{2078D4AF-44F3-434B-B3D0-812804B1EAB3}" destId="{E0D2BE9C-19A0-F74F-B823-03035AD6EB8B}" srcOrd="5" destOrd="0" presId="urn:microsoft.com/office/officeart/2005/8/layout/default#2"/>
    <dgm:cxn modelId="{94641AE2-574F-D843-A087-266677712B19}" type="presParOf" srcId="{2078D4AF-44F3-434B-B3D0-812804B1EAB3}" destId="{0E8834B2-447B-1244-A257-CB84DAC05D53}" srcOrd="6"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1A632-188B-D540-BBE9-C255D61FBFEC}">
      <dsp:nvSpPr>
        <dsp:cNvPr id="0" name=""/>
        <dsp:cNvSpPr/>
      </dsp:nvSpPr>
      <dsp:spPr>
        <a:xfrm>
          <a:off x="0" y="579419"/>
          <a:ext cx="8229600" cy="9072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0BAA16FF-075F-0347-8F08-06EE934C4D96}">
      <dsp:nvSpPr>
        <dsp:cNvPr id="0" name=""/>
        <dsp:cNvSpPr/>
      </dsp:nvSpPr>
      <dsp:spPr>
        <a:xfrm>
          <a:off x="411480" y="48059"/>
          <a:ext cx="5760720" cy="106272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600200">
            <a:lnSpc>
              <a:spcPct val="90000"/>
            </a:lnSpc>
            <a:spcBef>
              <a:spcPct val="0"/>
            </a:spcBef>
            <a:spcAft>
              <a:spcPct val="35000"/>
            </a:spcAft>
            <a:buNone/>
          </a:pPr>
          <a:r>
            <a:rPr lang="en-US" sz="3600" kern="1200" dirty="0">
              <a:solidFill>
                <a:srgbClr val="000000"/>
              </a:solidFill>
            </a:rPr>
            <a:t>An Aging Workforce</a:t>
          </a:r>
        </a:p>
      </dsp:txBody>
      <dsp:txXfrm>
        <a:off x="463358" y="99937"/>
        <a:ext cx="5656964" cy="958964"/>
      </dsp:txXfrm>
    </dsp:sp>
    <dsp:sp modelId="{BFB10FCE-EA95-604C-92C1-034DE6EE6D41}">
      <dsp:nvSpPr>
        <dsp:cNvPr id="0" name=""/>
        <dsp:cNvSpPr/>
      </dsp:nvSpPr>
      <dsp:spPr>
        <a:xfrm>
          <a:off x="0" y="2212380"/>
          <a:ext cx="8229600" cy="907200"/>
        </a:xfrm>
        <a:prstGeom prst="rect">
          <a:avLst/>
        </a:prstGeom>
        <a:solidFill>
          <a:schemeClr val="lt1">
            <a:alpha val="90000"/>
            <a:hueOff val="0"/>
            <a:satOff val="0"/>
            <a:lumOff val="0"/>
            <a:alphaOff val="0"/>
          </a:schemeClr>
        </a:solidFill>
        <a:ln w="6350" cap="flat" cmpd="sng" algn="ctr">
          <a:solidFill>
            <a:schemeClr val="accent3">
              <a:hueOff val="-568678"/>
              <a:satOff val="-2344"/>
              <a:lumOff val="-491"/>
              <a:alphaOff val="0"/>
            </a:schemeClr>
          </a:solidFill>
          <a:prstDash val="solid"/>
          <a:miter lim="800000"/>
        </a:ln>
        <a:effectLst/>
      </dsp:spPr>
      <dsp:style>
        <a:lnRef idx="1">
          <a:scrgbClr r="0" g="0" b="0"/>
        </a:lnRef>
        <a:fillRef idx="1">
          <a:scrgbClr r="0" g="0" b="0"/>
        </a:fillRef>
        <a:effectRef idx="2">
          <a:scrgbClr r="0" g="0" b="0"/>
        </a:effectRef>
        <a:fontRef idx="minor"/>
      </dsp:style>
    </dsp:sp>
    <dsp:sp modelId="{ADD9D634-1E18-E141-98B9-AAC01DD78A7D}">
      <dsp:nvSpPr>
        <dsp:cNvPr id="0" name=""/>
        <dsp:cNvSpPr/>
      </dsp:nvSpPr>
      <dsp:spPr>
        <a:xfrm>
          <a:off x="411480" y="1681020"/>
          <a:ext cx="5760720" cy="1062720"/>
        </a:xfrm>
        <a:prstGeom prst="roundRect">
          <a:avLst/>
        </a:prstGeom>
        <a:gradFill rotWithShape="0">
          <a:gsLst>
            <a:gs pos="0">
              <a:schemeClr val="accent3">
                <a:hueOff val="-568678"/>
                <a:satOff val="-2344"/>
                <a:lumOff val="-491"/>
                <a:alphaOff val="0"/>
                <a:satMod val="103000"/>
                <a:lumMod val="102000"/>
                <a:tint val="94000"/>
              </a:schemeClr>
            </a:gs>
            <a:gs pos="50000">
              <a:schemeClr val="accent3">
                <a:hueOff val="-568678"/>
                <a:satOff val="-2344"/>
                <a:lumOff val="-491"/>
                <a:alphaOff val="0"/>
                <a:satMod val="110000"/>
                <a:lumMod val="100000"/>
                <a:shade val="100000"/>
              </a:schemeClr>
            </a:gs>
            <a:gs pos="100000">
              <a:schemeClr val="accent3">
                <a:hueOff val="-568678"/>
                <a:satOff val="-2344"/>
                <a:lumOff val="-49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600200">
            <a:lnSpc>
              <a:spcPct val="90000"/>
            </a:lnSpc>
            <a:spcBef>
              <a:spcPct val="0"/>
            </a:spcBef>
            <a:spcAft>
              <a:spcPct val="35000"/>
            </a:spcAft>
            <a:buNone/>
          </a:pPr>
          <a:r>
            <a:rPr lang="en-US" sz="3600" kern="1200" dirty="0">
              <a:solidFill>
                <a:srgbClr val="000000"/>
              </a:solidFill>
            </a:rPr>
            <a:t>A Diverse Workforce</a:t>
          </a:r>
        </a:p>
      </dsp:txBody>
      <dsp:txXfrm>
        <a:off x="463358" y="1732898"/>
        <a:ext cx="5656964" cy="958964"/>
      </dsp:txXfrm>
    </dsp:sp>
    <dsp:sp modelId="{FC1D7E30-3095-144D-BEF0-8085B7607675}">
      <dsp:nvSpPr>
        <dsp:cNvPr id="0" name=""/>
        <dsp:cNvSpPr/>
      </dsp:nvSpPr>
      <dsp:spPr>
        <a:xfrm>
          <a:off x="0" y="3845340"/>
          <a:ext cx="8229600" cy="907200"/>
        </a:xfrm>
        <a:prstGeom prst="rect">
          <a:avLst/>
        </a:prstGeom>
        <a:solidFill>
          <a:schemeClr val="lt1">
            <a:alpha val="90000"/>
            <a:hueOff val="0"/>
            <a:satOff val="0"/>
            <a:lumOff val="0"/>
            <a:alphaOff val="0"/>
          </a:schemeClr>
        </a:solidFill>
        <a:ln w="6350" cap="flat" cmpd="sng" algn="ctr">
          <a:solidFill>
            <a:schemeClr val="accent3">
              <a:hueOff val="-1137357"/>
              <a:satOff val="-4689"/>
              <a:lumOff val="-983"/>
              <a:alphaOff val="0"/>
            </a:schemeClr>
          </a:solidFill>
          <a:prstDash val="solid"/>
          <a:miter lim="800000"/>
        </a:ln>
        <a:effectLst/>
      </dsp:spPr>
      <dsp:style>
        <a:lnRef idx="1">
          <a:scrgbClr r="0" g="0" b="0"/>
        </a:lnRef>
        <a:fillRef idx="1">
          <a:scrgbClr r="0" g="0" b="0"/>
        </a:fillRef>
        <a:effectRef idx="2">
          <a:scrgbClr r="0" g="0" b="0"/>
        </a:effectRef>
        <a:fontRef idx="minor"/>
      </dsp:style>
    </dsp:sp>
    <dsp:sp modelId="{0865F259-8131-E64D-8936-37499468E6E7}">
      <dsp:nvSpPr>
        <dsp:cNvPr id="0" name=""/>
        <dsp:cNvSpPr/>
      </dsp:nvSpPr>
      <dsp:spPr>
        <a:xfrm>
          <a:off x="411480" y="3313980"/>
          <a:ext cx="5760720" cy="1062720"/>
        </a:xfrm>
        <a:prstGeom prst="roundRect">
          <a:avLst/>
        </a:prstGeom>
        <a:gradFill rotWithShape="0">
          <a:gsLst>
            <a:gs pos="0">
              <a:schemeClr val="accent3">
                <a:hueOff val="-1137357"/>
                <a:satOff val="-4689"/>
                <a:lumOff val="-983"/>
                <a:alphaOff val="0"/>
                <a:satMod val="103000"/>
                <a:lumMod val="102000"/>
                <a:tint val="94000"/>
              </a:schemeClr>
            </a:gs>
            <a:gs pos="50000">
              <a:schemeClr val="accent3">
                <a:hueOff val="-1137357"/>
                <a:satOff val="-4689"/>
                <a:lumOff val="-983"/>
                <a:alphaOff val="0"/>
                <a:satMod val="110000"/>
                <a:lumMod val="100000"/>
                <a:shade val="100000"/>
              </a:schemeClr>
            </a:gs>
            <a:gs pos="100000">
              <a:schemeClr val="accent3">
                <a:hueOff val="-1137357"/>
                <a:satOff val="-4689"/>
                <a:lumOff val="-9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600200">
            <a:lnSpc>
              <a:spcPct val="90000"/>
            </a:lnSpc>
            <a:spcBef>
              <a:spcPct val="0"/>
            </a:spcBef>
            <a:spcAft>
              <a:spcPct val="35000"/>
            </a:spcAft>
            <a:buNone/>
          </a:pPr>
          <a:r>
            <a:rPr lang="en-US" sz="3600" kern="1200" dirty="0">
              <a:solidFill>
                <a:srgbClr val="000000"/>
              </a:solidFill>
            </a:rPr>
            <a:t>Skill Deficiencies of the Workforce</a:t>
          </a:r>
        </a:p>
      </dsp:txBody>
      <dsp:txXfrm>
        <a:off x="463358" y="3365858"/>
        <a:ext cx="5656964" cy="9589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A368E-AC23-B244-8B1F-42590C7098FA}">
      <dsp:nvSpPr>
        <dsp:cNvPr id="0" name=""/>
        <dsp:cNvSpPr/>
      </dsp:nvSpPr>
      <dsp:spPr>
        <a:xfrm>
          <a:off x="0" y="633599"/>
          <a:ext cx="8229599" cy="16731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schemeClr val="tx1"/>
              </a:solidFill>
            </a:rPr>
            <a:t>TQM</a:t>
          </a:r>
          <a:r>
            <a:rPr lang="en-US" sz="3200" kern="1200" dirty="0">
              <a:solidFill>
                <a:schemeClr val="tx1"/>
              </a:solidFill>
            </a:rPr>
            <a:t> is a companywide effort to continuously improve the ways people, machines, and systems accomplish work.</a:t>
          </a:r>
        </a:p>
      </dsp:txBody>
      <dsp:txXfrm>
        <a:off x="81674" y="715273"/>
        <a:ext cx="8066251" cy="1509752"/>
      </dsp:txXfrm>
    </dsp:sp>
    <dsp:sp modelId="{69DA6217-DD81-BA47-82DB-5E4B31AC20EF}">
      <dsp:nvSpPr>
        <dsp:cNvPr id="0" name=""/>
        <dsp:cNvSpPr/>
      </dsp:nvSpPr>
      <dsp:spPr>
        <a:xfrm>
          <a:off x="0" y="2493900"/>
          <a:ext cx="8229599" cy="1673100"/>
        </a:xfrm>
        <a:prstGeom prst="roundRect">
          <a:avLst/>
        </a:prstGeom>
        <a:gradFill rotWithShape="0">
          <a:gsLst>
            <a:gs pos="0">
              <a:schemeClr val="accent3">
                <a:hueOff val="-1137357"/>
                <a:satOff val="-4689"/>
                <a:lumOff val="-983"/>
                <a:alphaOff val="0"/>
                <a:satMod val="103000"/>
                <a:lumMod val="102000"/>
                <a:tint val="94000"/>
              </a:schemeClr>
            </a:gs>
            <a:gs pos="50000">
              <a:schemeClr val="accent3">
                <a:hueOff val="-1137357"/>
                <a:satOff val="-4689"/>
                <a:lumOff val="-983"/>
                <a:alphaOff val="0"/>
                <a:satMod val="110000"/>
                <a:lumMod val="100000"/>
                <a:shade val="100000"/>
              </a:schemeClr>
            </a:gs>
            <a:gs pos="100000">
              <a:schemeClr val="accent3">
                <a:hueOff val="-1137357"/>
                <a:satOff val="-4689"/>
                <a:lumOff val="-98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rgbClr val="000000"/>
              </a:solidFill>
            </a:rPr>
            <a:t>The </a:t>
          </a:r>
          <a:r>
            <a:rPr lang="en-US" sz="3200" b="1" kern="1200" dirty="0">
              <a:solidFill>
                <a:srgbClr val="000000"/>
              </a:solidFill>
            </a:rPr>
            <a:t>TQM</a:t>
          </a:r>
          <a:r>
            <a:rPr lang="en-US" sz="3200" kern="1200" dirty="0">
              <a:solidFill>
                <a:srgbClr val="000000"/>
              </a:solidFill>
            </a:rPr>
            <a:t> approach provides guidelines for all the organization’s activities, including HRM.</a:t>
          </a:r>
        </a:p>
      </dsp:txBody>
      <dsp:txXfrm>
        <a:off x="81674" y="2575574"/>
        <a:ext cx="8066251" cy="15097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5AFD36-654D-4F49-A8A2-B3A944534FD0}">
      <dsp:nvSpPr>
        <dsp:cNvPr id="0" name=""/>
        <dsp:cNvSpPr/>
      </dsp:nvSpPr>
      <dsp:spPr>
        <a:xfrm>
          <a:off x="0" y="98133"/>
          <a:ext cx="8229600" cy="158273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srgbClr val="800000"/>
              </a:solidFill>
            </a:rPr>
            <a:t>e-HRM: </a:t>
          </a:r>
          <a:r>
            <a:rPr lang="en-US" sz="3200" kern="1200" dirty="0">
              <a:solidFill>
                <a:srgbClr val="000000"/>
              </a:solidFill>
            </a:rPr>
            <a:t>the processing and transmission of digitized HR information especially using computer networking and the Internet. </a:t>
          </a:r>
        </a:p>
      </dsp:txBody>
      <dsp:txXfrm>
        <a:off x="77263" y="175396"/>
        <a:ext cx="8075074" cy="1428204"/>
      </dsp:txXfrm>
    </dsp:sp>
    <dsp:sp modelId="{F59ADEF1-A24A-3844-8D0E-2013C6F7BEC6}">
      <dsp:nvSpPr>
        <dsp:cNvPr id="0" name=""/>
        <dsp:cNvSpPr/>
      </dsp:nvSpPr>
      <dsp:spPr>
        <a:xfrm>
          <a:off x="0" y="1689850"/>
          <a:ext cx="8229600" cy="1102466"/>
        </a:xfrm>
        <a:prstGeom prst="roundRect">
          <a:avLst/>
        </a:prstGeom>
        <a:gradFill rotWithShape="0">
          <a:gsLst>
            <a:gs pos="0">
              <a:schemeClr val="accent3">
                <a:hueOff val="-568678"/>
                <a:satOff val="-2344"/>
                <a:lumOff val="-491"/>
                <a:alphaOff val="0"/>
                <a:satMod val="103000"/>
                <a:lumMod val="102000"/>
                <a:tint val="94000"/>
              </a:schemeClr>
            </a:gs>
            <a:gs pos="50000">
              <a:schemeClr val="accent3">
                <a:hueOff val="-568678"/>
                <a:satOff val="-2344"/>
                <a:lumOff val="-491"/>
                <a:alphaOff val="0"/>
                <a:satMod val="110000"/>
                <a:lumMod val="100000"/>
                <a:shade val="100000"/>
              </a:schemeClr>
            </a:gs>
            <a:gs pos="100000">
              <a:schemeClr val="accent3">
                <a:hueOff val="-568678"/>
                <a:satOff val="-2344"/>
                <a:lumOff val="-49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srgbClr val="800000"/>
              </a:solidFill>
            </a:rPr>
            <a:t>e-HRM </a:t>
          </a:r>
          <a:r>
            <a:rPr lang="en-US" sz="3200" b="0" kern="1200" dirty="0">
              <a:solidFill>
                <a:srgbClr val="000000"/>
              </a:solidFill>
            </a:rPr>
            <a:t>has the potential to change all traditional HRM functions.</a:t>
          </a:r>
        </a:p>
      </dsp:txBody>
      <dsp:txXfrm>
        <a:off x="53818" y="1743668"/>
        <a:ext cx="8121964" cy="994830"/>
      </dsp:txXfrm>
    </dsp:sp>
    <dsp:sp modelId="{0E768AC4-DD10-4853-829F-516A7B6A8289}">
      <dsp:nvSpPr>
        <dsp:cNvPr id="0" name=""/>
        <dsp:cNvSpPr/>
      </dsp:nvSpPr>
      <dsp:spPr>
        <a:xfrm>
          <a:off x="0" y="2801302"/>
          <a:ext cx="8229600" cy="2358363"/>
        </a:xfrm>
        <a:prstGeom prst="roundRect">
          <a:avLst/>
        </a:prstGeom>
        <a:gradFill rotWithShape="0">
          <a:gsLst>
            <a:gs pos="0">
              <a:schemeClr val="accent3">
                <a:hueOff val="-1137357"/>
                <a:satOff val="-4689"/>
                <a:lumOff val="-983"/>
                <a:alphaOff val="0"/>
                <a:satMod val="103000"/>
                <a:lumMod val="102000"/>
                <a:tint val="94000"/>
              </a:schemeClr>
            </a:gs>
            <a:gs pos="50000">
              <a:schemeClr val="accent3">
                <a:hueOff val="-1137357"/>
                <a:satOff val="-4689"/>
                <a:lumOff val="-983"/>
                <a:alphaOff val="0"/>
                <a:satMod val="110000"/>
                <a:lumMod val="100000"/>
                <a:shade val="100000"/>
              </a:schemeClr>
            </a:gs>
            <a:gs pos="100000">
              <a:schemeClr val="accent3">
                <a:hueOff val="-1137357"/>
                <a:satOff val="-4689"/>
                <a:lumOff val="-98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srgbClr val="800000"/>
              </a:solidFill>
            </a:rPr>
            <a:t>Self-Service:  </a:t>
          </a:r>
          <a:r>
            <a:rPr lang="en-US" sz="3200" b="0" kern="1200" dirty="0">
              <a:solidFill>
                <a:srgbClr val="000000"/>
              </a:solidFill>
            </a:rPr>
            <a:t>System in which employees have online access to information about HR issues and go online to enroll themselves in programs and provide feedback through surveys</a:t>
          </a:r>
        </a:p>
      </dsp:txBody>
      <dsp:txXfrm>
        <a:off x="115126" y="2916428"/>
        <a:ext cx="7999348" cy="21281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4B3D2-308F-924D-B2D3-F4AAD96690CD}">
      <dsp:nvSpPr>
        <dsp:cNvPr id="0" name=""/>
        <dsp:cNvSpPr/>
      </dsp:nvSpPr>
      <dsp:spPr>
        <a:xfrm>
          <a:off x="241503" y="2544"/>
          <a:ext cx="3688853" cy="221331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dirty="0">
              <a:solidFill>
                <a:schemeClr val="tx1"/>
              </a:solidFill>
            </a:rPr>
            <a:t>A New Psychological Contract</a:t>
          </a:r>
        </a:p>
      </dsp:txBody>
      <dsp:txXfrm>
        <a:off x="241503" y="2544"/>
        <a:ext cx="3688853" cy="2213312"/>
      </dsp:txXfrm>
    </dsp:sp>
    <dsp:sp modelId="{C0E2BEF7-C26B-5C4E-B491-3FFD8F199FCB}">
      <dsp:nvSpPr>
        <dsp:cNvPr id="0" name=""/>
        <dsp:cNvSpPr/>
      </dsp:nvSpPr>
      <dsp:spPr>
        <a:xfrm>
          <a:off x="4299242" y="2544"/>
          <a:ext cx="3688853" cy="221331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dirty="0">
              <a:solidFill>
                <a:srgbClr val="000000"/>
              </a:solidFill>
            </a:rPr>
            <a:t>Flexibility</a:t>
          </a:r>
        </a:p>
      </dsp:txBody>
      <dsp:txXfrm>
        <a:off x="4299242" y="2544"/>
        <a:ext cx="3688853" cy="2213312"/>
      </dsp:txXfrm>
    </dsp:sp>
    <dsp:sp modelId="{42242D3B-D292-694C-BDB5-8E3A1CB95DDF}">
      <dsp:nvSpPr>
        <dsp:cNvPr id="0" name=""/>
        <dsp:cNvSpPr/>
      </dsp:nvSpPr>
      <dsp:spPr>
        <a:xfrm>
          <a:off x="241503" y="2584742"/>
          <a:ext cx="3688853" cy="2213312"/>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dirty="0">
              <a:solidFill>
                <a:srgbClr val="000000"/>
              </a:solidFill>
            </a:rPr>
            <a:t>Flexible Staffing Levels</a:t>
          </a:r>
        </a:p>
      </dsp:txBody>
      <dsp:txXfrm>
        <a:off x="241503" y="2584742"/>
        <a:ext cx="3688853" cy="2213312"/>
      </dsp:txXfrm>
    </dsp:sp>
    <dsp:sp modelId="{0E8834B2-447B-1244-A257-CB84DAC05D53}">
      <dsp:nvSpPr>
        <dsp:cNvPr id="0" name=""/>
        <dsp:cNvSpPr/>
      </dsp:nvSpPr>
      <dsp:spPr>
        <a:xfrm>
          <a:off x="4299242" y="2584742"/>
          <a:ext cx="3688853" cy="221331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dirty="0">
              <a:solidFill>
                <a:srgbClr val="000000"/>
              </a:solidFill>
            </a:rPr>
            <a:t>Flexible Work Schedules</a:t>
          </a:r>
        </a:p>
      </dsp:txBody>
      <dsp:txXfrm>
        <a:off x="4299242" y="2584742"/>
        <a:ext cx="3688853" cy="221331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AEF65-DEBF-D74C-B9C5-4A5EAF06726E}" type="datetimeFigureOut">
              <a:rPr lang="en-US" smtClean="0"/>
              <a:t>5/26/18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15F3E5-68C5-D545-870E-053A666670C8}" type="slidenum">
              <a:rPr lang="en-US" smtClean="0"/>
              <a:t>‹#›</a:t>
            </a:fld>
            <a:endParaRPr lang="en-US"/>
          </a:p>
        </p:txBody>
      </p:sp>
    </p:spTree>
    <p:extLst>
      <p:ext uri="{BB962C8B-B14F-4D97-AF65-F5344CB8AC3E}">
        <p14:creationId xmlns:p14="http://schemas.microsoft.com/office/powerpoint/2010/main" val="3656769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DF96F64F-4AFF-7B4A-9F47-C7C97BB61D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DE51743E-7B6E-CC47-BBDF-A190797B39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This chapter describes major trends that are affecting human resource management.</a:t>
            </a:r>
          </a:p>
        </p:txBody>
      </p:sp>
      <p:sp>
        <p:nvSpPr>
          <p:cNvPr id="15363" name="Slide Number Placeholder 3">
            <a:extLst>
              <a:ext uri="{FF2B5EF4-FFF2-40B4-BE49-F238E27FC236}">
                <a16:creationId xmlns:a16="http://schemas.microsoft.com/office/drawing/2014/main" id="{FB6E1DC1-7163-0049-9717-94217ED769A6}"/>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3982897B-6E83-D24B-B254-974F7FEBA3BE}" type="slidenum">
              <a:rPr lang="en-US" altLang="en-US" b="0"/>
              <a:pPr algn="r" eaLnBrk="1" hangingPunct="1">
                <a:spcBef>
                  <a:spcPct val="0"/>
                </a:spcBef>
              </a:pPr>
              <a:t>2</a:t>
            </a:fld>
            <a:endParaRPr lang="en-US" altLang="en-US" b="0"/>
          </a:p>
        </p:txBody>
      </p:sp>
    </p:spTree>
    <p:extLst>
      <p:ext uri="{BB962C8B-B14F-4D97-AF65-F5344CB8AC3E}">
        <p14:creationId xmlns:p14="http://schemas.microsoft.com/office/powerpoint/2010/main" val="2036939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7AFCD9A8-65B7-C94E-98BD-8419930A39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D605941B-1600-8A4F-AA30-529FD6B778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Another kind of change affecting the U.S. labor force is that it is growing more diverse in racial, ethnic, and gender terms.</a:t>
            </a:r>
          </a:p>
          <a:p>
            <a:r>
              <a:rPr lang="en-US" altLang="en-US">
                <a:ea typeface="ＭＳ Ｐゴシック" panose="020B0600070205080204" pitchFamily="34" charset="-128"/>
              </a:rPr>
              <a:t>As </a:t>
            </a:r>
            <a:r>
              <a:rPr lang="en-US" altLang="en-US" b="1">
                <a:ea typeface="ＭＳ Ｐゴシック" panose="020B0600070205080204" pitchFamily="34" charset="-128"/>
              </a:rPr>
              <a:t>Figure 2.2 </a:t>
            </a:r>
            <a:r>
              <a:rPr lang="en-US" altLang="en-US">
                <a:ea typeface="ＭＳ Ｐゴシック" panose="020B0600070205080204" pitchFamily="34" charset="-128"/>
              </a:rPr>
              <a:t>shows, the 2018 workforce is expected to be 79 percent white, 12 percent black, and 9 percent Asian and other groups.</a:t>
            </a:r>
          </a:p>
          <a:p>
            <a:r>
              <a:rPr lang="en-US" altLang="en-US">
                <a:ea typeface="ＭＳ Ｐゴシック" panose="020B0600070205080204" pitchFamily="34" charset="-128"/>
              </a:rPr>
              <a:t>The fastest growing category is expected to be Asian and “other groups” because of immigration and birthrates above the national average.</a:t>
            </a:r>
          </a:p>
          <a:p>
            <a:r>
              <a:rPr lang="en-US" altLang="en-US">
                <a:ea typeface="ＭＳ Ｐゴシック" panose="020B0600070205080204" pitchFamily="34" charset="-128"/>
              </a:rPr>
              <a:t>In addition to these racial categories, the ethnic category of Hispanics is growing equally fast, and the Hispanic share of the U.S. labor force is expected to reach 18 percent of the total in 2018.</a:t>
            </a:r>
          </a:p>
          <a:p>
            <a:r>
              <a:rPr lang="en-US" altLang="en-US">
                <a:ea typeface="ＭＳ Ｐゴシック" panose="020B0600070205080204" pitchFamily="34" charset="-128"/>
              </a:rPr>
              <a:t>More women are in the paid labor force than in the past, and the labor force participation rate for men has been slowly declining. By 2018, the share of women in the labor force is expected to reach about 47 percent.</a:t>
            </a:r>
          </a:p>
          <a:p>
            <a:endParaRPr lang="en-US" altLang="en-US">
              <a:ea typeface="ＭＳ Ｐゴシック" panose="020B0600070205080204" pitchFamily="34" charset="-128"/>
            </a:endParaRPr>
          </a:p>
        </p:txBody>
      </p:sp>
      <p:sp>
        <p:nvSpPr>
          <p:cNvPr id="33795" name="Slide Number Placeholder 3">
            <a:extLst>
              <a:ext uri="{FF2B5EF4-FFF2-40B4-BE49-F238E27FC236}">
                <a16:creationId xmlns:a16="http://schemas.microsoft.com/office/drawing/2014/main" id="{19636F25-4002-944D-ACB9-6417F7289F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E08B72E-050A-D740-A748-E2C5CA862592}" type="slidenum">
              <a:rPr lang="en-US" altLang="en-US"/>
              <a:pPr>
                <a:spcBef>
                  <a:spcPct val="0"/>
                </a:spcBef>
              </a:pPr>
              <a:t>11</a:t>
            </a:fld>
            <a:endParaRPr lang="en-US" altLang="en-US"/>
          </a:p>
        </p:txBody>
      </p:sp>
    </p:spTree>
    <p:extLst>
      <p:ext uri="{BB962C8B-B14F-4D97-AF65-F5344CB8AC3E}">
        <p14:creationId xmlns:p14="http://schemas.microsoft.com/office/powerpoint/2010/main" val="1402698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BF2A390A-E4AF-FD4B-95EE-5E22474444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CE578DF6-9EB6-F242-ACB5-EBA6AAA1D9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Throughout the text and subsequent presentations, the authors will show how diversity affects HRM practices.</a:t>
            </a:r>
          </a:p>
          <a:p>
            <a:r>
              <a:rPr lang="en-US" altLang="en-US">
                <a:ea typeface="ＭＳ Ｐゴシック" panose="020B0600070205080204" pitchFamily="34" charset="-128"/>
              </a:rPr>
              <a:t>For example, from a </a:t>
            </a:r>
            <a:r>
              <a:rPr lang="en-US" altLang="en-US" i="1">
                <a:ea typeface="ＭＳ Ｐゴシック" panose="020B0600070205080204" pitchFamily="34" charset="-128"/>
              </a:rPr>
              <a:t>staffing</a:t>
            </a:r>
            <a:r>
              <a:rPr lang="en-US" altLang="en-US">
                <a:ea typeface="ＭＳ Ｐゴシック" panose="020B0600070205080204" pitchFamily="34" charset="-128"/>
              </a:rPr>
              <a:t> perspective, it is important to ensure that tests used to select employees are not unfairly biased against minority groups.</a:t>
            </a:r>
          </a:p>
          <a:p>
            <a:r>
              <a:rPr lang="en-US" altLang="en-US">
                <a:ea typeface="ＭＳ Ｐゴシック" panose="020B0600070205080204" pitchFamily="34" charset="-128"/>
              </a:rPr>
              <a:t>From the perspective of </a:t>
            </a:r>
            <a:r>
              <a:rPr lang="en-US" altLang="en-US" i="1">
                <a:ea typeface="ＭＳ Ｐゴシック" panose="020B0600070205080204" pitchFamily="34" charset="-128"/>
              </a:rPr>
              <a:t>work design</a:t>
            </a:r>
            <a:r>
              <a:rPr lang="en-US" altLang="en-US">
                <a:ea typeface="ＭＳ Ｐゴシック" panose="020B0600070205080204" pitchFamily="34" charset="-128"/>
              </a:rPr>
              <a:t>, employees need flexible schedules that allow them to meet non-work needs.</a:t>
            </a:r>
          </a:p>
          <a:p>
            <a:r>
              <a:rPr lang="en-US" altLang="en-US">
                <a:ea typeface="ＭＳ Ｐゴシック" panose="020B0600070205080204" pitchFamily="34" charset="-128"/>
              </a:rPr>
              <a:t>In terms of </a:t>
            </a:r>
            <a:r>
              <a:rPr lang="en-US" altLang="en-US" i="1">
                <a:ea typeface="ＭＳ Ｐゴシック" panose="020B0600070205080204" pitchFamily="34" charset="-128"/>
              </a:rPr>
              <a:t>training</a:t>
            </a:r>
            <a:r>
              <a:rPr lang="en-US" altLang="en-US">
                <a:ea typeface="ＭＳ Ｐゴシック" panose="020B0600070205080204" pitchFamily="34" charset="-128"/>
              </a:rPr>
              <a:t>, it is clear that employees must be made aware of the damage that stereotypes can do.</a:t>
            </a:r>
          </a:p>
          <a:p>
            <a:r>
              <a:rPr lang="en-US" altLang="en-US">
                <a:ea typeface="ＭＳ Ｐゴシック" panose="020B0600070205080204" pitchFamily="34" charset="-128"/>
              </a:rPr>
              <a:t>With regard to </a:t>
            </a:r>
            <a:r>
              <a:rPr lang="en-US" altLang="en-US" i="1">
                <a:ea typeface="ＭＳ Ｐゴシック" panose="020B0600070205080204" pitchFamily="34" charset="-128"/>
              </a:rPr>
              <a:t>compensation</a:t>
            </a:r>
            <a:r>
              <a:rPr lang="en-US" altLang="en-US">
                <a:ea typeface="ＭＳ Ｐゴシック" panose="020B0600070205080204" pitchFamily="34" charset="-128"/>
              </a:rPr>
              <a:t>, organizations are providing benefits such as elder care and day care as a way to accommodate the needs of a diverse workforce.</a:t>
            </a:r>
          </a:p>
          <a:p>
            <a:r>
              <a:rPr lang="en-US" altLang="en-US">
                <a:ea typeface="ＭＳ Ｐゴシック" panose="020B0600070205080204" pitchFamily="34" charset="-128"/>
              </a:rPr>
              <a:t>Successfully managing diversity is also critical for companies that compete in international markets.</a:t>
            </a:r>
            <a:endParaRPr lang="en-US" altLang="en-US" i="1">
              <a:ea typeface="ＭＳ Ｐゴシック" panose="020B0600070205080204" pitchFamily="34" charset="-128"/>
            </a:endParaRPr>
          </a:p>
        </p:txBody>
      </p:sp>
      <p:sp>
        <p:nvSpPr>
          <p:cNvPr id="35843" name="Slide Number Placeholder 3">
            <a:extLst>
              <a:ext uri="{FF2B5EF4-FFF2-40B4-BE49-F238E27FC236}">
                <a16:creationId xmlns:a16="http://schemas.microsoft.com/office/drawing/2014/main" id="{8FE04241-EBB2-0C4D-89A5-AD733548FE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40BAC48-5FAD-7245-A05D-2602F443CA5A}" type="slidenum">
              <a:rPr lang="en-US" altLang="en-US"/>
              <a:pPr>
                <a:spcBef>
                  <a:spcPct val="0"/>
                </a:spcBef>
              </a:pPr>
              <a:t>12</a:t>
            </a:fld>
            <a:endParaRPr lang="en-US" altLang="en-US"/>
          </a:p>
        </p:txBody>
      </p:sp>
    </p:spTree>
    <p:extLst>
      <p:ext uri="{BB962C8B-B14F-4D97-AF65-F5344CB8AC3E}">
        <p14:creationId xmlns:p14="http://schemas.microsoft.com/office/powerpoint/2010/main" val="5371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8349E960-0B0F-A64E-8727-F9658B57D5B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D09149A-199F-2B47-A4E9-0808B645E540}" type="slidenum">
              <a:rPr lang="en-US" altLang="en-US"/>
              <a:pPr>
                <a:spcBef>
                  <a:spcPct val="0"/>
                </a:spcBef>
              </a:pPr>
              <a:t>13</a:t>
            </a:fld>
            <a:endParaRPr lang="en-US" altLang="en-US"/>
          </a:p>
        </p:txBody>
      </p:sp>
      <p:sp>
        <p:nvSpPr>
          <p:cNvPr id="37890" name="Rectangle 2">
            <a:extLst>
              <a:ext uri="{FF2B5EF4-FFF2-40B4-BE49-F238E27FC236}">
                <a16:creationId xmlns:a16="http://schemas.microsoft.com/office/drawing/2014/main" id="{F114A0F2-BEFE-7D41-A634-B6B8489BF5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a:extLst>
              <a:ext uri="{FF2B5EF4-FFF2-40B4-BE49-F238E27FC236}">
                <a16:creationId xmlns:a16="http://schemas.microsoft.com/office/drawing/2014/main" id="{2EF8E304-AD0C-CE42-957B-9F1804517C21}"/>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z="1400" b="1">
                <a:ea typeface="ＭＳ Ｐゴシック" panose="020B0600070205080204" pitchFamily="34" charset="-128"/>
              </a:rPr>
              <a:t>Use of computers to do routine tasks has changed the kinds of skills needed by employees.</a:t>
            </a:r>
          </a:p>
          <a:p>
            <a:pPr>
              <a:lnSpc>
                <a:spcPct val="90000"/>
              </a:lnSpc>
              <a:buSzPct val="125000"/>
            </a:pPr>
            <a:r>
              <a:rPr lang="en-US" altLang="en-US" b="1">
                <a:solidFill>
                  <a:srgbClr val="AEAC5A"/>
                </a:solidFill>
                <a:ea typeface="ＭＳ Ｐゴシック" panose="020B0600070205080204" pitchFamily="34" charset="-128"/>
              </a:rPr>
              <a:t>True -</a:t>
            </a:r>
            <a:r>
              <a:rPr lang="en-US" altLang="en-US">
                <a:solidFill>
                  <a:srgbClr val="AEAC5A"/>
                </a:solidFill>
                <a:ea typeface="ＭＳ Ｐゴシック" panose="020B0600070205080204" pitchFamily="34" charset="-128"/>
              </a:rPr>
              <a:t> The increasing use of computers to do routine tasks has shifted the kinds of skills needed for employees in the U.S. economy.</a:t>
            </a:r>
          </a:p>
          <a:p>
            <a:pPr>
              <a:lnSpc>
                <a:spcPct val="90000"/>
              </a:lnSpc>
            </a:pPr>
            <a:r>
              <a:rPr lang="en-US" altLang="en-US" sz="1400" b="1">
                <a:ea typeface="ＭＳ Ｐゴシック" panose="020B0600070205080204" pitchFamily="34" charset="-128"/>
              </a:rPr>
              <a:t>A college degree is not as important as it once was.</a:t>
            </a:r>
          </a:p>
          <a:p>
            <a:pPr>
              <a:lnSpc>
                <a:spcPct val="90000"/>
              </a:lnSpc>
              <a:buSzPct val="125000"/>
            </a:pPr>
            <a:r>
              <a:rPr lang="en-US" altLang="en-US" b="1">
                <a:solidFill>
                  <a:srgbClr val="AEAC5A"/>
                </a:solidFill>
                <a:ea typeface="ＭＳ Ｐゴシック" panose="020B0600070205080204" pitchFamily="34" charset="-128"/>
              </a:rPr>
              <a:t>False - </a:t>
            </a:r>
            <a:r>
              <a:rPr lang="en-US" altLang="en-US">
                <a:solidFill>
                  <a:srgbClr val="AEAC5A"/>
                </a:solidFill>
                <a:ea typeface="ＭＳ Ｐゴシック" panose="020B0600070205080204" pitchFamily="34" charset="-128"/>
              </a:rPr>
              <a:t>Most organizations are looking for educational achievements and a college degree is a basic requirement for many jobs today.</a:t>
            </a:r>
          </a:p>
          <a:p>
            <a:pPr>
              <a:lnSpc>
                <a:spcPct val="90000"/>
              </a:lnSpc>
            </a:pPr>
            <a:r>
              <a:rPr lang="en-US" altLang="en-US" sz="1400" b="1">
                <a:ea typeface="ＭＳ Ｐゴシック" panose="020B0600070205080204" pitchFamily="34" charset="-128"/>
              </a:rPr>
              <a:t>U.S. production jobs require intelligence and skills as much as strength.</a:t>
            </a:r>
          </a:p>
          <a:p>
            <a:pPr>
              <a:lnSpc>
                <a:spcPct val="90000"/>
              </a:lnSpc>
              <a:buSzPct val="125000"/>
            </a:pPr>
            <a:r>
              <a:rPr lang="en-US" altLang="en-US" b="1">
                <a:ea typeface="ＭＳ Ｐゴシック" panose="020B0600070205080204" pitchFamily="34" charset="-128"/>
              </a:rPr>
              <a:t>True</a:t>
            </a:r>
            <a:r>
              <a:rPr lang="en-US" altLang="en-US">
                <a:ea typeface="ＭＳ Ｐゴシック" panose="020B0600070205080204" pitchFamily="34" charset="-128"/>
              </a:rPr>
              <a:t>, workers often must operate sophisticated computer-controlled machinery, monitor quality levels, and work as part of a team requiring emotional intelligence, as well.</a:t>
            </a:r>
          </a:p>
          <a:p>
            <a:pPr>
              <a:lnSpc>
                <a:spcPct val="90000"/>
              </a:lnSpc>
              <a:buSzPct val="125000"/>
            </a:pPr>
            <a:endParaRPr lang="en-US" altLang="en-US">
              <a:ea typeface="ＭＳ Ｐゴシック" panose="020B0600070205080204" pitchFamily="34" charset="-128"/>
            </a:endParaRPr>
          </a:p>
          <a:p>
            <a:pPr>
              <a:lnSpc>
                <a:spcPct val="90000"/>
              </a:lnSpc>
              <a:buSzPct val="125000"/>
            </a:pPr>
            <a:r>
              <a:rPr lang="en-US" altLang="en-US">
                <a:ea typeface="ＭＳ Ｐゴシック" panose="020B0600070205080204" pitchFamily="34" charset="-128"/>
              </a:rPr>
              <a:t>In general, employees must be able to handle a variety of responsibilities, interact with customers, and think creatively.</a:t>
            </a:r>
          </a:p>
          <a:p>
            <a:pPr>
              <a:lnSpc>
                <a:spcPct val="90000"/>
              </a:lnSpc>
              <a:buSzPct val="125000"/>
            </a:pPr>
            <a:r>
              <a:rPr lang="en-US" altLang="en-US">
                <a:ea typeface="ＭＳ Ｐゴシック" panose="020B0600070205080204" pitchFamily="34" charset="-128"/>
              </a:rPr>
              <a:t>The gap between skills needed and skills available has:</a:t>
            </a:r>
          </a:p>
          <a:p>
            <a:pPr lvl="1">
              <a:lnSpc>
                <a:spcPct val="90000"/>
              </a:lnSpc>
              <a:buSzPct val="75000"/>
            </a:pPr>
            <a:r>
              <a:rPr lang="en-US" altLang="en-US" sz="1400">
                <a:solidFill>
                  <a:srgbClr val="AEAC5A"/>
                </a:solidFill>
                <a:ea typeface="ＭＳ Ｐゴシック" panose="020B0600070205080204" pitchFamily="34" charset="-128"/>
              </a:rPr>
              <a:t>Decreased ability to compete because they sometimes lack the skills to upgrade technology, reorganize work, and empower employees.</a:t>
            </a:r>
          </a:p>
          <a:p>
            <a:pPr>
              <a:lnSpc>
                <a:spcPct val="90000"/>
              </a:lnSpc>
              <a:buSzPct val="125000"/>
            </a:pPr>
            <a:endParaRPr lang="en-US" altLang="en-US" sz="1000">
              <a:solidFill>
                <a:srgbClr val="AEAC5A"/>
              </a:solidFill>
              <a:ea typeface="ＭＳ Ｐゴシック" panose="020B0600070205080204" pitchFamily="34" charset="-128"/>
            </a:endParaRPr>
          </a:p>
        </p:txBody>
      </p:sp>
    </p:spTree>
    <p:extLst>
      <p:ext uri="{BB962C8B-B14F-4D97-AF65-F5344CB8AC3E}">
        <p14:creationId xmlns:p14="http://schemas.microsoft.com/office/powerpoint/2010/main" val="1381530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DAC188F4-C27C-F94A-8E12-276699D880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DD63B90C-B1E1-254D-9F03-9FC96DB337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Today’s employees must be able to handle a variety of responsibilities, interact with customers, and think creatively.</a:t>
            </a:r>
          </a:p>
          <a:p>
            <a:r>
              <a:rPr lang="en-US" altLang="en-US">
                <a:ea typeface="ＭＳ Ｐゴシック" panose="020B0600070205080204" pitchFamily="34" charset="-128"/>
              </a:rPr>
              <a:t>To find such employees, most organizations are looking for educational achievements. A college degree is a basic requirement for many jobs today.</a:t>
            </a:r>
          </a:p>
          <a:p>
            <a:r>
              <a:rPr lang="en-US" altLang="en-US">
                <a:ea typeface="ＭＳ Ｐゴシック" panose="020B0600070205080204" pitchFamily="34" charset="-128"/>
              </a:rPr>
              <a:t>Some companies are unable to find qualified employees and instead rely on training to correct skill deficiencies.</a:t>
            </a:r>
          </a:p>
          <a:p>
            <a:r>
              <a:rPr lang="en-US" altLang="en-US">
                <a:ea typeface="ＭＳ Ｐゴシック" panose="020B0600070205080204" pitchFamily="34" charset="-128"/>
              </a:rPr>
              <a:t>Other companies team up with universities, community colleges, and high schools to design and teach courses ranging from basic reading to design blueprint reading.</a:t>
            </a:r>
          </a:p>
        </p:txBody>
      </p:sp>
      <p:sp>
        <p:nvSpPr>
          <p:cNvPr id="39939" name="Slide Number Placeholder 3">
            <a:extLst>
              <a:ext uri="{FF2B5EF4-FFF2-40B4-BE49-F238E27FC236}">
                <a16:creationId xmlns:a16="http://schemas.microsoft.com/office/drawing/2014/main" id="{68114F4A-2371-334F-A6A6-31B15E4740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AEF257C-E741-7F48-9D79-9C4BCB371291}" type="slidenum">
              <a:rPr lang="en-US" altLang="en-US"/>
              <a:pPr>
                <a:spcBef>
                  <a:spcPct val="0"/>
                </a:spcBef>
              </a:pPr>
              <a:t>14</a:t>
            </a:fld>
            <a:endParaRPr lang="en-US" altLang="en-US"/>
          </a:p>
        </p:txBody>
      </p:sp>
    </p:spTree>
    <p:extLst>
      <p:ext uri="{BB962C8B-B14F-4D97-AF65-F5344CB8AC3E}">
        <p14:creationId xmlns:p14="http://schemas.microsoft.com/office/powerpoint/2010/main" val="1481636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93E3937B-F1E6-2344-8ABE-42784D4E41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5407E138-311A-8C4C-861C-0876E97359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HRM is playing an important role in helping organization’s gain and keep an advantage over competitors by becoming </a:t>
            </a:r>
            <a:r>
              <a:rPr lang="en-US" altLang="en-US" b="1" i="1">
                <a:ea typeface="ＭＳ Ｐゴシック" panose="020B0600070205080204" pitchFamily="34" charset="-128"/>
              </a:rPr>
              <a:t>high-performance work systems</a:t>
            </a:r>
            <a:r>
              <a:rPr lang="en-US" altLang="en-US">
                <a:ea typeface="ＭＳ Ｐゴシック" panose="020B0600070205080204" pitchFamily="34" charset="-128"/>
              </a:rPr>
              <a:t>.</a:t>
            </a:r>
          </a:p>
          <a:p>
            <a:r>
              <a:rPr lang="en-US" altLang="en-US">
                <a:ea typeface="ＭＳ Ｐゴシック" panose="020B0600070205080204" pitchFamily="34" charset="-128"/>
              </a:rPr>
              <a:t>Organizations must make full use of their people’s knowledge and skill, to meet customer demands for high quality and customized products. Skilled HR management can help organizations do this.</a:t>
            </a:r>
          </a:p>
          <a:p>
            <a:r>
              <a:rPr lang="en-US" altLang="en-US">
                <a:ea typeface="ＭＳ Ｐゴシック" panose="020B0600070205080204" pitchFamily="34" charset="-128"/>
              </a:rPr>
              <a:t>There are three key trends occurring in today’s high-performance work systems:</a:t>
            </a:r>
          </a:p>
          <a:p>
            <a:pPr>
              <a:buFont typeface="Calibri" panose="020F0502020204030204" pitchFamily="34" charset="0"/>
              <a:buAutoNum type="arabicPeriod"/>
            </a:pPr>
            <a:r>
              <a:rPr lang="en-US" altLang="en-US">
                <a:ea typeface="ＭＳ Ｐゴシック" panose="020B0600070205080204" pitchFamily="34" charset="-128"/>
              </a:rPr>
              <a:t>Reliance on knowledge workers</a:t>
            </a:r>
          </a:p>
          <a:p>
            <a:pPr>
              <a:buFont typeface="Calibri" panose="020F0502020204030204" pitchFamily="34" charset="0"/>
              <a:buAutoNum type="arabicPeriod"/>
            </a:pPr>
            <a:r>
              <a:rPr lang="en-US" altLang="en-US">
                <a:ea typeface="ＭＳ Ｐゴシック" panose="020B0600070205080204" pitchFamily="34" charset="-128"/>
              </a:rPr>
              <a:t>The empowerment of employees to make decisions</a:t>
            </a:r>
          </a:p>
          <a:p>
            <a:pPr>
              <a:buFont typeface="Calibri" panose="020F0502020204030204" pitchFamily="34" charset="0"/>
              <a:buAutoNum type="arabicPeriod"/>
            </a:pPr>
            <a:r>
              <a:rPr lang="en-US" altLang="en-US">
                <a:ea typeface="ＭＳ Ｐゴシック" panose="020B0600070205080204" pitchFamily="34" charset="-128"/>
              </a:rPr>
              <a:t>The use of teamwork</a:t>
            </a:r>
          </a:p>
          <a:p>
            <a:pPr>
              <a:buFont typeface="+mj-lt" charset="0"/>
              <a:buNone/>
            </a:pPr>
            <a:r>
              <a:rPr lang="en-US" altLang="en-US">
                <a:ea typeface="ＭＳ Ｐゴシック" panose="020B0600070205080204" pitchFamily="34" charset="-128"/>
              </a:rPr>
              <a:t>These trends are discussed on the slides that follow. </a:t>
            </a:r>
          </a:p>
        </p:txBody>
      </p:sp>
      <p:sp>
        <p:nvSpPr>
          <p:cNvPr id="41987" name="Slide Number Placeholder 3">
            <a:extLst>
              <a:ext uri="{FF2B5EF4-FFF2-40B4-BE49-F238E27FC236}">
                <a16:creationId xmlns:a16="http://schemas.microsoft.com/office/drawing/2014/main" id="{697591EA-BC30-8A4B-ADDA-5C9DFEF8B3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510C47B-8C32-114A-AE67-5F9D1E13935B}" type="slidenum">
              <a:rPr lang="en-US" altLang="en-US"/>
              <a:pPr>
                <a:spcBef>
                  <a:spcPct val="0"/>
                </a:spcBef>
              </a:pPr>
              <a:t>15</a:t>
            </a:fld>
            <a:endParaRPr lang="en-US" altLang="en-US"/>
          </a:p>
        </p:txBody>
      </p:sp>
    </p:spTree>
    <p:extLst>
      <p:ext uri="{BB962C8B-B14F-4D97-AF65-F5344CB8AC3E}">
        <p14:creationId xmlns:p14="http://schemas.microsoft.com/office/powerpoint/2010/main" val="619010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68BCE83C-A3BC-9A40-B635-BADCFB0098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a16="http://schemas.microsoft.com/office/drawing/2014/main" id="{8358B7EC-64B7-1740-9DCD-5A77116EFD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The high-growth jobs discussed in Chapter 2 and shown on the next slide generally require specialized knowledge.</a:t>
            </a:r>
          </a:p>
          <a:p>
            <a:r>
              <a:rPr lang="en-US" altLang="en-US">
                <a:ea typeface="ＭＳ Ｐゴシック" panose="020B0600070205080204" pitchFamily="34" charset="-128"/>
              </a:rPr>
              <a:t>To meet their human capital needs, companies are increasingly trying to attract, develop, and retain </a:t>
            </a:r>
            <a:r>
              <a:rPr lang="en-US" altLang="en-US" b="1" i="1">
                <a:ea typeface="ＭＳ Ｐゴシック" panose="020B0600070205080204" pitchFamily="34" charset="-128"/>
              </a:rPr>
              <a:t>knowledge workers</a:t>
            </a:r>
            <a:r>
              <a:rPr lang="en-US" altLang="en-US">
                <a:ea typeface="ＭＳ Ｐゴシック" panose="020B0600070205080204" pitchFamily="34" charset="-128"/>
              </a:rPr>
              <a:t>.</a:t>
            </a:r>
          </a:p>
          <a:p>
            <a:r>
              <a:rPr lang="en-US" altLang="en-US">
                <a:ea typeface="ＭＳ Ｐゴシック" panose="020B0600070205080204" pitchFamily="34" charset="-128"/>
              </a:rPr>
              <a:t>Knowledge workers are in a position of power, because they own the knowledge that the company needs in order to produce its products and services. They must share their knowledge and collaborate with others in order for their employer to succeed.</a:t>
            </a:r>
          </a:p>
        </p:txBody>
      </p:sp>
      <p:sp>
        <p:nvSpPr>
          <p:cNvPr id="44035" name="Slide Number Placeholder 3">
            <a:extLst>
              <a:ext uri="{FF2B5EF4-FFF2-40B4-BE49-F238E27FC236}">
                <a16:creationId xmlns:a16="http://schemas.microsoft.com/office/drawing/2014/main" id="{AAE8D092-8CC8-8742-BC6C-170CD42B89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96E8C27-4F77-E74A-BC74-66019D32EEDC}" type="slidenum">
              <a:rPr lang="en-US" altLang="en-US"/>
              <a:pPr>
                <a:spcBef>
                  <a:spcPct val="0"/>
                </a:spcBef>
              </a:pPr>
              <a:t>16</a:t>
            </a:fld>
            <a:endParaRPr lang="en-US" altLang="en-US"/>
          </a:p>
        </p:txBody>
      </p:sp>
    </p:spTree>
    <p:extLst>
      <p:ext uri="{BB962C8B-B14F-4D97-AF65-F5344CB8AC3E}">
        <p14:creationId xmlns:p14="http://schemas.microsoft.com/office/powerpoint/2010/main" val="1857567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269A732C-722C-014E-A197-7859130C89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3182FA36-DE10-C54A-B620-FA684E4080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This slide lists the 10 occupations expected to gain the most jobs between 2008 and 2018.</a:t>
            </a:r>
          </a:p>
          <a:p>
            <a:r>
              <a:rPr lang="en-US" altLang="en-US">
                <a:ea typeface="ＭＳ Ｐゴシック" panose="020B0600070205080204" pitchFamily="34" charset="-128"/>
              </a:rPr>
              <a:t>Of the jobs expected to have the greatest percentage increases, most are related to healthcare and computers.</a:t>
            </a:r>
          </a:p>
          <a:p>
            <a:r>
              <a:rPr lang="en-US" altLang="en-US">
                <a:ea typeface="ＭＳ Ｐゴシック" panose="020B0600070205080204" pitchFamily="34" charset="-128"/>
              </a:rPr>
              <a:t>The fastest-growing occupations are: biomedical engineers, network systems and data communications analysts, home health aides, personal and home care aides, and financial examiners. Many of these occupations require a college degree.</a:t>
            </a:r>
          </a:p>
        </p:txBody>
      </p:sp>
      <p:sp>
        <p:nvSpPr>
          <p:cNvPr id="46083" name="Slide Number Placeholder 3">
            <a:extLst>
              <a:ext uri="{FF2B5EF4-FFF2-40B4-BE49-F238E27FC236}">
                <a16:creationId xmlns:a16="http://schemas.microsoft.com/office/drawing/2014/main" id="{FA3F236F-A7C4-FF40-B230-43EDEBF4E2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26A0BE9-7A30-E04A-8670-A68A3C61F4B8}" type="slidenum">
              <a:rPr lang="en-US" altLang="en-US"/>
              <a:pPr>
                <a:spcBef>
                  <a:spcPct val="0"/>
                </a:spcBef>
              </a:pPr>
              <a:t>17</a:t>
            </a:fld>
            <a:endParaRPr lang="en-US" altLang="en-US"/>
          </a:p>
        </p:txBody>
      </p:sp>
    </p:spTree>
    <p:extLst>
      <p:ext uri="{BB962C8B-B14F-4D97-AF65-F5344CB8AC3E}">
        <p14:creationId xmlns:p14="http://schemas.microsoft.com/office/powerpoint/2010/main" val="1777472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EBE11EC9-4A11-2E48-BAE3-527F885578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E1787E2-E158-174B-A919-11092567FEAF}" type="slidenum">
              <a:rPr lang="en-US" altLang="en-US"/>
              <a:pPr>
                <a:spcBef>
                  <a:spcPct val="0"/>
                </a:spcBef>
              </a:pPr>
              <a:t>18</a:t>
            </a:fld>
            <a:endParaRPr lang="en-US" altLang="en-US"/>
          </a:p>
        </p:txBody>
      </p:sp>
      <p:sp>
        <p:nvSpPr>
          <p:cNvPr id="48130" name="Rectangle 2">
            <a:extLst>
              <a:ext uri="{FF2B5EF4-FFF2-40B4-BE49-F238E27FC236}">
                <a16:creationId xmlns:a16="http://schemas.microsoft.com/office/drawing/2014/main" id="{AF57F91E-F9B7-9340-9E62-2AF8A91DED4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a:extLst>
              <a:ext uri="{FF2B5EF4-FFF2-40B4-BE49-F238E27FC236}">
                <a16:creationId xmlns:a16="http://schemas.microsoft.com/office/drawing/2014/main" id="{F39B41BE-19E6-1A47-9AC3-2734E598B34E}"/>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sz="1600">
                <a:ea typeface="ＭＳ Ｐゴシック" panose="020B0600070205080204" pitchFamily="34" charset="-128"/>
              </a:rPr>
              <a:t>Ensuring that knowledge workers will share information and store it so that it is easily retrieved by others is the concern of which of the following HR activities. </a:t>
            </a:r>
          </a:p>
          <a:p>
            <a:pPr marL="685800" lvl="1" indent="-228600">
              <a:buFont typeface="Wingdings" pitchFamily="2" charset="2"/>
              <a:buAutoNum type="alphaLcPeriod"/>
            </a:pPr>
            <a:r>
              <a:rPr lang="en-US" altLang="en-US" sz="1600">
                <a:ea typeface="ＭＳ Ｐゴシック" panose="020B0600070205080204" pitchFamily="34" charset="-128"/>
              </a:rPr>
              <a:t>Turnover</a:t>
            </a:r>
          </a:p>
          <a:p>
            <a:pPr marL="685800" lvl="1" indent="-228600">
              <a:buFont typeface="Wingdings" pitchFamily="2" charset="2"/>
              <a:buAutoNum type="alphaLcPeriod"/>
            </a:pPr>
            <a:r>
              <a:rPr lang="en-US" altLang="en-US" sz="1600">
                <a:ea typeface="ＭＳ Ｐゴシック" panose="020B0600070205080204" pitchFamily="34" charset="-128"/>
              </a:rPr>
              <a:t>Employee Empowerment</a:t>
            </a:r>
          </a:p>
          <a:p>
            <a:pPr marL="685800" lvl="1" indent="-228600">
              <a:buFont typeface="Wingdings" pitchFamily="2" charset="2"/>
              <a:buAutoNum type="alphaLcPeriod"/>
            </a:pPr>
            <a:r>
              <a:rPr lang="en-US" altLang="en-US" sz="1600">
                <a:ea typeface="ＭＳ Ｐゴシック" panose="020B0600070205080204" pitchFamily="34" charset="-128"/>
              </a:rPr>
              <a:t>Knowledge Management</a:t>
            </a:r>
          </a:p>
          <a:p>
            <a:pPr marL="685800" lvl="1" indent="-228600">
              <a:buFont typeface="Wingdings" pitchFamily="2" charset="2"/>
              <a:buAutoNum type="alphaLcPeriod"/>
            </a:pPr>
            <a:r>
              <a:rPr lang="en-US" altLang="en-US" sz="1600">
                <a:ea typeface="ＭＳ Ｐゴシック" panose="020B0600070205080204" pitchFamily="34" charset="-128"/>
              </a:rPr>
              <a:t>Employee Selection</a:t>
            </a:r>
          </a:p>
          <a:p>
            <a:pPr marL="685800" lvl="1" indent="-228600">
              <a:buFont typeface="Wingdings" pitchFamily="2" charset="2"/>
              <a:buAutoNum type="alphaLcPeriod"/>
            </a:pPr>
            <a:endParaRPr lang="en-US" altLang="en-US" sz="1600">
              <a:ea typeface="ＭＳ Ｐゴシック" panose="020B0600070205080204" pitchFamily="34" charset="-128"/>
            </a:endParaRPr>
          </a:p>
          <a:p>
            <a:pPr marL="685800" lvl="1" indent="-228600">
              <a:buFont typeface="Wingdings" pitchFamily="2" charset="2"/>
              <a:buNone/>
            </a:pPr>
            <a:r>
              <a:rPr lang="en-US" altLang="en-US" sz="1600">
                <a:ea typeface="ＭＳ Ｐゴシック" panose="020B0600070205080204" pitchFamily="34" charset="-128"/>
              </a:rPr>
              <a:t>Answer – C – knowledge management</a:t>
            </a:r>
          </a:p>
        </p:txBody>
      </p:sp>
    </p:spTree>
    <p:extLst>
      <p:ext uri="{BB962C8B-B14F-4D97-AF65-F5344CB8AC3E}">
        <p14:creationId xmlns:p14="http://schemas.microsoft.com/office/powerpoint/2010/main" val="2111038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3E3A071D-549F-8747-B8FF-5CD2C34833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id="{2DA17052-788C-8D40-B28E-0E72318636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To completely benefit from employees’ knowledge, organizations need a management style that focuses developing and empowering employees.</a:t>
            </a:r>
          </a:p>
        </p:txBody>
      </p:sp>
      <p:sp>
        <p:nvSpPr>
          <p:cNvPr id="50179" name="Slide Number Placeholder 3">
            <a:extLst>
              <a:ext uri="{FF2B5EF4-FFF2-40B4-BE49-F238E27FC236}">
                <a16:creationId xmlns:a16="http://schemas.microsoft.com/office/drawing/2014/main" id="{C86E7868-41C6-FA48-BD18-899BF40623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36013C9-4B4F-4940-AAB0-5FF85F4F4A6A}" type="slidenum">
              <a:rPr lang="en-US" altLang="en-US"/>
              <a:pPr>
                <a:spcBef>
                  <a:spcPct val="0"/>
                </a:spcBef>
              </a:pPr>
              <a:t>19</a:t>
            </a:fld>
            <a:endParaRPr lang="en-US" altLang="en-US"/>
          </a:p>
        </p:txBody>
      </p:sp>
    </p:spTree>
    <p:extLst>
      <p:ext uri="{BB962C8B-B14F-4D97-AF65-F5344CB8AC3E}">
        <p14:creationId xmlns:p14="http://schemas.microsoft.com/office/powerpoint/2010/main" val="831667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B543545D-54D9-B246-836E-E627E1AA31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a:extLst>
              <a:ext uri="{FF2B5EF4-FFF2-40B4-BE49-F238E27FC236}">
                <a16:creationId xmlns:a16="http://schemas.microsoft.com/office/drawing/2014/main" id="{001DC77F-1A89-0F47-B0C2-7672DB2A72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Modern technology places the information that employees need for improving quality and providing customer service right at the point of sale or production.</a:t>
            </a:r>
          </a:p>
          <a:p>
            <a:r>
              <a:rPr lang="en-US" altLang="en-US">
                <a:ea typeface="ＭＳ Ｐゴシック" panose="020B0600070205080204" pitchFamily="34" charset="-128"/>
              </a:rPr>
              <a:t>As a result, the employees engaging in selling and producing must be able to make decisions about how to do their work.</a:t>
            </a:r>
          </a:p>
          <a:p>
            <a:r>
              <a:rPr lang="en-US" altLang="en-US">
                <a:ea typeface="ＭＳ Ｐゴシック" panose="020B0600070205080204" pitchFamily="34" charset="-128"/>
              </a:rPr>
              <a:t>One of the most popular ways to increase employee responsibility and control is to assign work to teams.</a:t>
            </a:r>
          </a:p>
          <a:p>
            <a:r>
              <a:rPr lang="en-US" altLang="en-US">
                <a:ea typeface="ＭＳ Ｐゴシック" panose="020B0600070205080204" pitchFamily="34" charset="-128"/>
              </a:rPr>
              <a:t>Teamwork can motivate employees by making work more interesting and significant.</a:t>
            </a:r>
          </a:p>
        </p:txBody>
      </p:sp>
      <p:sp>
        <p:nvSpPr>
          <p:cNvPr id="52227" name="Slide Number Placeholder 3">
            <a:extLst>
              <a:ext uri="{FF2B5EF4-FFF2-40B4-BE49-F238E27FC236}">
                <a16:creationId xmlns:a16="http://schemas.microsoft.com/office/drawing/2014/main" id="{C33A5A7B-F43F-3F41-899F-75F70BFA87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5C6A675-1A6E-1D46-AAC9-869B58EB2AF2}" type="slidenum">
              <a:rPr lang="en-US" altLang="en-US"/>
              <a:pPr>
                <a:spcBef>
                  <a:spcPct val="0"/>
                </a:spcBef>
              </a:pPr>
              <a:t>20</a:t>
            </a:fld>
            <a:endParaRPr lang="en-US" altLang="en-US"/>
          </a:p>
        </p:txBody>
      </p:sp>
    </p:spTree>
    <p:extLst>
      <p:ext uri="{BB962C8B-B14F-4D97-AF65-F5344CB8AC3E}">
        <p14:creationId xmlns:p14="http://schemas.microsoft.com/office/powerpoint/2010/main" val="743270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C6BDC659-92C5-4B42-911D-3CF035CB68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09554978-9BFE-E844-B0A4-02304C5471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ea typeface="ＭＳ Ｐゴシック" panose="020B0600070205080204" pitchFamily="34" charset="-128"/>
              </a:rPr>
              <a:t>After reading and discussing this chapter, you should be able to:</a:t>
            </a:r>
          </a:p>
        </p:txBody>
      </p:sp>
      <p:sp>
        <p:nvSpPr>
          <p:cNvPr id="17411" name="Slide Number Placeholder 3">
            <a:extLst>
              <a:ext uri="{FF2B5EF4-FFF2-40B4-BE49-F238E27FC236}">
                <a16:creationId xmlns:a16="http://schemas.microsoft.com/office/drawing/2014/main" id="{F1F91E1A-6FFC-1544-AE02-46956EFD2B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9E6253E-CD76-B540-8FCA-300E8AE94D99}" type="slidenum">
              <a:rPr lang="en-US" altLang="en-US"/>
              <a:pPr>
                <a:spcBef>
                  <a:spcPct val="0"/>
                </a:spcBef>
              </a:pPr>
              <a:t>3</a:t>
            </a:fld>
            <a:endParaRPr lang="en-US" altLang="en-US"/>
          </a:p>
        </p:txBody>
      </p:sp>
    </p:spTree>
    <p:extLst>
      <p:ext uri="{BB962C8B-B14F-4D97-AF65-F5344CB8AC3E}">
        <p14:creationId xmlns:p14="http://schemas.microsoft.com/office/powerpoint/2010/main" val="3001841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601A20DD-7BE0-F74C-8EA5-B21A475E71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AE12E39-006B-9743-AACF-406382AB8993}" type="slidenum">
              <a:rPr lang="en-US" altLang="en-US"/>
              <a:pPr>
                <a:spcBef>
                  <a:spcPct val="0"/>
                </a:spcBef>
              </a:pPr>
              <a:t>21</a:t>
            </a:fld>
            <a:endParaRPr lang="en-US" altLang="en-US"/>
          </a:p>
        </p:txBody>
      </p:sp>
      <p:sp>
        <p:nvSpPr>
          <p:cNvPr id="54274" name="Rectangle 2">
            <a:extLst>
              <a:ext uri="{FF2B5EF4-FFF2-40B4-BE49-F238E27FC236}">
                <a16:creationId xmlns:a16="http://schemas.microsoft.com/office/drawing/2014/main" id="{537F509B-8441-CE4F-ABF5-70B2011D10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a:extLst>
              <a:ext uri="{FF2B5EF4-FFF2-40B4-BE49-F238E27FC236}">
                <a16:creationId xmlns:a16="http://schemas.microsoft.com/office/drawing/2014/main" id="{AF516792-18E1-3645-94EA-796E2BAB941D}"/>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sz="1600">
                <a:ea typeface="ＭＳ Ｐゴシック" panose="020B0600070205080204" pitchFamily="34" charset="-128"/>
              </a:rPr>
              <a:t>Sharon is a very smart and conscientious worker.  Lately, she has felt that her ideas were disregarded and she was denied autonomy in completing her work.  This situation is probably caused by a lack of </a:t>
            </a:r>
          </a:p>
          <a:p>
            <a:pPr marL="685800" lvl="1" indent="-228600">
              <a:buFont typeface="Wingdings" pitchFamily="2" charset="2"/>
              <a:buAutoNum type="alphaLcPeriod"/>
            </a:pPr>
            <a:r>
              <a:rPr lang="en-US" altLang="en-US" sz="1600">
                <a:ea typeface="ＭＳ Ｐゴシック" panose="020B0600070205080204" pitchFamily="34" charset="-128"/>
              </a:rPr>
              <a:t>Employee Empowerment</a:t>
            </a:r>
          </a:p>
          <a:p>
            <a:pPr marL="685800" lvl="1" indent="-228600">
              <a:buFont typeface="Wingdings" pitchFamily="2" charset="2"/>
              <a:buAutoNum type="alphaLcPeriod"/>
            </a:pPr>
            <a:r>
              <a:rPr lang="en-US" altLang="en-US" sz="1600">
                <a:ea typeface="ＭＳ Ｐゴシック" panose="020B0600070205080204" pitchFamily="34" charset="-128"/>
              </a:rPr>
              <a:t>Knowledge Management</a:t>
            </a:r>
          </a:p>
          <a:p>
            <a:pPr marL="685800" lvl="1" indent="-228600">
              <a:buFont typeface="Wingdings" pitchFamily="2" charset="2"/>
              <a:buAutoNum type="alphaLcPeriod"/>
            </a:pPr>
            <a:r>
              <a:rPr lang="en-US" altLang="en-US" sz="1600">
                <a:ea typeface="ＭＳ Ｐゴシック" panose="020B0600070205080204" pitchFamily="34" charset="-128"/>
              </a:rPr>
              <a:t>Turnover</a:t>
            </a:r>
          </a:p>
          <a:p>
            <a:pPr marL="685800" lvl="1" indent="-228600">
              <a:buFont typeface="Wingdings" pitchFamily="2" charset="2"/>
              <a:buAutoNum type="alphaLcPeriod"/>
            </a:pPr>
            <a:r>
              <a:rPr lang="en-US" altLang="en-US" sz="1600">
                <a:ea typeface="ＭＳ Ｐゴシック" panose="020B0600070205080204" pitchFamily="34" charset="-128"/>
              </a:rPr>
              <a:t>Teamwork</a:t>
            </a:r>
          </a:p>
          <a:p>
            <a:pPr marL="685800" lvl="1" indent="-228600">
              <a:buFont typeface="Wingdings" pitchFamily="2" charset="2"/>
              <a:buAutoNum type="alphaLcPeriod"/>
            </a:pPr>
            <a:endParaRPr lang="en-US" altLang="en-US" sz="1600">
              <a:ea typeface="ＭＳ Ｐゴシック" panose="020B0600070205080204" pitchFamily="34" charset="-128"/>
            </a:endParaRPr>
          </a:p>
          <a:p>
            <a:pPr marL="685800" lvl="1" indent="-228600">
              <a:buFont typeface="Wingdings" pitchFamily="2" charset="2"/>
              <a:buNone/>
            </a:pPr>
            <a:r>
              <a:rPr lang="en-US" altLang="en-US" sz="1600">
                <a:ea typeface="ＭＳ Ｐゴシック" panose="020B0600070205080204" pitchFamily="34" charset="-128"/>
              </a:rPr>
              <a:t>Answer – “A”</a:t>
            </a:r>
          </a:p>
        </p:txBody>
      </p:sp>
    </p:spTree>
    <p:extLst>
      <p:ext uri="{BB962C8B-B14F-4D97-AF65-F5344CB8AC3E}">
        <p14:creationId xmlns:p14="http://schemas.microsoft.com/office/powerpoint/2010/main" val="1716219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7B70FF87-26ED-934B-B046-20800F2A49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98824134-1A0C-0044-AD90-7A11024ECE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HR professionals are increasingly being asked to use their knowledge of the business and of human resources to help the organization develop strategies and align HRM policies and practices with those strategies.</a:t>
            </a:r>
          </a:p>
          <a:p>
            <a:r>
              <a:rPr lang="en-US" altLang="en-US" b="1">
                <a:ea typeface="ＭＳ Ｐゴシック" panose="020B0600070205080204" pitchFamily="34" charset="-128"/>
              </a:rPr>
              <a:t>Figure 2.4 </a:t>
            </a:r>
            <a:r>
              <a:rPr lang="en-US" altLang="en-US">
                <a:ea typeface="ＭＳ Ｐゴシック" panose="020B0600070205080204" pitchFamily="34" charset="-128"/>
              </a:rPr>
              <a:t>summarizes the strategic issues facing human resource management.</a:t>
            </a:r>
          </a:p>
          <a:p>
            <a:r>
              <a:rPr lang="en-US" altLang="en-US">
                <a:ea typeface="ＭＳ Ｐゴシック" panose="020B0600070205080204" pitchFamily="34" charset="-128"/>
              </a:rPr>
              <a:t>These issues will be discussed on the slides that follow.</a:t>
            </a:r>
          </a:p>
        </p:txBody>
      </p:sp>
      <p:sp>
        <p:nvSpPr>
          <p:cNvPr id="56323" name="Slide Number Placeholder 3">
            <a:extLst>
              <a:ext uri="{FF2B5EF4-FFF2-40B4-BE49-F238E27FC236}">
                <a16:creationId xmlns:a16="http://schemas.microsoft.com/office/drawing/2014/main" id="{74CEEF5D-0F4D-EA42-8DA3-4050E46696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9F736C2-8790-A643-886E-460D483A06C1}" type="slidenum">
              <a:rPr lang="en-US" altLang="en-US"/>
              <a:pPr>
                <a:spcBef>
                  <a:spcPct val="0"/>
                </a:spcBef>
              </a:pPr>
              <a:t>22</a:t>
            </a:fld>
            <a:endParaRPr lang="en-US" altLang="en-US"/>
          </a:p>
        </p:txBody>
      </p:sp>
    </p:spTree>
    <p:extLst>
      <p:ext uri="{BB962C8B-B14F-4D97-AF65-F5344CB8AC3E}">
        <p14:creationId xmlns:p14="http://schemas.microsoft.com/office/powerpoint/2010/main" val="2085796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410E2767-0345-9744-AD19-5DF0295B2B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a:extLst>
              <a:ext uri="{FF2B5EF4-FFF2-40B4-BE49-F238E27FC236}">
                <a16:creationId xmlns:a16="http://schemas.microsoft.com/office/drawing/2014/main" id="{D8044637-FAC6-C044-A13A-D1CF8DAE92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To compete in today’s economy, companies need to provide high-quality products and services.</a:t>
            </a:r>
          </a:p>
          <a:p>
            <a:r>
              <a:rPr lang="en-US" altLang="en-US">
                <a:ea typeface="ＭＳ Ｐゴシック" panose="020B0600070205080204" pitchFamily="34" charset="-128"/>
              </a:rPr>
              <a:t>If companies do not adhere to quality standards, they will have difficulty selling their product or service to vendors, suppliers, or customers.</a:t>
            </a:r>
          </a:p>
          <a:p>
            <a:r>
              <a:rPr lang="en-US" altLang="en-US">
                <a:ea typeface="ＭＳ Ｐゴシック" panose="020B0600070205080204" pitchFamily="34" charset="-128"/>
              </a:rPr>
              <a:t>Therefore, many organizations have adopted some form of </a:t>
            </a:r>
            <a:r>
              <a:rPr lang="en-US" altLang="en-US" b="1" i="1">
                <a:ea typeface="ＭＳ Ｐゴシック" panose="020B0600070205080204" pitchFamily="34" charset="-128"/>
              </a:rPr>
              <a:t>total quality management (TQM)</a:t>
            </a:r>
            <a:r>
              <a:rPr lang="en-US" altLang="en-US">
                <a:ea typeface="ＭＳ Ｐゴシック" panose="020B0600070205080204" pitchFamily="34" charset="-128"/>
              </a:rPr>
              <a:t>.</a:t>
            </a:r>
          </a:p>
        </p:txBody>
      </p:sp>
      <p:sp>
        <p:nvSpPr>
          <p:cNvPr id="58371" name="Slide Number Placeholder 3">
            <a:extLst>
              <a:ext uri="{FF2B5EF4-FFF2-40B4-BE49-F238E27FC236}">
                <a16:creationId xmlns:a16="http://schemas.microsoft.com/office/drawing/2014/main" id="{51AB84E5-C0E6-D54E-93DF-F7FA68A8A9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414BB6A-7FB1-9444-8485-C7FC66ECE063}" type="slidenum">
              <a:rPr lang="en-US" altLang="en-US"/>
              <a:pPr>
                <a:spcBef>
                  <a:spcPct val="0"/>
                </a:spcBef>
              </a:pPr>
              <a:t>23</a:t>
            </a:fld>
            <a:endParaRPr lang="en-US" altLang="en-US"/>
          </a:p>
        </p:txBody>
      </p:sp>
    </p:spTree>
    <p:extLst>
      <p:ext uri="{BB962C8B-B14F-4D97-AF65-F5344CB8AC3E}">
        <p14:creationId xmlns:p14="http://schemas.microsoft.com/office/powerpoint/2010/main" val="38025181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3766A847-FC18-484E-A038-D937D82CBA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a:extLst>
              <a:ext uri="{FF2B5EF4-FFF2-40B4-BE49-F238E27FC236}">
                <a16:creationId xmlns:a16="http://schemas.microsoft.com/office/drawing/2014/main" id="{703D597C-C87E-F44A-8141-BB92CB990D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60419" name="Slide Number Placeholder 3">
            <a:extLst>
              <a:ext uri="{FF2B5EF4-FFF2-40B4-BE49-F238E27FC236}">
                <a16:creationId xmlns:a16="http://schemas.microsoft.com/office/drawing/2014/main" id="{B4D5941D-8878-004A-834D-660300CE05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85627D8-9C74-F341-A4EE-CE58FB5F094C}" type="slidenum">
              <a:rPr lang="en-US" altLang="en-US"/>
              <a:pPr>
                <a:spcBef>
                  <a:spcPct val="0"/>
                </a:spcBef>
              </a:pPr>
              <a:t>24</a:t>
            </a:fld>
            <a:endParaRPr lang="en-US" altLang="en-US"/>
          </a:p>
        </p:txBody>
      </p:sp>
    </p:spTree>
    <p:extLst>
      <p:ext uri="{BB962C8B-B14F-4D97-AF65-F5344CB8AC3E}">
        <p14:creationId xmlns:p14="http://schemas.microsoft.com/office/powerpoint/2010/main" val="22378516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D91988A2-C0E0-0449-979A-51A14F2970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a:extLst>
              <a:ext uri="{FF2B5EF4-FFF2-40B4-BE49-F238E27FC236}">
                <a16:creationId xmlns:a16="http://schemas.microsoft.com/office/drawing/2014/main" id="{85850ED3-1F02-4C4F-8A91-E852A82423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Often organizations join forces through </a:t>
            </a:r>
            <a:r>
              <a:rPr lang="en-US" altLang="en-US" b="1" i="1">
                <a:ea typeface="ＭＳ Ｐゴシック" panose="020B0600070205080204" pitchFamily="34" charset="-128"/>
              </a:rPr>
              <a:t>mergers</a:t>
            </a:r>
            <a:r>
              <a:rPr lang="en-US" altLang="en-US">
                <a:ea typeface="ＭＳ Ｐゴシック" panose="020B0600070205080204" pitchFamily="34" charset="-128"/>
              </a:rPr>
              <a:t> (two companies becoming one) and </a:t>
            </a:r>
            <a:r>
              <a:rPr lang="en-US" altLang="en-US" b="1" i="1">
                <a:ea typeface="ＭＳ Ｐゴシック" panose="020B0600070205080204" pitchFamily="34" charset="-128"/>
              </a:rPr>
              <a:t>acquisitions</a:t>
            </a:r>
            <a:r>
              <a:rPr lang="en-US" altLang="en-US">
                <a:ea typeface="ＭＳ Ｐゴシック" panose="020B0600070205080204" pitchFamily="34" charset="-128"/>
              </a:rPr>
              <a:t> (one company buying another).</a:t>
            </a:r>
          </a:p>
          <a:p>
            <a:r>
              <a:rPr lang="en-US" altLang="en-US">
                <a:ea typeface="ＭＳ Ｐゴシック" panose="020B0600070205080204" pitchFamily="34" charset="-128"/>
              </a:rPr>
              <a:t>HRM should have a significant role in carrying out a merger or acquisition:</a:t>
            </a:r>
          </a:p>
        </p:txBody>
      </p:sp>
      <p:sp>
        <p:nvSpPr>
          <p:cNvPr id="62467" name="Slide Number Placeholder 3">
            <a:extLst>
              <a:ext uri="{FF2B5EF4-FFF2-40B4-BE49-F238E27FC236}">
                <a16:creationId xmlns:a16="http://schemas.microsoft.com/office/drawing/2014/main" id="{B9CCC462-482A-6649-9BF0-61B89EA30CD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3232839-F001-444C-84F7-5150110DECD4}" type="slidenum">
              <a:rPr lang="en-US" altLang="en-US"/>
              <a:pPr>
                <a:spcBef>
                  <a:spcPct val="0"/>
                </a:spcBef>
              </a:pPr>
              <a:t>25</a:t>
            </a:fld>
            <a:endParaRPr lang="en-US" altLang="en-US"/>
          </a:p>
        </p:txBody>
      </p:sp>
    </p:spTree>
    <p:extLst>
      <p:ext uri="{BB962C8B-B14F-4D97-AF65-F5344CB8AC3E}">
        <p14:creationId xmlns:p14="http://schemas.microsoft.com/office/powerpoint/2010/main" val="10990887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a16="http://schemas.microsoft.com/office/drawing/2014/main" id="{A4F51814-F077-2D4F-AA5B-2DD23624C3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a:extLst>
              <a:ext uri="{FF2B5EF4-FFF2-40B4-BE49-F238E27FC236}">
                <a16:creationId xmlns:a16="http://schemas.microsoft.com/office/drawing/2014/main" id="{789CD4A3-B11F-464F-BDE3-4515B93080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Downsizing presents a number of challenges and opportunities for HRM.</a:t>
            </a:r>
          </a:p>
          <a:p>
            <a:r>
              <a:rPr lang="en-US" altLang="en-US">
                <a:ea typeface="ＭＳ Ｐゴシック" panose="020B0600070205080204" pitchFamily="34" charset="-128"/>
              </a:rPr>
              <a:t>In terms of challenges, the HRM function must “surgically” reduce the workforce by cutting only the workers who are less valuable in their performance.</a:t>
            </a:r>
          </a:p>
          <a:p>
            <a:r>
              <a:rPr lang="en-US" altLang="en-US">
                <a:ea typeface="ＭＳ Ｐゴシック" panose="020B0600070205080204" pitchFamily="34" charset="-128"/>
              </a:rPr>
              <a:t>Achieving this is difficult because the best workers are most able (and often willing) to find alternative employment and may leave voluntarily before the organization lays off anyone.</a:t>
            </a:r>
          </a:p>
          <a:p>
            <a:r>
              <a:rPr lang="en-US" altLang="en-US" b="1">
                <a:ea typeface="ＭＳ Ｐゴシック" panose="020B0600070205080204" pitchFamily="34" charset="-128"/>
              </a:rPr>
              <a:t>Figure 2.5 </a:t>
            </a:r>
            <a:r>
              <a:rPr lang="en-US" altLang="en-US">
                <a:ea typeface="ＭＳ Ｐゴシック" panose="020B0600070205080204" pitchFamily="34" charset="-128"/>
              </a:rPr>
              <a:t>illustrates the magnitude of the downsizing problem.</a:t>
            </a:r>
          </a:p>
        </p:txBody>
      </p:sp>
      <p:sp>
        <p:nvSpPr>
          <p:cNvPr id="64515" name="Slide Number Placeholder 3">
            <a:extLst>
              <a:ext uri="{FF2B5EF4-FFF2-40B4-BE49-F238E27FC236}">
                <a16:creationId xmlns:a16="http://schemas.microsoft.com/office/drawing/2014/main" id="{DE3FFB65-28A6-CA4D-871B-44F82AFDC9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BFCA541-A51C-A04A-827C-4AEBB80CD8B4}" type="slidenum">
              <a:rPr lang="en-US" altLang="en-US"/>
              <a:pPr>
                <a:spcBef>
                  <a:spcPct val="0"/>
                </a:spcBef>
              </a:pPr>
              <a:t>26</a:t>
            </a:fld>
            <a:endParaRPr lang="en-US" altLang="en-US"/>
          </a:p>
        </p:txBody>
      </p:sp>
    </p:spTree>
    <p:extLst>
      <p:ext uri="{BB962C8B-B14F-4D97-AF65-F5344CB8AC3E}">
        <p14:creationId xmlns:p14="http://schemas.microsoft.com/office/powerpoint/2010/main" val="2512240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4A57CCE7-8956-2148-8826-C8930F996A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a:extLst>
              <a:ext uri="{FF2B5EF4-FFF2-40B4-BE49-F238E27FC236}">
                <a16:creationId xmlns:a16="http://schemas.microsoft.com/office/drawing/2014/main" id="{F7429797-868A-684E-8514-FE8A3984CD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Rapidly changing customer needs and technology have caused many organizations to rethink the way they get work done. Therefore, many organizations have undertaken </a:t>
            </a:r>
            <a:r>
              <a:rPr lang="en-US" altLang="en-US" b="1" i="1">
                <a:ea typeface="ＭＳ Ｐゴシック" panose="020B0600070205080204" pitchFamily="34" charset="-128"/>
              </a:rPr>
              <a:t>reengineering</a:t>
            </a:r>
            <a:r>
              <a:rPr lang="en-US" altLang="en-US">
                <a:ea typeface="ＭＳ Ｐゴシック" panose="020B0600070205080204" pitchFamily="34" charset="-128"/>
              </a:rPr>
              <a:t>.</a:t>
            </a:r>
          </a:p>
        </p:txBody>
      </p:sp>
      <p:sp>
        <p:nvSpPr>
          <p:cNvPr id="66563" name="Slide Number Placeholder 3">
            <a:extLst>
              <a:ext uri="{FF2B5EF4-FFF2-40B4-BE49-F238E27FC236}">
                <a16:creationId xmlns:a16="http://schemas.microsoft.com/office/drawing/2014/main" id="{D953EC80-9B9E-E741-B50C-DF79C6C224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6F8A245-F180-0C4E-9580-7CC997C8C705}" type="slidenum">
              <a:rPr lang="en-US" altLang="en-US"/>
              <a:pPr>
                <a:spcBef>
                  <a:spcPct val="0"/>
                </a:spcBef>
              </a:pPr>
              <a:t>27</a:t>
            </a:fld>
            <a:endParaRPr lang="en-US" altLang="en-US"/>
          </a:p>
        </p:txBody>
      </p:sp>
    </p:spTree>
    <p:extLst>
      <p:ext uri="{BB962C8B-B14F-4D97-AF65-F5344CB8AC3E}">
        <p14:creationId xmlns:p14="http://schemas.microsoft.com/office/powerpoint/2010/main" val="10545363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a:extLst>
              <a:ext uri="{FF2B5EF4-FFF2-40B4-BE49-F238E27FC236}">
                <a16:creationId xmlns:a16="http://schemas.microsoft.com/office/drawing/2014/main" id="{95ED0372-5F34-3C4E-87E9-735FBF313C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Notes Placeholder 2">
            <a:extLst>
              <a:ext uri="{FF2B5EF4-FFF2-40B4-BE49-F238E27FC236}">
                <a16:creationId xmlns:a16="http://schemas.microsoft.com/office/drawing/2014/main" id="{B2382A02-7D8A-7D42-8336-F55EEF585F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Employees may need training for their reengineered jobs.</a:t>
            </a:r>
          </a:p>
          <a:p>
            <a:r>
              <a:rPr lang="en-US" altLang="en-US">
                <a:ea typeface="ＭＳ Ｐゴシック" panose="020B0600070205080204" pitchFamily="34" charset="-128"/>
              </a:rPr>
              <a:t>The organization may need to redesign the structure of its pay and benefits to make them more appropriate for its new way of operating.</a:t>
            </a:r>
          </a:p>
          <a:p>
            <a:r>
              <a:rPr lang="en-US" altLang="en-US">
                <a:ea typeface="ＭＳ Ｐゴシック" panose="020B0600070205080204" pitchFamily="34" charset="-128"/>
              </a:rPr>
              <a:t>It also may need to recruit employees with a new set of skills.</a:t>
            </a:r>
          </a:p>
        </p:txBody>
      </p:sp>
      <p:sp>
        <p:nvSpPr>
          <p:cNvPr id="68611" name="Slide Number Placeholder 3">
            <a:extLst>
              <a:ext uri="{FF2B5EF4-FFF2-40B4-BE49-F238E27FC236}">
                <a16:creationId xmlns:a16="http://schemas.microsoft.com/office/drawing/2014/main" id="{89A37385-4370-3F4E-99CF-B0B1F3E209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7FD0318-FD3B-4D43-8C79-6E4959826572}" type="slidenum">
              <a:rPr lang="en-US" altLang="en-US"/>
              <a:pPr>
                <a:spcBef>
                  <a:spcPct val="0"/>
                </a:spcBef>
              </a:pPr>
              <a:t>28</a:t>
            </a:fld>
            <a:endParaRPr lang="en-US" altLang="en-US"/>
          </a:p>
        </p:txBody>
      </p:sp>
    </p:spTree>
    <p:extLst>
      <p:ext uri="{BB962C8B-B14F-4D97-AF65-F5344CB8AC3E}">
        <p14:creationId xmlns:p14="http://schemas.microsoft.com/office/powerpoint/2010/main" val="41988966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a:extLst>
              <a:ext uri="{FF2B5EF4-FFF2-40B4-BE49-F238E27FC236}">
                <a16:creationId xmlns:a16="http://schemas.microsoft.com/office/drawing/2014/main" id="{9F545B9E-4627-AF4B-8762-61BF890B0F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a:extLst>
              <a:ext uri="{FF2B5EF4-FFF2-40B4-BE49-F238E27FC236}">
                <a16:creationId xmlns:a16="http://schemas.microsoft.com/office/drawing/2014/main" id="{3CCDCE2F-7B58-2843-B500-3084818235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Many organizations are increasingly outsourcing business activities.</a:t>
            </a:r>
          </a:p>
          <a:p>
            <a:endParaRPr lang="en-US" altLang="en-US">
              <a:ea typeface="ＭＳ Ｐゴシック" panose="020B0600070205080204" pitchFamily="34" charset="-128"/>
            </a:endParaRPr>
          </a:p>
          <a:p>
            <a:r>
              <a:rPr lang="en-US" altLang="en-US">
                <a:ea typeface="ＭＳ Ｐゴシック" panose="020B0600070205080204" pitchFamily="34" charset="-128"/>
              </a:rPr>
              <a:t>Many HR functions are being outsourced. One recent study suggests that 8 out of 10 companies outsource at least one human resource activity.</a:t>
            </a:r>
          </a:p>
        </p:txBody>
      </p:sp>
      <p:sp>
        <p:nvSpPr>
          <p:cNvPr id="70659" name="Slide Number Placeholder 3">
            <a:extLst>
              <a:ext uri="{FF2B5EF4-FFF2-40B4-BE49-F238E27FC236}">
                <a16:creationId xmlns:a16="http://schemas.microsoft.com/office/drawing/2014/main" id="{EDF587DA-D3AA-E244-B53F-831EB029D8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CC7AB22-7BD8-CC48-9901-5C5119813646}" type="slidenum">
              <a:rPr lang="en-US" altLang="en-US"/>
              <a:pPr>
                <a:spcBef>
                  <a:spcPct val="0"/>
                </a:spcBef>
              </a:pPr>
              <a:t>29</a:t>
            </a:fld>
            <a:endParaRPr lang="en-US" altLang="en-US"/>
          </a:p>
        </p:txBody>
      </p:sp>
    </p:spTree>
    <p:extLst>
      <p:ext uri="{BB962C8B-B14F-4D97-AF65-F5344CB8AC3E}">
        <p14:creationId xmlns:p14="http://schemas.microsoft.com/office/powerpoint/2010/main" val="2013968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BB87992A-B0D6-0745-AC35-29E7111898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C4AE6DEC-10B0-6548-BED5-C7862A0DD9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To survive, companies must compete in international markets.</a:t>
            </a:r>
          </a:p>
          <a:p>
            <a:r>
              <a:rPr lang="en-US" altLang="en-US">
                <a:ea typeface="ＭＳ Ｐゴシック" panose="020B0600070205080204" pitchFamily="34" charset="-128"/>
              </a:rPr>
              <a:t>Companies must develop global markets, keep up with competition from overseas, hire from an international labor pool, and prepare employees for global assignments.</a:t>
            </a:r>
          </a:p>
        </p:txBody>
      </p:sp>
      <p:sp>
        <p:nvSpPr>
          <p:cNvPr id="72707" name="Slide Number Placeholder 3">
            <a:extLst>
              <a:ext uri="{FF2B5EF4-FFF2-40B4-BE49-F238E27FC236}">
                <a16:creationId xmlns:a16="http://schemas.microsoft.com/office/drawing/2014/main" id="{9F2E9D92-8D4E-7347-AD34-FFD7CD7C8B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33CBC28-ED6D-7943-AA24-3A375A6ED14C}" type="slidenum">
              <a:rPr lang="en-US" altLang="en-US"/>
              <a:pPr>
                <a:spcBef>
                  <a:spcPct val="0"/>
                </a:spcBef>
              </a:pPr>
              <a:t>30</a:t>
            </a:fld>
            <a:endParaRPr lang="en-US" altLang="en-US"/>
          </a:p>
        </p:txBody>
      </p:sp>
    </p:spTree>
    <p:extLst>
      <p:ext uri="{BB962C8B-B14F-4D97-AF65-F5344CB8AC3E}">
        <p14:creationId xmlns:p14="http://schemas.microsoft.com/office/powerpoint/2010/main" val="2797396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0F37E386-27C6-4D4B-B485-18E9BD1506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B7C5656B-030C-B34E-9F9E-8445509F26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ea typeface="ＭＳ Ｐゴシック" panose="020B0600070205080204" pitchFamily="34" charset="-128"/>
              </a:rPr>
              <a:t>After reading and discussing this chapter, you should be able to:</a:t>
            </a:r>
          </a:p>
        </p:txBody>
      </p:sp>
      <p:sp>
        <p:nvSpPr>
          <p:cNvPr id="19459" name="Slide Number Placeholder 3">
            <a:extLst>
              <a:ext uri="{FF2B5EF4-FFF2-40B4-BE49-F238E27FC236}">
                <a16:creationId xmlns:a16="http://schemas.microsoft.com/office/drawing/2014/main" id="{9662299A-52AB-6841-AC08-CFEDC94558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5C397A9-FD3B-0541-84C0-B245EC15533F}" type="slidenum">
              <a:rPr lang="en-US" altLang="en-US"/>
              <a:pPr>
                <a:spcBef>
                  <a:spcPct val="0"/>
                </a:spcBef>
              </a:pPr>
              <a:t>4</a:t>
            </a:fld>
            <a:endParaRPr lang="en-US" altLang="en-US"/>
          </a:p>
        </p:txBody>
      </p:sp>
    </p:spTree>
    <p:extLst>
      <p:ext uri="{BB962C8B-B14F-4D97-AF65-F5344CB8AC3E}">
        <p14:creationId xmlns:p14="http://schemas.microsoft.com/office/powerpoint/2010/main" val="39575907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a:extLst>
              <a:ext uri="{FF2B5EF4-FFF2-40B4-BE49-F238E27FC236}">
                <a16:creationId xmlns:a16="http://schemas.microsoft.com/office/drawing/2014/main" id="{AA61E952-1286-0D40-98A3-636A71AE71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Notes Placeholder 2">
            <a:extLst>
              <a:ext uri="{FF2B5EF4-FFF2-40B4-BE49-F238E27FC236}">
                <a16:creationId xmlns:a16="http://schemas.microsoft.com/office/drawing/2014/main" id="{47495860-ACD4-E848-8E70-5A9FAD291E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In 2008, over 1.1 million people obtained permanent resident status in the U.S.</a:t>
            </a:r>
          </a:p>
          <a:p>
            <a:r>
              <a:rPr lang="en-US" altLang="en-US" b="1">
                <a:ea typeface="ＭＳ Ｐゴシック" panose="020B0600070205080204" pitchFamily="34" charset="-128"/>
              </a:rPr>
              <a:t>Figure 2.6 </a:t>
            </a:r>
            <a:r>
              <a:rPr lang="en-US" altLang="en-US">
                <a:ea typeface="ＭＳ Ｐゴシック" panose="020B0600070205080204" pitchFamily="34" charset="-128"/>
              </a:rPr>
              <a:t>shows the distribution of immigration by continent of origin.</a:t>
            </a:r>
          </a:p>
          <a:p>
            <a:r>
              <a:rPr lang="en-US" altLang="en-US">
                <a:ea typeface="ＭＳ Ｐゴシック" panose="020B0600070205080204" pitchFamily="34" charset="-128"/>
              </a:rPr>
              <a:t>Employers in tight labor markets (i.e., computer science, engineering, and information systems) are especially likely to recruit international students.</a:t>
            </a:r>
          </a:p>
        </p:txBody>
      </p:sp>
      <p:sp>
        <p:nvSpPr>
          <p:cNvPr id="74755" name="Slide Number Placeholder 3">
            <a:extLst>
              <a:ext uri="{FF2B5EF4-FFF2-40B4-BE49-F238E27FC236}">
                <a16:creationId xmlns:a16="http://schemas.microsoft.com/office/drawing/2014/main" id="{6C395845-8765-5748-A6C4-A731A8A08E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C1C2F44-7B16-D14B-869B-BBF7ABEC9C1C}" type="slidenum">
              <a:rPr lang="en-US" altLang="en-US"/>
              <a:pPr>
                <a:spcBef>
                  <a:spcPct val="0"/>
                </a:spcBef>
              </a:pPr>
              <a:t>31</a:t>
            </a:fld>
            <a:endParaRPr lang="en-US" altLang="en-US"/>
          </a:p>
        </p:txBody>
      </p:sp>
    </p:spTree>
    <p:extLst>
      <p:ext uri="{BB962C8B-B14F-4D97-AF65-F5344CB8AC3E}">
        <p14:creationId xmlns:p14="http://schemas.microsoft.com/office/powerpoint/2010/main" val="11592867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a:extLst>
              <a:ext uri="{FF2B5EF4-FFF2-40B4-BE49-F238E27FC236}">
                <a16:creationId xmlns:a16="http://schemas.microsoft.com/office/drawing/2014/main" id="{2B1663B2-F1A4-F843-B055-4722EF8BA4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a:extLst>
              <a:ext uri="{FF2B5EF4-FFF2-40B4-BE49-F238E27FC236}">
                <a16:creationId xmlns:a16="http://schemas.microsoft.com/office/drawing/2014/main" id="{D3B70D09-90FF-6844-AD8E-87E2B4DA23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76803" name="Slide Number Placeholder 3">
            <a:extLst>
              <a:ext uri="{FF2B5EF4-FFF2-40B4-BE49-F238E27FC236}">
                <a16:creationId xmlns:a16="http://schemas.microsoft.com/office/drawing/2014/main" id="{C8AC7FAC-F716-D64E-809C-F9DFB3557EB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D73A36C-CC76-E845-910C-9BA93AB8C9FE}" type="slidenum">
              <a:rPr lang="en-US" altLang="en-US"/>
              <a:pPr>
                <a:spcBef>
                  <a:spcPct val="0"/>
                </a:spcBef>
              </a:pPr>
              <a:t>32</a:t>
            </a:fld>
            <a:endParaRPr lang="en-US" altLang="en-US"/>
          </a:p>
        </p:txBody>
      </p:sp>
    </p:spTree>
    <p:extLst>
      <p:ext uri="{BB962C8B-B14F-4D97-AF65-F5344CB8AC3E}">
        <p14:creationId xmlns:p14="http://schemas.microsoft.com/office/powerpoint/2010/main" val="6297860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a:extLst>
              <a:ext uri="{FF2B5EF4-FFF2-40B4-BE49-F238E27FC236}">
                <a16:creationId xmlns:a16="http://schemas.microsoft.com/office/drawing/2014/main" id="{13968AAD-20C0-8445-AB29-C21517313E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Notes Placeholder 2">
            <a:extLst>
              <a:ext uri="{FF2B5EF4-FFF2-40B4-BE49-F238E27FC236}">
                <a16:creationId xmlns:a16="http://schemas.microsoft.com/office/drawing/2014/main" id="{44A00632-DADE-B44C-B690-51B9BB92F6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Advances in computer-related technology have had a major impact on the use of information for managing human resources.</a:t>
            </a:r>
          </a:p>
          <a:p>
            <a:r>
              <a:rPr lang="en-US" altLang="en-US" b="1">
                <a:ea typeface="ＭＳ Ｐゴシック" panose="020B0600070205080204" pitchFamily="34" charset="-128"/>
              </a:rPr>
              <a:t>Table 2.1 </a:t>
            </a:r>
            <a:r>
              <a:rPr lang="en-US" altLang="en-US">
                <a:ea typeface="ＭＳ Ｐゴシック" panose="020B0600070205080204" pitchFamily="34" charset="-128"/>
              </a:rPr>
              <a:t>describes some of the technologies that may be included in an organization’s human resource information system (HRIS).</a:t>
            </a:r>
          </a:p>
        </p:txBody>
      </p:sp>
      <p:sp>
        <p:nvSpPr>
          <p:cNvPr id="78851" name="Slide Number Placeholder 3">
            <a:extLst>
              <a:ext uri="{FF2B5EF4-FFF2-40B4-BE49-F238E27FC236}">
                <a16:creationId xmlns:a16="http://schemas.microsoft.com/office/drawing/2014/main" id="{93930D00-B161-844D-95F8-ABE4256E25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88C2A5A-4798-0843-9443-D9EA66D96062}" type="slidenum">
              <a:rPr lang="en-US" altLang="en-US"/>
              <a:pPr>
                <a:spcBef>
                  <a:spcPct val="0"/>
                </a:spcBef>
              </a:pPr>
              <a:t>33</a:t>
            </a:fld>
            <a:endParaRPr lang="en-US" altLang="en-US"/>
          </a:p>
        </p:txBody>
      </p:sp>
    </p:spTree>
    <p:extLst>
      <p:ext uri="{BB962C8B-B14F-4D97-AF65-F5344CB8AC3E}">
        <p14:creationId xmlns:p14="http://schemas.microsoft.com/office/powerpoint/2010/main" val="22337241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a16="http://schemas.microsoft.com/office/drawing/2014/main" id="{E41763F0-298C-5E4E-9104-F5E43590F6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Notes Placeholder 2">
            <a:extLst>
              <a:ext uri="{FF2B5EF4-FFF2-40B4-BE49-F238E27FC236}">
                <a16:creationId xmlns:a16="http://schemas.microsoft.com/office/drawing/2014/main" id="{FCC83E56-5FA2-3D45-8E76-56A819B522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ea typeface="ＭＳ Ｐゴシック" panose="020B0600070205080204" pitchFamily="34" charset="-128"/>
              </a:rPr>
              <a:t>Table 2.1</a:t>
            </a:r>
            <a:r>
              <a:rPr lang="en-US" altLang="en-US">
                <a:ea typeface="ＭＳ Ｐゴシック" panose="020B0600070205080204" pitchFamily="34" charset="-128"/>
              </a:rPr>
              <a:t> (on the previous slide) describes some of the new technologies that may be included in an organization’s HRIS.</a:t>
            </a:r>
            <a:endParaRPr lang="en-US" altLang="en-US" b="1">
              <a:ea typeface="ＭＳ Ｐゴシック" panose="020B0600070205080204" pitchFamily="34" charset="-128"/>
            </a:endParaRPr>
          </a:p>
        </p:txBody>
      </p:sp>
      <p:sp>
        <p:nvSpPr>
          <p:cNvPr id="80899" name="Slide Number Placeholder 3">
            <a:extLst>
              <a:ext uri="{FF2B5EF4-FFF2-40B4-BE49-F238E27FC236}">
                <a16:creationId xmlns:a16="http://schemas.microsoft.com/office/drawing/2014/main" id="{C4CB88B0-D01F-0C45-9DD0-2A504E3F02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62BAAC3-E275-F544-8829-A2182BB88BC5}" type="slidenum">
              <a:rPr lang="en-US" altLang="en-US"/>
              <a:pPr>
                <a:spcBef>
                  <a:spcPct val="0"/>
                </a:spcBef>
              </a:pPr>
              <a:t>34</a:t>
            </a:fld>
            <a:endParaRPr lang="en-US" altLang="en-US"/>
          </a:p>
        </p:txBody>
      </p:sp>
    </p:spTree>
    <p:extLst>
      <p:ext uri="{BB962C8B-B14F-4D97-AF65-F5344CB8AC3E}">
        <p14:creationId xmlns:p14="http://schemas.microsoft.com/office/powerpoint/2010/main" val="21597812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a:extLst>
              <a:ext uri="{FF2B5EF4-FFF2-40B4-BE49-F238E27FC236}">
                <a16:creationId xmlns:a16="http://schemas.microsoft.com/office/drawing/2014/main" id="{8FAEF3E5-6F14-7B44-99B7-304C1AF5F9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6" name="Notes Placeholder 2">
            <a:extLst>
              <a:ext uri="{FF2B5EF4-FFF2-40B4-BE49-F238E27FC236}">
                <a16:creationId xmlns:a16="http://schemas.microsoft.com/office/drawing/2014/main" id="{919DE7B5-098A-9F41-9862-C3783F0B53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HRM activities have moved onto the Internet.</a:t>
            </a:r>
          </a:p>
        </p:txBody>
      </p:sp>
      <p:sp>
        <p:nvSpPr>
          <p:cNvPr id="82947" name="Slide Number Placeholder 3">
            <a:extLst>
              <a:ext uri="{FF2B5EF4-FFF2-40B4-BE49-F238E27FC236}">
                <a16:creationId xmlns:a16="http://schemas.microsoft.com/office/drawing/2014/main" id="{72123CC7-9D15-0B44-8787-C6B96235F4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0FF6B88-C16D-1A43-A40C-1264C983B934}" type="slidenum">
              <a:rPr lang="en-US" altLang="en-US"/>
              <a:pPr>
                <a:spcBef>
                  <a:spcPct val="0"/>
                </a:spcBef>
              </a:pPr>
              <a:t>35</a:t>
            </a:fld>
            <a:endParaRPr lang="en-US" altLang="en-US"/>
          </a:p>
        </p:txBody>
      </p:sp>
    </p:spTree>
    <p:extLst>
      <p:ext uri="{BB962C8B-B14F-4D97-AF65-F5344CB8AC3E}">
        <p14:creationId xmlns:p14="http://schemas.microsoft.com/office/powerpoint/2010/main" val="13916461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a:extLst>
              <a:ext uri="{FF2B5EF4-FFF2-40B4-BE49-F238E27FC236}">
                <a16:creationId xmlns:a16="http://schemas.microsoft.com/office/drawing/2014/main" id="{1BF053C0-284A-3E48-8355-7F4194996A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Notes Placeholder 2">
            <a:extLst>
              <a:ext uri="{FF2B5EF4-FFF2-40B4-BE49-F238E27FC236}">
                <a16:creationId xmlns:a16="http://schemas.microsoft.com/office/drawing/2014/main" id="{00ADF690-4C34-2A41-BCAF-F8CBBC7334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E-HRM has the potential to change all traditional HRM functions.</a:t>
            </a:r>
          </a:p>
          <a:p>
            <a:r>
              <a:rPr lang="en-US" altLang="en-US" b="1">
                <a:ea typeface="ＭＳ Ｐゴシック" panose="020B0600070205080204" pitchFamily="34" charset="-128"/>
              </a:rPr>
              <a:t>Table 2.2 </a:t>
            </a:r>
            <a:r>
              <a:rPr lang="en-US" altLang="en-US">
                <a:ea typeface="ＭＳ Ｐゴシック" panose="020B0600070205080204" pitchFamily="34" charset="-128"/>
              </a:rPr>
              <a:t>shows some major implications of e-HRM.</a:t>
            </a:r>
          </a:p>
          <a:p>
            <a:endParaRPr lang="en-US" altLang="en-US">
              <a:ea typeface="ＭＳ Ｐゴシック" panose="020B0600070205080204" pitchFamily="34" charset="-128"/>
            </a:endParaRPr>
          </a:p>
          <a:p>
            <a:r>
              <a:rPr lang="en-US" altLang="en-US">
                <a:ea typeface="ＭＳ Ｐゴシック" panose="020B0600070205080204" pitchFamily="34" charset="-128"/>
              </a:rPr>
              <a:t>Privacy is an important issue in e-HRM. A great deal of information is confidential and not suitable for posting on a Web site for everyone to see.</a:t>
            </a:r>
          </a:p>
        </p:txBody>
      </p:sp>
      <p:sp>
        <p:nvSpPr>
          <p:cNvPr id="84995" name="Slide Number Placeholder 3">
            <a:extLst>
              <a:ext uri="{FF2B5EF4-FFF2-40B4-BE49-F238E27FC236}">
                <a16:creationId xmlns:a16="http://schemas.microsoft.com/office/drawing/2014/main" id="{40993927-CF25-FD40-8D19-4CD99FFF5C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0172FAE-676D-D04B-94F6-72B550B4720F}" type="slidenum">
              <a:rPr lang="en-US" altLang="en-US"/>
              <a:pPr>
                <a:spcBef>
                  <a:spcPct val="0"/>
                </a:spcBef>
              </a:pPr>
              <a:t>36</a:t>
            </a:fld>
            <a:endParaRPr lang="en-US" altLang="en-US"/>
          </a:p>
        </p:txBody>
      </p:sp>
    </p:spTree>
    <p:extLst>
      <p:ext uri="{BB962C8B-B14F-4D97-AF65-F5344CB8AC3E}">
        <p14:creationId xmlns:p14="http://schemas.microsoft.com/office/powerpoint/2010/main" val="6195320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a:extLst>
              <a:ext uri="{FF2B5EF4-FFF2-40B4-BE49-F238E27FC236}">
                <a16:creationId xmlns:a16="http://schemas.microsoft.com/office/drawing/2014/main" id="{A95ED5F0-232B-6344-B550-2B728592BD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2" name="Notes Placeholder 2">
            <a:extLst>
              <a:ext uri="{FF2B5EF4-FFF2-40B4-BE49-F238E27FC236}">
                <a16:creationId xmlns:a16="http://schemas.microsoft.com/office/drawing/2014/main" id="{3581238B-78BF-5A4A-AB21-519CEA1D94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Technology and the other trends described in Chapter 2 and in this presentation require managers at all levels to make rapid changes in response to new opportunities, competitive challenges, and customer demands.</a:t>
            </a:r>
          </a:p>
          <a:p>
            <a:r>
              <a:rPr lang="en-US" altLang="en-US">
                <a:ea typeface="ＭＳ Ｐゴシック" panose="020B0600070205080204" pitchFamily="34" charset="-128"/>
              </a:rPr>
              <a:t>These changes are most likely to succeed in flexible, forward-thinking organizations, and the employees who will thrive in such an environment need to be flexible and open to change as well.</a:t>
            </a:r>
          </a:p>
          <a:p>
            <a:r>
              <a:rPr lang="en-US" altLang="en-US">
                <a:ea typeface="ＭＳ Ｐゴシック" panose="020B0600070205080204" pitchFamily="34" charset="-128"/>
              </a:rPr>
              <a:t>In this environment, employers and employees have begun to reshape the employment relationship:</a:t>
            </a:r>
          </a:p>
          <a:p>
            <a:pPr>
              <a:buFontTx/>
              <a:buChar char="•"/>
            </a:pPr>
            <a:r>
              <a:rPr lang="en-US" altLang="en-US">
                <a:ea typeface="ＭＳ Ｐゴシック" panose="020B0600070205080204" pitchFamily="34" charset="-128"/>
              </a:rPr>
              <a:t>A new psychological contract</a:t>
            </a:r>
          </a:p>
          <a:p>
            <a:pPr>
              <a:buFontTx/>
              <a:buChar char="•"/>
            </a:pPr>
            <a:r>
              <a:rPr lang="en-US" altLang="en-US">
                <a:ea typeface="ＭＳ Ｐゴシック" panose="020B0600070205080204" pitchFamily="34" charset="-128"/>
              </a:rPr>
              <a:t>Flexibility</a:t>
            </a:r>
          </a:p>
          <a:p>
            <a:pPr>
              <a:buFontTx/>
              <a:buChar char="•"/>
            </a:pPr>
            <a:r>
              <a:rPr lang="en-US" altLang="en-US">
                <a:ea typeface="ＭＳ Ｐゴシック" panose="020B0600070205080204" pitchFamily="34" charset="-128"/>
              </a:rPr>
              <a:t>Flexible staffing levels</a:t>
            </a:r>
          </a:p>
          <a:p>
            <a:pPr>
              <a:buFontTx/>
              <a:buChar char="•"/>
            </a:pPr>
            <a:r>
              <a:rPr lang="en-US" altLang="en-US">
                <a:ea typeface="ＭＳ Ｐゴシック" panose="020B0600070205080204" pitchFamily="34" charset="-128"/>
              </a:rPr>
              <a:t>Flexible work schedules</a:t>
            </a:r>
          </a:p>
        </p:txBody>
      </p:sp>
      <p:sp>
        <p:nvSpPr>
          <p:cNvPr id="87043" name="Slide Number Placeholder 3">
            <a:extLst>
              <a:ext uri="{FF2B5EF4-FFF2-40B4-BE49-F238E27FC236}">
                <a16:creationId xmlns:a16="http://schemas.microsoft.com/office/drawing/2014/main" id="{7805EB78-E329-FD43-9F0D-44A85223A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BE0051F-EEEA-E547-BDDB-00A1B49BD564}" type="slidenum">
              <a:rPr lang="en-US" altLang="en-US"/>
              <a:pPr>
                <a:spcBef>
                  <a:spcPct val="0"/>
                </a:spcBef>
              </a:pPr>
              <a:t>37</a:t>
            </a:fld>
            <a:endParaRPr lang="en-US" altLang="en-US"/>
          </a:p>
        </p:txBody>
      </p:sp>
    </p:spTree>
    <p:extLst>
      <p:ext uri="{BB962C8B-B14F-4D97-AF65-F5344CB8AC3E}">
        <p14:creationId xmlns:p14="http://schemas.microsoft.com/office/powerpoint/2010/main" val="9483329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a:extLst>
              <a:ext uri="{FF2B5EF4-FFF2-40B4-BE49-F238E27FC236}">
                <a16:creationId xmlns:a16="http://schemas.microsoft.com/office/drawing/2014/main" id="{A2FF6DF8-513A-BD4D-86B6-92AB1E7E82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Notes Placeholder 2">
            <a:extLst>
              <a:ext uri="{FF2B5EF4-FFF2-40B4-BE49-F238E27FC236}">
                <a16:creationId xmlns:a16="http://schemas.microsoft.com/office/drawing/2014/main" id="{41180C00-F3BC-7943-8CB8-829CA5B3DC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89091" name="Slide Number Placeholder 3">
            <a:extLst>
              <a:ext uri="{FF2B5EF4-FFF2-40B4-BE49-F238E27FC236}">
                <a16:creationId xmlns:a16="http://schemas.microsoft.com/office/drawing/2014/main" id="{F0C860AD-2164-CC4E-8D7B-787D7B1EAA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A3F364A-DD9D-044F-84A3-7E94F80793F8}" type="slidenum">
              <a:rPr lang="en-US" altLang="en-US"/>
              <a:pPr>
                <a:spcBef>
                  <a:spcPct val="0"/>
                </a:spcBef>
              </a:pPr>
              <a:t>38</a:t>
            </a:fld>
            <a:endParaRPr lang="en-US" altLang="en-US"/>
          </a:p>
        </p:txBody>
      </p:sp>
    </p:spTree>
    <p:extLst>
      <p:ext uri="{BB962C8B-B14F-4D97-AF65-F5344CB8AC3E}">
        <p14:creationId xmlns:p14="http://schemas.microsoft.com/office/powerpoint/2010/main" val="23657424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a:extLst>
              <a:ext uri="{FF2B5EF4-FFF2-40B4-BE49-F238E27FC236}">
                <a16:creationId xmlns:a16="http://schemas.microsoft.com/office/drawing/2014/main" id="{130EDC14-B815-B149-AAB4-79AA2414DD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8" name="Notes Placeholder 2">
            <a:extLst>
              <a:ext uri="{FF2B5EF4-FFF2-40B4-BE49-F238E27FC236}">
                <a16:creationId xmlns:a16="http://schemas.microsoft.com/office/drawing/2014/main" id="{9C82D459-263E-694C-81E7-F29EE76D92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91139" name="Slide Number Placeholder 3">
            <a:extLst>
              <a:ext uri="{FF2B5EF4-FFF2-40B4-BE49-F238E27FC236}">
                <a16:creationId xmlns:a16="http://schemas.microsoft.com/office/drawing/2014/main" id="{4A705D7D-1304-444A-A253-4C0DB036CD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754FD3C-9EDF-2546-8536-C46B4F25F73F}" type="slidenum">
              <a:rPr lang="en-US" altLang="en-US"/>
              <a:pPr>
                <a:spcBef>
                  <a:spcPct val="0"/>
                </a:spcBef>
              </a:pPr>
              <a:t>39</a:t>
            </a:fld>
            <a:endParaRPr lang="en-US" altLang="en-US"/>
          </a:p>
        </p:txBody>
      </p:sp>
    </p:spTree>
    <p:extLst>
      <p:ext uri="{BB962C8B-B14F-4D97-AF65-F5344CB8AC3E}">
        <p14:creationId xmlns:p14="http://schemas.microsoft.com/office/powerpoint/2010/main" val="29161376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a:extLst>
              <a:ext uri="{FF2B5EF4-FFF2-40B4-BE49-F238E27FC236}">
                <a16:creationId xmlns:a16="http://schemas.microsoft.com/office/drawing/2014/main" id="{CE1BF280-8DA6-0644-8C97-A80F5738C5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6" name="Notes Placeholder 2">
            <a:extLst>
              <a:ext uri="{FF2B5EF4-FFF2-40B4-BE49-F238E27FC236}">
                <a16:creationId xmlns:a16="http://schemas.microsoft.com/office/drawing/2014/main" id="{7586D2CF-76EF-3541-9093-24686A47BF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93187" name="Slide Number Placeholder 3">
            <a:extLst>
              <a:ext uri="{FF2B5EF4-FFF2-40B4-BE49-F238E27FC236}">
                <a16:creationId xmlns:a16="http://schemas.microsoft.com/office/drawing/2014/main" id="{5D4D12F1-038F-784C-BF22-E27B64716C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30013F2-9F73-7E47-886C-5E9C57ECC744}" type="slidenum">
              <a:rPr lang="en-US" altLang="en-US"/>
              <a:pPr>
                <a:spcBef>
                  <a:spcPct val="0"/>
                </a:spcBef>
              </a:pPr>
              <a:t>40</a:t>
            </a:fld>
            <a:endParaRPr lang="en-US" altLang="en-US"/>
          </a:p>
        </p:txBody>
      </p:sp>
    </p:spTree>
    <p:extLst>
      <p:ext uri="{BB962C8B-B14F-4D97-AF65-F5344CB8AC3E}">
        <p14:creationId xmlns:p14="http://schemas.microsoft.com/office/powerpoint/2010/main" val="2323294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B4EBE6F7-A247-2E4D-9BDF-C3580730E3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E80EAC6C-E03B-C247-88E4-8CC6FA9979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ea typeface="ＭＳ Ｐゴシック" panose="020B0600070205080204" pitchFamily="34" charset="-128"/>
              </a:rPr>
              <a:t>After reading and discussing this chapter, you should be able to:</a:t>
            </a:r>
          </a:p>
          <a:p>
            <a:endParaRPr lang="en-US" altLang="en-US" sz="1400">
              <a:ea typeface="ＭＳ Ｐゴシック" panose="020B0600070205080204" pitchFamily="34" charset="-128"/>
            </a:endParaRPr>
          </a:p>
          <a:p>
            <a:r>
              <a:rPr lang="en-US" altLang="en-US" sz="1400">
                <a:ea typeface="ＭＳ Ｐゴシック" panose="020B0600070205080204" pitchFamily="34" charset="-128"/>
              </a:rPr>
              <a:t>More than ever, organizations today must be able to respond creatively to uncertainty and change.</a:t>
            </a:r>
          </a:p>
        </p:txBody>
      </p:sp>
      <p:sp>
        <p:nvSpPr>
          <p:cNvPr id="21507" name="Slide Number Placeholder 3">
            <a:extLst>
              <a:ext uri="{FF2B5EF4-FFF2-40B4-BE49-F238E27FC236}">
                <a16:creationId xmlns:a16="http://schemas.microsoft.com/office/drawing/2014/main" id="{9CB14366-F98C-D74E-B3B9-209E1A6D46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FB46AE9-4D45-9D4C-B0EB-C8C7A456556D}" type="slidenum">
              <a:rPr lang="en-US" altLang="en-US"/>
              <a:pPr>
                <a:spcBef>
                  <a:spcPct val="0"/>
                </a:spcBef>
              </a:pPr>
              <a:t>5</a:t>
            </a:fld>
            <a:endParaRPr lang="en-US" altLang="en-US"/>
          </a:p>
        </p:txBody>
      </p:sp>
    </p:spTree>
    <p:extLst>
      <p:ext uri="{BB962C8B-B14F-4D97-AF65-F5344CB8AC3E}">
        <p14:creationId xmlns:p14="http://schemas.microsoft.com/office/powerpoint/2010/main" val="10107881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a:extLst>
              <a:ext uri="{FF2B5EF4-FFF2-40B4-BE49-F238E27FC236}">
                <a16:creationId xmlns:a16="http://schemas.microsoft.com/office/drawing/2014/main" id="{59F90FA1-0C52-6648-9543-7C1153B428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4" name="Notes Placeholder 2">
            <a:extLst>
              <a:ext uri="{FF2B5EF4-FFF2-40B4-BE49-F238E27FC236}">
                <a16:creationId xmlns:a16="http://schemas.microsoft.com/office/drawing/2014/main" id="{47CC7D4F-30B3-F64B-8498-D1E6E8A1C6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95235" name="Slide Number Placeholder 3">
            <a:extLst>
              <a:ext uri="{FF2B5EF4-FFF2-40B4-BE49-F238E27FC236}">
                <a16:creationId xmlns:a16="http://schemas.microsoft.com/office/drawing/2014/main" id="{B8137FA8-1187-9E44-A17A-76CA057ABE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17230E3-CD80-5842-A930-079FC4E86AE2}" type="slidenum">
              <a:rPr lang="en-US" altLang="en-US"/>
              <a:pPr>
                <a:spcBef>
                  <a:spcPct val="0"/>
                </a:spcBef>
              </a:pPr>
              <a:t>41</a:t>
            </a:fld>
            <a:endParaRPr lang="en-US" altLang="en-US"/>
          </a:p>
        </p:txBody>
      </p:sp>
    </p:spTree>
    <p:extLst>
      <p:ext uri="{BB962C8B-B14F-4D97-AF65-F5344CB8AC3E}">
        <p14:creationId xmlns:p14="http://schemas.microsoft.com/office/powerpoint/2010/main" val="33162983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a:extLst>
              <a:ext uri="{FF2B5EF4-FFF2-40B4-BE49-F238E27FC236}">
                <a16:creationId xmlns:a16="http://schemas.microsoft.com/office/drawing/2014/main" id="{375FFA33-542D-424A-B0D5-9E9ED26DE3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2" name="Notes Placeholder 2">
            <a:extLst>
              <a:ext uri="{FF2B5EF4-FFF2-40B4-BE49-F238E27FC236}">
                <a16:creationId xmlns:a16="http://schemas.microsoft.com/office/drawing/2014/main" id="{078C3911-2E0A-B149-83B8-04CB8BDA37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97283" name="Slide Number Placeholder 3">
            <a:extLst>
              <a:ext uri="{FF2B5EF4-FFF2-40B4-BE49-F238E27FC236}">
                <a16:creationId xmlns:a16="http://schemas.microsoft.com/office/drawing/2014/main" id="{3DE5C8E4-4286-5543-97D6-17B63AD136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95F097C-BF8D-D54C-8F17-060D8B382F4F}" type="slidenum">
              <a:rPr lang="en-US" altLang="en-US"/>
              <a:pPr>
                <a:spcBef>
                  <a:spcPct val="0"/>
                </a:spcBef>
              </a:pPr>
              <a:t>42</a:t>
            </a:fld>
            <a:endParaRPr lang="en-US" altLang="en-US"/>
          </a:p>
        </p:txBody>
      </p:sp>
    </p:spTree>
    <p:extLst>
      <p:ext uri="{BB962C8B-B14F-4D97-AF65-F5344CB8AC3E}">
        <p14:creationId xmlns:p14="http://schemas.microsoft.com/office/powerpoint/2010/main" val="15518351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a:extLst>
              <a:ext uri="{FF2B5EF4-FFF2-40B4-BE49-F238E27FC236}">
                <a16:creationId xmlns:a16="http://schemas.microsoft.com/office/drawing/2014/main" id="{EDC80323-95F9-C44C-B8E3-8F08C326F9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0" name="Notes Placeholder 2">
            <a:extLst>
              <a:ext uri="{FF2B5EF4-FFF2-40B4-BE49-F238E27FC236}">
                <a16:creationId xmlns:a16="http://schemas.microsoft.com/office/drawing/2014/main" id="{24B1BC09-98A1-224C-B008-AF23CD2F68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99331" name="Slide Number Placeholder 3">
            <a:extLst>
              <a:ext uri="{FF2B5EF4-FFF2-40B4-BE49-F238E27FC236}">
                <a16:creationId xmlns:a16="http://schemas.microsoft.com/office/drawing/2014/main" id="{58A678E7-A1BB-5747-84B7-D2B683169A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4F65AA9-5C94-0C42-ACCD-CE66B7D5CB32}" type="slidenum">
              <a:rPr lang="en-US" altLang="en-US"/>
              <a:pPr>
                <a:spcBef>
                  <a:spcPct val="0"/>
                </a:spcBef>
              </a:pPr>
              <a:t>43</a:t>
            </a:fld>
            <a:endParaRPr lang="en-US" altLang="en-US"/>
          </a:p>
        </p:txBody>
      </p:sp>
    </p:spTree>
    <p:extLst>
      <p:ext uri="{BB962C8B-B14F-4D97-AF65-F5344CB8AC3E}">
        <p14:creationId xmlns:p14="http://schemas.microsoft.com/office/powerpoint/2010/main" val="34248396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a:extLst>
              <a:ext uri="{FF2B5EF4-FFF2-40B4-BE49-F238E27FC236}">
                <a16:creationId xmlns:a16="http://schemas.microsoft.com/office/drawing/2014/main" id="{8BDDCDA6-68D5-3C4D-BA97-4A9D2AED63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8" name="Notes Placeholder 2">
            <a:extLst>
              <a:ext uri="{FF2B5EF4-FFF2-40B4-BE49-F238E27FC236}">
                <a16:creationId xmlns:a16="http://schemas.microsoft.com/office/drawing/2014/main" id="{7D8E10D1-C0DC-8F44-8CAD-FBA5C21B17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101379" name="Slide Number Placeholder 3">
            <a:extLst>
              <a:ext uri="{FF2B5EF4-FFF2-40B4-BE49-F238E27FC236}">
                <a16:creationId xmlns:a16="http://schemas.microsoft.com/office/drawing/2014/main" id="{A8724DD7-14E2-6545-B4BB-96EEC04A0F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142821C-A4F6-7046-A88E-A4BEEE7C0AEB}" type="slidenum">
              <a:rPr lang="en-US" altLang="en-US"/>
              <a:pPr>
                <a:spcBef>
                  <a:spcPct val="0"/>
                </a:spcBef>
              </a:pPr>
              <a:t>44</a:t>
            </a:fld>
            <a:endParaRPr lang="en-US" altLang="en-US"/>
          </a:p>
        </p:txBody>
      </p:sp>
    </p:spTree>
    <p:extLst>
      <p:ext uri="{BB962C8B-B14F-4D97-AF65-F5344CB8AC3E}">
        <p14:creationId xmlns:p14="http://schemas.microsoft.com/office/powerpoint/2010/main" val="35353271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a:extLst>
              <a:ext uri="{FF2B5EF4-FFF2-40B4-BE49-F238E27FC236}">
                <a16:creationId xmlns:a16="http://schemas.microsoft.com/office/drawing/2014/main" id="{CBBA8360-00D3-CD47-811D-BB2706236F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6" name="Notes Placeholder 2">
            <a:extLst>
              <a:ext uri="{FF2B5EF4-FFF2-40B4-BE49-F238E27FC236}">
                <a16:creationId xmlns:a16="http://schemas.microsoft.com/office/drawing/2014/main" id="{A2FEF96F-1BBB-884C-B882-12DEB6DBB4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103427" name="Slide Number Placeholder 3">
            <a:extLst>
              <a:ext uri="{FF2B5EF4-FFF2-40B4-BE49-F238E27FC236}">
                <a16:creationId xmlns:a16="http://schemas.microsoft.com/office/drawing/2014/main" id="{FDE80637-77FA-CD46-8282-CF65E5A07D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EB2D0BB-2867-5146-AAA8-92AA91EB4105}" type="slidenum">
              <a:rPr lang="en-US" altLang="en-US"/>
              <a:pPr>
                <a:spcBef>
                  <a:spcPct val="0"/>
                </a:spcBef>
              </a:pPr>
              <a:t>45</a:t>
            </a:fld>
            <a:endParaRPr lang="en-US" altLang="en-US"/>
          </a:p>
        </p:txBody>
      </p:sp>
    </p:spTree>
    <p:extLst>
      <p:ext uri="{BB962C8B-B14F-4D97-AF65-F5344CB8AC3E}">
        <p14:creationId xmlns:p14="http://schemas.microsoft.com/office/powerpoint/2010/main" val="16703960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a:extLst>
              <a:ext uri="{FF2B5EF4-FFF2-40B4-BE49-F238E27FC236}">
                <a16:creationId xmlns:a16="http://schemas.microsoft.com/office/drawing/2014/main" id="{EF9662D6-A65B-754D-A82B-FF04597473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4" name="Notes Placeholder 2">
            <a:extLst>
              <a:ext uri="{FF2B5EF4-FFF2-40B4-BE49-F238E27FC236}">
                <a16:creationId xmlns:a16="http://schemas.microsoft.com/office/drawing/2014/main" id="{CE4F8BFF-FCC3-084E-ABDF-CE2EB5D035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105475" name="Slide Number Placeholder 3">
            <a:extLst>
              <a:ext uri="{FF2B5EF4-FFF2-40B4-BE49-F238E27FC236}">
                <a16:creationId xmlns:a16="http://schemas.microsoft.com/office/drawing/2014/main" id="{D4F60E92-9770-3C4A-BCEA-5CCDA60ABED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223BB80-4812-7B41-926C-FB1D25677BDC}" type="slidenum">
              <a:rPr lang="en-US" altLang="en-US"/>
              <a:pPr>
                <a:spcBef>
                  <a:spcPct val="0"/>
                </a:spcBef>
              </a:pPr>
              <a:t>46</a:t>
            </a:fld>
            <a:endParaRPr lang="en-US" altLang="en-US"/>
          </a:p>
        </p:txBody>
      </p:sp>
    </p:spTree>
    <p:extLst>
      <p:ext uri="{BB962C8B-B14F-4D97-AF65-F5344CB8AC3E}">
        <p14:creationId xmlns:p14="http://schemas.microsoft.com/office/powerpoint/2010/main" val="1985541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3A6697CB-05B1-DF46-8212-CDF1F9926E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BF8160AC-9E59-8F49-8FE1-6B30DD162E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The term </a:t>
            </a:r>
            <a:r>
              <a:rPr lang="en-US" altLang="en-US" b="1" i="1">
                <a:ea typeface="ＭＳ Ｐゴシック" panose="020B0600070205080204" pitchFamily="34" charset="-128"/>
              </a:rPr>
              <a:t>labor force</a:t>
            </a:r>
            <a:r>
              <a:rPr lang="en-US" altLang="en-US">
                <a:ea typeface="ＭＳ Ｐゴシック" panose="020B0600070205080204" pitchFamily="34" charset="-128"/>
              </a:rPr>
              <a:t> is the general way to refer to all the people willing and able to work.</a:t>
            </a:r>
          </a:p>
          <a:p>
            <a:r>
              <a:rPr lang="en-US" altLang="en-US">
                <a:ea typeface="ＭＳ Ｐゴシック" panose="020B0600070205080204" pitchFamily="34" charset="-128"/>
              </a:rPr>
              <a:t>For an organization, the labor force consists of;</a:t>
            </a:r>
          </a:p>
          <a:p>
            <a:pPr>
              <a:buFontTx/>
              <a:buChar char="•"/>
            </a:pPr>
            <a:r>
              <a:rPr lang="en-US" altLang="en-US">
                <a:ea typeface="ＭＳ Ｐゴシック" panose="020B0600070205080204" pitchFamily="34" charset="-128"/>
              </a:rPr>
              <a:t>Internal Labor Force</a:t>
            </a:r>
          </a:p>
          <a:p>
            <a:pPr>
              <a:buFontTx/>
              <a:buChar char="•"/>
            </a:pPr>
            <a:r>
              <a:rPr lang="en-US" altLang="en-US">
                <a:ea typeface="ＭＳ Ｐゴシック" panose="020B0600070205080204" pitchFamily="34" charset="-128"/>
              </a:rPr>
              <a:t>External Labor Market</a:t>
            </a:r>
          </a:p>
          <a:p>
            <a:r>
              <a:rPr lang="en-US" altLang="en-US">
                <a:ea typeface="ＭＳ Ｐゴシック" panose="020B0600070205080204" pitchFamily="34" charset="-128"/>
              </a:rPr>
              <a:t>HR professionals need to be aware of trends in the composition of the external labor market because these trends affect the organization’s options for creating a well-skilled, motivated internal labor force.</a:t>
            </a:r>
          </a:p>
        </p:txBody>
      </p:sp>
      <p:sp>
        <p:nvSpPr>
          <p:cNvPr id="23555" name="Slide Number Placeholder 3">
            <a:extLst>
              <a:ext uri="{FF2B5EF4-FFF2-40B4-BE49-F238E27FC236}">
                <a16:creationId xmlns:a16="http://schemas.microsoft.com/office/drawing/2014/main" id="{D6AAA564-8B22-1443-8CFF-1F87B239D5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723C45D-32C6-444B-AD4D-D23D5ABAA871}" type="slidenum">
              <a:rPr lang="en-US" altLang="en-US"/>
              <a:pPr>
                <a:spcBef>
                  <a:spcPct val="0"/>
                </a:spcBef>
              </a:pPr>
              <a:t>6</a:t>
            </a:fld>
            <a:endParaRPr lang="en-US" altLang="en-US"/>
          </a:p>
        </p:txBody>
      </p:sp>
    </p:spTree>
    <p:extLst>
      <p:ext uri="{BB962C8B-B14F-4D97-AF65-F5344CB8AC3E}">
        <p14:creationId xmlns:p14="http://schemas.microsoft.com/office/powerpoint/2010/main" val="104638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A9B7A1B6-F876-7546-8ED2-0F3589A7F8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A28A517F-BD3E-1047-B682-298C1962EA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Human resource professionals need to be aware of trends in the composition of the external labor market, because these trends affect the organization’s options for creating a well-skilled, motivated internal labor force.</a:t>
            </a:r>
          </a:p>
          <a:p>
            <a:r>
              <a:rPr lang="en-US" altLang="en-US">
                <a:ea typeface="ＭＳ Ｐゴシック" panose="020B0600070205080204" pitchFamily="34" charset="-128"/>
              </a:rPr>
              <a:t>The  key trends are:</a:t>
            </a:r>
          </a:p>
          <a:p>
            <a:pPr>
              <a:buFont typeface="Calibri" panose="020F0502020204030204" pitchFamily="34" charset="0"/>
              <a:buAutoNum type="arabicPeriod"/>
            </a:pPr>
            <a:r>
              <a:rPr lang="en-US" altLang="en-US">
                <a:ea typeface="ＭＳ Ｐゴシック" panose="020B0600070205080204" pitchFamily="34" charset="-128"/>
              </a:rPr>
              <a:t>An aging workforce</a:t>
            </a:r>
          </a:p>
          <a:p>
            <a:pPr>
              <a:buFont typeface="Calibri" panose="020F0502020204030204" pitchFamily="34" charset="0"/>
              <a:buAutoNum type="arabicPeriod"/>
            </a:pPr>
            <a:r>
              <a:rPr lang="en-US" altLang="en-US">
                <a:ea typeface="ＭＳ Ｐゴシック" panose="020B0600070205080204" pitchFamily="34" charset="-128"/>
              </a:rPr>
              <a:t>A diverse workforce</a:t>
            </a:r>
          </a:p>
          <a:p>
            <a:pPr>
              <a:buFont typeface="Calibri" panose="020F0502020204030204" pitchFamily="34" charset="0"/>
              <a:buAutoNum type="arabicPeriod"/>
            </a:pPr>
            <a:r>
              <a:rPr lang="en-US" altLang="en-US">
                <a:ea typeface="ＭＳ Ｐゴシック" panose="020B0600070205080204" pitchFamily="34" charset="-128"/>
              </a:rPr>
              <a:t>Skill deficiencies of the workforce</a:t>
            </a:r>
          </a:p>
        </p:txBody>
      </p:sp>
      <p:sp>
        <p:nvSpPr>
          <p:cNvPr id="25603" name="Slide Number Placeholder 3">
            <a:extLst>
              <a:ext uri="{FF2B5EF4-FFF2-40B4-BE49-F238E27FC236}">
                <a16:creationId xmlns:a16="http://schemas.microsoft.com/office/drawing/2014/main" id="{ECD0AF63-21BC-2349-8D03-B6344D66BB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2643D83-20C3-564E-88F8-BA59AEF03CAE}" type="slidenum">
              <a:rPr lang="en-US" altLang="en-US"/>
              <a:pPr>
                <a:spcBef>
                  <a:spcPct val="0"/>
                </a:spcBef>
              </a:pPr>
              <a:t>7</a:t>
            </a:fld>
            <a:endParaRPr lang="en-US" altLang="en-US"/>
          </a:p>
        </p:txBody>
      </p:sp>
    </p:spTree>
    <p:extLst>
      <p:ext uri="{BB962C8B-B14F-4D97-AF65-F5344CB8AC3E}">
        <p14:creationId xmlns:p14="http://schemas.microsoft.com/office/powerpoint/2010/main" val="881087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B1742ABB-9750-9B4C-8180-53F949E1E2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id="{F206C10D-7797-8F47-8584-470C7F7947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The Bureau of Labor Statistics (BLS) has projected that from 2008 to 2018, the total U.S. civilian labor force will grow from 154 million to 167 million workers</a:t>
            </a:r>
            <a:r>
              <a:rPr lang="en-US" altLang="en-US" b="1">
                <a:ea typeface="ＭＳ Ｐゴシック" panose="020B0600070205080204" pitchFamily="34" charset="-128"/>
              </a:rPr>
              <a:t>. </a:t>
            </a:r>
          </a:p>
          <a:p>
            <a:r>
              <a:rPr lang="en-US" altLang="en-US" b="1">
                <a:ea typeface="ＭＳ Ｐゴシック" panose="020B0600070205080204" pitchFamily="34" charset="-128"/>
              </a:rPr>
              <a:t>Figure 2.1 </a:t>
            </a:r>
            <a:r>
              <a:rPr lang="en-US" altLang="en-US">
                <a:ea typeface="ＭＳ Ｐゴシック" panose="020B0600070205080204" pitchFamily="34" charset="-128"/>
              </a:rPr>
              <a:t>highlights the changes to the labor force</a:t>
            </a:r>
          </a:p>
          <a:p>
            <a:r>
              <a:rPr lang="en-US" altLang="en-US">
                <a:ea typeface="ＭＳ Ｐゴシック" panose="020B0600070205080204" pitchFamily="34" charset="-128"/>
              </a:rPr>
              <a:t>Some of the expected change involves the distribution of workers by age.</a:t>
            </a:r>
          </a:p>
          <a:p>
            <a:r>
              <a:rPr lang="en-US" altLang="en-US">
                <a:ea typeface="ＭＳ Ｐゴシック" panose="020B0600070205080204" pitchFamily="34" charset="-128"/>
              </a:rPr>
              <a:t>From 2008 to 2018, the fastest-growing age group is expected to be workers 55 and older.</a:t>
            </a:r>
          </a:p>
          <a:p>
            <a:r>
              <a:rPr lang="en-US" altLang="en-US">
                <a:ea typeface="ＭＳ Ｐゴシック" panose="020B0600070205080204" pitchFamily="34" charset="-128"/>
              </a:rPr>
              <a:t>The 25- to 44-year-old group will increase its numbers slightly, so its share of the total workforce will fall.</a:t>
            </a:r>
          </a:p>
          <a:p>
            <a:r>
              <a:rPr lang="en-US" altLang="en-US">
                <a:ea typeface="ＭＳ Ｐゴシック" panose="020B0600070205080204" pitchFamily="34" charset="-128"/>
              </a:rPr>
              <a:t>And young workers between the ages of 16 and 24 will actually be fewer in number.</a:t>
            </a:r>
          </a:p>
        </p:txBody>
      </p:sp>
      <p:sp>
        <p:nvSpPr>
          <p:cNvPr id="27651" name="Slide Number Placeholder 3">
            <a:extLst>
              <a:ext uri="{FF2B5EF4-FFF2-40B4-BE49-F238E27FC236}">
                <a16:creationId xmlns:a16="http://schemas.microsoft.com/office/drawing/2014/main" id="{3F942012-FB17-7545-971A-78EFE00DDB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AC87CC3-C3A5-F04E-BFC9-D401748F9915}" type="slidenum">
              <a:rPr lang="en-US" altLang="en-US"/>
              <a:pPr>
                <a:spcBef>
                  <a:spcPct val="0"/>
                </a:spcBef>
              </a:pPr>
              <a:t>8</a:t>
            </a:fld>
            <a:endParaRPr lang="en-US" altLang="en-US"/>
          </a:p>
        </p:txBody>
      </p:sp>
    </p:spTree>
    <p:extLst>
      <p:ext uri="{BB962C8B-B14F-4D97-AF65-F5344CB8AC3E}">
        <p14:creationId xmlns:p14="http://schemas.microsoft.com/office/powerpoint/2010/main" val="1976471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45CE7D9F-E4BD-3346-A474-C500F25C14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ED2B03F2-D712-614E-9708-16641F5DB626}"/>
              </a:ext>
            </a:extLst>
          </p:cNvPr>
          <p:cNvSpPr>
            <a:spLocks noGrp="1"/>
          </p:cNvSpPr>
          <p:nvPr>
            <p:ph type="body" idx="1"/>
          </p:nvPr>
        </p:nvSpPr>
        <p:spPr bwMode="auto"/>
        <p:txBody>
          <a:bodyPr/>
          <a:lstStyle/>
          <a:p>
            <a:pPr>
              <a:defRPr/>
            </a:pPr>
            <a:r>
              <a:rPr lang="en-US" dirty="0">
                <a:ea typeface="ＭＳ Ｐゴシック" pitchFamily="34" charset="-128"/>
              </a:rPr>
              <a:t>There are several practical implications of the aging workforce.</a:t>
            </a:r>
          </a:p>
          <a:p>
            <a:pPr marL="228600" indent="-228600">
              <a:buFont typeface="Arial" pitchFamily="34" charset="0"/>
              <a:buChar char="•"/>
              <a:defRPr/>
            </a:pPr>
            <a:endParaRPr lang="en-US" dirty="0">
              <a:ea typeface="ＭＳ Ｐゴシック" pitchFamily="34" charset="-128"/>
            </a:endParaRPr>
          </a:p>
          <a:p>
            <a:pPr marL="228600" indent="-228600">
              <a:buFont typeface="Arial" pitchFamily="34" charset="0"/>
              <a:buChar char="•"/>
              <a:defRPr/>
            </a:pPr>
            <a:r>
              <a:rPr lang="en-US" dirty="0">
                <a:ea typeface="ＭＳ Ｐゴシック" pitchFamily="34" charset="-128"/>
              </a:rPr>
              <a:t>HR professionals will spend much of their time on concerns related to retirement planning, retraining older workers, and motivating workers whose careers have reached a plateau.</a:t>
            </a:r>
          </a:p>
          <a:p>
            <a:pPr marL="228600" indent="-228600">
              <a:buFont typeface="Arial" pitchFamily="34" charset="0"/>
              <a:buChar char="•"/>
              <a:defRPr/>
            </a:pPr>
            <a:r>
              <a:rPr lang="en-US" dirty="0">
                <a:ea typeface="ＭＳ Ｐゴシック" pitchFamily="34" charset="-128"/>
              </a:rPr>
              <a:t>Organizations will struggle with ways to control the rising costs of health care and other benefits.</a:t>
            </a:r>
          </a:p>
          <a:p>
            <a:pPr marL="228600" indent="-228600">
              <a:buFont typeface="Arial" pitchFamily="34" charset="0"/>
              <a:buChar char="•"/>
              <a:defRPr/>
            </a:pPr>
            <a:r>
              <a:rPr lang="en-US" dirty="0">
                <a:ea typeface="ＭＳ Ｐゴシック" pitchFamily="34" charset="-128"/>
              </a:rPr>
              <a:t>Many of tomorrow’s managers will supervise employees much older than themselves.</a:t>
            </a:r>
          </a:p>
          <a:p>
            <a:pPr marL="228600" indent="-228600">
              <a:buFont typeface="Arial" pitchFamily="34" charset="0"/>
              <a:buChar char="•"/>
              <a:defRPr/>
            </a:pPr>
            <a:r>
              <a:rPr lang="en-US" dirty="0">
                <a:ea typeface="ＭＳ Ｐゴシック" pitchFamily="34" charset="-128"/>
              </a:rPr>
              <a:t>Organizations will have to find ways to attract, retain, and prepare the youth labor force.</a:t>
            </a:r>
          </a:p>
          <a:p>
            <a:pPr>
              <a:defRPr/>
            </a:pPr>
            <a:endParaRPr lang="en-US" dirty="0">
              <a:ea typeface="ＭＳ Ｐゴシック" pitchFamily="34" charset="-128"/>
            </a:endParaRPr>
          </a:p>
        </p:txBody>
      </p:sp>
      <p:sp>
        <p:nvSpPr>
          <p:cNvPr id="29699" name="Slide Number Placeholder 3">
            <a:extLst>
              <a:ext uri="{FF2B5EF4-FFF2-40B4-BE49-F238E27FC236}">
                <a16:creationId xmlns:a16="http://schemas.microsoft.com/office/drawing/2014/main" id="{646284FA-7366-0345-AB3E-1DFA777EBF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6B7610E-46A8-0548-9105-495094977F6B}" type="slidenum">
              <a:rPr lang="en-US" altLang="en-US"/>
              <a:pPr>
                <a:spcBef>
                  <a:spcPct val="0"/>
                </a:spcBef>
              </a:pPr>
              <a:t>9</a:t>
            </a:fld>
            <a:endParaRPr lang="en-US" altLang="en-US"/>
          </a:p>
        </p:txBody>
      </p:sp>
    </p:spTree>
    <p:extLst>
      <p:ext uri="{BB962C8B-B14F-4D97-AF65-F5344CB8AC3E}">
        <p14:creationId xmlns:p14="http://schemas.microsoft.com/office/powerpoint/2010/main" val="3531999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291E3257-5EFE-D149-9C81-395ECEAC5B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5DC45D6D-8969-5349-8525-69FDA7C1C7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Ask the students: “How does the company benefit from these mentoring programs?”</a:t>
            </a:r>
          </a:p>
        </p:txBody>
      </p:sp>
      <p:sp>
        <p:nvSpPr>
          <p:cNvPr id="31747" name="Slide Number Placeholder 3">
            <a:extLst>
              <a:ext uri="{FF2B5EF4-FFF2-40B4-BE49-F238E27FC236}">
                <a16:creationId xmlns:a16="http://schemas.microsoft.com/office/drawing/2014/main" id="{0A891197-7708-0947-A51D-C673C2BC45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471FF3C-B5B6-6B4F-9466-1A70ED620C19}" type="slidenum">
              <a:rPr lang="en-US" altLang="en-US"/>
              <a:pPr>
                <a:spcBef>
                  <a:spcPct val="0"/>
                </a:spcBef>
              </a:pPr>
              <a:t>10</a:t>
            </a:fld>
            <a:endParaRPr lang="en-US" altLang="en-US"/>
          </a:p>
        </p:txBody>
      </p:sp>
    </p:spTree>
    <p:extLst>
      <p:ext uri="{BB962C8B-B14F-4D97-AF65-F5344CB8AC3E}">
        <p14:creationId xmlns:p14="http://schemas.microsoft.com/office/powerpoint/2010/main" val="2834656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640394-CD1E-7944-AE5C-56B62C923940}" type="datetimeFigureOut">
              <a:rPr lang="en-US" smtClean="0"/>
              <a:t>5/26/18</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p>
            <a:fld id="{F3BA8328-FD16-654B-95BB-3AE98A7C6CAC}" type="slidenum">
              <a:rPr lang="en-US" smtClean="0"/>
              <a:t>‹#›</a:t>
            </a:fld>
            <a:endParaRPr lang="en-US"/>
          </a:p>
        </p:txBody>
      </p:sp>
    </p:spTree>
    <p:extLst>
      <p:ext uri="{BB962C8B-B14F-4D97-AF65-F5344CB8AC3E}">
        <p14:creationId xmlns:p14="http://schemas.microsoft.com/office/powerpoint/2010/main" val="2193644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640394-CD1E-7944-AE5C-56B62C923940}" type="datetimeFigureOut">
              <a:rPr lang="en-US" smtClean="0"/>
              <a:t>5/26/18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BA8328-FD16-654B-95BB-3AE98A7C6CAC}" type="slidenum">
              <a:rPr lang="en-US" smtClean="0"/>
              <a:t>‹#›</a:t>
            </a:fld>
            <a:endParaRPr lang="en-US"/>
          </a:p>
        </p:txBody>
      </p:sp>
    </p:spTree>
    <p:extLst>
      <p:ext uri="{BB962C8B-B14F-4D97-AF65-F5344CB8AC3E}">
        <p14:creationId xmlns:p14="http://schemas.microsoft.com/office/powerpoint/2010/main" val="1208120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640394-CD1E-7944-AE5C-56B62C923940}" type="datetimeFigureOut">
              <a:rPr lang="en-US" smtClean="0"/>
              <a:t>5/26/18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BA8328-FD16-654B-95BB-3AE98A7C6CAC}" type="slidenum">
              <a:rPr lang="en-US" smtClean="0"/>
              <a:t>‹#›</a:t>
            </a:fld>
            <a:endParaRPr lang="en-US"/>
          </a:p>
        </p:txBody>
      </p:sp>
    </p:spTree>
    <p:extLst>
      <p:ext uri="{BB962C8B-B14F-4D97-AF65-F5344CB8AC3E}">
        <p14:creationId xmlns:p14="http://schemas.microsoft.com/office/powerpoint/2010/main" val="3746236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640394-CD1E-7944-AE5C-56B62C923940}" type="datetimeFigureOut">
              <a:rPr lang="en-US" smtClean="0"/>
              <a:t>5/26/18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BA8328-FD16-654B-95BB-3AE98A7C6CAC}" type="slidenum">
              <a:rPr lang="en-US" smtClean="0"/>
              <a:t>‹#›</a:t>
            </a:fld>
            <a:endParaRPr lang="en-US"/>
          </a:p>
        </p:txBody>
      </p:sp>
    </p:spTree>
    <p:extLst>
      <p:ext uri="{BB962C8B-B14F-4D97-AF65-F5344CB8AC3E}">
        <p14:creationId xmlns:p14="http://schemas.microsoft.com/office/powerpoint/2010/main" val="3940728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3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640394-CD1E-7944-AE5C-56B62C923940}" type="datetimeFigureOut">
              <a:rPr lang="en-US" smtClean="0"/>
              <a:t>5/26/18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BA8328-FD16-654B-95BB-3AE98A7C6CAC}" type="slidenum">
              <a:rPr lang="en-US" smtClean="0"/>
              <a:t>‹#›</a:t>
            </a:fld>
            <a:endParaRPr lang="en-US"/>
          </a:p>
        </p:txBody>
      </p:sp>
    </p:spTree>
    <p:extLst>
      <p:ext uri="{BB962C8B-B14F-4D97-AF65-F5344CB8AC3E}">
        <p14:creationId xmlns:p14="http://schemas.microsoft.com/office/powerpoint/2010/main" val="3494651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640394-CD1E-7944-AE5C-56B62C923940}" type="datetimeFigureOut">
              <a:rPr lang="en-US" smtClean="0"/>
              <a:t>5/26/18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BA8328-FD16-654B-95BB-3AE98A7C6CAC}" type="slidenum">
              <a:rPr lang="en-US" smtClean="0"/>
              <a:t>‹#›</a:t>
            </a:fld>
            <a:endParaRPr lang="en-US"/>
          </a:p>
        </p:txBody>
      </p:sp>
    </p:spTree>
    <p:extLst>
      <p:ext uri="{BB962C8B-B14F-4D97-AF65-F5344CB8AC3E}">
        <p14:creationId xmlns:p14="http://schemas.microsoft.com/office/powerpoint/2010/main" val="64713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640394-CD1E-7944-AE5C-56B62C923940}" type="datetimeFigureOut">
              <a:rPr lang="en-US" smtClean="0"/>
              <a:t>5/26/18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BA8328-FD16-654B-95BB-3AE98A7C6CAC}" type="slidenum">
              <a:rPr lang="en-US" smtClean="0"/>
              <a:t>‹#›</a:t>
            </a:fld>
            <a:endParaRPr lang="en-US"/>
          </a:p>
        </p:txBody>
      </p:sp>
    </p:spTree>
    <p:extLst>
      <p:ext uri="{BB962C8B-B14F-4D97-AF65-F5344CB8AC3E}">
        <p14:creationId xmlns:p14="http://schemas.microsoft.com/office/powerpoint/2010/main" val="2864799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640394-CD1E-7944-AE5C-56B62C923940}" type="datetimeFigureOut">
              <a:rPr lang="en-US" smtClean="0"/>
              <a:t>5/26/18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BA8328-FD16-654B-95BB-3AE98A7C6CAC}" type="slidenum">
              <a:rPr lang="en-US" smtClean="0"/>
              <a:t>‹#›</a:t>
            </a:fld>
            <a:endParaRPr lang="en-US"/>
          </a:p>
        </p:txBody>
      </p:sp>
    </p:spTree>
    <p:extLst>
      <p:ext uri="{BB962C8B-B14F-4D97-AF65-F5344CB8AC3E}">
        <p14:creationId xmlns:p14="http://schemas.microsoft.com/office/powerpoint/2010/main" val="1975880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640394-CD1E-7944-AE5C-56B62C923940}" type="datetimeFigureOut">
              <a:rPr lang="en-US" smtClean="0"/>
              <a:t>5/26/18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BA8328-FD16-654B-95BB-3AE98A7C6CAC}" type="slidenum">
              <a:rPr lang="en-US" smtClean="0"/>
              <a:t>‹#›</a:t>
            </a:fld>
            <a:endParaRPr lang="en-US"/>
          </a:p>
        </p:txBody>
      </p:sp>
    </p:spTree>
    <p:extLst>
      <p:ext uri="{BB962C8B-B14F-4D97-AF65-F5344CB8AC3E}">
        <p14:creationId xmlns:p14="http://schemas.microsoft.com/office/powerpoint/2010/main" val="3712202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640394-CD1E-7944-AE5C-56B62C923940}" type="datetimeFigureOut">
              <a:rPr lang="en-US" smtClean="0"/>
              <a:t>5/26/18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BA8328-FD16-654B-95BB-3AE98A7C6CAC}" type="slidenum">
              <a:rPr lang="en-US" smtClean="0"/>
              <a:t>‹#›</a:t>
            </a:fld>
            <a:endParaRPr lang="en-US"/>
          </a:p>
        </p:txBody>
      </p:sp>
    </p:spTree>
    <p:extLst>
      <p:ext uri="{BB962C8B-B14F-4D97-AF65-F5344CB8AC3E}">
        <p14:creationId xmlns:p14="http://schemas.microsoft.com/office/powerpoint/2010/main" val="1969413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640394-CD1E-7944-AE5C-56B62C923940}" type="datetimeFigureOut">
              <a:rPr lang="en-US" smtClean="0"/>
              <a:t>5/26/18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BA8328-FD16-654B-95BB-3AE98A7C6CAC}" type="slidenum">
              <a:rPr lang="en-US" smtClean="0"/>
              <a:t>‹#›</a:t>
            </a:fld>
            <a:endParaRPr lang="en-US"/>
          </a:p>
        </p:txBody>
      </p:sp>
    </p:spTree>
    <p:extLst>
      <p:ext uri="{BB962C8B-B14F-4D97-AF65-F5344CB8AC3E}">
        <p14:creationId xmlns:p14="http://schemas.microsoft.com/office/powerpoint/2010/main" val="2099289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a:noFill/>
        </p:spPr>
        <p:txBody>
          <a:bodyPr vert="horz" lIns="91440" tIns="45720" rIns="91440" bIns="45720" rtlCol="0" anchor="ctr"/>
          <a:lstStyle>
            <a:lvl1pPr algn="l">
              <a:defRPr sz="1200">
                <a:solidFill>
                  <a:schemeClr val="tx1">
                    <a:tint val="75000"/>
                  </a:schemeClr>
                </a:solidFill>
              </a:defRPr>
            </a:lvl1pPr>
          </a:lstStyle>
          <a:p>
            <a:fld id="{82640394-CD1E-7944-AE5C-56B62C923940}" type="datetimeFigureOut">
              <a:rPr lang="en-US" smtClean="0"/>
              <a:t>5/26/18</a:t>
            </a:fld>
            <a:endParaRPr lang="en-US"/>
          </a:p>
        </p:txBody>
      </p:sp>
      <p:sp>
        <p:nvSpPr>
          <p:cNvPr id="5" name="Footer Placeholder 4"/>
          <p:cNvSpPr>
            <a:spLocks noGrp="1"/>
          </p:cNvSpPr>
          <p:nvPr>
            <p:ph type="ftr" sz="quarter" idx="3"/>
          </p:nvPr>
        </p:nvSpPr>
        <p:spPr>
          <a:xfrm>
            <a:off x="4038600" y="6356350"/>
            <a:ext cx="4114800" cy="365125"/>
          </a:xfrm>
          <a:prstGeom prst="rect">
            <a:avLst/>
          </a:prstGeom>
          <a:noFill/>
        </p:spPr>
        <p:txBody>
          <a:bodyPr vert="horz" lIns="91440" tIns="45720" rIns="91440" bIns="45720" rtlCol="0" anchor="ctr"/>
          <a:lstStyle>
            <a:lvl1pPr algn="ctr">
              <a:defRPr sz="1200">
                <a:solidFill>
                  <a:schemeClr val="tx1"/>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a:noFill/>
        </p:spPr>
        <p:style>
          <a:lnRef idx="2">
            <a:schemeClr val="dk1"/>
          </a:lnRef>
          <a:fillRef idx="1">
            <a:schemeClr val="lt1"/>
          </a:fillRef>
          <a:effectRef idx="0">
            <a:schemeClr val="dk1"/>
          </a:effectRef>
          <a:fontRef idx="none"/>
        </p:style>
        <p:txBody>
          <a:bodyPr vert="horz" lIns="91440" tIns="45720" rIns="91440" bIns="45720" rtlCol="0" anchor="ctr"/>
          <a:lstStyle>
            <a:lvl1pPr algn="r">
              <a:defRPr sz="1200">
                <a:solidFill>
                  <a:schemeClr val="tx1">
                    <a:tint val="75000"/>
                  </a:schemeClr>
                </a:solidFill>
              </a:defRPr>
            </a:lvl1pPr>
          </a:lstStyle>
          <a:p>
            <a:fld id="{F3BA8328-FD16-654B-95BB-3AE98A7C6CAC}" type="slidenum">
              <a:rPr lang="en-US" smtClean="0"/>
              <a:t>‹#›</a:t>
            </a:fld>
            <a:endParaRPr lang="en-US"/>
          </a:p>
        </p:txBody>
      </p:sp>
    </p:spTree>
    <p:extLst>
      <p:ext uri="{BB962C8B-B14F-4D97-AF65-F5344CB8AC3E}">
        <p14:creationId xmlns:p14="http://schemas.microsoft.com/office/powerpoint/2010/main" val="258556303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3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3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CAEB9-64EC-2C46-B371-7BFC183C117F}"/>
              </a:ext>
            </a:extLst>
          </p:cNvPr>
          <p:cNvSpPr>
            <a:spLocks noGrp="1"/>
          </p:cNvSpPr>
          <p:nvPr>
            <p:ph type="ctrTitle"/>
          </p:nvPr>
        </p:nvSpPr>
        <p:spPr/>
        <p:txBody>
          <a:bodyPr>
            <a:normAutofit fontScale="90000"/>
          </a:bodyPr>
          <a:lstStyle/>
          <a:p>
            <a:pPr>
              <a:defRPr/>
            </a:pPr>
            <a:r>
              <a:rPr lang="en-US" altLang="en-US" b="1" dirty="0">
                <a:solidFill>
                  <a:srgbClr val="008000"/>
                </a:solidFill>
                <a:ea typeface="ＭＳ Ｐゴシック" charset="-128"/>
              </a:rPr>
              <a:t>CHAPTER 2</a:t>
            </a:r>
            <a:br>
              <a:rPr lang="en-US" altLang="en-US" b="1" dirty="0">
                <a:solidFill>
                  <a:srgbClr val="008000"/>
                </a:solidFill>
                <a:ea typeface="ＭＳ Ｐゴシック" charset="-128"/>
              </a:rPr>
            </a:br>
            <a:r>
              <a:rPr lang="en-US" altLang="en-US" dirty="0">
                <a:solidFill>
                  <a:srgbClr val="006699"/>
                </a:solidFill>
                <a:ea typeface="ＭＳ Ｐゴシック" charset="-128"/>
              </a:rPr>
              <a:t>Trends in Human Resource Management </a:t>
            </a:r>
            <a:br>
              <a:rPr lang="en-US" altLang="en-US" dirty="0">
                <a:solidFill>
                  <a:srgbClr val="006699"/>
                </a:solidFill>
                <a:ea typeface="ＭＳ Ｐゴシック" charset="-128"/>
              </a:rPr>
            </a:br>
            <a:endParaRPr lang="en-US" dirty="0"/>
          </a:p>
        </p:txBody>
      </p:sp>
      <p:sp>
        <p:nvSpPr>
          <p:cNvPr id="3" name="Subtitle 2">
            <a:extLst>
              <a:ext uri="{FF2B5EF4-FFF2-40B4-BE49-F238E27FC236}">
                <a16:creationId xmlns:a16="http://schemas.microsoft.com/office/drawing/2014/main" id="{FD5B2136-FF86-B94F-AFB2-70398EFC2A50}"/>
              </a:ext>
            </a:extLst>
          </p:cNvPr>
          <p:cNvSpPr>
            <a:spLocks noGrp="1"/>
          </p:cNvSpPr>
          <p:nvPr>
            <p:ph type="subTitle" idx="1"/>
          </p:nvPr>
        </p:nvSpPr>
        <p:spPr/>
        <p:txBody>
          <a:bodyPr/>
          <a:lstStyle/>
          <a:p>
            <a:r>
              <a:rPr lang="en-US" dirty="0" err="1"/>
              <a:t>Oeshwik</a:t>
            </a:r>
            <a:r>
              <a:rPr lang="en-US" dirty="0"/>
              <a:t> Ahmed, Faculty of HRM, Northern University</a:t>
            </a:r>
          </a:p>
        </p:txBody>
      </p:sp>
    </p:spTree>
    <p:extLst>
      <p:ext uri="{BB962C8B-B14F-4D97-AF65-F5344CB8AC3E}">
        <p14:creationId xmlns:p14="http://schemas.microsoft.com/office/powerpoint/2010/main" val="2335417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4">
            <a:extLst>
              <a:ext uri="{FF2B5EF4-FFF2-40B4-BE49-F238E27FC236}">
                <a16:creationId xmlns:a16="http://schemas.microsoft.com/office/drawing/2014/main" id="{0BE51C69-56D9-9046-8FF1-CD55E0611166}"/>
              </a:ext>
            </a:extLst>
          </p:cNvPr>
          <p:cNvSpPr>
            <a:spLocks noGrp="1"/>
          </p:cNvSpPr>
          <p:nvPr>
            <p:ph sz="half" idx="1"/>
          </p:nvPr>
        </p:nvSpPr>
        <p:spPr bwMode="auto">
          <a:xfrm>
            <a:off x="2047875" y="1600200"/>
            <a:ext cx="4038600" cy="4821238"/>
          </a:xfrm>
          <a:solidFill>
            <a:srgbClr val="FFAE37"/>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a:buFont typeface="Arial" panose="020B0604020202020204" pitchFamily="34" charset="0"/>
              <a:buChar char="•"/>
            </a:pPr>
            <a:r>
              <a:rPr lang="en-US" altLang="en-US">
                <a:ea typeface="ＭＳ Ｐゴシック" panose="020B0600070205080204" pitchFamily="34" charset="-128"/>
              </a:rPr>
              <a:t>As more and more of the workforce reaches retirement age, some companies have set up mentoring programs between older and younger workers so that knowledge is not lost but passed on.</a:t>
            </a:r>
          </a:p>
        </p:txBody>
      </p:sp>
      <p:pic>
        <p:nvPicPr>
          <p:cNvPr id="30722" name="Content Placeholder 6" descr="noe81470_p0201.jpg">
            <a:extLst>
              <a:ext uri="{FF2B5EF4-FFF2-40B4-BE49-F238E27FC236}">
                <a16:creationId xmlns:a16="http://schemas.microsoft.com/office/drawing/2014/main" id="{96B35EF1-FD03-7341-8C08-1D6E9B75533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862763" y="2603500"/>
            <a:ext cx="2254250" cy="3416300"/>
          </a:xfrm>
          <a:solidFill>
            <a:srgbClr val="D6D9CD"/>
          </a:solidFill>
        </p:spPr>
      </p:pic>
    </p:spTree>
    <p:extLst>
      <p:ext uri="{BB962C8B-B14F-4D97-AF65-F5344CB8AC3E}">
        <p14:creationId xmlns:p14="http://schemas.microsoft.com/office/powerpoint/2010/main" val="367086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9D149A5D-5AD9-E740-A3DB-CF798919D2A2}"/>
              </a:ext>
            </a:extLst>
          </p:cNvPr>
          <p:cNvSpPr>
            <a:spLocks noGrp="1"/>
          </p:cNvSpPr>
          <p:nvPr>
            <p:ph type="title"/>
          </p:nvPr>
        </p:nvSpPr>
        <p:spPr>
          <a:xfrm>
            <a:off x="2081213" y="274638"/>
            <a:ext cx="8229600" cy="1143000"/>
          </a:xfrm>
        </p:spPr>
        <p:txBody>
          <a:bodyPr anchor="t"/>
          <a:lstStyle/>
          <a:p>
            <a:r>
              <a:rPr lang="en-US" altLang="en-US" sz="3600">
                <a:solidFill>
                  <a:srgbClr val="FF0000"/>
                </a:solidFill>
                <a:ea typeface="ＭＳ Ｐゴシック" panose="020B0600070205080204" pitchFamily="34" charset="-128"/>
              </a:rPr>
              <a:t> Figure 2.2: </a:t>
            </a:r>
            <a:r>
              <a:rPr lang="en-US" altLang="en-US" sz="3600">
                <a:ea typeface="ＭＳ Ｐゴシック" panose="020B0600070205080204" pitchFamily="34" charset="-128"/>
              </a:rPr>
              <a:t>Projected Racial/Ethnic Makeup of the U.S. Workforce, 2018</a:t>
            </a:r>
          </a:p>
        </p:txBody>
      </p:sp>
      <p:pic>
        <p:nvPicPr>
          <p:cNvPr id="32770" name="Content Placeholder 5" descr="noe30468_0202.jpg">
            <a:extLst>
              <a:ext uri="{FF2B5EF4-FFF2-40B4-BE49-F238E27FC236}">
                <a16:creationId xmlns:a16="http://schemas.microsoft.com/office/drawing/2014/main" id="{2F2F3CDC-DCE4-454B-B6E7-39CDC5EA7FF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00289" y="1714500"/>
            <a:ext cx="7469187" cy="4648200"/>
          </a:xfrm>
        </p:spPr>
      </p:pic>
    </p:spTree>
    <p:extLst>
      <p:ext uri="{BB962C8B-B14F-4D97-AF65-F5344CB8AC3E}">
        <p14:creationId xmlns:p14="http://schemas.microsoft.com/office/powerpoint/2010/main" val="2779315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DACE9FE5-BED9-A148-BE6A-414DC35EBCDF}"/>
              </a:ext>
            </a:extLst>
          </p:cNvPr>
          <p:cNvSpPr>
            <a:spLocks noGrp="1"/>
          </p:cNvSpPr>
          <p:nvPr>
            <p:ph type="title"/>
          </p:nvPr>
        </p:nvSpPr>
        <p:spPr>
          <a:xfrm>
            <a:off x="2114550" y="274638"/>
            <a:ext cx="8229600" cy="1143000"/>
          </a:xfrm>
        </p:spPr>
        <p:txBody>
          <a:bodyPr anchor="t"/>
          <a:lstStyle/>
          <a:p>
            <a:r>
              <a:rPr lang="en-US" altLang="en-US" sz="3600">
                <a:solidFill>
                  <a:srgbClr val="FF0000"/>
                </a:solidFill>
                <a:ea typeface="ＭＳ Ｐゴシック" panose="020B0600070205080204" pitchFamily="34" charset="-128"/>
              </a:rPr>
              <a:t> Figure 2.3:</a:t>
            </a:r>
            <a:r>
              <a:rPr lang="en-US" altLang="en-US" sz="3600">
                <a:ea typeface="ＭＳ Ｐゴシック" panose="020B0600070205080204" pitchFamily="34" charset="-128"/>
              </a:rPr>
              <a:t> HRM Practices That Support Diversity Management</a:t>
            </a:r>
          </a:p>
        </p:txBody>
      </p:sp>
      <p:pic>
        <p:nvPicPr>
          <p:cNvPr id="34818" name="Content Placeholder 3" descr="noe34255_0203.jpg">
            <a:extLst>
              <a:ext uri="{FF2B5EF4-FFF2-40B4-BE49-F238E27FC236}">
                <a16:creationId xmlns:a16="http://schemas.microsoft.com/office/drawing/2014/main" id="{68D3C320-A7EB-7C4E-B0A9-D73A863D6A7F}"/>
              </a:ext>
            </a:extLst>
          </p:cNvPr>
          <p:cNvPicPr>
            <a:picLocks noGrp="1" noChangeAspect="1"/>
          </p:cNvPicPr>
          <p:nvPr>
            <p:ph idx="1"/>
          </p:nvPr>
        </p:nvPicPr>
        <p:blipFill>
          <a:blip r:embed="rId3">
            <a:lum bright="-4000"/>
            <a:extLst>
              <a:ext uri="{28A0092B-C50C-407E-A947-70E740481C1C}">
                <a14:useLocalDpi xmlns:a14="http://schemas.microsoft.com/office/drawing/2010/main" val="0"/>
              </a:ext>
            </a:extLst>
          </a:blip>
          <a:srcRect/>
          <a:stretch>
            <a:fillRect/>
          </a:stretch>
        </p:blipFill>
        <p:spPr bwMode="auto">
          <a:xfrm>
            <a:off x="2390775" y="2687639"/>
            <a:ext cx="6618288" cy="3248025"/>
          </a:xfrm>
          <a:extLst>
            <a:ext uri="{91240B29-F687-4F45-9708-019B960494DF}">
              <a14:hiddenLine xmlns:a14="http://schemas.microsoft.com/office/drawing/2010/main" w="38100" cap="sq">
                <a:solidFill>
                  <a:srgbClr val="000000"/>
                </a:solidFill>
                <a:miter lim="800000"/>
                <a:headEnd/>
                <a:tailEnd/>
              </a14:hiddenLine>
            </a:ext>
          </a:extLst>
        </p:spPr>
      </p:pic>
    </p:spTree>
    <p:extLst>
      <p:ext uri="{BB962C8B-B14F-4D97-AF65-F5344CB8AC3E}">
        <p14:creationId xmlns:p14="http://schemas.microsoft.com/office/powerpoint/2010/main" val="2460473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642C008C-5A45-9B40-B73F-8FD81C369970}"/>
              </a:ext>
            </a:extLst>
          </p:cNvPr>
          <p:cNvSpPr>
            <a:spLocks noGrp="1" noChangeArrowheads="1"/>
          </p:cNvSpPr>
          <p:nvPr>
            <p:ph type="title"/>
          </p:nvPr>
        </p:nvSpPr>
        <p:spPr>
          <a:xfrm>
            <a:off x="2081213" y="274638"/>
            <a:ext cx="8229600" cy="1143000"/>
          </a:xfrm>
        </p:spPr>
        <p:txBody>
          <a:bodyPr anchor="t"/>
          <a:lstStyle/>
          <a:p>
            <a:r>
              <a:rPr lang="en-US" altLang="en-US">
                <a:ea typeface="ＭＳ Ｐゴシック" panose="020B0600070205080204" pitchFamily="34" charset="-128"/>
              </a:rPr>
              <a:t>Skill Deficiencies in Workforce</a:t>
            </a:r>
          </a:p>
        </p:txBody>
      </p:sp>
      <p:sp>
        <p:nvSpPr>
          <p:cNvPr id="36866" name="Rectangle 3">
            <a:extLst>
              <a:ext uri="{FF2B5EF4-FFF2-40B4-BE49-F238E27FC236}">
                <a16:creationId xmlns:a16="http://schemas.microsoft.com/office/drawing/2014/main" id="{F6B0ED86-9D37-0847-9AA8-72DF7A380D63}"/>
              </a:ext>
            </a:extLst>
          </p:cNvPr>
          <p:cNvSpPr>
            <a:spLocks noGrp="1" noChangeArrowheads="1"/>
          </p:cNvSpPr>
          <p:nvPr>
            <p:ph idx="1"/>
          </p:nvPr>
        </p:nvSpPr>
        <p:spPr bwMode="auto">
          <a:xfrm>
            <a:off x="2081213" y="1600200"/>
            <a:ext cx="8229600" cy="4800600"/>
          </a:xfrm>
          <a:solidFill>
            <a:srgbClr val="FFAE37"/>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Arial" panose="020B0604020202020204" pitchFamily="34" charset="0"/>
              <a:buNone/>
            </a:pPr>
            <a:r>
              <a:rPr lang="en-US" altLang="en-US">
                <a:ea typeface="ＭＳ Ｐゴシック" panose="020B0600070205080204" pitchFamily="34" charset="-128"/>
              </a:rPr>
              <a:t>	</a:t>
            </a:r>
            <a:r>
              <a:rPr lang="en-US" altLang="en-US" b="1">
                <a:solidFill>
                  <a:srgbClr val="008000"/>
                </a:solidFill>
                <a:ea typeface="ＭＳ Ｐゴシック" panose="020B0600070205080204" pitchFamily="34" charset="-128"/>
              </a:rPr>
              <a:t>A = True   B = False</a:t>
            </a:r>
          </a:p>
          <a:p>
            <a:pPr>
              <a:buFont typeface="Arial" panose="020B0604020202020204" pitchFamily="34" charset="0"/>
              <a:buChar char="•"/>
            </a:pPr>
            <a:r>
              <a:rPr lang="en-US" altLang="en-US">
                <a:ea typeface="ＭＳ Ｐゴシック" panose="020B0600070205080204" pitchFamily="34" charset="-128"/>
              </a:rPr>
              <a:t>Use of computers to do routine tasks has changed the kinds of skills needed by employees.</a:t>
            </a:r>
          </a:p>
          <a:p>
            <a:pPr>
              <a:buFont typeface="Arial" panose="020B0604020202020204" pitchFamily="34" charset="0"/>
              <a:buChar char="•"/>
            </a:pPr>
            <a:r>
              <a:rPr lang="en-US" altLang="en-US">
                <a:ea typeface="ＭＳ Ｐゴシック" panose="020B0600070205080204" pitchFamily="34" charset="-128"/>
              </a:rPr>
              <a:t>A college degree is not as important as it once was.</a:t>
            </a:r>
          </a:p>
          <a:p>
            <a:pPr>
              <a:buFont typeface="Arial" panose="020B0604020202020204" pitchFamily="34" charset="0"/>
              <a:buChar char="•"/>
            </a:pPr>
            <a:r>
              <a:rPr lang="en-US" altLang="en-US">
                <a:ea typeface="ＭＳ Ｐゴシック" panose="020B0600070205080204" pitchFamily="34" charset="-128"/>
              </a:rPr>
              <a:t>U.S. production jobs require intelligence and skills as much as strength.</a:t>
            </a:r>
          </a:p>
        </p:txBody>
      </p:sp>
    </p:spTree>
    <p:extLst>
      <p:ext uri="{BB962C8B-B14F-4D97-AF65-F5344CB8AC3E}">
        <p14:creationId xmlns:p14="http://schemas.microsoft.com/office/powerpoint/2010/main" val="2818011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3">
            <a:extLst>
              <a:ext uri="{FF2B5EF4-FFF2-40B4-BE49-F238E27FC236}">
                <a16:creationId xmlns:a16="http://schemas.microsoft.com/office/drawing/2014/main" id="{F5F66F09-3DA6-474D-84ED-335A5318AB5D}"/>
              </a:ext>
            </a:extLst>
          </p:cNvPr>
          <p:cNvSpPr>
            <a:spLocks noGrp="1"/>
          </p:cNvSpPr>
          <p:nvPr>
            <p:ph type="title"/>
          </p:nvPr>
        </p:nvSpPr>
        <p:spPr>
          <a:xfrm>
            <a:off x="2136775" y="274638"/>
            <a:ext cx="8229600" cy="1143000"/>
          </a:xfrm>
        </p:spPr>
        <p:txBody>
          <a:bodyPr anchor="t"/>
          <a:lstStyle/>
          <a:p>
            <a:pPr>
              <a:lnSpc>
                <a:spcPct val="80000"/>
              </a:lnSpc>
            </a:pPr>
            <a:r>
              <a:rPr lang="en-US" altLang="en-US">
                <a:ea typeface="ＭＳ Ｐゴシック" panose="020B0600070205080204" pitchFamily="34" charset="-128"/>
              </a:rPr>
              <a:t>Skill Deficiencies of the Workforce</a:t>
            </a:r>
          </a:p>
        </p:txBody>
      </p:sp>
      <p:sp>
        <p:nvSpPr>
          <p:cNvPr id="38914" name="Content Placeholder 4">
            <a:extLst>
              <a:ext uri="{FF2B5EF4-FFF2-40B4-BE49-F238E27FC236}">
                <a16:creationId xmlns:a16="http://schemas.microsoft.com/office/drawing/2014/main" id="{9C9AB52B-1B1D-7249-99BB-91264C1D99E2}"/>
              </a:ext>
            </a:extLst>
          </p:cNvPr>
          <p:cNvSpPr>
            <a:spLocks noGrp="1"/>
          </p:cNvSpPr>
          <p:nvPr>
            <p:ph sz="half" idx="1"/>
          </p:nvPr>
        </p:nvSpPr>
        <p:spPr bwMode="auto">
          <a:xfrm>
            <a:off x="2136775" y="1600200"/>
            <a:ext cx="4038600" cy="4821238"/>
          </a:xfrm>
          <a:solidFill>
            <a:srgbClr val="FFAE37"/>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a:buFont typeface="Arial" panose="020B0604020202020204" pitchFamily="34" charset="0"/>
              <a:buChar char="•"/>
            </a:pPr>
            <a:r>
              <a:rPr lang="en-US" altLang="en-US">
                <a:ea typeface="ＭＳ Ｐゴシック" panose="020B0600070205080204" pitchFamily="34" charset="-128"/>
              </a:rPr>
              <a:t>Today, employers are looking for:</a:t>
            </a:r>
          </a:p>
          <a:p>
            <a:pPr lvl="1">
              <a:buClr>
                <a:srgbClr val="193374"/>
              </a:buClr>
              <a:buFont typeface="Arial" panose="020B0604020202020204" pitchFamily="34" charset="0"/>
              <a:buChar char="–"/>
            </a:pPr>
            <a:r>
              <a:rPr lang="en-US" altLang="en-US">
                <a:ea typeface="ＭＳ Ｐゴシック" panose="020B0600070205080204" pitchFamily="34" charset="-128"/>
              </a:rPr>
              <a:t>mathematical skills</a:t>
            </a:r>
          </a:p>
          <a:p>
            <a:pPr lvl="1">
              <a:buClr>
                <a:srgbClr val="193374"/>
              </a:buClr>
              <a:buFont typeface="Arial" panose="020B0604020202020204" pitchFamily="34" charset="0"/>
              <a:buChar char="–"/>
            </a:pPr>
            <a:r>
              <a:rPr lang="en-US" altLang="en-US">
                <a:ea typeface="ＭＳ Ｐゴシック" panose="020B0600070205080204" pitchFamily="34" charset="-128"/>
              </a:rPr>
              <a:t>verbal skills</a:t>
            </a:r>
          </a:p>
          <a:p>
            <a:pPr lvl="1">
              <a:buClr>
                <a:srgbClr val="193374"/>
              </a:buClr>
              <a:buFont typeface="Arial" panose="020B0604020202020204" pitchFamily="34" charset="0"/>
              <a:buChar char="–"/>
            </a:pPr>
            <a:r>
              <a:rPr lang="en-US" altLang="en-US">
                <a:ea typeface="ＭＳ Ｐゴシック" panose="020B0600070205080204" pitchFamily="34" charset="-128"/>
              </a:rPr>
              <a:t>interpersonal skills</a:t>
            </a:r>
          </a:p>
          <a:p>
            <a:pPr lvl="1">
              <a:buClr>
                <a:srgbClr val="193374"/>
              </a:buClr>
              <a:buFont typeface="Arial" panose="020B0604020202020204" pitchFamily="34" charset="0"/>
              <a:buChar char="–"/>
            </a:pPr>
            <a:r>
              <a:rPr lang="en-US" altLang="en-US">
                <a:ea typeface="ＭＳ Ｐゴシック" panose="020B0600070205080204" pitchFamily="34" charset="-128"/>
              </a:rPr>
              <a:t>computer skills</a:t>
            </a:r>
          </a:p>
          <a:p>
            <a:pPr>
              <a:buFont typeface="Arial" panose="020B0604020202020204" pitchFamily="34" charset="0"/>
              <a:buChar char="•"/>
            </a:pPr>
            <a:endParaRPr lang="en-US" altLang="en-US">
              <a:ea typeface="ＭＳ Ｐゴシック" panose="020B0600070205080204" pitchFamily="34" charset="-128"/>
            </a:endParaRPr>
          </a:p>
        </p:txBody>
      </p:sp>
      <p:sp>
        <p:nvSpPr>
          <p:cNvPr id="38915" name="Content Placeholder 5">
            <a:extLst>
              <a:ext uri="{FF2B5EF4-FFF2-40B4-BE49-F238E27FC236}">
                <a16:creationId xmlns:a16="http://schemas.microsoft.com/office/drawing/2014/main" id="{319FB87D-1942-2043-8BD2-9725CBE0406A}"/>
              </a:ext>
            </a:extLst>
          </p:cNvPr>
          <p:cNvSpPr>
            <a:spLocks noGrp="1"/>
          </p:cNvSpPr>
          <p:nvPr>
            <p:ph sz="half" idx="2"/>
          </p:nvPr>
        </p:nvSpPr>
        <p:spPr bwMode="auto">
          <a:xfrm>
            <a:off x="6327775" y="1600201"/>
            <a:ext cx="4038600" cy="4811713"/>
          </a:xfrm>
          <a:solidFill>
            <a:srgbClr val="FFAE37"/>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a:buFont typeface="Arial" panose="020B0604020202020204" pitchFamily="34" charset="0"/>
              <a:buChar char="•"/>
            </a:pPr>
            <a:r>
              <a:rPr lang="en-US" altLang="en-US">
                <a:ea typeface="ＭＳ Ｐゴシック" panose="020B0600070205080204" pitchFamily="34" charset="-128"/>
              </a:rPr>
              <a:t>The gap between skills needed and skills available has decreased companies ability to compete.</a:t>
            </a:r>
          </a:p>
          <a:p>
            <a:pPr>
              <a:buFont typeface="Arial" panose="020B0604020202020204" pitchFamily="34" charset="0"/>
              <a:buChar char="•"/>
            </a:pPr>
            <a:r>
              <a:rPr lang="en-US" altLang="en-US">
                <a:ea typeface="ＭＳ Ｐゴシック" panose="020B0600070205080204" pitchFamily="34" charset="-128"/>
              </a:rPr>
              <a:t>They sometimes lack the capacity to upgrade technology, reorganize work, and empower employees.</a:t>
            </a:r>
          </a:p>
        </p:txBody>
      </p:sp>
    </p:spTree>
    <p:extLst>
      <p:ext uri="{BB962C8B-B14F-4D97-AF65-F5344CB8AC3E}">
        <p14:creationId xmlns:p14="http://schemas.microsoft.com/office/powerpoint/2010/main" val="4012195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4">
            <a:extLst>
              <a:ext uri="{FF2B5EF4-FFF2-40B4-BE49-F238E27FC236}">
                <a16:creationId xmlns:a16="http://schemas.microsoft.com/office/drawing/2014/main" id="{31E49AF0-8DE4-F542-927F-7DA29AF9AE1A}"/>
              </a:ext>
            </a:extLst>
          </p:cNvPr>
          <p:cNvSpPr>
            <a:spLocks noGrp="1"/>
          </p:cNvSpPr>
          <p:nvPr>
            <p:ph type="title"/>
          </p:nvPr>
        </p:nvSpPr>
        <p:spPr>
          <a:xfrm>
            <a:off x="2058988" y="274638"/>
            <a:ext cx="8229600" cy="1143000"/>
          </a:xfrm>
        </p:spPr>
        <p:txBody>
          <a:bodyPr anchor="t"/>
          <a:lstStyle/>
          <a:p>
            <a:r>
              <a:rPr lang="en-US" altLang="en-US" sz="4000">
                <a:ea typeface="ＭＳ Ｐゴシック" panose="020B0600070205080204" pitchFamily="34" charset="-128"/>
              </a:rPr>
              <a:t>High-Performance Work Systems</a:t>
            </a:r>
          </a:p>
        </p:txBody>
      </p:sp>
      <p:sp>
        <p:nvSpPr>
          <p:cNvPr id="40962" name="Content Placeholder 5">
            <a:extLst>
              <a:ext uri="{FF2B5EF4-FFF2-40B4-BE49-F238E27FC236}">
                <a16:creationId xmlns:a16="http://schemas.microsoft.com/office/drawing/2014/main" id="{8B37878A-40DB-6E49-A963-36B4829FBD29}"/>
              </a:ext>
            </a:extLst>
          </p:cNvPr>
          <p:cNvSpPr>
            <a:spLocks noGrp="1"/>
          </p:cNvSpPr>
          <p:nvPr>
            <p:ph idx="1"/>
          </p:nvPr>
        </p:nvSpPr>
        <p:spPr bwMode="auto">
          <a:xfrm>
            <a:off x="2058988" y="1600200"/>
            <a:ext cx="8229600" cy="4800600"/>
          </a:xfrm>
          <a:solidFill>
            <a:srgbClr val="FFAE37"/>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5000"/>
              </a:lnSpc>
              <a:buFont typeface="Arial" panose="020B0604020202020204" pitchFamily="34" charset="0"/>
              <a:buChar char="•"/>
            </a:pPr>
            <a:r>
              <a:rPr lang="en-US" altLang="en-US" sz="3100">
                <a:ea typeface="ＭＳ Ｐゴシック" panose="020B0600070205080204" pitchFamily="34" charset="-128"/>
              </a:rPr>
              <a:t>Organizations that have the best possible fit between their:</a:t>
            </a:r>
          </a:p>
          <a:p>
            <a:pPr lvl="1">
              <a:lnSpc>
                <a:spcPct val="85000"/>
              </a:lnSpc>
              <a:buClr>
                <a:srgbClr val="10224E"/>
              </a:buClr>
              <a:buFont typeface="Arial" panose="020B0604020202020204" pitchFamily="34" charset="0"/>
              <a:buChar char="–"/>
            </a:pPr>
            <a:r>
              <a:rPr lang="en-US" altLang="en-US" sz="2700" i="1">
                <a:ea typeface="ＭＳ Ｐゴシック" panose="020B0600070205080204" pitchFamily="34" charset="-128"/>
              </a:rPr>
              <a:t>social system </a:t>
            </a:r>
            <a:r>
              <a:rPr lang="en-US" altLang="en-US" sz="2700">
                <a:ea typeface="ＭＳ Ｐゴシック" panose="020B0600070205080204" pitchFamily="34" charset="-128"/>
              </a:rPr>
              <a:t>(people and how they interact); and</a:t>
            </a:r>
          </a:p>
          <a:p>
            <a:pPr lvl="1">
              <a:lnSpc>
                <a:spcPct val="85000"/>
              </a:lnSpc>
              <a:buClr>
                <a:srgbClr val="10224E"/>
              </a:buClr>
              <a:buFont typeface="Arial" panose="020B0604020202020204" pitchFamily="34" charset="0"/>
              <a:buChar char="–"/>
            </a:pPr>
            <a:r>
              <a:rPr lang="en-US" altLang="en-US" sz="2700" i="1">
                <a:ea typeface="ＭＳ Ｐゴシック" panose="020B0600070205080204" pitchFamily="34" charset="-128"/>
              </a:rPr>
              <a:t>technical system </a:t>
            </a:r>
            <a:r>
              <a:rPr lang="en-US" altLang="en-US" sz="2700">
                <a:ea typeface="ＭＳ Ｐゴシック" panose="020B0600070205080204" pitchFamily="34" charset="-128"/>
              </a:rPr>
              <a:t>(equipment and processes).</a:t>
            </a:r>
          </a:p>
          <a:p>
            <a:pPr>
              <a:lnSpc>
                <a:spcPct val="85000"/>
              </a:lnSpc>
              <a:buFont typeface="Arial" panose="020B0604020202020204" pitchFamily="34" charset="0"/>
              <a:buChar char="•"/>
            </a:pPr>
            <a:r>
              <a:rPr lang="en-US" altLang="en-US" sz="3100">
                <a:ea typeface="ＭＳ Ｐゴシック" panose="020B0600070205080204" pitchFamily="34" charset="-128"/>
              </a:rPr>
              <a:t>Key trends occurring in today’s high-performance work systems:</a:t>
            </a:r>
          </a:p>
          <a:p>
            <a:pPr lvl="1">
              <a:lnSpc>
                <a:spcPct val="85000"/>
              </a:lnSpc>
              <a:buClr>
                <a:srgbClr val="10224E"/>
              </a:buClr>
              <a:buFont typeface="Arial" panose="020B0604020202020204" pitchFamily="34" charset="0"/>
              <a:buChar char="–"/>
            </a:pPr>
            <a:r>
              <a:rPr lang="en-US" altLang="en-US" sz="2700">
                <a:ea typeface="ＭＳ Ｐゴシック" panose="020B0600070205080204" pitchFamily="34" charset="-128"/>
              </a:rPr>
              <a:t>reliance on knowledge workers</a:t>
            </a:r>
          </a:p>
          <a:p>
            <a:pPr lvl="1">
              <a:lnSpc>
                <a:spcPct val="85000"/>
              </a:lnSpc>
              <a:buClr>
                <a:srgbClr val="10224E"/>
              </a:buClr>
              <a:buFont typeface="Arial" panose="020B0604020202020204" pitchFamily="34" charset="0"/>
              <a:buChar char="–"/>
            </a:pPr>
            <a:r>
              <a:rPr lang="en-US" altLang="en-US" sz="2700">
                <a:ea typeface="ＭＳ Ｐゴシック" panose="020B0600070205080204" pitchFamily="34" charset="-128"/>
              </a:rPr>
              <a:t>the empowerment of employees to make decisions</a:t>
            </a:r>
          </a:p>
          <a:p>
            <a:pPr lvl="1">
              <a:lnSpc>
                <a:spcPct val="85000"/>
              </a:lnSpc>
              <a:buClr>
                <a:srgbClr val="10224E"/>
              </a:buClr>
              <a:buFont typeface="Arial" panose="020B0604020202020204" pitchFamily="34" charset="0"/>
              <a:buChar char="–"/>
            </a:pPr>
            <a:r>
              <a:rPr lang="en-US" altLang="en-US" sz="2700">
                <a:ea typeface="ＭＳ Ｐゴシック" panose="020B0600070205080204" pitchFamily="34" charset="-128"/>
              </a:rPr>
              <a:t>the use of teamwork</a:t>
            </a:r>
          </a:p>
        </p:txBody>
      </p:sp>
    </p:spTree>
    <p:extLst>
      <p:ext uri="{BB962C8B-B14F-4D97-AF65-F5344CB8AC3E}">
        <p14:creationId xmlns:p14="http://schemas.microsoft.com/office/powerpoint/2010/main" val="3932328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8BDC5E1C-2365-0246-8FCC-16132AE66EE3}"/>
              </a:ext>
            </a:extLst>
          </p:cNvPr>
          <p:cNvSpPr>
            <a:spLocks noGrp="1"/>
          </p:cNvSpPr>
          <p:nvPr>
            <p:ph type="title"/>
          </p:nvPr>
        </p:nvSpPr>
        <p:spPr>
          <a:xfrm>
            <a:off x="2070100" y="274638"/>
            <a:ext cx="8229600" cy="1143000"/>
          </a:xfrm>
        </p:spPr>
        <p:txBody>
          <a:bodyPr anchor="t"/>
          <a:lstStyle/>
          <a:p>
            <a:r>
              <a:rPr lang="en-US" altLang="en-US">
                <a:ea typeface="ＭＳ Ｐゴシック" panose="020B0600070205080204" pitchFamily="34" charset="-128"/>
              </a:rPr>
              <a:t>Knowledge Workers</a:t>
            </a:r>
          </a:p>
        </p:txBody>
      </p:sp>
      <p:sp>
        <p:nvSpPr>
          <p:cNvPr id="43010" name="Content Placeholder 2">
            <a:extLst>
              <a:ext uri="{FF2B5EF4-FFF2-40B4-BE49-F238E27FC236}">
                <a16:creationId xmlns:a16="http://schemas.microsoft.com/office/drawing/2014/main" id="{68A8809E-98F2-0848-965C-0BF6053BAC53}"/>
              </a:ext>
            </a:extLst>
          </p:cNvPr>
          <p:cNvSpPr>
            <a:spLocks noGrp="1"/>
          </p:cNvSpPr>
          <p:nvPr>
            <p:ph sz="half" idx="1"/>
          </p:nvPr>
        </p:nvSpPr>
        <p:spPr bwMode="auto">
          <a:xfrm>
            <a:off x="2070100" y="1600200"/>
            <a:ext cx="4038600" cy="4821238"/>
          </a:xfrm>
          <a:solidFill>
            <a:srgbClr val="FFAE37"/>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a:buFont typeface="Arial" panose="020B0604020202020204" pitchFamily="34" charset="0"/>
              <a:buChar char="•"/>
            </a:pPr>
            <a:r>
              <a:rPr lang="en-US" altLang="en-US">
                <a:ea typeface="ＭＳ Ｐゴシック" panose="020B0600070205080204" pitchFamily="34" charset="-128"/>
              </a:rPr>
              <a:t>Employees whose contribution to the organization is specialized knowledge, such as:</a:t>
            </a:r>
          </a:p>
          <a:p>
            <a:pPr lvl="1">
              <a:buClr>
                <a:srgbClr val="193374"/>
              </a:buClr>
              <a:buFont typeface="Arial" panose="020B0604020202020204" pitchFamily="34" charset="0"/>
              <a:buChar char="–"/>
            </a:pPr>
            <a:r>
              <a:rPr lang="en-US" altLang="en-US">
                <a:ea typeface="ＭＳ Ｐゴシック" panose="020B0600070205080204" pitchFamily="34" charset="-128"/>
              </a:rPr>
              <a:t>knowledge of customers</a:t>
            </a:r>
          </a:p>
          <a:p>
            <a:pPr lvl="1">
              <a:buClr>
                <a:srgbClr val="193374"/>
              </a:buClr>
              <a:buFont typeface="Arial" panose="020B0604020202020204" pitchFamily="34" charset="0"/>
              <a:buChar char="–"/>
            </a:pPr>
            <a:r>
              <a:rPr lang="en-US" altLang="en-US">
                <a:ea typeface="ＭＳ Ｐゴシック" panose="020B0600070205080204" pitchFamily="34" charset="-128"/>
              </a:rPr>
              <a:t>knowledge of a process</a:t>
            </a:r>
          </a:p>
          <a:p>
            <a:pPr lvl="1">
              <a:buClr>
                <a:srgbClr val="193374"/>
              </a:buClr>
              <a:buFont typeface="Arial" panose="020B0604020202020204" pitchFamily="34" charset="0"/>
              <a:buChar char="–"/>
            </a:pPr>
            <a:r>
              <a:rPr lang="en-US" altLang="en-US">
                <a:ea typeface="ＭＳ Ｐゴシック" panose="020B0600070205080204" pitchFamily="34" charset="-128"/>
              </a:rPr>
              <a:t>knowledge of a profession</a:t>
            </a:r>
          </a:p>
          <a:p>
            <a:pPr>
              <a:buFont typeface="Arial" panose="020B0604020202020204" pitchFamily="34" charset="0"/>
              <a:buChar char="•"/>
            </a:pPr>
            <a:endParaRPr lang="en-US" altLang="en-US">
              <a:ea typeface="ＭＳ Ｐゴシック" panose="020B0600070205080204" pitchFamily="34" charset="-128"/>
            </a:endParaRPr>
          </a:p>
        </p:txBody>
      </p:sp>
      <p:sp>
        <p:nvSpPr>
          <p:cNvPr id="43011" name="Content Placeholder 3">
            <a:extLst>
              <a:ext uri="{FF2B5EF4-FFF2-40B4-BE49-F238E27FC236}">
                <a16:creationId xmlns:a16="http://schemas.microsoft.com/office/drawing/2014/main" id="{F0B0293F-0EE7-A04D-8570-3CB10DE22000}"/>
              </a:ext>
            </a:extLst>
          </p:cNvPr>
          <p:cNvSpPr>
            <a:spLocks noGrp="1"/>
          </p:cNvSpPr>
          <p:nvPr>
            <p:ph sz="half" idx="2"/>
          </p:nvPr>
        </p:nvSpPr>
        <p:spPr bwMode="auto">
          <a:xfrm>
            <a:off x="6261100" y="1600201"/>
            <a:ext cx="4038600" cy="4811713"/>
          </a:xfrm>
          <a:solidFill>
            <a:srgbClr val="FFAE37"/>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a:buFont typeface="Arial" panose="020B0604020202020204" pitchFamily="34" charset="0"/>
              <a:buChar char="•"/>
            </a:pPr>
            <a:r>
              <a:rPr lang="en-US" altLang="en-US">
                <a:ea typeface="ＭＳ Ｐゴシック" panose="020B0600070205080204" pitchFamily="34" charset="-128"/>
              </a:rPr>
              <a:t>They are especially needed for jobs in:</a:t>
            </a:r>
          </a:p>
          <a:p>
            <a:pPr lvl="1">
              <a:buClr>
                <a:srgbClr val="193374"/>
              </a:buClr>
              <a:buFont typeface="Arial" panose="020B0604020202020204" pitchFamily="34" charset="0"/>
              <a:buChar char="–"/>
            </a:pPr>
            <a:r>
              <a:rPr lang="en-US" altLang="en-US">
                <a:ea typeface="ＭＳ Ｐゴシック" panose="020B0600070205080204" pitchFamily="34" charset="-128"/>
              </a:rPr>
              <a:t>health services</a:t>
            </a:r>
          </a:p>
          <a:p>
            <a:pPr lvl="1">
              <a:buClr>
                <a:srgbClr val="193374"/>
              </a:buClr>
              <a:buFont typeface="Arial" panose="020B0604020202020204" pitchFamily="34" charset="0"/>
              <a:buChar char="–"/>
            </a:pPr>
            <a:r>
              <a:rPr lang="en-US" altLang="en-US">
                <a:ea typeface="ＭＳ Ｐゴシック" panose="020B0600070205080204" pitchFamily="34" charset="-128"/>
              </a:rPr>
              <a:t>business services</a:t>
            </a:r>
          </a:p>
          <a:p>
            <a:pPr lvl="1">
              <a:buClr>
                <a:srgbClr val="193374"/>
              </a:buClr>
              <a:buFont typeface="Arial" panose="020B0604020202020204" pitchFamily="34" charset="0"/>
              <a:buChar char="–"/>
            </a:pPr>
            <a:r>
              <a:rPr lang="en-US" altLang="en-US">
                <a:ea typeface="ＭＳ Ｐゴシック" panose="020B0600070205080204" pitchFamily="34" charset="-128"/>
              </a:rPr>
              <a:t>social services</a:t>
            </a:r>
          </a:p>
          <a:p>
            <a:pPr lvl="1">
              <a:buClr>
                <a:srgbClr val="193374"/>
              </a:buClr>
              <a:buFont typeface="Arial" panose="020B0604020202020204" pitchFamily="34" charset="0"/>
              <a:buChar char="–"/>
            </a:pPr>
            <a:r>
              <a:rPr lang="en-US" altLang="en-US">
                <a:ea typeface="ＭＳ Ｐゴシック" panose="020B0600070205080204" pitchFamily="34" charset="-128"/>
              </a:rPr>
              <a:t>engineering</a:t>
            </a:r>
          </a:p>
          <a:p>
            <a:pPr lvl="1">
              <a:buClr>
                <a:srgbClr val="193374"/>
              </a:buClr>
              <a:buFont typeface="Arial" panose="020B0604020202020204" pitchFamily="34" charset="0"/>
              <a:buChar char="–"/>
            </a:pPr>
            <a:r>
              <a:rPr lang="en-US" altLang="en-US">
                <a:ea typeface="ＭＳ Ｐゴシック" panose="020B0600070205080204" pitchFamily="34" charset="-128"/>
              </a:rPr>
              <a:t>management</a:t>
            </a:r>
          </a:p>
        </p:txBody>
      </p:sp>
    </p:spTree>
    <p:extLst>
      <p:ext uri="{BB962C8B-B14F-4D97-AF65-F5344CB8AC3E}">
        <p14:creationId xmlns:p14="http://schemas.microsoft.com/office/powerpoint/2010/main" val="3919532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FEB69745-B105-7148-ACBB-382D8B30E93D}"/>
              </a:ext>
            </a:extLst>
          </p:cNvPr>
          <p:cNvSpPr>
            <a:spLocks noGrp="1"/>
          </p:cNvSpPr>
          <p:nvPr>
            <p:ph type="title"/>
          </p:nvPr>
        </p:nvSpPr>
        <p:spPr>
          <a:xfrm>
            <a:off x="2092326" y="273050"/>
            <a:ext cx="8347075" cy="831850"/>
          </a:xfrm>
        </p:spPr>
        <p:txBody>
          <a:bodyPr anchor="t"/>
          <a:lstStyle/>
          <a:p>
            <a:r>
              <a:rPr lang="en-US" altLang="en-US" sz="3600">
                <a:ea typeface="ＭＳ Ｐゴシック" panose="020B0600070205080204" pitchFamily="34" charset="-128"/>
              </a:rPr>
              <a:t> Top 10 Occupations for Job Growth</a:t>
            </a:r>
          </a:p>
        </p:txBody>
      </p:sp>
      <p:pic>
        <p:nvPicPr>
          <p:cNvPr id="45058" name="Content Placeholder 5" descr="noe30468_un0201.jpg">
            <a:extLst>
              <a:ext uri="{FF2B5EF4-FFF2-40B4-BE49-F238E27FC236}">
                <a16:creationId xmlns:a16="http://schemas.microsoft.com/office/drawing/2014/main" id="{40E525FB-0F68-2A40-8EA8-5170B4F0EFA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24100" y="1184275"/>
            <a:ext cx="7886700" cy="5570538"/>
          </a:xfrm>
        </p:spPr>
      </p:pic>
    </p:spTree>
    <p:extLst>
      <p:ext uri="{BB962C8B-B14F-4D97-AF65-F5344CB8AC3E}">
        <p14:creationId xmlns:p14="http://schemas.microsoft.com/office/powerpoint/2010/main" val="3044273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AF3D8F10-124A-8446-A13C-D45B212A49C8}"/>
              </a:ext>
            </a:extLst>
          </p:cNvPr>
          <p:cNvSpPr>
            <a:spLocks noGrp="1" noChangeArrowheads="1"/>
          </p:cNvSpPr>
          <p:nvPr>
            <p:ph type="title"/>
          </p:nvPr>
        </p:nvSpPr>
        <p:spPr>
          <a:xfrm>
            <a:off x="2103438" y="274638"/>
            <a:ext cx="8229600" cy="1143000"/>
          </a:xfrm>
        </p:spPr>
        <p:txBody>
          <a:bodyPr anchor="t"/>
          <a:lstStyle/>
          <a:p>
            <a:r>
              <a:rPr lang="en-US" altLang="en-US">
                <a:ea typeface="ＭＳ Ｐゴシック" panose="020B0600070205080204" pitchFamily="34" charset="-128"/>
              </a:rPr>
              <a:t>Test Your Knowledge</a:t>
            </a:r>
          </a:p>
        </p:txBody>
      </p:sp>
      <p:sp>
        <p:nvSpPr>
          <p:cNvPr id="131075" name="Rectangle 3">
            <a:extLst>
              <a:ext uri="{FF2B5EF4-FFF2-40B4-BE49-F238E27FC236}">
                <a16:creationId xmlns:a16="http://schemas.microsoft.com/office/drawing/2014/main" id="{B01D187D-8070-C348-B5FA-8FBD7E9F6D11}"/>
              </a:ext>
            </a:extLst>
          </p:cNvPr>
          <p:cNvSpPr>
            <a:spLocks noGrp="1" noChangeArrowheads="1"/>
          </p:cNvSpPr>
          <p:nvPr>
            <p:ph idx="1"/>
          </p:nvPr>
        </p:nvSpPr>
        <p:spPr bwMode="auto">
          <a:xfrm>
            <a:off x="2103438" y="1600200"/>
            <a:ext cx="8229600" cy="4800600"/>
          </a:xfrm>
          <a:solidFill>
            <a:srgbClr val="FFAE37"/>
          </a:solidFill>
          <a:ln>
            <a:miter lim="800000"/>
            <a:headEnd/>
            <a:tailEnd/>
          </a:ln>
        </p:spPr>
        <p:txBody>
          <a:bodyPr wrap="square" numCol="1" anchor="t" anchorCtr="0" compatLnSpc="1">
            <a:prstTxWarp prst="textNoShape">
              <a:avLst/>
            </a:prstTxWarp>
          </a:bodyPr>
          <a:lstStyle/>
          <a:p>
            <a:pPr>
              <a:defRPr/>
            </a:pPr>
            <a:r>
              <a:rPr lang="en-US" dirty="0">
                <a:solidFill>
                  <a:schemeClr val="tx1">
                    <a:lumMod val="75000"/>
                    <a:lumOff val="25000"/>
                  </a:schemeClr>
                </a:solidFill>
                <a:ea typeface="ＭＳ Ｐゴシック" pitchFamily="34" charset="-128"/>
              </a:rPr>
              <a:t>Ensuring that knowledge workers will share information and store it so that it is easily retrieved by others is the concern of which of the following HR activities. </a:t>
            </a:r>
          </a:p>
          <a:p>
            <a:pPr marL="971550" lvl="1" indent="-514350">
              <a:buClr>
                <a:srgbClr val="10224E"/>
              </a:buClr>
              <a:buFont typeface="Calibri" pitchFamily="34" charset="0"/>
              <a:buAutoNum type="alphaUcPeriod"/>
              <a:defRPr/>
            </a:pPr>
            <a:r>
              <a:rPr lang="en-US" dirty="0">
                <a:solidFill>
                  <a:schemeClr val="tx1">
                    <a:lumMod val="75000"/>
                    <a:lumOff val="25000"/>
                  </a:schemeClr>
                </a:solidFill>
                <a:ea typeface="ＭＳ Ｐゴシック" pitchFamily="34" charset="-128"/>
              </a:rPr>
              <a:t>Turnover</a:t>
            </a:r>
          </a:p>
          <a:p>
            <a:pPr marL="971550" lvl="1" indent="-514350">
              <a:buClr>
                <a:srgbClr val="10224E"/>
              </a:buClr>
              <a:buFont typeface="Calibri" pitchFamily="34" charset="0"/>
              <a:buAutoNum type="alphaUcPeriod"/>
              <a:defRPr/>
            </a:pPr>
            <a:r>
              <a:rPr lang="en-US" dirty="0">
                <a:solidFill>
                  <a:schemeClr val="tx1">
                    <a:lumMod val="75000"/>
                    <a:lumOff val="25000"/>
                  </a:schemeClr>
                </a:solidFill>
                <a:ea typeface="ＭＳ Ｐゴシック" pitchFamily="34" charset="-128"/>
              </a:rPr>
              <a:t>Employee Empowerment</a:t>
            </a:r>
          </a:p>
          <a:p>
            <a:pPr marL="971550" lvl="1" indent="-514350">
              <a:buClr>
                <a:srgbClr val="10224E"/>
              </a:buClr>
              <a:buFont typeface="Calibri" pitchFamily="34" charset="0"/>
              <a:buAutoNum type="alphaUcPeriod"/>
              <a:defRPr/>
            </a:pPr>
            <a:r>
              <a:rPr lang="en-US" dirty="0">
                <a:solidFill>
                  <a:schemeClr val="tx1">
                    <a:lumMod val="75000"/>
                    <a:lumOff val="25000"/>
                  </a:schemeClr>
                </a:solidFill>
                <a:ea typeface="ＭＳ Ｐゴシック" pitchFamily="34" charset="-128"/>
              </a:rPr>
              <a:t>Knowledge Management</a:t>
            </a:r>
          </a:p>
          <a:p>
            <a:pPr marL="971550" lvl="1" indent="-514350">
              <a:buClr>
                <a:srgbClr val="10224E"/>
              </a:buClr>
              <a:buFont typeface="Calibri" pitchFamily="34" charset="0"/>
              <a:buAutoNum type="alphaUcPeriod"/>
              <a:defRPr/>
            </a:pPr>
            <a:r>
              <a:rPr lang="en-US" dirty="0">
                <a:solidFill>
                  <a:schemeClr val="tx1">
                    <a:lumMod val="75000"/>
                    <a:lumOff val="25000"/>
                  </a:schemeClr>
                </a:solidFill>
                <a:ea typeface="ＭＳ Ｐゴシック" pitchFamily="34" charset="-128"/>
              </a:rPr>
              <a:t>Employee Selection</a:t>
            </a:r>
          </a:p>
        </p:txBody>
      </p:sp>
    </p:spTree>
    <p:extLst>
      <p:ext uri="{BB962C8B-B14F-4D97-AF65-F5344CB8AC3E}">
        <p14:creationId xmlns:p14="http://schemas.microsoft.com/office/powerpoint/2010/main" val="1443749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3">
            <a:extLst>
              <a:ext uri="{FF2B5EF4-FFF2-40B4-BE49-F238E27FC236}">
                <a16:creationId xmlns:a16="http://schemas.microsoft.com/office/drawing/2014/main" id="{871AAE50-110D-3B43-A85B-2D0EA50A4292}"/>
              </a:ext>
            </a:extLst>
          </p:cNvPr>
          <p:cNvSpPr>
            <a:spLocks noGrp="1"/>
          </p:cNvSpPr>
          <p:nvPr>
            <p:ph type="title"/>
          </p:nvPr>
        </p:nvSpPr>
        <p:spPr>
          <a:xfrm>
            <a:off x="2081213" y="274638"/>
            <a:ext cx="8229600" cy="1143000"/>
          </a:xfrm>
        </p:spPr>
        <p:txBody>
          <a:bodyPr anchor="t"/>
          <a:lstStyle/>
          <a:p>
            <a:r>
              <a:rPr lang="en-US" altLang="en-US">
                <a:ea typeface="ＭＳ Ｐゴシック" panose="020B0600070205080204" pitchFamily="34" charset="-128"/>
              </a:rPr>
              <a:t>Employee Empowerment</a:t>
            </a:r>
          </a:p>
        </p:txBody>
      </p:sp>
      <p:sp>
        <p:nvSpPr>
          <p:cNvPr id="49154" name="Text Placeholder 4">
            <a:extLst>
              <a:ext uri="{FF2B5EF4-FFF2-40B4-BE49-F238E27FC236}">
                <a16:creationId xmlns:a16="http://schemas.microsoft.com/office/drawing/2014/main" id="{BF7BE323-15B3-674B-AFB4-55178B538FF1}"/>
              </a:ext>
            </a:extLst>
          </p:cNvPr>
          <p:cNvSpPr>
            <a:spLocks noGrp="1"/>
          </p:cNvSpPr>
          <p:nvPr>
            <p:ph type="body" idx="1"/>
          </p:nvPr>
        </p:nvSpPr>
        <p:spPr bwMode="auto">
          <a:xfrm>
            <a:off x="2081214" y="1535113"/>
            <a:ext cx="4040187" cy="703262"/>
          </a:xfrm>
        </p:spPr>
        <p:txBody>
          <a:bodyPr wrap="square" numCol="1" anchorCtr="0" compatLnSpc="1">
            <a:prstTxWarp prst="textNoShape">
              <a:avLst/>
            </a:prstTxWarp>
          </a:bodyPr>
          <a:lstStyle/>
          <a:p>
            <a:pPr algn="ctr">
              <a:lnSpc>
                <a:spcPct val="70000"/>
              </a:lnSpc>
              <a:buFont typeface="Arial" panose="020B0604020202020204" pitchFamily="34" charset="0"/>
              <a:buNone/>
            </a:pPr>
            <a:r>
              <a:rPr lang="en-US" altLang="en-US" sz="2800">
                <a:ea typeface="ＭＳ Ｐゴシック" panose="020B0600070205080204" pitchFamily="34" charset="-128"/>
              </a:rPr>
              <a:t>Employee Empowerment</a:t>
            </a:r>
          </a:p>
        </p:txBody>
      </p:sp>
      <p:sp>
        <p:nvSpPr>
          <p:cNvPr id="49155" name="Content Placeholder 5">
            <a:extLst>
              <a:ext uri="{FF2B5EF4-FFF2-40B4-BE49-F238E27FC236}">
                <a16:creationId xmlns:a16="http://schemas.microsoft.com/office/drawing/2014/main" id="{C2C909BA-9F31-104E-9504-8DA4C26D1469}"/>
              </a:ext>
            </a:extLst>
          </p:cNvPr>
          <p:cNvSpPr>
            <a:spLocks noGrp="1"/>
          </p:cNvSpPr>
          <p:nvPr>
            <p:ph sz="half" idx="2"/>
          </p:nvPr>
        </p:nvSpPr>
        <p:spPr bwMode="auto">
          <a:xfrm>
            <a:off x="2081214" y="2252664"/>
            <a:ext cx="4040187" cy="4256087"/>
          </a:xfrm>
          <a:solidFill>
            <a:srgbClr val="FFAE37"/>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a:buFont typeface="Arial" panose="020B0604020202020204" pitchFamily="34" charset="0"/>
              <a:buChar char="•"/>
            </a:pPr>
            <a:r>
              <a:rPr lang="en-US" altLang="en-US">
                <a:ea typeface="ＭＳ Ｐゴシック" panose="020B0600070205080204" pitchFamily="34" charset="-128"/>
              </a:rPr>
              <a:t>Giving employees responsibility and authority to make decisions regarding all aspects of product development or customer service.</a:t>
            </a:r>
          </a:p>
        </p:txBody>
      </p:sp>
      <p:sp>
        <p:nvSpPr>
          <p:cNvPr id="49156" name="Text Placeholder 6">
            <a:extLst>
              <a:ext uri="{FF2B5EF4-FFF2-40B4-BE49-F238E27FC236}">
                <a16:creationId xmlns:a16="http://schemas.microsoft.com/office/drawing/2014/main" id="{778BAB0A-05C7-4C4B-B9E0-760995648C79}"/>
              </a:ext>
            </a:extLst>
          </p:cNvPr>
          <p:cNvSpPr>
            <a:spLocks noGrp="1"/>
          </p:cNvSpPr>
          <p:nvPr>
            <p:ph type="body" sz="quarter" idx="3"/>
          </p:nvPr>
        </p:nvSpPr>
        <p:spPr bwMode="auto">
          <a:xfrm>
            <a:off x="6269039" y="1535113"/>
            <a:ext cx="4052887" cy="768350"/>
          </a:xfrm>
        </p:spPr>
        <p:txBody>
          <a:bodyPr wrap="square" numCol="1" anchorCtr="0" compatLnSpc="1">
            <a:prstTxWarp prst="textNoShape">
              <a:avLst/>
            </a:prstTxWarp>
          </a:bodyPr>
          <a:lstStyle/>
          <a:p>
            <a:pPr algn="ctr">
              <a:lnSpc>
                <a:spcPct val="80000"/>
              </a:lnSpc>
              <a:buFont typeface="Arial" panose="020B0604020202020204" pitchFamily="34" charset="0"/>
              <a:buNone/>
            </a:pPr>
            <a:r>
              <a:rPr lang="en-US" altLang="en-US" sz="2800">
                <a:ea typeface="ＭＳ Ｐゴシック" panose="020B0600070205080204" pitchFamily="34" charset="-128"/>
              </a:rPr>
              <a:t>Employee Engagement</a:t>
            </a:r>
          </a:p>
        </p:txBody>
      </p:sp>
      <p:sp>
        <p:nvSpPr>
          <p:cNvPr id="49157" name="Content Placeholder 7">
            <a:extLst>
              <a:ext uri="{FF2B5EF4-FFF2-40B4-BE49-F238E27FC236}">
                <a16:creationId xmlns:a16="http://schemas.microsoft.com/office/drawing/2014/main" id="{80A4585D-D7F6-D547-A2E7-F2177034A92F}"/>
              </a:ext>
            </a:extLst>
          </p:cNvPr>
          <p:cNvSpPr>
            <a:spLocks noGrp="1"/>
          </p:cNvSpPr>
          <p:nvPr>
            <p:ph sz="quarter" idx="4"/>
          </p:nvPr>
        </p:nvSpPr>
        <p:spPr bwMode="auto">
          <a:xfrm>
            <a:off x="6280151" y="2286000"/>
            <a:ext cx="4041775" cy="4267200"/>
          </a:xfrm>
          <a:solidFill>
            <a:srgbClr val="FFAE37"/>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a:lnSpc>
                <a:spcPct val="90000"/>
              </a:lnSpc>
              <a:buFont typeface="Arial" panose="020B0604020202020204" pitchFamily="34" charset="0"/>
              <a:buChar char="•"/>
            </a:pPr>
            <a:r>
              <a:rPr lang="en-US" altLang="en-US">
                <a:ea typeface="ＭＳ Ｐゴシック" panose="020B0600070205080204" pitchFamily="34" charset="-128"/>
              </a:rPr>
              <a:t>Full involvement in one’s work and commitment to one’s job and company.</a:t>
            </a:r>
          </a:p>
          <a:p>
            <a:pPr>
              <a:lnSpc>
                <a:spcPct val="90000"/>
              </a:lnSpc>
              <a:buFont typeface="Arial" panose="020B0604020202020204" pitchFamily="34" charset="0"/>
              <a:buChar char="•"/>
            </a:pPr>
            <a:r>
              <a:rPr lang="en-US" altLang="en-US">
                <a:ea typeface="ＭＳ Ｐゴシック" panose="020B0600070205080204" pitchFamily="34" charset="-128"/>
              </a:rPr>
              <a:t>This is associated with:</a:t>
            </a:r>
          </a:p>
          <a:p>
            <a:pPr lvl="1">
              <a:lnSpc>
                <a:spcPct val="90000"/>
              </a:lnSpc>
              <a:buClr>
                <a:srgbClr val="193374"/>
              </a:buClr>
              <a:buFont typeface="Arial" panose="020B0604020202020204" pitchFamily="34" charset="0"/>
              <a:buChar char="–"/>
            </a:pPr>
            <a:r>
              <a:rPr lang="en-US" altLang="en-US">
                <a:ea typeface="ＭＳ Ｐゴシック" panose="020B0600070205080204" pitchFamily="34" charset="-128"/>
              </a:rPr>
              <a:t>higher productivity</a:t>
            </a:r>
          </a:p>
          <a:p>
            <a:pPr lvl="1">
              <a:lnSpc>
                <a:spcPct val="90000"/>
              </a:lnSpc>
              <a:buClr>
                <a:srgbClr val="193374"/>
              </a:buClr>
              <a:buFont typeface="Arial" panose="020B0604020202020204" pitchFamily="34" charset="0"/>
              <a:buChar char="–"/>
            </a:pPr>
            <a:r>
              <a:rPr lang="en-US" altLang="en-US">
                <a:ea typeface="ＭＳ Ｐゴシック" panose="020B0600070205080204" pitchFamily="34" charset="-128"/>
              </a:rPr>
              <a:t>better customer service</a:t>
            </a:r>
          </a:p>
          <a:p>
            <a:pPr lvl="1">
              <a:lnSpc>
                <a:spcPct val="90000"/>
              </a:lnSpc>
              <a:buClr>
                <a:srgbClr val="193374"/>
              </a:buClr>
              <a:buFont typeface="Arial" panose="020B0604020202020204" pitchFamily="34" charset="0"/>
              <a:buChar char="–"/>
            </a:pPr>
            <a:r>
              <a:rPr lang="en-US" altLang="en-US">
                <a:ea typeface="ＭＳ Ｐゴシック" panose="020B0600070205080204" pitchFamily="34" charset="-128"/>
              </a:rPr>
              <a:t>lower employee turnover</a:t>
            </a:r>
          </a:p>
        </p:txBody>
      </p:sp>
    </p:spTree>
    <p:extLst>
      <p:ext uri="{BB962C8B-B14F-4D97-AF65-F5344CB8AC3E}">
        <p14:creationId xmlns:p14="http://schemas.microsoft.com/office/powerpoint/2010/main" val="2367692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a:extLst>
              <a:ext uri="{FF2B5EF4-FFF2-40B4-BE49-F238E27FC236}">
                <a16:creationId xmlns:a16="http://schemas.microsoft.com/office/drawing/2014/main" id="{9AB159CD-6E71-B445-9FBE-F7183388D045}"/>
              </a:ext>
            </a:extLst>
          </p:cNvPr>
          <p:cNvSpPr>
            <a:spLocks noGrp="1"/>
          </p:cNvSpPr>
          <p:nvPr>
            <p:ph type="ctrTitle"/>
          </p:nvPr>
        </p:nvSpPr>
        <p:spPr>
          <a:xfrm>
            <a:off x="2190750" y="1752600"/>
            <a:ext cx="8153400" cy="1847850"/>
          </a:xfrm>
          <a:solidFill>
            <a:srgbClr val="FFAE37"/>
          </a:solidFill>
          <a:ln w="28575">
            <a:solidFill>
              <a:schemeClr val="tx1"/>
            </a:solidFill>
            <a:round/>
            <a:headEnd/>
            <a:tailEnd/>
          </a:ln>
        </p:spPr>
        <p:txBody>
          <a:bodyPr anchor="t"/>
          <a:lstStyle/>
          <a:p>
            <a:r>
              <a:rPr lang="en-US" altLang="en-US" sz="2800">
                <a:solidFill>
                  <a:srgbClr val="7B9038"/>
                </a:solidFill>
                <a:latin typeface="Trebuchet MS" panose="020B0703020202090204" pitchFamily="34" charset="0"/>
                <a:ea typeface="ＭＳ Ｐゴシック" panose="020B0600070205080204" pitchFamily="34" charset="-128"/>
              </a:rPr>
              <a:t>fundamentals of</a:t>
            </a:r>
            <a:br>
              <a:rPr lang="en-US" altLang="en-US" sz="1800">
                <a:solidFill>
                  <a:srgbClr val="7B9038"/>
                </a:solidFill>
                <a:latin typeface="Trebuchet MS" panose="020B0703020202090204" pitchFamily="34" charset="0"/>
                <a:ea typeface="ＭＳ Ｐゴシック" panose="020B0600070205080204" pitchFamily="34" charset="-128"/>
              </a:rPr>
            </a:br>
            <a:r>
              <a:rPr lang="en-US" altLang="en-US" sz="3600">
                <a:solidFill>
                  <a:srgbClr val="006699"/>
                </a:solidFill>
                <a:latin typeface="Trebuchet MS" panose="020B0703020202090204" pitchFamily="34" charset="0"/>
                <a:ea typeface="ＭＳ Ｐゴシック" panose="020B0600070205080204" pitchFamily="34" charset="-128"/>
              </a:rPr>
              <a:t>Human Resource Management 4</a:t>
            </a:r>
            <a:r>
              <a:rPr lang="en-US" altLang="en-US" sz="3600" baseline="30000">
                <a:solidFill>
                  <a:srgbClr val="006699"/>
                </a:solidFill>
                <a:latin typeface="Trebuchet MS" panose="020B0703020202090204" pitchFamily="34" charset="0"/>
                <a:ea typeface="ＭＳ Ｐゴシック" panose="020B0600070205080204" pitchFamily="34" charset="-128"/>
              </a:rPr>
              <a:t>th</a:t>
            </a:r>
            <a:r>
              <a:rPr lang="en-US" altLang="en-US" sz="3600">
                <a:solidFill>
                  <a:srgbClr val="006699"/>
                </a:solidFill>
                <a:latin typeface="Trebuchet MS" panose="020B0703020202090204" pitchFamily="34" charset="0"/>
                <a:ea typeface="ＭＳ Ｐゴシック" panose="020B0600070205080204" pitchFamily="34" charset="-128"/>
              </a:rPr>
              <a:t> </a:t>
            </a:r>
            <a:r>
              <a:rPr lang="en-US" altLang="en-US" sz="2000">
                <a:solidFill>
                  <a:srgbClr val="006699"/>
                </a:solidFill>
                <a:latin typeface="Trebuchet MS" panose="020B0703020202090204" pitchFamily="34" charset="0"/>
                <a:ea typeface="ＭＳ Ｐゴシック" panose="020B0600070205080204" pitchFamily="34" charset="-128"/>
              </a:rPr>
              <a:t>edition</a:t>
            </a:r>
            <a:br>
              <a:rPr lang="en-US" altLang="en-US" sz="2000">
                <a:solidFill>
                  <a:srgbClr val="006699"/>
                </a:solidFill>
                <a:latin typeface="Trebuchet MS" panose="020B0703020202090204" pitchFamily="34" charset="0"/>
                <a:ea typeface="ＭＳ Ｐゴシック" panose="020B0600070205080204" pitchFamily="34" charset="-128"/>
              </a:rPr>
            </a:br>
            <a:r>
              <a:rPr lang="en-US" altLang="en-US" sz="2000">
                <a:solidFill>
                  <a:srgbClr val="006699"/>
                </a:solidFill>
                <a:latin typeface="Trebuchet MS" panose="020B0703020202090204" pitchFamily="34" charset="0"/>
                <a:ea typeface="ＭＳ Ｐゴシック" panose="020B0600070205080204" pitchFamily="34" charset="-128"/>
              </a:rPr>
              <a:t>by R.A. Noe, J.R. Hollenbeck, B. Gerhart, and P.M. Wright</a:t>
            </a:r>
            <a:br>
              <a:rPr lang="en-US" altLang="en-US" sz="2000">
                <a:solidFill>
                  <a:srgbClr val="006699"/>
                </a:solidFill>
                <a:latin typeface="Trebuchet MS" panose="020B0703020202090204" pitchFamily="34" charset="0"/>
                <a:ea typeface="ＭＳ Ｐゴシック" panose="020B0600070205080204" pitchFamily="34" charset="-128"/>
              </a:rPr>
            </a:br>
            <a:r>
              <a:rPr lang="en-US" altLang="en-US" sz="1800">
                <a:solidFill>
                  <a:srgbClr val="800000"/>
                </a:solidFill>
                <a:latin typeface="Trebuchet MS" panose="020B0703020202090204" pitchFamily="34" charset="0"/>
                <a:ea typeface="ＭＳ Ｐゴシック" panose="020B0600070205080204" pitchFamily="34" charset="-128"/>
              </a:rPr>
              <a:t> </a:t>
            </a:r>
            <a:endParaRPr lang="en-US" altLang="en-US" sz="2400">
              <a:solidFill>
                <a:srgbClr val="800000"/>
              </a:solidFill>
              <a:latin typeface="Trebuchet MS" panose="020B0703020202090204" pitchFamily="34" charset="0"/>
              <a:ea typeface="ＭＳ Ｐゴシック" panose="020B0600070205080204" pitchFamily="34" charset="-128"/>
            </a:endParaRPr>
          </a:p>
        </p:txBody>
      </p:sp>
      <p:sp>
        <p:nvSpPr>
          <p:cNvPr id="3" name="Subtitle 2">
            <a:extLst>
              <a:ext uri="{FF2B5EF4-FFF2-40B4-BE49-F238E27FC236}">
                <a16:creationId xmlns:a16="http://schemas.microsoft.com/office/drawing/2014/main" id="{55989A96-3FEB-F141-BEBD-7CCAB84B24B5}"/>
              </a:ext>
            </a:extLst>
          </p:cNvPr>
          <p:cNvSpPr>
            <a:spLocks noGrp="1"/>
          </p:cNvSpPr>
          <p:nvPr>
            <p:ph type="subTitle" idx="1"/>
          </p:nvPr>
        </p:nvSpPr>
        <p:spPr>
          <a:xfrm>
            <a:off x="2895600" y="3886200"/>
            <a:ext cx="6400800" cy="1752600"/>
          </a:xfrm>
          <a:solidFill>
            <a:schemeClr val="accent4">
              <a:lumMod val="60000"/>
              <a:lumOff val="40000"/>
            </a:schemeClr>
          </a:solidFill>
          <a:ln w="57150" cap="flat" cmpd="thickThin" algn="ctr">
            <a:solidFill>
              <a:srgbClr val="10224E"/>
            </a:solidFill>
            <a:round/>
            <a:headEnd type="none" w="med" len="med"/>
            <a:tailEnd type="none" w="med" len="med"/>
          </a:ln>
        </p:spPr>
        <p:txBody>
          <a:bodyPr/>
          <a:lstStyle/>
          <a:p>
            <a:pPr algn="r">
              <a:defRPr/>
            </a:pPr>
            <a:r>
              <a:rPr lang="en-US" altLang="en-US" b="1" dirty="0">
                <a:solidFill>
                  <a:srgbClr val="008000"/>
                </a:solidFill>
                <a:ea typeface="ＭＳ Ｐゴシック" charset="-128"/>
              </a:rPr>
              <a:t>CHAPTER 2</a:t>
            </a:r>
          </a:p>
          <a:p>
            <a:pPr algn="r">
              <a:defRPr/>
            </a:pPr>
            <a:r>
              <a:rPr lang="en-US" altLang="en-US" sz="3600" dirty="0">
                <a:solidFill>
                  <a:srgbClr val="006699"/>
                </a:solidFill>
                <a:ea typeface="ＭＳ Ｐゴシック" charset="-128"/>
              </a:rPr>
              <a:t>Trends in Human Resource Management </a:t>
            </a:r>
          </a:p>
        </p:txBody>
      </p:sp>
    </p:spTree>
    <p:extLst>
      <p:ext uri="{BB962C8B-B14F-4D97-AF65-F5344CB8AC3E}">
        <p14:creationId xmlns:p14="http://schemas.microsoft.com/office/powerpoint/2010/main" val="1613961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6">
            <a:extLst>
              <a:ext uri="{FF2B5EF4-FFF2-40B4-BE49-F238E27FC236}">
                <a16:creationId xmlns:a16="http://schemas.microsoft.com/office/drawing/2014/main" id="{B81E1429-BFA7-1C4D-B945-1D2A63F9EE29}"/>
              </a:ext>
            </a:extLst>
          </p:cNvPr>
          <p:cNvSpPr>
            <a:spLocks noGrp="1"/>
          </p:cNvSpPr>
          <p:nvPr>
            <p:ph type="title"/>
          </p:nvPr>
        </p:nvSpPr>
        <p:spPr>
          <a:xfrm>
            <a:off x="2036763" y="274638"/>
            <a:ext cx="8229600" cy="1143000"/>
          </a:xfrm>
        </p:spPr>
        <p:txBody>
          <a:bodyPr anchor="t"/>
          <a:lstStyle/>
          <a:p>
            <a:r>
              <a:rPr lang="en-US" altLang="en-US">
                <a:ea typeface="ＭＳ Ｐゴシック" panose="020B0600070205080204" pitchFamily="34" charset="-128"/>
              </a:rPr>
              <a:t>Teamwork</a:t>
            </a:r>
          </a:p>
        </p:txBody>
      </p:sp>
      <p:sp>
        <p:nvSpPr>
          <p:cNvPr id="51202" name="Content Placeholder 7">
            <a:extLst>
              <a:ext uri="{FF2B5EF4-FFF2-40B4-BE49-F238E27FC236}">
                <a16:creationId xmlns:a16="http://schemas.microsoft.com/office/drawing/2014/main" id="{3526DE17-90C3-6547-9D97-5611A0DDAFFB}"/>
              </a:ext>
            </a:extLst>
          </p:cNvPr>
          <p:cNvSpPr>
            <a:spLocks noGrp="1"/>
          </p:cNvSpPr>
          <p:nvPr>
            <p:ph sz="half" idx="1"/>
          </p:nvPr>
        </p:nvSpPr>
        <p:spPr bwMode="auto">
          <a:xfrm>
            <a:off x="2036763" y="1600200"/>
            <a:ext cx="4038600" cy="4821238"/>
          </a:xfrm>
          <a:solidFill>
            <a:srgbClr val="FFAE37"/>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a:buFont typeface="Arial" panose="020B0604020202020204" pitchFamily="34" charset="0"/>
              <a:buChar char="•"/>
            </a:pPr>
            <a:r>
              <a:rPr lang="en-US" altLang="en-US">
                <a:ea typeface="ＭＳ Ｐゴシック" panose="020B0600070205080204" pitchFamily="34" charset="-128"/>
              </a:rPr>
              <a:t>The assignment of work to groups of employees with various skills who interact to assemble a product or provide a service.</a:t>
            </a:r>
          </a:p>
        </p:txBody>
      </p:sp>
      <p:sp>
        <p:nvSpPr>
          <p:cNvPr id="51203" name="Content Placeholder 8">
            <a:extLst>
              <a:ext uri="{FF2B5EF4-FFF2-40B4-BE49-F238E27FC236}">
                <a16:creationId xmlns:a16="http://schemas.microsoft.com/office/drawing/2014/main" id="{54A4CC1F-1D98-1045-BA23-84AFC4EB9D85}"/>
              </a:ext>
            </a:extLst>
          </p:cNvPr>
          <p:cNvSpPr>
            <a:spLocks noGrp="1"/>
          </p:cNvSpPr>
          <p:nvPr>
            <p:ph sz="half" idx="2"/>
          </p:nvPr>
        </p:nvSpPr>
        <p:spPr bwMode="auto">
          <a:xfrm>
            <a:off x="6227763" y="1600201"/>
            <a:ext cx="4038600" cy="4811713"/>
          </a:xfrm>
          <a:solidFill>
            <a:srgbClr val="FFAE37"/>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a:lnSpc>
                <a:spcPct val="95000"/>
              </a:lnSpc>
              <a:buFont typeface="Arial" panose="020B0604020202020204" pitchFamily="34" charset="0"/>
              <a:buChar char="•"/>
            </a:pPr>
            <a:r>
              <a:rPr lang="en-US" altLang="en-US">
                <a:ea typeface="ＭＳ Ｐゴシック" panose="020B0600070205080204" pitchFamily="34" charset="-128"/>
              </a:rPr>
              <a:t>Work teams often assume many of the activities traditionally reserved for managers:</a:t>
            </a:r>
          </a:p>
          <a:p>
            <a:pPr lvl="1">
              <a:lnSpc>
                <a:spcPct val="95000"/>
              </a:lnSpc>
              <a:buClr>
                <a:srgbClr val="193374"/>
              </a:buClr>
              <a:buFont typeface="Arial" panose="020B0604020202020204" pitchFamily="34" charset="0"/>
              <a:buChar char="–"/>
            </a:pPr>
            <a:r>
              <a:rPr lang="en-US" altLang="en-US">
                <a:ea typeface="ＭＳ Ｐゴシック" panose="020B0600070205080204" pitchFamily="34" charset="-128"/>
              </a:rPr>
              <a:t>selecting new team members</a:t>
            </a:r>
          </a:p>
          <a:p>
            <a:pPr lvl="1">
              <a:lnSpc>
                <a:spcPct val="95000"/>
              </a:lnSpc>
              <a:buClr>
                <a:srgbClr val="193374"/>
              </a:buClr>
              <a:buFont typeface="Arial" panose="020B0604020202020204" pitchFamily="34" charset="0"/>
              <a:buChar char="–"/>
            </a:pPr>
            <a:r>
              <a:rPr lang="en-US" altLang="en-US">
                <a:ea typeface="ＭＳ Ｐゴシック" panose="020B0600070205080204" pitchFamily="34" charset="-128"/>
              </a:rPr>
              <a:t>scheduling work</a:t>
            </a:r>
          </a:p>
          <a:p>
            <a:pPr lvl="1">
              <a:lnSpc>
                <a:spcPct val="95000"/>
              </a:lnSpc>
              <a:buClr>
                <a:srgbClr val="193374"/>
              </a:buClr>
              <a:buFont typeface="Arial" panose="020B0604020202020204" pitchFamily="34" charset="0"/>
              <a:buChar char="–"/>
            </a:pPr>
            <a:r>
              <a:rPr lang="en-US" altLang="en-US">
                <a:ea typeface="ＭＳ Ｐゴシック" panose="020B0600070205080204" pitchFamily="34" charset="-128"/>
              </a:rPr>
              <a:t>coordinating work with customers and other units of the organization</a:t>
            </a:r>
          </a:p>
        </p:txBody>
      </p:sp>
    </p:spTree>
    <p:extLst>
      <p:ext uri="{BB962C8B-B14F-4D97-AF65-F5344CB8AC3E}">
        <p14:creationId xmlns:p14="http://schemas.microsoft.com/office/powerpoint/2010/main" val="2540847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703E986A-C461-7D4F-B4A0-95B71036AA10}"/>
              </a:ext>
            </a:extLst>
          </p:cNvPr>
          <p:cNvSpPr>
            <a:spLocks noGrp="1" noChangeArrowheads="1"/>
          </p:cNvSpPr>
          <p:nvPr>
            <p:ph type="title"/>
          </p:nvPr>
        </p:nvSpPr>
        <p:spPr>
          <a:xfrm>
            <a:off x="2081213" y="274638"/>
            <a:ext cx="8229600" cy="1143000"/>
          </a:xfrm>
        </p:spPr>
        <p:txBody>
          <a:bodyPr anchor="t"/>
          <a:lstStyle/>
          <a:p>
            <a:r>
              <a:rPr lang="en-US" altLang="en-US">
                <a:ea typeface="ＭＳ Ｐゴシック" panose="020B0600070205080204" pitchFamily="34" charset="-128"/>
              </a:rPr>
              <a:t>Test Your Knowledge</a:t>
            </a:r>
          </a:p>
        </p:txBody>
      </p:sp>
      <p:sp>
        <p:nvSpPr>
          <p:cNvPr id="153603" name="Rectangle 3">
            <a:extLst>
              <a:ext uri="{FF2B5EF4-FFF2-40B4-BE49-F238E27FC236}">
                <a16:creationId xmlns:a16="http://schemas.microsoft.com/office/drawing/2014/main" id="{8CEB18EB-3DE8-954A-B78C-9B724EED350D}"/>
              </a:ext>
            </a:extLst>
          </p:cNvPr>
          <p:cNvSpPr>
            <a:spLocks noGrp="1" noChangeArrowheads="1"/>
          </p:cNvSpPr>
          <p:nvPr>
            <p:ph idx="1"/>
          </p:nvPr>
        </p:nvSpPr>
        <p:spPr bwMode="auto">
          <a:xfrm>
            <a:off x="2081213" y="1600200"/>
            <a:ext cx="8229600" cy="4800600"/>
          </a:xfrm>
          <a:solidFill>
            <a:srgbClr val="FFAE37"/>
          </a:solidFill>
          <a:ln>
            <a:miter lim="800000"/>
            <a:headEnd/>
            <a:tailEnd/>
          </a:ln>
        </p:spPr>
        <p:txBody>
          <a:bodyPr wrap="square" numCol="1" anchor="t" anchorCtr="0" compatLnSpc="1">
            <a:prstTxWarp prst="textNoShape">
              <a:avLst/>
            </a:prstTxWarp>
          </a:bodyPr>
          <a:lstStyle/>
          <a:p>
            <a:pPr>
              <a:defRPr/>
            </a:pPr>
            <a:r>
              <a:rPr lang="en-US">
                <a:solidFill>
                  <a:schemeClr val="tx1">
                    <a:lumMod val="75000"/>
                    <a:lumOff val="25000"/>
                  </a:schemeClr>
                </a:solidFill>
                <a:ea typeface="ＭＳ Ｐゴシック" pitchFamily="34" charset="-128"/>
              </a:rPr>
              <a:t>Sharon is a very smart and conscientious worker.  Lately, she has felt that her ideas were disregarded and she was denied autonomy in completing her work.  This situation is probably caused by a lack of </a:t>
            </a:r>
          </a:p>
          <a:p>
            <a:pPr marL="971550" lvl="1" indent="-514350">
              <a:buClr>
                <a:srgbClr val="10224E"/>
              </a:buClr>
              <a:buFont typeface="Calibri" pitchFamily="34" charset="0"/>
              <a:buAutoNum type="alphaUcPeriod"/>
              <a:defRPr/>
            </a:pPr>
            <a:r>
              <a:rPr lang="en-US">
                <a:solidFill>
                  <a:schemeClr val="tx1">
                    <a:lumMod val="75000"/>
                    <a:lumOff val="25000"/>
                  </a:schemeClr>
                </a:solidFill>
                <a:ea typeface="ＭＳ Ｐゴシック" pitchFamily="34" charset="-128"/>
              </a:rPr>
              <a:t>Employee Empowerment</a:t>
            </a:r>
          </a:p>
          <a:p>
            <a:pPr marL="971550" lvl="1" indent="-514350">
              <a:buClr>
                <a:srgbClr val="10224E"/>
              </a:buClr>
              <a:buFont typeface="Calibri" pitchFamily="34" charset="0"/>
              <a:buAutoNum type="alphaUcPeriod"/>
              <a:defRPr/>
            </a:pPr>
            <a:r>
              <a:rPr lang="en-US">
                <a:solidFill>
                  <a:schemeClr val="tx1">
                    <a:lumMod val="75000"/>
                    <a:lumOff val="25000"/>
                  </a:schemeClr>
                </a:solidFill>
                <a:ea typeface="ＭＳ Ｐゴシック" pitchFamily="34" charset="-128"/>
              </a:rPr>
              <a:t>Knowledge Management</a:t>
            </a:r>
          </a:p>
          <a:p>
            <a:pPr marL="971550" lvl="1" indent="-514350">
              <a:buClr>
                <a:srgbClr val="10224E"/>
              </a:buClr>
              <a:buFont typeface="Calibri" pitchFamily="34" charset="0"/>
              <a:buAutoNum type="alphaUcPeriod"/>
              <a:defRPr/>
            </a:pPr>
            <a:r>
              <a:rPr lang="en-US">
                <a:solidFill>
                  <a:schemeClr val="tx1">
                    <a:lumMod val="75000"/>
                    <a:lumOff val="25000"/>
                  </a:schemeClr>
                </a:solidFill>
                <a:ea typeface="ＭＳ Ｐゴシック" pitchFamily="34" charset="-128"/>
              </a:rPr>
              <a:t>Turnover</a:t>
            </a:r>
          </a:p>
          <a:p>
            <a:pPr marL="971550" lvl="1" indent="-514350">
              <a:buClr>
                <a:srgbClr val="10224E"/>
              </a:buClr>
              <a:buFont typeface="Calibri" pitchFamily="34" charset="0"/>
              <a:buAutoNum type="alphaUcPeriod"/>
              <a:defRPr/>
            </a:pPr>
            <a:r>
              <a:rPr lang="en-US">
                <a:solidFill>
                  <a:schemeClr val="tx1">
                    <a:lumMod val="75000"/>
                    <a:lumOff val="25000"/>
                  </a:schemeClr>
                </a:solidFill>
                <a:ea typeface="ＭＳ Ｐゴシック" pitchFamily="34" charset="-128"/>
              </a:rPr>
              <a:t>Teamwork</a:t>
            </a:r>
          </a:p>
        </p:txBody>
      </p:sp>
    </p:spTree>
    <p:extLst>
      <p:ext uri="{BB962C8B-B14F-4D97-AF65-F5344CB8AC3E}">
        <p14:creationId xmlns:p14="http://schemas.microsoft.com/office/powerpoint/2010/main" val="2346951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4">
            <a:extLst>
              <a:ext uri="{FF2B5EF4-FFF2-40B4-BE49-F238E27FC236}">
                <a16:creationId xmlns:a16="http://schemas.microsoft.com/office/drawing/2014/main" id="{8D106E7C-9C3E-3E49-9D19-D0C0B6846D7D}"/>
              </a:ext>
            </a:extLst>
          </p:cNvPr>
          <p:cNvSpPr>
            <a:spLocks noGrp="1"/>
          </p:cNvSpPr>
          <p:nvPr>
            <p:ph type="title"/>
          </p:nvPr>
        </p:nvSpPr>
        <p:spPr>
          <a:xfrm>
            <a:off x="2047875" y="274638"/>
            <a:ext cx="8229600" cy="1143000"/>
          </a:xfrm>
        </p:spPr>
        <p:txBody>
          <a:bodyPr anchor="t"/>
          <a:lstStyle/>
          <a:p>
            <a:r>
              <a:rPr lang="en-US" altLang="en-US" sz="3600">
                <a:solidFill>
                  <a:srgbClr val="FF0000"/>
                </a:solidFill>
                <a:ea typeface="ＭＳ Ｐゴシック" panose="020B0600070205080204" pitchFamily="34" charset="-128"/>
              </a:rPr>
              <a:t> Figure 2-4:</a:t>
            </a:r>
            <a:r>
              <a:rPr lang="en-US" altLang="en-US" sz="3600">
                <a:ea typeface="ＭＳ Ｐゴシック" panose="020B0600070205080204" pitchFamily="34" charset="-128"/>
              </a:rPr>
              <a:t> Strategic Business Issues Affecting HRM</a:t>
            </a:r>
          </a:p>
        </p:txBody>
      </p:sp>
      <p:pic>
        <p:nvPicPr>
          <p:cNvPr id="55298" name="Content Placeholder 6" descr="noe34255_0204.jpg">
            <a:extLst>
              <a:ext uri="{FF2B5EF4-FFF2-40B4-BE49-F238E27FC236}">
                <a16:creationId xmlns:a16="http://schemas.microsoft.com/office/drawing/2014/main" id="{0F5435AC-0C39-C245-B5F5-95E90462E516}"/>
              </a:ext>
            </a:extLst>
          </p:cNvPr>
          <p:cNvPicPr>
            <a:picLocks noGrp="1" noChangeAspect="1"/>
          </p:cNvPicPr>
          <p:nvPr>
            <p:ph idx="1"/>
          </p:nvPr>
        </p:nvPicPr>
        <p:blipFill>
          <a:blip r:embed="rId3">
            <a:lum bright="-4000"/>
            <a:extLst>
              <a:ext uri="{28A0092B-C50C-407E-A947-70E740481C1C}">
                <a14:useLocalDpi xmlns:a14="http://schemas.microsoft.com/office/drawing/2010/main" val="0"/>
              </a:ext>
            </a:extLst>
          </a:blip>
          <a:srcRect/>
          <a:stretch>
            <a:fillRect/>
          </a:stretch>
        </p:blipFill>
        <p:spPr bwMode="auto">
          <a:xfrm>
            <a:off x="4003675" y="2603500"/>
            <a:ext cx="3392488" cy="3416300"/>
          </a:xfrm>
          <a:extLst>
            <a:ext uri="{91240B29-F687-4F45-9708-019B960494DF}">
              <a14:hiddenLine xmlns:a14="http://schemas.microsoft.com/office/drawing/2010/main" w="38100" cap="sq">
                <a:solidFill>
                  <a:srgbClr val="000000"/>
                </a:solidFill>
                <a:miter lim="800000"/>
                <a:headEnd/>
                <a:tailEnd/>
              </a14:hiddenLine>
            </a:ext>
          </a:extLst>
        </p:spPr>
      </p:pic>
    </p:spTree>
    <p:extLst>
      <p:ext uri="{BB962C8B-B14F-4D97-AF65-F5344CB8AC3E}">
        <p14:creationId xmlns:p14="http://schemas.microsoft.com/office/powerpoint/2010/main" val="2282615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4">
            <a:extLst>
              <a:ext uri="{FF2B5EF4-FFF2-40B4-BE49-F238E27FC236}">
                <a16:creationId xmlns:a16="http://schemas.microsoft.com/office/drawing/2014/main" id="{CECD8EE8-D47F-7947-82D3-8E9E61763620}"/>
              </a:ext>
            </a:extLst>
          </p:cNvPr>
          <p:cNvSpPr>
            <a:spLocks noGrp="1"/>
          </p:cNvSpPr>
          <p:nvPr>
            <p:ph type="title"/>
          </p:nvPr>
        </p:nvSpPr>
        <p:spPr>
          <a:xfrm>
            <a:off x="2081213" y="274638"/>
            <a:ext cx="8229600" cy="1143000"/>
          </a:xfrm>
        </p:spPr>
        <p:txBody>
          <a:bodyPr anchor="t"/>
          <a:lstStyle/>
          <a:p>
            <a:pPr>
              <a:lnSpc>
                <a:spcPct val="80000"/>
              </a:lnSpc>
            </a:pPr>
            <a:r>
              <a:rPr lang="en-US" altLang="en-US">
                <a:ea typeface="ＭＳ Ｐゴシック" panose="020B0600070205080204" pitchFamily="34" charset="-128"/>
              </a:rPr>
              <a:t>Total Quality Management (TQM)</a:t>
            </a:r>
          </a:p>
        </p:txBody>
      </p:sp>
      <p:graphicFrame>
        <p:nvGraphicFramePr>
          <p:cNvPr id="7" name="Content Placeholder 6">
            <a:extLst>
              <a:ext uri="{FF2B5EF4-FFF2-40B4-BE49-F238E27FC236}">
                <a16:creationId xmlns:a16="http://schemas.microsoft.com/office/drawing/2014/main" id="{9C2908AC-061D-5846-BCA1-1491C2BAE51E}"/>
              </a:ext>
            </a:extLst>
          </p:cNvPr>
          <p:cNvGraphicFramePr>
            <a:graphicFrameLocks noGrp="1"/>
          </p:cNvGraphicFramePr>
          <p:nvPr>
            <p:ph idx="1"/>
          </p:nvPr>
        </p:nvGraphicFramePr>
        <p:xfrm>
          <a:off x="2081214" y="1600200"/>
          <a:ext cx="8229599"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4876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BDF237BE-B613-5244-830B-BC8EAE557F97}"/>
              </a:ext>
            </a:extLst>
          </p:cNvPr>
          <p:cNvSpPr>
            <a:spLocks noGrp="1"/>
          </p:cNvSpPr>
          <p:nvPr>
            <p:ph type="title"/>
          </p:nvPr>
        </p:nvSpPr>
        <p:spPr>
          <a:xfrm>
            <a:off x="2103438" y="274638"/>
            <a:ext cx="8229600" cy="1143000"/>
          </a:xfrm>
        </p:spPr>
        <p:txBody>
          <a:bodyPr anchor="t"/>
          <a:lstStyle/>
          <a:p>
            <a:r>
              <a:rPr lang="en-US" altLang="en-US">
                <a:ea typeface="ＭＳ Ｐゴシック" panose="020B0600070205080204" pitchFamily="34" charset="-128"/>
              </a:rPr>
              <a:t>TQM Core Values</a:t>
            </a:r>
          </a:p>
        </p:txBody>
      </p:sp>
      <p:sp>
        <p:nvSpPr>
          <p:cNvPr id="3" name="Content Placeholder 2">
            <a:extLst>
              <a:ext uri="{FF2B5EF4-FFF2-40B4-BE49-F238E27FC236}">
                <a16:creationId xmlns:a16="http://schemas.microsoft.com/office/drawing/2014/main" id="{53F1F02B-8C7F-F340-BFF8-B0EA69D1CF85}"/>
              </a:ext>
            </a:extLst>
          </p:cNvPr>
          <p:cNvSpPr>
            <a:spLocks noGrp="1"/>
          </p:cNvSpPr>
          <p:nvPr>
            <p:ph idx="1"/>
          </p:nvPr>
        </p:nvSpPr>
        <p:spPr bwMode="auto">
          <a:xfrm>
            <a:off x="2103438" y="1600201"/>
            <a:ext cx="8229600" cy="4945063"/>
          </a:xfrm>
          <a:solidFill>
            <a:srgbClr val="FFAE37"/>
          </a:solidFill>
          <a:ln>
            <a:miter lim="800000"/>
            <a:headEnd/>
            <a:tailEnd/>
          </a:ln>
        </p:spPr>
        <p:txBody>
          <a:bodyPr wrap="square" numCol="1" anchor="t" anchorCtr="0" compatLnSpc="1">
            <a:prstTxWarp prst="textNoShape">
              <a:avLst/>
            </a:prstTxWarp>
            <a:normAutofit fontScale="92500" lnSpcReduction="10000"/>
          </a:bodyPr>
          <a:lstStyle/>
          <a:p>
            <a:pPr>
              <a:defRPr/>
            </a:pPr>
            <a:r>
              <a:rPr lang="en-US" dirty="0">
                <a:solidFill>
                  <a:schemeClr val="tx1">
                    <a:lumMod val="75000"/>
                    <a:lumOff val="25000"/>
                  </a:schemeClr>
                </a:solidFill>
                <a:ea typeface="ＭＳ Ｐゴシック" pitchFamily="34" charset="-128"/>
              </a:rPr>
              <a:t>Methods and processes are designed to meet the needs of internal and external customers.</a:t>
            </a:r>
          </a:p>
          <a:p>
            <a:pPr>
              <a:defRPr/>
            </a:pPr>
            <a:r>
              <a:rPr lang="en-US" dirty="0">
                <a:solidFill>
                  <a:schemeClr val="tx1">
                    <a:lumMod val="75000"/>
                    <a:lumOff val="25000"/>
                  </a:schemeClr>
                </a:solidFill>
                <a:ea typeface="ＭＳ Ｐゴシック" pitchFamily="34" charset="-128"/>
              </a:rPr>
              <a:t>Every employee in the organization receives training in quality.</a:t>
            </a:r>
          </a:p>
          <a:p>
            <a:pPr>
              <a:defRPr/>
            </a:pPr>
            <a:r>
              <a:rPr lang="en-US" dirty="0">
                <a:solidFill>
                  <a:schemeClr val="tx1">
                    <a:lumMod val="75000"/>
                    <a:lumOff val="25000"/>
                  </a:schemeClr>
                </a:solidFill>
                <a:ea typeface="ＭＳ Ｐゴシック" pitchFamily="34" charset="-128"/>
              </a:rPr>
              <a:t>Quality is designed into a product or service so that errors are prevented from occurring.</a:t>
            </a:r>
          </a:p>
          <a:p>
            <a:pPr>
              <a:defRPr/>
            </a:pPr>
            <a:r>
              <a:rPr lang="en-US" dirty="0">
                <a:solidFill>
                  <a:schemeClr val="tx1">
                    <a:lumMod val="75000"/>
                    <a:lumOff val="25000"/>
                  </a:schemeClr>
                </a:solidFill>
                <a:ea typeface="ＭＳ Ｐゴシック" pitchFamily="34" charset="-128"/>
              </a:rPr>
              <a:t>The organization promotes cooperation with vendors, suppliers, and customers to improve quality and hold down costs.</a:t>
            </a:r>
          </a:p>
          <a:p>
            <a:pPr>
              <a:defRPr/>
            </a:pPr>
            <a:r>
              <a:rPr lang="en-US" dirty="0">
                <a:solidFill>
                  <a:schemeClr val="tx1">
                    <a:lumMod val="75000"/>
                    <a:lumOff val="25000"/>
                  </a:schemeClr>
                </a:solidFill>
                <a:ea typeface="ＭＳ Ｐゴシック" pitchFamily="34" charset="-128"/>
              </a:rPr>
              <a:t>Managers measure progress with feedback based on data.</a:t>
            </a:r>
          </a:p>
        </p:txBody>
      </p:sp>
    </p:spTree>
    <p:extLst>
      <p:ext uri="{BB962C8B-B14F-4D97-AF65-F5344CB8AC3E}">
        <p14:creationId xmlns:p14="http://schemas.microsoft.com/office/powerpoint/2010/main" val="3515667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2">
            <a:extLst>
              <a:ext uri="{FF2B5EF4-FFF2-40B4-BE49-F238E27FC236}">
                <a16:creationId xmlns:a16="http://schemas.microsoft.com/office/drawing/2014/main" id="{DD79C214-7977-0944-A637-153B1C523A86}"/>
              </a:ext>
            </a:extLst>
          </p:cNvPr>
          <p:cNvSpPr>
            <a:spLocks noGrp="1"/>
          </p:cNvSpPr>
          <p:nvPr>
            <p:ph type="title"/>
          </p:nvPr>
        </p:nvSpPr>
        <p:spPr>
          <a:xfrm>
            <a:off x="2092325" y="274638"/>
            <a:ext cx="8229600" cy="1143000"/>
          </a:xfrm>
        </p:spPr>
        <p:txBody>
          <a:bodyPr anchor="t"/>
          <a:lstStyle/>
          <a:p>
            <a:r>
              <a:rPr lang="en-US" altLang="en-US">
                <a:ea typeface="ＭＳ Ｐゴシック" panose="020B0600070205080204" pitchFamily="34" charset="-128"/>
              </a:rPr>
              <a:t>Mergers and Acquisitions</a:t>
            </a:r>
          </a:p>
        </p:txBody>
      </p:sp>
      <p:sp>
        <p:nvSpPr>
          <p:cNvPr id="4" name="Content Placeholder 3">
            <a:extLst>
              <a:ext uri="{FF2B5EF4-FFF2-40B4-BE49-F238E27FC236}">
                <a16:creationId xmlns:a16="http://schemas.microsoft.com/office/drawing/2014/main" id="{389FB5CC-28E1-5749-B926-F84BA91D2C54}"/>
              </a:ext>
            </a:extLst>
          </p:cNvPr>
          <p:cNvSpPr>
            <a:spLocks noGrp="1"/>
          </p:cNvSpPr>
          <p:nvPr>
            <p:ph idx="1"/>
          </p:nvPr>
        </p:nvSpPr>
        <p:spPr bwMode="auto">
          <a:xfrm>
            <a:off x="2092325" y="1600200"/>
            <a:ext cx="8229600" cy="4800600"/>
          </a:xfrm>
          <a:solidFill>
            <a:srgbClr val="FFAE37"/>
          </a:solidFill>
          <a:ln>
            <a:miter lim="800000"/>
            <a:headEnd/>
            <a:tailEnd/>
          </a:ln>
        </p:spPr>
        <p:txBody>
          <a:bodyPr wrap="square" numCol="1" anchor="t" anchorCtr="0" compatLnSpc="1">
            <a:prstTxWarp prst="textNoShape">
              <a:avLst/>
            </a:prstTxWarp>
          </a:bodyPr>
          <a:lstStyle/>
          <a:p>
            <a:pPr>
              <a:defRPr/>
            </a:pPr>
            <a:r>
              <a:rPr lang="en-US">
                <a:solidFill>
                  <a:schemeClr val="tx1">
                    <a:lumMod val="75000"/>
                    <a:lumOff val="25000"/>
                  </a:schemeClr>
                </a:solidFill>
                <a:ea typeface="ＭＳ Ｐゴシック" pitchFamily="34" charset="-128"/>
              </a:rPr>
              <a:t>HRM should have a significant role in carrying out a merger or acquisition.</a:t>
            </a:r>
          </a:p>
          <a:p>
            <a:pPr lvl="1">
              <a:buClr>
                <a:srgbClr val="10224E"/>
              </a:buClr>
              <a:buFont typeface="Arial" pitchFamily="34" charset="0"/>
              <a:buChar char="–"/>
              <a:defRPr/>
            </a:pPr>
            <a:r>
              <a:rPr lang="en-US">
                <a:solidFill>
                  <a:schemeClr val="tx1">
                    <a:lumMod val="75000"/>
                    <a:lumOff val="25000"/>
                  </a:schemeClr>
                </a:solidFill>
                <a:ea typeface="ＭＳ Ｐゴシック" pitchFamily="34" charset="-128"/>
              </a:rPr>
              <a:t>Differences between the businesses involved in the deal make conflict inevitable.</a:t>
            </a:r>
          </a:p>
          <a:p>
            <a:pPr lvl="1">
              <a:buClr>
                <a:srgbClr val="10224E"/>
              </a:buClr>
              <a:buFont typeface="Arial" pitchFamily="34" charset="0"/>
              <a:buChar char="–"/>
              <a:defRPr/>
            </a:pPr>
            <a:r>
              <a:rPr lang="en-US">
                <a:solidFill>
                  <a:schemeClr val="tx1">
                    <a:lumMod val="75000"/>
                    <a:lumOff val="25000"/>
                  </a:schemeClr>
                </a:solidFill>
                <a:ea typeface="ＭＳ Ｐゴシック" pitchFamily="34" charset="-128"/>
              </a:rPr>
              <a:t>Training should include developing conflict resolution skills.</a:t>
            </a:r>
          </a:p>
          <a:p>
            <a:pPr lvl="1">
              <a:buClr>
                <a:srgbClr val="10224E"/>
              </a:buClr>
              <a:buFont typeface="Arial" pitchFamily="34" charset="0"/>
              <a:buChar char="–"/>
              <a:defRPr/>
            </a:pPr>
            <a:r>
              <a:rPr lang="en-US">
                <a:solidFill>
                  <a:schemeClr val="tx1">
                    <a:lumMod val="75000"/>
                    <a:lumOff val="25000"/>
                  </a:schemeClr>
                </a:solidFill>
                <a:ea typeface="ＭＳ Ｐゴシック" pitchFamily="34" charset="-128"/>
              </a:rPr>
              <a:t>There is a need to sort out differences in the two companies’ practices with regard to compensation, performance appraisal, and other HR systems.</a:t>
            </a:r>
          </a:p>
        </p:txBody>
      </p:sp>
    </p:spTree>
    <p:extLst>
      <p:ext uri="{BB962C8B-B14F-4D97-AF65-F5344CB8AC3E}">
        <p14:creationId xmlns:p14="http://schemas.microsoft.com/office/powerpoint/2010/main" val="2709509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90FC0A85-2B1D-224E-8C65-1590340BC27E}"/>
              </a:ext>
            </a:extLst>
          </p:cNvPr>
          <p:cNvSpPr>
            <a:spLocks noGrp="1"/>
          </p:cNvSpPr>
          <p:nvPr>
            <p:ph type="title"/>
          </p:nvPr>
        </p:nvSpPr>
        <p:spPr>
          <a:xfrm>
            <a:off x="2103438" y="274638"/>
            <a:ext cx="8229600" cy="1143000"/>
          </a:xfrm>
        </p:spPr>
        <p:txBody>
          <a:bodyPr anchor="t"/>
          <a:lstStyle/>
          <a:p>
            <a:r>
              <a:rPr lang="en-US" altLang="en-US" sz="3600">
                <a:solidFill>
                  <a:srgbClr val="FF0000"/>
                </a:solidFill>
                <a:ea typeface="ＭＳ Ｐゴシック" panose="020B0600070205080204" pitchFamily="34" charset="-128"/>
              </a:rPr>
              <a:t> Figure 2.5: </a:t>
            </a:r>
            <a:r>
              <a:rPr lang="en-US" altLang="en-US" sz="3600">
                <a:ea typeface="ＭＳ Ｐゴシック" panose="020B0600070205080204" pitchFamily="34" charset="-128"/>
              </a:rPr>
              <a:t>Number of Employees Laid Off During the Past Decade</a:t>
            </a:r>
          </a:p>
        </p:txBody>
      </p:sp>
      <p:pic>
        <p:nvPicPr>
          <p:cNvPr id="63490" name="Content Placeholder 5" descr="noe30468_0205.jpg">
            <a:extLst>
              <a:ext uri="{FF2B5EF4-FFF2-40B4-BE49-F238E27FC236}">
                <a16:creationId xmlns:a16="http://schemas.microsoft.com/office/drawing/2014/main" id="{81BFFA04-88DB-E543-A604-29E15877890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66926" y="1762126"/>
            <a:ext cx="8220075" cy="4391025"/>
          </a:xfrm>
        </p:spPr>
      </p:pic>
    </p:spTree>
    <p:extLst>
      <p:ext uri="{BB962C8B-B14F-4D97-AF65-F5344CB8AC3E}">
        <p14:creationId xmlns:p14="http://schemas.microsoft.com/office/powerpoint/2010/main" val="3337426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3">
            <a:extLst>
              <a:ext uri="{FF2B5EF4-FFF2-40B4-BE49-F238E27FC236}">
                <a16:creationId xmlns:a16="http://schemas.microsoft.com/office/drawing/2014/main" id="{9E674D5D-4F88-1149-ADD3-BC0A1876BA0C}"/>
              </a:ext>
            </a:extLst>
          </p:cNvPr>
          <p:cNvSpPr>
            <a:spLocks noGrp="1"/>
          </p:cNvSpPr>
          <p:nvPr>
            <p:ph type="title"/>
          </p:nvPr>
        </p:nvSpPr>
        <p:spPr>
          <a:xfrm>
            <a:off x="2114550" y="274638"/>
            <a:ext cx="8229600" cy="1143000"/>
          </a:xfrm>
        </p:spPr>
        <p:txBody>
          <a:bodyPr anchor="t"/>
          <a:lstStyle/>
          <a:p>
            <a:r>
              <a:rPr lang="en-US" altLang="en-US">
                <a:ea typeface="ＭＳ Ｐゴシック" panose="020B0600070205080204" pitchFamily="34" charset="-128"/>
              </a:rPr>
              <a:t>Reengineering</a:t>
            </a:r>
          </a:p>
        </p:txBody>
      </p:sp>
      <p:sp>
        <p:nvSpPr>
          <p:cNvPr id="5" name="Content Placeholder 4">
            <a:extLst>
              <a:ext uri="{FF2B5EF4-FFF2-40B4-BE49-F238E27FC236}">
                <a16:creationId xmlns:a16="http://schemas.microsoft.com/office/drawing/2014/main" id="{0F802FA8-69AB-EA42-9559-81874A75D493}"/>
              </a:ext>
            </a:extLst>
          </p:cNvPr>
          <p:cNvSpPr>
            <a:spLocks noGrp="1"/>
          </p:cNvSpPr>
          <p:nvPr>
            <p:ph idx="1"/>
          </p:nvPr>
        </p:nvSpPr>
        <p:spPr bwMode="auto">
          <a:xfrm>
            <a:off x="2114550" y="1600200"/>
            <a:ext cx="8229600" cy="4800600"/>
          </a:xfrm>
          <a:solidFill>
            <a:srgbClr val="FFAE37"/>
          </a:solidFill>
          <a:ln>
            <a:miter lim="800000"/>
            <a:headEnd/>
            <a:tailEnd/>
          </a:ln>
        </p:spPr>
        <p:txBody>
          <a:bodyPr wrap="square" numCol="1" anchor="t" anchorCtr="0" compatLnSpc="1">
            <a:prstTxWarp prst="textNoShape">
              <a:avLst/>
            </a:prstTxWarp>
          </a:bodyPr>
          <a:lstStyle/>
          <a:p>
            <a:pPr>
              <a:defRPr/>
            </a:pPr>
            <a:r>
              <a:rPr lang="en-US">
                <a:solidFill>
                  <a:schemeClr val="tx1">
                    <a:lumMod val="75000"/>
                    <a:lumOff val="25000"/>
                  </a:schemeClr>
                </a:solidFill>
                <a:ea typeface="ＭＳ Ｐゴシック" pitchFamily="34" charset="-128"/>
              </a:rPr>
              <a:t>A complete review of the organization’s critical work processes to make them more efficient and able to deliver higher quality.</a:t>
            </a:r>
          </a:p>
          <a:p>
            <a:pPr>
              <a:defRPr/>
            </a:pPr>
            <a:r>
              <a:rPr lang="en-US">
                <a:solidFill>
                  <a:schemeClr val="tx1">
                    <a:lumMod val="75000"/>
                    <a:lumOff val="25000"/>
                  </a:schemeClr>
                </a:solidFill>
                <a:ea typeface="ＭＳ Ｐゴシック" pitchFamily="34" charset="-128"/>
              </a:rPr>
              <a:t>Involves reviewing all the processes performed by all the organization’s major functions.</a:t>
            </a:r>
          </a:p>
          <a:p>
            <a:pPr lvl="1">
              <a:buClr>
                <a:srgbClr val="10224E"/>
              </a:buClr>
              <a:buFont typeface="Arial" pitchFamily="34" charset="0"/>
              <a:buChar char="–"/>
              <a:defRPr/>
            </a:pPr>
            <a:r>
              <a:rPr lang="en-US">
                <a:solidFill>
                  <a:schemeClr val="tx1">
                    <a:lumMod val="75000"/>
                    <a:lumOff val="25000"/>
                  </a:schemeClr>
                </a:solidFill>
                <a:ea typeface="ＭＳ Ｐゴシック" pitchFamily="34" charset="-128"/>
              </a:rPr>
              <a:t>This includes human resources management.</a:t>
            </a:r>
          </a:p>
        </p:txBody>
      </p:sp>
    </p:spTree>
    <p:extLst>
      <p:ext uri="{BB962C8B-B14F-4D97-AF65-F5344CB8AC3E}">
        <p14:creationId xmlns:p14="http://schemas.microsoft.com/office/powerpoint/2010/main" val="2760976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a:extLst>
              <a:ext uri="{FF2B5EF4-FFF2-40B4-BE49-F238E27FC236}">
                <a16:creationId xmlns:a16="http://schemas.microsoft.com/office/drawing/2014/main" id="{258E0104-9273-2640-A087-A885260B2D97}"/>
              </a:ext>
            </a:extLst>
          </p:cNvPr>
          <p:cNvSpPr>
            <a:spLocks noGrp="1"/>
          </p:cNvSpPr>
          <p:nvPr>
            <p:ph type="title"/>
          </p:nvPr>
        </p:nvSpPr>
        <p:spPr>
          <a:xfrm>
            <a:off x="2114550" y="274638"/>
            <a:ext cx="8229600" cy="1143000"/>
          </a:xfrm>
        </p:spPr>
        <p:txBody>
          <a:bodyPr anchor="t"/>
          <a:lstStyle/>
          <a:p>
            <a:r>
              <a:rPr lang="en-US" altLang="en-US">
                <a:ea typeface="ＭＳ Ｐゴシック" panose="020B0600070205080204" pitchFamily="34" charset="-128"/>
              </a:rPr>
              <a:t>Reengineering </a:t>
            </a:r>
            <a:r>
              <a:rPr lang="en-US" altLang="en-US" sz="2000">
                <a:ea typeface="ＭＳ Ｐゴシック" panose="020B0600070205080204" pitchFamily="34" charset="-128"/>
              </a:rPr>
              <a:t>(continued)</a:t>
            </a:r>
            <a:endParaRPr lang="en-US" altLang="en-US">
              <a:ea typeface="ＭＳ Ｐゴシック" panose="020B0600070205080204" pitchFamily="34" charset="-128"/>
            </a:endParaRPr>
          </a:p>
        </p:txBody>
      </p:sp>
      <p:sp>
        <p:nvSpPr>
          <p:cNvPr id="3" name="Content Placeholder 2">
            <a:extLst>
              <a:ext uri="{FF2B5EF4-FFF2-40B4-BE49-F238E27FC236}">
                <a16:creationId xmlns:a16="http://schemas.microsoft.com/office/drawing/2014/main" id="{2105D50D-26B6-E442-901B-3A96BBF36961}"/>
              </a:ext>
            </a:extLst>
          </p:cNvPr>
          <p:cNvSpPr>
            <a:spLocks noGrp="1"/>
          </p:cNvSpPr>
          <p:nvPr>
            <p:ph idx="1"/>
          </p:nvPr>
        </p:nvSpPr>
        <p:spPr bwMode="auto">
          <a:xfrm>
            <a:off x="2114550" y="1600200"/>
            <a:ext cx="8229600" cy="4800600"/>
          </a:xfrm>
          <a:solidFill>
            <a:srgbClr val="FFAE37"/>
          </a:solidFill>
          <a:ln>
            <a:miter lim="800000"/>
            <a:headEnd/>
            <a:tailEnd/>
          </a:ln>
        </p:spPr>
        <p:txBody>
          <a:bodyPr wrap="square" numCol="1" anchor="t" anchorCtr="0" compatLnSpc="1">
            <a:prstTxWarp prst="textNoShape">
              <a:avLst/>
            </a:prstTxWarp>
          </a:bodyPr>
          <a:lstStyle/>
          <a:p>
            <a:pPr>
              <a:defRPr/>
            </a:pPr>
            <a:r>
              <a:rPr lang="en-US">
                <a:solidFill>
                  <a:schemeClr val="tx1">
                    <a:lumMod val="75000"/>
                    <a:lumOff val="25000"/>
                  </a:schemeClr>
                </a:solidFill>
                <a:ea typeface="ＭＳ Ｐゴシック" pitchFamily="34" charset="-128"/>
              </a:rPr>
              <a:t>Reengineering affects human resource management in two ways:</a:t>
            </a:r>
          </a:p>
          <a:p>
            <a:pPr marL="971550" lvl="1" indent="-514350">
              <a:buClr>
                <a:srgbClr val="10224E"/>
              </a:buClr>
              <a:buFont typeface="Calibri" pitchFamily="34" charset="0"/>
              <a:buAutoNum type="arabicPeriod"/>
              <a:defRPr/>
            </a:pPr>
            <a:r>
              <a:rPr lang="en-US">
                <a:solidFill>
                  <a:schemeClr val="tx1">
                    <a:lumMod val="75000"/>
                    <a:lumOff val="25000"/>
                  </a:schemeClr>
                </a:solidFill>
                <a:ea typeface="ＭＳ Ｐゴシック" pitchFamily="34" charset="-128"/>
              </a:rPr>
              <a:t>The way the HR department itself accomplishes its goals may change dramatically.</a:t>
            </a:r>
          </a:p>
          <a:p>
            <a:pPr marL="971550" lvl="1" indent="-514350">
              <a:buClr>
                <a:srgbClr val="10224E"/>
              </a:buClr>
              <a:buFont typeface="Calibri" pitchFamily="34" charset="0"/>
              <a:buAutoNum type="arabicPeriod"/>
              <a:defRPr/>
            </a:pPr>
            <a:r>
              <a:rPr lang="en-US">
                <a:solidFill>
                  <a:schemeClr val="tx1">
                    <a:lumMod val="75000"/>
                    <a:lumOff val="25000"/>
                  </a:schemeClr>
                </a:solidFill>
                <a:ea typeface="ＭＳ Ｐゴシック" pitchFamily="34" charset="-128"/>
              </a:rPr>
              <a:t>The fundamental change throughout the organization requires the HR department to help design and implement change so that all employees will be committed to the success of the reengineered organization.</a:t>
            </a:r>
          </a:p>
        </p:txBody>
      </p:sp>
    </p:spTree>
    <p:extLst>
      <p:ext uri="{BB962C8B-B14F-4D97-AF65-F5344CB8AC3E}">
        <p14:creationId xmlns:p14="http://schemas.microsoft.com/office/powerpoint/2010/main" val="3624306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DD7F82A1-33D5-D242-8E81-AA52164BAD29}"/>
              </a:ext>
            </a:extLst>
          </p:cNvPr>
          <p:cNvSpPr>
            <a:spLocks noGrp="1"/>
          </p:cNvSpPr>
          <p:nvPr>
            <p:ph type="title"/>
          </p:nvPr>
        </p:nvSpPr>
        <p:spPr>
          <a:xfrm>
            <a:off x="2114550" y="274638"/>
            <a:ext cx="8229600" cy="1143000"/>
          </a:xfrm>
        </p:spPr>
        <p:txBody>
          <a:bodyPr anchor="t"/>
          <a:lstStyle/>
          <a:p>
            <a:r>
              <a:rPr lang="en-US" altLang="en-US">
                <a:ea typeface="ＭＳ Ｐゴシック" panose="020B0600070205080204" pitchFamily="34" charset="-128"/>
              </a:rPr>
              <a:t>Outsourcing</a:t>
            </a:r>
          </a:p>
        </p:txBody>
      </p:sp>
      <p:sp>
        <p:nvSpPr>
          <p:cNvPr id="69634" name="Content Placeholder 2">
            <a:extLst>
              <a:ext uri="{FF2B5EF4-FFF2-40B4-BE49-F238E27FC236}">
                <a16:creationId xmlns:a16="http://schemas.microsoft.com/office/drawing/2014/main" id="{EE601D36-5321-A44D-9A42-D2C7F5C40682}"/>
              </a:ext>
            </a:extLst>
          </p:cNvPr>
          <p:cNvSpPr>
            <a:spLocks noGrp="1"/>
          </p:cNvSpPr>
          <p:nvPr>
            <p:ph idx="1"/>
          </p:nvPr>
        </p:nvSpPr>
        <p:spPr bwMode="auto">
          <a:xfrm>
            <a:off x="2114550" y="1600200"/>
            <a:ext cx="8229600" cy="4800600"/>
          </a:xfrm>
          <a:solidFill>
            <a:srgbClr val="FFAE37"/>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Arial" panose="020B0604020202020204" pitchFamily="34" charset="0"/>
              <a:buChar char="•"/>
            </a:pPr>
            <a:r>
              <a:rPr lang="en-US" altLang="en-US" b="1">
                <a:solidFill>
                  <a:srgbClr val="000090"/>
                </a:solidFill>
                <a:ea typeface="ＭＳ Ｐゴシック" panose="020B0600070205080204" pitchFamily="34" charset="-128"/>
              </a:rPr>
              <a:t>Outsourcing –</a:t>
            </a:r>
            <a:r>
              <a:rPr lang="en-US" altLang="en-US">
                <a:ea typeface="ＭＳ Ｐゴシック" panose="020B0600070205080204" pitchFamily="34" charset="-128"/>
              </a:rPr>
              <a:t> the practice of having another company (a vendor, third-party provider, or consultant) provide services.</a:t>
            </a:r>
          </a:p>
          <a:p>
            <a:pPr>
              <a:buFont typeface="Arial" panose="020B0604020202020204" pitchFamily="34" charset="0"/>
              <a:buChar char="•"/>
            </a:pPr>
            <a:r>
              <a:rPr lang="en-US" altLang="en-US">
                <a:ea typeface="ＭＳ Ｐゴシック" panose="020B0600070205080204" pitchFamily="34" charset="-128"/>
              </a:rPr>
              <a:t>Outsourcing gives the company access to in-depth expertise and is often more economical as well.</a:t>
            </a:r>
          </a:p>
          <a:p>
            <a:pPr>
              <a:buFont typeface="Arial" panose="020B0604020202020204" pitchFamily="34" charset="0"/>
              <a:buChar char="•"/>
            </a:pPr>
            <a:r>
              <a:rPr lang="en-US" altLang="en-US">
                <a:ea typeface="ＭＳ Ｐゴシック" panose="020B0600070205080204" pitchFamily="34" charset="-128"/>
              </a:rPr>
              <a:t>HR departments help with a transition to outsourcing.</a:t>
            </a:r>
          </a:p>
        </p:txBody>
      </p:sp>
    </p:spTree>
    <p:extLst>
      <p:ext uri="{BB962C8B-B14F-4D97-AF65-F5344CB8AC3E}">
        <p14:creationId xmlns:p14="http://schemas.microsoft.com/office/powerpoint/2010/main" val="2704051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AC9FC9B-6D67-CC49-A03A-9D29649B393F}"/>
              </a:ext>
            </a:extLst>
          </p:cNvPr>
          <p:cNvSpPr>
            <a:spLocks noGrp="1"/>
          </p:cNvSpPr>
          <p:nvPr>
            <p:ph type="title"/>
          </p:nvPr>
        </p:nvSpPr>
        <p:spPr>
          <a:xfrm>
            <a:off x="2092325" y="274638"/>
            <a:ext cx="8229600" cy="1143000"/>
          </a:xfrm>
        </p:spPr>
        <p:txBody>
          <a:bodyPr anchor="t"/>
          <a:lstStyle/>
          <a:p>
            <a:r>
              <a:rPr lang="en-US" altLang="en-US">
                <a:ea typeface="ＭＳ Ｐゴシック" panose="020B0600070205080204" pitchFamily="34" charset="-128"/>
              </a:rPr>
              <a:t>What Do I Need to Know?</a:t>
            </a:r>
          </a:p>
        </p:txBody>
      </p:sp>
      <p:sp>
        <p:nvSpPr>
          <p:cNvPr id="16386" name="Content Placeholder 2">
            <a:extLst>
              <a:ext uri="{FF2B5EF4-FFF2-40B4-BE49-F238E27FC236}">
                <a16:creationId xmlns:a16="http://schemas.microsoft.com/office/drawing/2014/main" id="{23DDB39C-CDD2-5F49-B426-8D73E36A243E}"/>
              </a:ext>
            </a:extLst>
          </p:cNvPr>
          <p:cNvSpPr>
            <a:spLocks noGrp="1"/>
          </p:cNvSpPr>
          <p:nvPr>
            <p:ph idx="1"/>
          </p:nvPr>
        </p:nvSpPr>
        <p:spPr bwMode="auto">
          <a:xfrm>
            <a:off x="2092325" y="1600200"/>
            <a:ext cx="8229600" cy="4800600"/>
          </a:xfrm>
          <a:solidFill>
            <a:srgbClr val="FFAE37"/>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514350" indent="-514350">
              <a:buFont typeface="Calibri" panose="020F0502020204030204" pitchFamily="34" charset="0"/>
              <a:buAutoNum type="arabicPeriod"/>
            </a:pPr>
            <a:r>
              <a:rPr lang="en-US" altLang="en-US" sz="3100">
                <a:ea typeface="ＭＳ Ｐゴシック" panose="020B0600070205080204" pitchFamily="34" charset="-128"/>
              </a:rPr>
              <a:t>Describe trends in the labor force composition and how they affect human resource management.</a:t>
            </a:r>
          </a:p>
          <a:p>
            <a:pPr marL="514350" indent="-514350">
              <a:buFont typeface="Calibri" panose="020F0502020204030204" pitchFamily="34" charset="0"/>
              <a:buAutoNum type="arabicPeriod"/>
            </a:pPr>
            <a:r>
              <a:rPr lang="en-US" altLang="en-US" sz="3100">
                <a:ea typeface="ＭＳ Ｐゴシック" panose="020B0600070205080204" pitchFamily="34" charset="-128"/>
              </a:rPr>
              <a:t>Summarize areas in which human resource management can support the goal of creating a high-performance work system.</a:t>
            </a:r>
          </a:p>
          <a:p>
            <a:pPr marL="514350" indent="-514350">
              <a:buFont typeface="Calibri" panose="020F0502020204030204" pitchFamily="34" charset="0"/>
              <a:buAutoNum type="arabicPeriod"/>
            </a:pPr>
            <a:r>
              <a:rPr lang="en-US" altLang="en-US" sz="3100">
                <a:ea typeface="ＭＳ Ｐゴシック" panose="020B0600070205080204" pitchFamily="34" charset="-128"/>
              </a:rPr>
              <a:t>Define employee empowerment and explain its role in the modern organization.</a:t>
            </a:r>
          </a:p>
        </p:txBody>
      </p:sp>
    </p:spTree>
    <p:extLst>
      <p:ext uri="{BB962C8B-B14F-4D97-AF65-F5344CB8AC3E}">
        <p14:creationId xmlns:p14="http://schemas.microsoft.com/office/powerpoint/2010/main" val="4224750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a:extLst>
              <a:ext uri="{FF2B5EF4-FFF2-40B4-BE49-F238E27FC236}">
                <a16:creationId xmlns:a16="http://schemas.microsoft.com/office/drawing/2014/main" id="{737C04EA-B7B3-EC40-9C77-DABA6F2C5224}"/>
              </a:ext>
            </a:extLst>
          </p:cNvPr>
          <p:cNvSpPr>
            <a:spLocks noGrp="1"/>
          </p:cNvSpPr>
          <p:nvPr>
            <p:ph type="title"/>
          </p:nvPr>
        </p:nvSpPr>
        <p:spPr>
          <a:xfrm>
            <a:off x="2125663" y="274638"/>
            <a:ext cx="8229600" cy="1143000"/>
          </a:xfrm>
        </p:spPr>
        <p:txBody>
          <a:bodyPr anchor="t"/>
          <a:lstStyle/>
          <a:p>
            <a:r>
              <a:rPr lang="en-US" altLang="en-US">
                <a:ea typeface="ＭＳ Ｐゴシック" panose="020B0600070205080204" pitchFamily="34" charset="-128"/>
              </a:rPr>
              <a:t>Expanding into Global Markets</a:t>
            </a:r>
          </a:p>
        </p:txBody>
      </p:sp>
      <p:sp>
        <p:nvSpPr>
          <p:cNvPr id="71682" name="Text Placeholder 3">
            <a:extLst>
              <a:ext uri="{FF2B5EF4-FFF2-40B4-BE49-F238E27FC236}">
                <a16:creationId xmlns:a16="http://schemas.microsoft.com/office/drawing/2014/main" id="{5C60AC76-8F9F-8C4B-A24B-F9C3985479F2}"/>
              </a:ext>
            </a:extLst>
          </p:cNvPr>
          <p:cNvSpPr>
            <a:spLocks noGrp="1"/>
          </p:cNvSpPr>
          <p:nvPr>
            <p:ph type="body" idx="1"/>
          </p:nvPr>
        </p:nvSpPr>
        <p:spPr bwMode="auto">
          <a:xfrm>
            <a:off x="2125664" y="1535113"/>
            <a:ext cx="4040187" cy="639762"/>
          </a:xfrm>
        </p:spPr>
        <p:txBody>
          <a:bodyPr wrap="square" numCol="1" anchorCtr="0" compatLnSpc="1">
            <a:prstTxWarp prst="textNoShape">
              <a:avLst/>
            </a:prstTxWarp>
          </a:bodyPr>
          <a:lstStyle/>
          <a:p>
            <a:pPr algn="ctr">
              <a:buFont typeface="Arial" panose="020B0604020202020204" pitchFamily="34" charset="0"/>
              <a:buNone/>
            </a:pPr>
            <a:r>
              <a:rPr lang="en-US" altLang="en-US" sz="2500">
                <a:ea typeface="ＭＳ Ｐゴシック" panose="020B0600070205080204" pitchFamily="34" charset="-128"/>
              </a:rPr>
              <a:t>Offshoring</a:t>
            </a:r>
          </a:p>
        </p:txBody>
      </p:sp>
      <p:sp>
        <p:nvSpPr>
          <p:cNvPr id="71683" name="Content Placeholder 4">
            <a:extLst>
              <a:ext uri="{FF2B5EF4-FFF2-40B4-BE49-F238E27FC236}">
                <a16:creationId xmlns:a16="http://schemas.microsoft.com/office/drawing/2014/main" id="{E4C126A3-3B83-7349-8D44-E7C97B860C9D}"/>
              </a:ext>
            </a:extLst>
          </p:cNvPr>
          <p:cNvSpPr>
            <a:spLocks noGrp="1"/>
          </p:cNvSpPr>
          <p:nvPr>
            <p:ph sz="half" idx="2"/>
          </p:nvPr>
        </p:nvSpPr>
        <p:spPr bwMode="auto">
          <a:xfrm>
            <a:off x="2125664" y="2174875"/>
            <a:ext cx="4040187" cy="4256088"/>
          </a:xfrm>
          <a:solidFill>
            <a:srgbClr val="FFAE37"/>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Arial" panose="020B0604020202020204" pitchFamily="34" charset="0"/>
              <a:buChar char="•"/>
            </a:pPr>
            <a:r>
              <a:rPr lang="en-US" altLang="en-US" sz="2500">
                <a:ea typeface="ＭＳ Ｐゴシック" panose="020B0600070205080204" pitchFamily="34" charset="-128"/>
              </a:rPr>
              <a:t>Moving operations from the country where a company is headquartered to a country where pay rates are lower but the necessary skills are available.</a:t>
            </a:r>
          </a:p>
        </p:txBody>
      </p:sp>
      <p:sp>
        <p:nvSpPr>
          <p:cNvPr id="71684" name="Text Placeholder 5">
            <a:extLst>
              <a:ext uri="{FF2B5EF4-FFF2-40B4-BE49-F238E27FC236}">
                <a16:creationId xmlns:a16="http://schemas.microsoft.com/office/drawing/2014/main" id="{1B6EF28C-8CB7-2742-A570-2808165F0B35}"/>
              </a:ext>
            </a:extLst>
          </p:cNvPr>
          <p:cNvSpPr>
            <a:spLocks noGrp="1"/>
          </p:cNvSpPr>
          <p:nvPr>
            <p:ph type="body" sz="quarter" idx="3"/>
          </p:nvPr>
        </p:nvSpPr>
        <p:spPr bwMode="auto">
          <a:xfrm>
            <a:off x="6313489" y="1481139"/>
            <a:ext cx="4041775" cy="725487"/>
          </a:xfrm>
        </p:spPr>
        <p:txBody>
          <a:bodyPr wrap="square" numCol="1" anchorCtr="0" compatLnSpc="1">
            <a:prstTxWarp prst="textNoShape">
              <a:avLst/>
            </a:prstTxWarp>
          </a:bodyPr>
          <a:lstStyle/>
          <a:p>
            <a:pPr algn="ctr">
              <a:lnSpc>
                <a:spcPct val="80000"/>
              </a:lnSpc>
              <a:buFont typeface="Arial" panose="020B0604020202020204" pitchFamily="34" charset="0"/>
              <a:buNone/>
            </a:pPr>
            <a:r>
              <a:rPr lang="en-US" altLang="en-US" sz="2500">
                <a:ea typeface="ＭＳ Ｐゴシック" panose="020B0600070205080204" pitchFamily="34" charset="-128"/>
              </a:rPr>
              <a:t>The International Labor Pool</a:t>
            </a:r>
          </a:p>
        </p:txBody>
      </p:sp>
      <p:sp>
        <p:nvSpPr>
          <p:cNvPr id="71685" name="Content Placeholder 6">
            <a:extLst>
              <a:ext uri="{FF2B5EF4-FFF2-40B4-BE49-F238E27FC236}">
                <a16:creationId xmlns:a16="http://schemas.microsoft.com/office/drawing/2014/main" id="{C8F6586A-C718-A246-9D43-6ECDE21281CC}"/>
              </a:ext>
            </a:extLst>
          </p:cNvPr>
          <p:cNvSpPr>
            <a:spLocks noGrp="1"/>
          </p:cNvSpPr>
          <p:nvPr>
            <p:ph sz="quarter" idx="4"/>
          </p:nvPr>
        </p:nvSpPr>
        <p:spPr bwMode="auto">
          <a:xfrm>
            <a:off x="6313489" y="2174875"/>
            <a:ext cx="4041775" cy="4267200"/>
          </a:xfrm>
          <a:solidFill>
            <a:srgbClr val="FFAE37"/>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Arial" panose="020B0604020202020204" pitchFamily="34" charset="0"/>
              <a:buChar char="•"/>
            </a:pPr>
            <a:r>
              <a:rPr lang="en-US" altLang="en-US" sz="2500">
                <a:ea typeface="ＭＳ Ｐゴシック" panose="020B0600070205080204" pitchFamily="34" charset="-128"/>
              </a:rPr>
              <a:t>Hiring at home may may involve selection of employees from other countries.</a:t>
            </a:r>
          </a:p>
          <a:p>
            <a:pPr>
              <a:buFont typeface="Arial" panose="020B0604020202020204" pitchFamily="34" charset="0"/>
              <a:buChar char="•"/>
            </a:pPr>
            <a:r>
              <a:rPr lang="en-US" altLang="en-US" sz="2500">
                <a:ea typeface="ＭＳ Ｐゴシック" panose="020B0600070205080204" pitchFamily="34" charset="-128"/>
              </a:rPr>
              <a:t>The beginning of the 21</a:t>
            </a:r>
            <a:r>
              <a:rPr lang="en-US" altLang="en-US" sz="2500" baseline="30000">
                <a:ea typeface="ＭＳ Ｐゴシック" panose="020B0600070205080204" pitchFamily="34" charset="-128"/>
              </a:rPr>
              <a:t>st</a:t>
            </a:r>
            <a:r>
              <a:rPr lang="en-US" altLang="en-US" sz="2500">
                <a:ea typeface="ＭＳ Ｐゴシック" panose="020B0600070205080204" pitchFamily="34" charset="-128"/>
              </a:rPr>
              <a:t> century has seen significant immigration.</a:t>
            </a:r>
          </a:p>
        </p:txBody>
      </p:sp>
    </p:spTree>
    <p:extLst>
      <p:ext uri="{BB962C8B-B14F-4D97-AF65-F5344CB8AC3E}">
        <p14:creationId xmlns:p14="http://schemas.microsoft.com/office/powerpoint/2010/main" val="36911300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6">
            <a:extLst>
              <a:ext uri="{FF2B5EF4-FFF2-40B4-BE49-F238E27FC236}">
                <a16:creationId xmlns:a16="http://schemas.microsoft.com/office/drawing/2014/main" id="{B1F0F61B-A0FD-B543-B36A-8D7CD815B024}"/>
              </a:ext>
            </a:extLst>
          </p:cNvPr>
          <p:cNvSpPr>
            <a:spLocks noGrp="1"/>
          </p:cNvSpPr>
          <p:nvPr>
            <p:ph type="title"/>
          </p:nvPr>
        </p:nvSpPr>
        <p:spPr>
          <a:xfrm>
            <a:off x="2003426" y="174626"/>
            <a:ext cx="3008313" cy="2517775"/>
          </a:xfrm>
        </p:spPr>
        <p:txBody>
          <a:bodyPr/>
          <a:lstStyle/>
          <a:p>
            <a:r>
              <a:rPr lang="en-US" altLang="en-US" sz="3100">
                <a:solidFill>
                  <a:srgbClr val="FF0000"/>
                </a:solidFill>
                <a:ea typeface="ＭＳ Ｐゴシック" panose="020B0600070205080204" pitchFamily="34" charset="-128"/>
              </a:rPr>
              <a:t>Figure 2.6: </a:t>
            </a:r>
            <a:r>
              <a:rPr lang="en-US" altLang="en-US" sz="3100">
                <a:ea typeface="ＭＳ Ｐゴシック" panose="020B0600070205080204" pitchFamily="34" charset="-128"/>
              </a:rPr>
              <a:t>Where Immigrants to the U.S. Came from in 2008</a:t>
            </a:r>
          </a:p>
        </p:txBody>
      </p:sp>
      <p:pic>
        <p:nvPicPr>
          <p:cNvPr id="73730" name="Content Placeholder 5" descr="noe30468_0206.jpg">
            <a:extLst>
              <a:ext uri="{FF2B5EF4-FFF2-40B4-BE49-F238E27FC236}">
                <a16:creationId xmlns:a16="http://schemas.microsoft.com/office/drawing/2014/main" id="{14AC19DA-A3C1-3A4E-A685-79AC484D715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635751" y="2498725"/>
            <a:ext cx="2339975" cy="2470150"/>
          </a:xfrm>
        </p:spPr>
      </p:pic>
    </p:spTree>
    <p:extLst>
      <p:ext uri="{BB962C8B-B14F-4D97-AF65-F5344CB8AC3E}">
        <p14:creationId xmlns:p14="http://schemas.microsoft.com/office/powerpoint/2010/main" val="483753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4">
            <a:extLst>
              <a:ext uri="{FF2B5EF4-FFF2-40B4-BE49-F238E27FC236}">
                <a16:creationId xmlns:a16="http://schemas.microsoft.com/office/drawing/2014/main" id="{D3E3008E-5DB3-294C-A1EC-2CD7E498DCC4}"/>
              </a:ext>
            </a:extLst>
          </p:cNvPr>
          <p:cNvSpPr>
            <a:spLocks noGrp="1"/>
          </p:cNvSpPr>
          <p:nvPr>
            <p:ph type="title"/>
          </p:nvPr>
        </p:nvSpPr>
        <p:spPr>
          <a:xfrm>
            <a:off x="2047875" y="274638"/>
            <a:ext cx="8229600" cy="1143000"/>
          </a:xfrm>
        </p:spPr>
        <p:txBody>
          <a:bodyPr anchor="t"/>
          <a:lstStyle/>
          <a:p>
            <a:r>
              <a:rPr lang="en-US" altLang="en-US">
                <a:ea typeface="ＭＳ Ｐゴシック" panose="020B0600070205080204" pitchFamily="34" charset="-128"/>
              </a:rPr>
              <a:t>International Assignments</a:t>
            </a:r>
          </a:p>
        </p:txBody>
      </p:sp>
      <p:sp>
        <p:nvSpPr>
          <p:cNvPr id="75778" name="Content Placeholder 5">
            <a:extLst>
              <a:ext uri="{FF2B5EF4-FFF2-40B4-BE49-F238E27FC236}">
                <a16:creationId xmlns:a16="http://schemas.microsoft.com/office/drawing/2014/main" id="{304D88CC-36B6-E64C-A2CC-B616B52A7337}"/>
              </a:ext>
            </a:extLst>
          </p:cNvPr>
          <p:cNvSpPr>
            <a:spLocks noGrp="1"/>
          </p:cNvSpPr>
          <p:nvPr>
            <p:ph idx="1"/>
          </p:nvPr>
        </p:nvSpPr>
        <p:spPr bwMode="auto">
          <a:xfrm>
            <a:off x="2047875" y="1600200"/>
            <a:ext cx="8229600" cy="4800600"/>
          </a:xfrm>
          <a:solidFill>
            <a:srgbClr val="FFAE37"/>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Arial" panose="020B0604020202020204" pitchFamily="34" charset="0"/>
              <a:buChar char="•"/>
            </a:pPr>
            <a:r>
              <a:rPr lang="en-US" altLang="en-US">
                <a:ea typeface="ＭＳ Ｐゴシック" panose="020B0600070205080204" pitchFamily="34" charset="-128"/>
              </a:rPr>
              <a:t>Besides hiring an international workforce, organizations must be prepared to send employees to other countries.</a:t>
            </a:r>
          </a:p>
          <a:p>
            <a:pPr>
              <a:buFont typeface="Arial" panose="020B0604020202020204" pitchFamily="34" charset="0"/>
              <a:buChar char="•"/>
            </a:pPr>
            <a:r>
              <a:rPr lang="en-US" altLang="en-US">
                <a:ea typeface="ＭＳ Ｐゴシック" panose="020B0600070205080204" pitchFamily="34" charset="-128"/>
              </a:rPr>
              <a:t>This requires HR expertise in selecting and preparing employees for international assignments.</a:t>
            </a:r>
          </a:p>
          <a:p>
            <a:pPr>
              <a:buFont typeface="Arial" panose="020B0604020202020204" pitchFamily="34" charset="0"/>
              <a:buChar char="•"/>
            </a:pPr>
            <a:r>
              <a:rPr lang="en-US" altLang="en-US">
                <a:ea typeface="ＭＳ Ｐゴシック" panose="020B0600070205080204" pitchFamily="34" charset="-128"/>
              </a:rPr>
              <a:t>Employees who take assignments in other countries are called </a:t>
            </a:r>
            <a:r>
              <a:rPr lang="en-US" altLang="en-US" b="1" i="1">
                <a:solidFill>
                  <a:srgbClr val="0000FF"/>
                </a:solidFill>
                <a:ea typeface="ＭＳ Ｐゴシック" panose="020B0600070205080204" pitchFamily="34" charset="-128"/>
              </a:rPr>
              <a:t>expatriates</a:t>
            </a:r>
            <a:r>
              <a:rPr lang="en-US" altLang="en-US">
                <a:ea typeface="ＭＳ Ｐゴシック" panose="020B0600070205080204" pitchFamily="34" charset="-128"/>
              </a:rPr>
              <a:t>.</a:t>
            </a:r>
          </a:p>
        </p:txBody>
      </p:sp>
    </p:spTree>
    <p:extLst>
      <p:ext uri="{BB962C8B-B14F-4D97-AF65-F5344CB8AC3E}">
        <p14:creationId xmlns:p14="http://schemas.microsoft.com/office/powerpoint/2010/main" val="10087116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a:extLst>
              <a:ext uri="{FF2B5EF4-FFF2-40B4-BE49-F238E27FC236}">
                <a16:creationId xmlns:a16="http://schemas.microsoft.com/office/drawing/2014/main" id="{7A637847-62A3-C04E-BB0D-4BD28B153BF4}"/>
              </a:ext>
            </a:extLst>
          </p:cNvPr>
          <p:cNvSpPr>
            <a:spLocks noGrp="1"/>
          </p:cNvSpPr>
          <p:nvPr>
            <p:ph type="title"/>
          </p:nvPr>
        </p:nvSpPr>
        <p:spPr>
          <a:xfrm>
            <a:off x="2092325" y="274638"/>
            <a:ext cx="8229600" cy="1143000"/>
          </a:xfrm>
        </p:spPr>
        <p:txBody>
          <a:bodyPr anchor="t"/>
          <a:lstStyle/>
          <a:p>
            <a:r>
              <a:rPr lang="en-US" altLang="en-US" sz="3600">
                <a:solidFill>
                  <a:srgbClr val="FF0000"/>
                </a:solidFill>
                <a:ea typeface="ＭＳ Ｐゴシック" panose="020B0600070205080204" pitchFamily="34" charset="-128"/>
              </a:rPr>
              <a:t>Table 2.1:</a:t>
            </a:r>
            <a:br>
              <a:rPr lang="en-US" altLang="en-US" sz="3600">
                <a:solidFill>
                  <a:srgbClr val="FF0000"/>
                </a:solidFill>
                <a:ea typeface="ＭＳ Ｐゴシック" panose="020B0600070205080204" pitchFamily="34" charset="-128"/>
              </a:rPr>
            </a:br>
            <a:r>
              <a:rPr lang="en-US" altLang="en-US" sz="3600">
                <a:ea typeface="ＭＳ Ｐゴシック" panose="020B0600070205080204" pitchFamily="34" charset="-128"/>
              </a:rPr>
              <a:t>New Technologies Influencing HRM</a:t>
            </a:r>
          </a:p>
        </p:txBody>
      </p:sp>
      <p:pic>
        <p:nvPicPr>
          <p:cNvPr id="77826" name="Content Placeholder 5" descr="noe81470_tb0201.jpg">
            <a:extLst>
              <a:ext uri="{FF2B5EF4-FFF2-40B4-BE49-F238E27FC236}">
                <a16:creationId xmlns:a16="http://schemas.microsoft.com/office/drawing/2014/main" id="{E799CBAB-33BF-7642-953A-A3C3CF9B129A}"/>
              </a:ext>
            </a:extLst>
          </p:cNvPr>
          <p:cNvPicPr>
            <a:picLocks noGrp="1" noChangeAspect="1"/>
          </p:cNvPicPr>
          <p:nvPr>
            <p:ph idx="1"/>
          </p:nvPr>
        </p:nvPicPr>
        <p:blipFill>
          <a:blip r:embed="rId3">
            <a:lum bright="-4000"/>
            <a:extLst>
              <a:ext uri="{28A0092B-C50C-407E-A947-70E740481C1C}">
                <a14:useLocalDpi xmlns:a14="http://schemas.microsoft.com/office/drawing/2010/main" val="0"/>
              </a:ext>
            </a:extLst>
          </a:blip>
          <a:srcRect/>
          <a:stretch>
            <a:fillRect/>
          </a:stretch>
        </p:blipFill>
        <p:spPr bwMode="auto">
          <a:xfrm>
            <a:off x="2519363" y="2603500"/>
            <a:ext cx="6361112" cy="3416300"/>
          </a:xfrm>
        </p:spPr>
      </p:pic>
    </p:spTree>
    <p:extLst>
      <p:ext uri="{BB962C8B-B14F-4D97-AF65-F5344CB8AC3E}">
        <p14:creationId xmlns:p14="http://schemas.microsoft.com/office/powerpoint/2010/main" val="4626638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a:extLst>
              <a:ext uri="{FF2B5EF4-FFF2-40B4-BE49-F238E27FC236}">
                <a16:creationId xmlns:a16="http://schemas.microsoft.com/office/drawing/2014/main" id="{5FADE8DA-755D-2B47-A908-3E4161A99FD5}"/>
              </a:ext>
            </a:extLst>
          </p:cNvPr>
          <p:cNvSpPr>
            <a:spLocks noGrp="1"/>
          </p:cNvSpPr>
          <p:nvPr>
            <p:ph type="title"/>
          </p:nvPr>
        </p:nvSpPr>
        <p:spPr>
          <a:xfrm>
            <a:off x="2114550" y="274638"/>
            <a:ext cx="8229600" cy="1143000"/>
          </a:xfrm>
        </p:spPr>
        <p:txBody>
          <a:bodyPr anchor="t"/>
          <a:lstStyle/>
          <a:p>
            <a:r>
              <a:rPr lang="en-US" altLang="en-US" sz="3600">
                <a:ea typeface="ＭＳ Ｐゴシック" panose="020B0600070205080204" pitchFamily="34" charset="-128"/>
              </a:rPr>
              <a:t>Human Resource Information System (HRIS)</a:t>
            </a:r>
          </a:p>
        </p:txBody>
      </p:sp>
      <p:sp>
        <p:nvSpPr>
          <p:cNvPr id="79874" name="Content Placeholder 2">
            <a:extLst>
              <a:ext uri="{FF2B5EF4-FFF2-40B4-BE49-F238E27FC236}">
                <a16:creationId xmlns:a16="http://schemas.microsoft.com/office/drawing/2014/main" id="{D96A5E20-7AF3-5142-A646-2C38D3DD1D62}"/>
              </a:ext>
            </a:extLst>
          </p:cNvPr>
          <p:cNvSpPr>
            <a:spLocks noGrp="1"/>
          </p:cNvSpPr>
          <p:nvPr>
            <p:ph idx="1"/>
          </p:nvPr>
        </p:nvSpPr>
        <p:spPr bwMode="auto">
          <a:xfrm>
            <a:off x="2114550" y="1600200"/>
            <a:ext cx="8229600" cy="4800600"/>
          </a:xfrm>
          <a:solidFill>
            <a:srgbClr val="FFAE37"/>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Arial" panose="020B0604020202020204" pitchFamily="34" charset="0"/>
              <a:buChar char="•"/>
            </a:pPr>
            <a:r>
              <a:rPr lang="en-US" altLang="en-US">
                <a:ea typeface="ＭＳ Ｐゴシック" panose="020B0600070205080204" pitchFamily="34" charset="-128"/>
              </a:rPr>
              <a:t>A computer system used to acquire, store, manipulate, analyze, retrieve, and distribute information related to an organization’s human resources. An HRIS can:</a:t>
            </a:r>
          </a:p>
          <a:p>
            <a:pPr lvl="1">
              <a:buClr>
                <a:srgbClr val="10224E"/>
              </a:buClr>
              <a:buFont typeface="Arial" panose="020B0604020202020204" pitchFamily="34" charset="0"/>
              <a:buChar char="–"/>
            </a:pPr>
            <a:r>
              <a:rPr lang="en-US" altLang="en-US">
                <a:ea typeface="ＭＳ Ｐゴシック" panose="020B0600070205080204" pitchFamily="34" charset="-128"/>
              </a:rPr>
              <a:t>support strategic decision making</a:t>
            </a:r>
          </a:p>
          <a:p>
            <a:pPr lvl="1">
              <a:buClr>
                <a:srgbClr val="10224E"/>
              </a:buClr>
              <a:buFont typeface="Arial" panose="020B0604020202020204" pitchFamily="34" charset="0"/>
              <a:buChar char="–"/>
            </a:pPr>
            <a:r>
              <a:rPr lang="en-US" altLang="en-US">
                <a:ea typeface="ＭＳ Ｐゴシック" panose="020B0600070205080204" pitchFamily="34" charset="-128"/>
              </a:rPr>
              <a:t>help the organization avoid lawsuits</a:t>
            </a:r>
          </a:p>
          <a:p>
            <a:pPr lvl="1">
              <a:buClr>
                <a:srgbClr val="10224E"/>
              </a:buClr>
              <a:buFont typeface="Arial" panose="020B0604020202020204" pitchFamily="34" charset="0"/>
              <a:buChar char="–"/>
            </a:pPr>
            <a:r>
              <a:rPr lang="en-US" altLang="en-US">
                <a:ea typeface="ＭＳ Ｐゴシック" panose="020B0600070205080204" pitchFamily="34" charset="-128"/>
              </a:rPr>
              <a:t>provide data for evaluating programs or policies</a:t>
            </a:r>
          </a:p>
          <a:p>
            <a:pPr lvl="1">
              <a:buClr>
                <a:srgbClr val="10224E"/>
              </a:buClr>
              <a:buFont typeface="Arial" panose="020B0604020202020204" pitchFamily="34" charset="0"/>
              <a:buChar char="–"/>
            </a:pPr>
            <a:r>
              <a:rPr lang="en-US" altLang="en-US">
                <a:ea typeface="ＭＳ Ｐゴシック" panose="020B0600070205080204" pitchFamily="34" charset="-128"/>
              </a:rPr>
              <a:t>support day-to-day HR decisions</a:t>
            </a:r>
          </a:p>
        </p:txBody>
      </p:sp>
    </p:spTree>
    <p:extLst>
      <p:ext uri="{BB962C8B-B14F-4D97-AF65-F5344CB8AC3E}">
        <p14:creationId xmlns:p14="http://schemas.microsoft.com/office/powerpoint/2010/main" val="34732808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a:extLst>
              <a:ext uri="{FF2B5EF4-FFF2-40B4-BE49-F238E27FC236}">
                <a16:creationId xmlns:a16="http://schemas.microsoft.com/office/drawing/2014/main" id="{F3D1B818-29AD-FB43-80E4-63B7382505F9}"/>
              </a:ext>
            </a:extLst>
          </p:cNvPr>
          <p:cNvSpPr>
            <a:spLocks noGrp="1"/>
          </p:cNvSpPr>
          <p:nvPr>
            <p:ph type="title"/>
          </p:nvPr>
        </p:nvSpPr>
        <p:spPr>
          <a:xfrm>
            <a:off x="2070100" y="274638"/>
            <a:ext cx="8229600" cy="1143000"/>
          </a:xfrm>
        </p:spPr>
        <p:txBody>
          <a:bodyPr anchor="t"/>
          <a:lstStyle/>
          <a:p>
            <a:r>
              <a:rPr lang="en-US" altLang="en-US" sz="3600">
                <a:ea typeface="ＭＳ Ｐゴシック" panose="020B0600070205080204" pitchFamily="34" charset="-128"/>
              </a:rPr>
              <a:t>Electronic Human Resource Management (e-HRM)</a:t>
            </a:r>
          </a:p>
        </p:txBody>
      </p:sp>
      <p:graphicFrame>
        <p:nvGraphicFramePr>
          <p:cNvPr id="4" name="Content Placeholder 3">
            <a:extLst>
              <a:ext uri="{FF2B5EF4-FFF2-40B4-BE49-F238E27FC236}">
                <a16:creationId xmlns:a16="http://schemas.microsoft.com/office/drawing/2014/main" id="{5D58E73B-6DAD-074F-A5DF-F5C4C9B8FB02}"/>
              </a:ext>
            </a:extLst>
          </p:cNvPr>
          <p:cNvGraphicFramePr>
            <a:graphicFrameLocks noGrp="1"/>
          </p:cNvGraphicFramePr>
          <p:nvPr>
            <p:ph idx="1"/>
          </p:nvPr>
        </p:nvGraphicFramePr>
        <p:xfrm>
          <a:off x="2070100" y="1600200"/>
          <a:ext cx="82296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03028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a:extLst>
              <a:ext uri="{FF2B5EF4-FFF2-40B4-BE49-F238E27FC236}">
                <a16:creationId xmlns:a16="http://schemas.microsoft.com/office/drawing/2014/main" id="{1BBE5012-D1B5-074B-A1D1-67343DF784C6}"/>
              </a:ext>
            </a:extLst>
          </p:cNvPr>
          <p:cNvSpPr>
            <a:spLocks noGrp="1"/>
          </p:cNvSpPr>
          <p:nvPr>
            <p:ph type="title"/>
          </p:nvPr>
        </p:nvSpPr>
        <p:spPr>
          <a:xfrm>
            <a:off x="2047875" y="274638"/>
            <a:ext cx="8229600" cy="1143000"/>
          </a:xfrm>
        </p:spPr>
        <p:txBody>
          <a:bodyPr anchor="t"/>
          <a:lstStyle/>
          <a:p>
            <a:r>
              <a:rPr lang="en-US" altLang="en-US" sz="3600">
                <a:solidFill>
                  <a:srgbClr val="FF0000"/>
                </a:solidFill>
                <a:ea typeface="ＭＳ Ｐゴシック" panose="020B0600070205080204" pitchFamily="34" charset="-128"/>
              </a:rPr>
              <a:t> Table 2.2: </a:t>
            </a:r>
            <a:r>
              <a:rPr lang="en-US" altLang="en-US" sz="3600">
                <a:ea typeface="ＭＳ Ｐゴシック" panose="020B0600070205080204" pitchFamily="34" charset="-128"/>
              </a:rPr>
              <a:t>Implications of e-HRM for HRM Practices</a:t>
            </a:r>
          </a:p>
        </p:txBody>
      </p:sp>
      <p:pic>
        <p:nvPicPr>
          <p:cNvPr id="83970" name="Content Placeholder 5" descr="noe81470_tb0202.jpg">
            <a:extLst>
              <a:ext uri="{FF2B5EF4-FFF2-40B4-BE49-F238E27FC236}">
                <a16:creationId xmlns:a16="http://schemas.microsoft.com/office/drawing/2014/main" id="{C608686E-963D-AD48-A80C-79C0A4C1E5B1}"/>
              </a:ext>
            </a:extLst>
          </p:cNvPr>
          <p:cNvPicPr>
            <a:picLocks noGrp="1" noChangeAspect="1"/>
          </p:cNvPicPr>
          <p:nvPr>
            <p:ph idx="1"/>
          </p:nvPr>
        </p:nvPicPr>
        <p:blipFill>
          <a:blip r:embed="rId3">
            <a:lum bright="-4000"/>
            <a:extLst>
              <a:ext uri="{28A0092B-C50C-407E-A947-70E740481C1C}">
                <a14:useLocalDpi xmlns:a14="http://schemas.microsoft.com/office/drawing/2010/main" val="0"/>
              </a:ext>
            </a:extLst>
          </a:blip>
          <a:srcRect/>
          <a:stretch>
            <a:fillRect/>
          </a:stretch>
        </p:blipFill>
        <p:spPr bwMode="auto">
          <a:xfrm>
            <a:off x="2390775" y="3122614"/>
            <a:ext cx="6618288" cy="2378075"/>
          </a:xfrm>
          <a:solidFill>
            <a:srgbClr val="FFAE37"/>
          </a:solidFill>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31322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a:extLst>
              <a:ext uri="{FF2B5EF4-FFF2-40B4-BE49-F238E27FC236}">
                <a16:creationId xmlns:a16="http://schemas.microsoft.com/office/drawing/2014/main" id="{ECAEF1BB-E071-5845-92AD-8821AC439C7B}"/>
              </a:ext>
            </a:extLst>
          </p:cNvPr>
          <p:cNvSpPr>
            <a:spLocks noGrp="1"/>
          </p:cNvSpPr>
          <p:nvPr>
            <p:ph type="title"/>
          </p:nvPr>
        </p:nvSpPr>
        <p:spPr>
          <a:xfrm>
            <a:off x="2047875" y="274638"/>
            <a:ext cx="8229600" cy="1143000"/>
          </a:xfrm>
        </p:spPr>
        <p:txBody>
          <a:bodyPr anchor="t"/>
          <a:lstStyle/>
          <a:p>
            <a:pPr>
              <a:lnSpc>
                <a:spcPct val="90000"/>
              </a:lnSpc>
            </a:pPr>
            <a:r>
              <a:rPr lang="en-US" altLang="en-US" sz="3800">
                <a:ea typeface="ＭＳ Ｐゴシック" panose="020B0600070205080204" pitchFamily="34" charset="-128"/>
              </a:rPr>
              <a:t>Change in the Employment Relationship</a:t>
            </a:r>
          </a:p>
        </p:txBody>
      </p:sp>
      <p:graphicFrame>
        <p:nvGraphicFramePr>
          <p:cNvPr id="4" name="Content Placeholder 3">
            <a:extLst>
              <a:ext uri="{FF2B5EF4-FFF2-40B4-BE49-F238E27FC236}">
                <a16:creationId xmlns:a16="http://schemas.microsoft.com/office/drawing/2014/main" id="{C3976512-9638-964E-B82E-0E6196718391}"/>
              </a:ext>
            </a:extLst>
          </p:cNvPr>
          <p:cNvGraphicFramePr>
            <a:graphicFrameLocks noGrp="1"/>
          </p:cNvGraphicFramePr>
          <p:nvPr>
            <p:ph idx="1"/>
          </p:nvPr>
        </p:nvGraphicFramePr>
        <p:xfrm>
          <a:off x="2047875"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77954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a:extLst>
              <a:ext uri="{FF2B5EF4-FFF2-40B4-BE49-F238E27FC236}">
                <a16:creationId xmlns:a16="http://schemas.microsoft.com/office/drawing/2014/main" id="{C547A4D6-7ADB-7B40-9A2F-7AE15361EA4C}"/>
              </a:ext>
            </a:extLst>
          </p:cNvPr>
          <p:cNvSpPr>
            <a:spLocks noGrp="1"/>
          </p:cNvSpPr>
          <p:nvPr>
            <p:ph type="title"/>
          </p:nvPr>
        </p:nvSpPr>
        <p:spPr>
          <a:xfrm>
            <a:off x="2081213" y="274638"/>
            <a:ext cx="8229600" cy="1143000"/>
          </a:xfrm>
        </p:spPr>
        <p:txBody>
          <a:bodyPr anchor="t"/>
          <a:lstStyle/>
          <a:p>
            <a:pPr>
              <a:lnSpc>
                <a:spcPct val="95000"/>
              </a:lnSpc>
            </a:pPr>
            <a:r>
              <a:rPr lang="en-US" altLang="en-US" sz="3600">
                <a:ea typeface="ＭＳ Ｐゴシック" panose="020B0600070205080204" pitchFamily="34" charset="-128"/>
              </a:rPr>
              <a:t>The Nature of the Employment Relationship is Changing</a:t>
            </a:r>
          </a:p>
        </p:txBody>
      </p:sp>
      <p:sp>
        <p:nvSpPr>
          <p:cNvPr id="88066" name="Content Placeholder 2">
            <a:extLst>
              <a:ext uri="{FF2B5EF4-FFF2-40B4-BE49-F238E27FC236}">
                <a16:creationId xmlns:a16="http://schemas.microsoft.com/office/drawing/2014/main" id="{6AD453B8-572A-5842-B412-BB758260B063}"/>
              </a:ext>
            </a:extLst>
          </p:cNvPr>
          <p:cNvSpPr>
            <a:spLocks noGrp="1"/>
          </p:cNvSpPr>
          <p:nvPr>
            <p:ph idx="1"/>
          </p:nvPr>
        </p:nvSpPr>
        <p:spPr bwMode="auto">
          <a:xfrm>
            <a:off x="2081213" y="1600200"/>
            <a:ext cx="8229600" cy="4800600"/>
          </a:xfrm>
          <a:solidFill>
            <a:srgbClr val="FFAE37"/>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a:buFont typeface="Arial" panose="020B0604020202020204" pitchFamily="34" charset="0"/>
              <a:buChar char="•"/>
            </a:pPr>
            <a:r>
              <a:rPr lang="en-US" altLang="en-US">
                <a:ea typeface="ＭＳ Ｐゴシック" panose="020B0600070205080204" pitchFamily="34" charset="-128"/>
              </a:rPr>
              <a:t>The employment relationship takes the form of a </a:t>
            </a:r>
            <a:r>
              <a:rPr lang="en-US" altLang="en-US" b="1" i="1">
                <a:solidFill>
                  <a:srgbClr val="0000FF"/>
                </a:solidFill>
                <a:ea typeface="ＭＳ Ｐゴシック" panose="020B0600070205080204" pitchFamily="34" charset="-128"/>
              </a:rPr>
              <a:t>“psychological contract”</a:t>
            </a:r>
            <a:r>
              <a:rPr lang="en-US" altLang="en-US">
                <a:solidFill>
                  <a:srgbClr val="0000FF"/>
                </a:solidFill>
                <a:ea typeface="ＭＳ Ｐゴシック" panose="020B0600070205080204" pitchFamily="34" charset="-128"/>
              </a:rPr>
              <a:t> </a:t>
            </a:r>
            <a:r>
              <a:rPr lang="en-US" altLang="en-US">
                <a:ea typeface="ＭＳ Ｐゴシック" panose="020B0600070205080204" pitchFamily="34" charset="-128"/>
              </a:rPr>
              <a:t>that describes what employees and employers expect from the employment relationship.</a:t>
            </a:r>
          </a:p>
          <a:p>
            <a:pPr>
              <a:buFont typeface="Arial" panose="020B0604020202020204" pitchFamily="34" charset="0"/>
              <a:buChar char="•"/>
            </a:pPr>
            <a:r>
              <a:rPr lang="en-US" altLang="en-US">
                <a:ea typeface="ＭＳ Ｐゴシック" panose="020B0600070205080204" pitchFamily="34" charset="-128"/>
              </a:rPr>
              <a:t>In the traditional version, organizations expected employees to contribute time, effort, skills, abilities, and loyalty in exchange for job security and opportunities for promotion.</a:t>
            </a:r>
          </a:p>
          <a:p>
            <a:pPr>
              <a:buFont typeface="Arial" panose="020B0604020202020204" pitchFamily="34" charset="0"/>
              <a:buChar char="•"/>
            </a:pPr>
            <a:r>
              <a:rPr lang="en-US" altLang="en-US">
                <a:ea typeface="ＭＳ Ｐゴシック" panose="020B0600070205080204" pitchFamily="34" charset="-128"/>
              </a:rPr>
              <a:t>Today, organizations’ needs are constantly changing.</a:t>
            </a:r>
          </a:p>
        </p:txBody>
      </p:sp>
    </p:spTree>
    <p:extLst>
      <p:ext uri="{BB962C8B-B14F-4D97-AF65-F5344CB8AC3E}">
        <p14:creationId xmlns:p14="http://schemas.microsoft.com/office/powerpoint/2010/main" val="11102287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a:extLst>
              <a:ext uri="{FF2B5EF4-FFF2-40B4-BE49-F238E27FC236}">
                <a16:creationId xmlns:a16="http://schemas.microsoft.com/office/drawing/2014/main" id="{6A6383A7-2B23-824B-8F61-5B8E8D6BAB64}"/>
              </a:ext>
            </a:extLst>
          </p:cNvPr>
          <p:cNvSpPr>
            <a:spLocks noGrp="1"/>
          </p:cNvSpPr>
          <p:nvPr>
            <p:ph type="title"/>
          </p:nvPr>
        </p:nvSpPr>
        <p:spPr>
          <a:xfrm>
            <a:off x="2103438" y="274638"/>
            <a:ext cx="8229600" cy="1143000"/>
          </a:xfrm>
        </p:spPr>
        <p:txBody>
          <a:bodyPr anchor="t"/>
          <a:lstStyle/>
          <a:p>
            <a:pPr>
              <a:lnSpc>
                <a:spcPct val="95000"/>
              </a:lnSpc>
            </a:pPr>
            <a:r>
              <a:rPr lang="en-US" altLang="en-US" sz="3600">
                <a:ea typeface="ＭＳ Ｐゴシック" panose="020B0600070205080204" pitchFamily="34" charset="-128"/>
              </a:rPr>
              <a:t>The Nature of the Employment Relationship is Changing </a:t>
            </a:r>
            <a:r>
              <a:rPr lang="en-US" altLang="en-US" sz="2000">
                <a:ea typeface="ＭＳ Ｐゴシック" panose="020B0600070205080204" pitchFamily="34" charset="-128"/>
              </a:rPr>
              <a:t>(continued)</a:t>
            </a:r>
            <a:endParaRPr lang="en-US" altLang="en-US" sz="3600">
              <a:ea typeface="ＭＳ Ｐゴシック" panose="020B0600070205080204" pitchFamily="34" charset="-128"/>
            </a:endParaRPr>
          </a:p>
        </p:txBody>
      </p:sp>
      <p:sp>
        <p:nvSpPr>
          <p:cNvPr id="90114" name="Content Placeholder 2">
            <a:extLst>
              <a:ext uri="{FF2B5EF4-FFF2-40B4-BE49-F238E27FC236}">
                <a16:creationId xmlns:a16="http://schemas.microsoft.com/office/drawing/2014/main" id="{B4E891BB-F136-6043-A925-7EF495899607}"/>
              </a:ext>
            </a:extLst>
          </p:cNvPr>
          <p:cNvSpPr>
            <a:spLocks noGrp="1"/>
          </p:cNvSpPr>
          <p:nvPr>
            <p:ph idx="1"/>
          </p:nvPr>
        </p:nvSpPr>
        <p:spPr bwMode="auto">
          <a:xfrm>
            <a:off x="2103438" y="1600200"/>
            <a:ext cx="8229600" cy="4800600"/>
          </a:xfrm>
          <a:solidFill>
            <a:srgbClr val="FFAE37"/>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a:buFont typeface="Arial" panose="020B0604020202020204" pitchFamily="34" charset="0"/>
              <a:buChar char="•"/>
            </a:pPr>
            <a:r>
              <a:rPr lang="en-US" altLang="en-US">
                <a:ea typeface="ＭＳ Ｐゴシック" panose="020B0600070205080204" pitchFamily="34" charset="-128"/>
              </a:rPr>
              <a:t>Today, organizations are requiring top performance and longer work hours but cannot provide job security.</a:t>
            </a:r>
          </a:p>
          <a:p>
            <a:pPr>
              <a:buFont typeface="Arial" panose="020B0604020202020204" pitchFamily="34" charset="0"/>
              <a:buChar char="•"/>
            </a:pPr>
            <a:r>
              <a:rPr lang="en-US" altLang="en-US">
                <a:ea typeface="ＭＳ Ｐゴシック" panose="020B0600070205080204" pitchFamily="34" charset="-128"/>
              </a:rPr>
              <a:t>Instead, employees are looking for:</a:t>
            </a:r>
          </a:p>
          <a:p>
            <a:pPr lvl="1">
              <a:buClr>
                <a:srgbClr val="10224E"/>
              </a:buClr>
              <a:buFont typeface="Arial" panose="020B0604020202020204" pitchFamily="34" charset="0"/>
              <a:buChar char="–"/>
            </a:pPr>
            <a:r>
              <a:rPr lang="en-US" altLang="en-US">
                <a:ea typeface="ＭＳ Ｐゴシック" panose="020B0600070205080204" pitchFamily="34" charset="-128"/>
              </a:rPr>
              <a:t>flexible work schedules</a:t>
            </a:r>
          </a:p>
          <a:p>
            <a:pPr lvl="1">
              <a:buClr>
                <a:srgbClr val="10224E"/>
              </a:buClr>
              <a:buFont typeface="Arial" panose="020B0604020202020204" pitchFamily="34" charset="0"/>
              <a:buChar char="–"/>
            </a:pPr>
            <a:r>
              <a:rPr lang="en-US" altLang="en-US">
                <a:ea typeface="ＭＳ Ｐゴシック" panose="020B0600070205080204" pitchFamily="34" charset="-128"/>
              </a:rPr>
              <a:t>comfortable working conditions</a:t>
            </a:r>
          </a:p>
          <a:p>
            <a:pPr lvl="1">
              <a:buClr>
                <a:srgbClr val="10224E"/>
              </a:buClr>
              <a:buFont typeface="Arial" panose="020B0604020202020204" pitchFamily="34" charset="0"/>
              <a:buChar char="–"/>
            </a:pPr>
            <a:r>
              <a:rPr lang="en-US" altLang="en-US">
                <a:ea typeface="ＭＳ Ｐゴシック" panose="020B0600070205080204" pitchFamily="34" charset="-128"/>
              </a:rPr>
              <a:t>greater autonomy</a:t>
            </a:r>
          </a:p>
          <a:p>
            <a:pPr lvl="1">
              <a:buClr>
                <a:srgbClr val="10224E"/>
              </a:buClr>
              <a:buFont typeface="Arial" panose="020B0604020202020204" pitchFamily="34" charset="0"/>
              <a:buChar char="–"/>
            </a:pPr>
            <a:r>
              <a:rPr lang="en-US" altLang="en-US">
                <a:ea typeface="ＭＳ Ｐゴシック" panose="020B0600070205080204" pitchFamily="34" charset="-128"/>
              </a:rPr>
              <a:t>opportunities for training and development</a:t>
            </a:r>
          </a:p>
          <a:p>
            <a:pPr lvl="1">
              <a:buClr>
                <a:srgbClr val="10224E"/>
              </a:buClr>
              <a:buFont typeface="Arial" panose="020B0604020202020204" pitchFamily="34" charset="0"/>
              <a:buChar char="–"/>
            </a:pPr>
            <a:r>
              <a:rPr lang="en-US" altLang="en-US">
                <a:ea typeface="ＭＳ Ｐゴシック" panose="020B0600070205080204" pitchFamily="34" charset="-128"/>
              </a:rPr>
              <a:t>performance-related financial incentives</a:t>
            </a:r>
          </a:p>
          <a:p>
            <a:pPr>
              <a:buFont typeface="Arial" panose="020B0604020202020204" pitchFamily="34" charset="0"/>
              <a:buChar char="•"/>
            </a:pPr>
            <a:r>
              <a:rPr lang="en-US" altLang="en-US">
                <a:ea typeface="ＭＳ Ｐゴシック" panose="020B0600070205080204" pitchFamily="34" charset="-128"/>
              </a:rPr>
              <a:t>This requires planning for flexible staffing levels.</a:t>
            </a:r>
          </a:p>
        </p:txBody>
      </p:sp>
    </p:spTree>
    <p:extLst>
      <p:ext uri="{BB962C8B-B14F-4D97-AF65-F5344CB8AC3E}">
        <p14:creationId xmlns:p14="http://schemas.microsoft.com/office/powerpoint/2010/main" val="2795896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AF95FFE3-7268-EF4D-899F-0624B1234891}"/>
              </a:ext>
            </a:extLst>
          </p:cNvPr>
          <p:cNvSpPr>
            <a:spLocks noGrp="1"/>
          </p:cNvSpPr>
          <p:nvPr>
            <p:ph type="title"/>
          </p:nvPr>
        </p:nvSpPr>
        <p:spPr>
          <a:xfrm>
            <a:off x="2114550" y="274638"/>
            <a:ext cx="8229600" cy="1143000"/>
          </a:xfrm>
        </p:spPr>
        <p:txBody>
          <a:bodyPr anchor="t"/>
          <a:lstStyle/>
          <a:p>
            <a:r>
              <a:rPr lang="en-US" altLang="en-US">
                <a:ea typeface="ＭＳ Ｐゴシック" panose="020B0600070205080204" pitchFamily="34" charset="-128"/>
              </a:rPr>
              <a:t>What Do I Need to Know?</a:t>
            </a:r>
            <a:r>
              <a:rPr lang="en-US" altLang="en-US" sz="2000">
                <a:ea typeface="ＭＳ Ｐゴシック" panose="020B0600070205080204" pitchFamily="34" charset="-128"/>
              </a:rPr>
              <a:t> (continued)</a:t>
            </a:r>
            <a:endParaRPr lang="en-US" altLang="en-US">
              <a:ea typeface="ＭＳ Ｐゴシック" panose="020B0600070205080204" pitchFamily="34" charset="-128"/>
            </a:endParaRPr>
          </a:p>
        </p:txBody>
      </p:sp>
      <p:sp>
        <p:nvSpPr>
          <p:cNvPr id="18434" name="Content Placeholder 2">
            <a:extLst>
              <a:ext uri="{FF2B5EF4-FFF2-40B4-BE49-F238E27FC236}">
                <a16:creationId xmlns:a16="http://schemas.microsoft.com/office/drawing/2014/main" id="{10BA9581-0363-3B42-82DF-813030F68BFE}"/>
              </a:ext>
            </a:extLst>
          </p:cNvPr>
          <p:cNvSpPr>
            <a:spLocks noGrp="1"/>
          </p:cNvSpPr>
          <p:nvPr>
            <p:ph idx="1"/>
          </p:nvPr>
        </p:nvSpPr>
        <p:spPr bwMode="auto">
          <a:xfrm>
            <a:off x="2114550" y="1600200"/>
            <a:ext cx="8229600" cy="4800600"/>
          </a:xfrm>
          <a:solidFill>
            <a:srgbClr val="FFAE37"/>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514350" indent="-514350">
              <a:spcAft>
                <a:spcPts val="600"/>
              </a:spcAft>
              <a:buFont typeface="Calibri" panose="020F0502020204030204" pitchFamily="34" charset="0"/>
              <a:buAutoNum type="arabicPeriod" startAt="4"/>
            </a:pPr>
            <a:r>
              <a:rPr lang="en-US" altLang="en-US" sz="3100">
                <a:ea typeface="ＭＳ Ｐゴシック" panose="020B0600070205080204" pitchFamily="34" charset="-128"/>
              </a:rPr>
              <a:t>Identify ways HR professionals can support organizational strategies for quality, growth, and efficiency.</a:t>
            </a:r>
          </a:p>
          <a:p>
            <a:pPr marL="514350" indent="-514350">
              <a:spcAft>
                <a:spcPts val="1200"/>
              </a:spcAft>
              <a:buFont typeface="Calibri" panose="020F0502020204030204" pitchFamily="34" charset="0"/>
              <a:buAutoNum type="arabicPeriod" startAt="4"/>
            </a:pPr>
            <a:r>
              <a:rPr lang="en-US" altLang="en-US" sz="3100">
                <a:ea typeface="ＭＳ Ｐゴシック" panose="020B0600070205080204" pitchFamily="34" charset="-128"/>
              </a:rPr>
              <a:t>Summarize ways in which HRM can support organizations expanding internationally.</a:t>
            </a:r>
          </a:p>
          <a:p>
            <a:pPr marL="514350" indent="-514350">
              <a:buFont typeface="Calibri" panose="020F0502020204030204" pitchFamily="34" charset="0"/>
              <a:buAutoNum type="arabicPeriod" startAt="4"/>
            </a:pPr>
            <a:r>
              <a:rPr lang="en-US" altLang="en-US" sz="3100">
                <a:ea typeface="ＭＳ Ｐゴシック" panose="020B0600070205080204" pitchFamily="34" charset="-128"/>
              </a:rPr>
              <a:t>Discuss how technological developments are affecting human resource management.</a:t>
            </a:r>
          </a:p>
        </p:txBody>
      </p:sp>
    </p:spTree>
    <p:extLst>
      <p:ext uri="{BB962C8B-B14F-4D97-AF65-F5344CB8AC3E}">
        <p14:creationId xmlns:p14="http://schemas.microsoft.com/office/powerpoint/2010/main" val="12911656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a:extLst>
              <a:ext uri="{FF2B5EF4-FFF2-40B4-BE49-F238E27FC236}">
                <a16:creationId xmlns:a16="http://schemas.microsoft.com/office/drawing/2014/main" id="{24B946D4-6EE6-C847-B0F7-A7480BB7A78E}"/>
              </a:ext>
            </a:extLst>
          </p:cNvPr>
          <p:cNvSpPr>
            <a:spLocks noGrp="1"/>
          </p:cNvSpPr>
          <p:nvPr>
            <p:ph type="title"/>
          </p:nvPr>
        </p:nvSpPr>
        <p:spPr>
          <a:xfrm>
            <a:off x="2081213" y="274638"/>
            <a:ext cx="8229600" cy="1143000"/>
          </a:xfrm>
        </p:spPr>
        <p:txBody>
          <a:bodyPr anchor="t"/>
          <a:lstStyle/>
          <a:p>
            <a:r>
              <a:rPr lang="en-US" altLang="en-US" sz="3600">
                <a:ea typeface="ＭＳ Ｐゴシック" panose="020B0600070205080204" pitchFamily="34" charset="-128"/>
              </a:rPr>
              <a:t> Flexibility: </a:t>
            </a:r>
            <a:r>
              <a:rPr lang="en-US" altLang="en-US" sz="3600" i="1">
                <a:ea typeface="ＭＳ Ｐゴシック" panose="020B0600070205080204" pitchFamily="34" charset="-128"/>
              </a:rPr>
              <a:t>A Family-Friendly Work Arrangement</a:t>
            </a:r>
          </a:p>
        </p:txBody>
      </p:sp>
      <p:pic>
        <p:nvPicPr>
          <p:cNvPr id="92162" name="Content Placeholder 3" descr="noe81470_0207.jpg">
            <a:extLst>
              <a:ext uri="{FF2B5EF4-FFF2-40B4-BE49-F238E27FC236}">
                <a16:creationId xmlns:a16="http://schemas.microsoft.com/office/drawing/2014/main" id="{2B5C4A3C-B437-1C47-9899-43444722C62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30688" y="2603500"/>
            <a:ext cx="2938462" cy="3416300"/>
          </a:xfrm>
          <a:solidFill>
            <a:srgbClr val="FFAE37"/>
          </a:solidFill>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77166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a:extLst>
              <a:ext uri="{FF2B5EF4-FFF2-40B4-BE49-F238E27FC236}">
                <a16:creationId xmlns:a16="http://schemas.microsoft.com/office/drawing/2014/main" id="{37626B52-CFCB-9F4E-87B5-921BD4747EBD}"/>
              </a:ext>
            </a:extLst>
          </p:cNvPr>
          <p:cNvSpPr>
            <a:spLocks noGrp="1"/>
          </p:cNvSpPr>
          <p:nvPr>
            <p:ph type="title"/>
          </p:nvPr>
        </p:nvSpPr>
        <p:spPr>
          <a:xfrm>
            <a:off x="2081213" y="274638"/>
            <a:ext cx="8229600" cy="1143000"/>
          </a:xfrm>
        </p:spPr>
        <p:txBody>
          <a:bodyPr anchor="t">
            <a:normAutofit fontScale="90000"/>
          </a:bodyPr>
          <a:lstStyle/>
          <a:p>
            <a:pPr>
              <a:lnSpc>
                <a:spcPct val="90000"/>
              </a:lnSpc>
            </a:pPr>
            <a:r>
              <a:rPr lang="en-US" altLang="en-US" sz="4000">
                <a:ea typeface="ＭＳ Ｐゴシック" panose="020B0600070205080204" pitchFamily="34" charset="-128"/>
              </a:rPr>
              <a:t>The Need for Flexibility Affects HRM</a:t>
            </a:r>
          </a:p>
        </p:txBody>
      </p:sp>
      <p:sp>
        <p:nvSpPr>
          <p:cNvPr id="94210" name="Content Placeholder 2">
            <a:extLst>
              <a:ext uri="{FF2B5EF4-FFF2-40B4-BE49-F238E27FC236}">
                <a16:creationId xmlns:a16="http://schemas.microsoft.com/office/drawing/2014/main" id="{AB85CA4A-D9DC-A440-B4B4-1863F98CC5FD}"/>
              </a:ext>
            </a:extLst>
          </p:cNvPr>
          <p:cNvSpPr>
            <a:spLocks noGrp="1"/>
          </p:cNvSpPr>
          <p:nvPr>
            <p:ph idx="1"/>
          </p:nvPr>
        </p:nvSpPr>
        <p:spPr bwMode="auto">
          <a:xfrm>
            <a:off x="2081213" y="1600200"/>
            <a:ext cx="8229600" cy="4800600"/>
          </a:xfrm>
          <a:solidFill>
            <a:srgbClr val="FFAE37"/>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a:buFont typeface="Arial" panose="020B0604020202020204" pitchFamily="34" charset="0"/>
              <a:buChar char="•"/>
            </a:pPr>
            <a:r>
              <a:rPr lang="en-US" altLang="en-US">
                <a:ea typeface="ＭＳ Ｐゴシック" panose="020B0600070205080204" pitchFamily="34" charset="-128"/>
              </a:rPr>
              <a:t>Organizations seek flexibility in staffing levels through alternatives to the traditional employment relationship:</a:t>
            </a:r>
          </a:p>
          <a:p>
            <a:pPr lvl="1">
              <a:buClr>
                <a:srgbClr val="10224E"/>
              </a:buClr>
              <a:buFont typeface="Arial" panose="020B0604020202020204" pitchFamily="34" charset="0"/>
              <a:buChar char="–"/>
            </a:pPr>
            <a:r>
              <a:rPr lang="en-US" altLang="en-US">
                <a:ea typeface="ＭＳ Ｐゴシック" panose="020B0600070205080204" pitchFamily="34" charset="-128"/>
              </a:rPr>
              <a:t>outsourcing, temporary, and contract workers</a:t>
            </a:r>
          </a:p>
          <a:p>
            <a:pPr lvl="1">
              <a:buClr>
                <a:srgbClr val="10224E"/>
              </a:buClr>
              <a:buFont typeface="Arial" panose="020B0604020202020204" pitchFamily="34" charset="0"/>
              <a:buChar char="–"/>
            </a:pPr>
            <a:r>
              <a:rPr lang="en-US" altLang="en-US">
                <a:ea typeface="ＭＳ Ｐゴシック" panose="020B0600070205080204" pitchFamily="34" charset="-128"/>
              </a:rPr>
              <a:t>flexible work schedules – including shortened work weeks</a:t>
            </a:r>
          </a:p>
          <a:p>
            <a:pPr lvl="1">
              <a:buClr>
                <a:srgbClr val="10224E"/>
              </a:buClr>
              <a:buFont typeface="Arial" panose="020B0604020202020204" pitchFamily="34" charset="0"/>
              <a:buChar char="–"/>
            </a:pPr>
            <a:r>
              <a:rPr lang="en-US" altLang="en-US">
                <a:ea typeface="ＭＳ Ｐゴシック" panose="020B0600070205080204" pitchFamily="34" charset="-128"/>
              </a:rPr>
              <a:t>allowing employees to adjust work hours to meet personal and family needs</a:t>
            </a:r>
          </a:p>
          <a:p>
            <a:pPr lvl="1">
              <a:buClr>
                <a:srgbClr val="10224E"/>
              </a:buClr>
              <a:buFont typeface="Arial" panose="020B0604020202020204" pitchFamily="34" charset="0"/>
              <a:buChar char="–"/>
            </a:pPr>
            <a:r>
              <a:rPr lang="en-US" altLang="en-US">
                <a:ea typeface="ＭＳ Ｐゴシック" panose="020B0600070205080204" pitchFamily="34" charset="-128"/>
              </a:rPr>
              <a:t>moving employees to different jobs to meet changes in demand</a:t>
            </a:r>
          </a:p>
        </p:txBody>
      </p:sp>
    </p:spTree>
    <p:extLst>
      <p:ext uri="{BB962C8B-B14F-4D97-AF65-F5344CB8AC3E}">
        <p14:creationId xmlns:p14="http://schemas.microsoft.com/office/powerpoint/2010/main" val="33328063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a:extLst>
              <a:ext uri="{FF2B5EF4-FFF2-40B4-BE49-F238E27FC236}">
                <a16:creationId xmlns:a16="http://schemas.microsoft.com/office/drawing/2014/main" id="{35C86E8A-2F94-E245-8ED9-10A0AF6F168A}"/>
              </a:ext>
            </a:extLst>
          </p:cNvPr>
          <p:cNvSpPr>
            <a:spLocks noGrp="1"/>
          </p:cNvSpPr>
          <p:nvPr>
            <p:ph type="title"/>
          </p:nvPr>
        </p:nvSpPr>
        <p:spPr>
          <a:xfrm>
            <a:off x="2047875" y="274638"/>
            <a:ext cx="8229600" cy="1143000"/>
          </a:xfrm>
        </p:spPr>
        <p:txBody>
          <a:bodyPr anchor="t"/>
          <a:lstStyle/>
          <a:p>
            <a:r>
              <a:rPr lang="en-US" altLang="en-US">
                <a:ea typeface="ＭＳ Ｐゴシック" panose="020B0600070205080204" pitchFamily="34" charset="-128"/>
              </a:rPr>
              <a:t>Summary</a:t>
            </a:r>
          </a:p>
        </p:txBody>
      </p:sp>
      <p:sp>
        <p:nvSpPr>
          <p:cNvPr id="96258" name="Content Placeholder 2">
            <a:extLst>
              <a:ext uri="{FF2B5EF4-FFF2-40B4-BE49-F238E27FC236}">
                <a16:creationId xmlns:a16="http://schemas.microsoft.com/office/drawing/2014/main" id="{BB97C297-D38D-914C-908F-A1D60B4B2B9A}"/>
              </a:ext>
            </a:extLst>
          </p:cNvPr>
          <p:cNvSpPr>
            <a:spLocks noGrp="1"/>
          </p:cNvSpPr>
          <p:nvPr>
            <p:ph idx="1"/>
          </p:nvPr>
        </p:nvSpPr>
        <p:spPr bwMode="auto">
          <a:xfrm>
            <a:off x="2047875" y="1600200"/>
            <a:ext cx="8229600" cy="4991100"/>
          </a:xfrm>
          <a:solidFill>
            <a:srgbClr val="FFAE37"/>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a:buFont typeface="Arial" panose="020B0604020202020204" pitchFamily="34" charset="0"/>
              <a:buChar char="•"/>
            </a:pPr>
            <a:r>
              <a:rPr lang="en-US" altLang="en-US">
                <a:ea typeface="ＭＳ Ｐゴシック" panose="020B0600070205080204" pitchFamily="34" charset="-128"/>
              </a:rPr>
              <a:t>An organization’s internal labor force comes from its external labor market</a:t>
            </a:r>
          </a:p>
          <a:p>
            <a:pPr>
              <a:buFont typeface="Arial" panose="020B0604020202020204" pitchFamily="34" charset="0"/>
              <a:buChar char="•"/>
            </a:pPr>
            <a:r>
              <a:rPr lang="en-US" altLang="en-US">
                <a:ea typeface="ＭＳ Ｐゴシック" panose="020B0600070205080204" pitchFamily="34" charset="-128"/>
              </a:rPr>
              <a:t>In the U.S., this labor market is aging and becoming more racially and ethnically diverse.</a:t>
            </a:r>
          </a:p>
          <a:p>
            <a:pPr>
              <a:buFont typeface="Arial" panose="020B0604020202020204" pitchFamily="34" charset="0"/>
              <a:buChar char="•"/>
            </a:pPr>
            <a:r>
              <a:rPr lang="en-US" altLang="en-US">
                <a:ea typeface="ＭＳ Ｐゴシック" panose="020B0600070205080204" pitchFamily="34" charset="-128"/>
              </a:rPr>
              <a:t>Organizations must recruit from a diverse population, establish bias-free HR systems, and help employees understand and appreciate cultural differences.</a:t>
            </a:r>
          </a:p>
          <a:p>
            <a:pPr>
              <a:buFont typeface="Arial" panose="020B0604020202020204" pitchFamily="34" charset="0"/>
              <a:buChar char="•"/>
            </a:pPr>
            <a:r>
              <a:rPr lang="en-US" altLang="en-US">
                <a:ea typeface="ＭＳ Ｐゴシック" panose="020B0600070205080204" pitchFamily="34" charset="-128"/>
              </a:rPr>
              <a:t>HRM can help organizations find and keep the best possible fit between their social system and technical system.</a:t>
            </a:r>
          </a:p>
          <a:p>
            <a:pPr>
              <a:buFont typeface="Arial" panose="020B0604020202020204" pitchFamily="34" charset="0"/>
              <a:buChar char="•"/>
            </a:pPr>
            <a:endParaRPr lang="en-US" altLang="en-US">
              <a:ea typeface="ＭＳ Ｐゴシック" panose="020B0600070205080204" pitchFamily="34" charset="-128"/>
            </a:endParaRPr>
          </a:p>
        </p:txBody>
      </p:sp>
    </p:spTree>
    <p:extLst>
      <p:ext uri="{BB962C8B-B14F-4D97-AF65-F5344CB8AC3E}">
        <p14:creationId xmlns:p14="http://schemas.microsoft.com/office/powerpoint/2010/main" val="12230814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a:extLst>
              <a:ext uri="{FF2B5EF4-FFF2-40B4-BE49-F238E27FC236}">
                <a16:creationId xmlns:a16="http://schemas.microsoft.com/office/drawing/2014/main" id="{FC2896EE-3C5F-0244-9CB7-15C9F2CECD29}"/>
              </a:ext>
            </a:extLst>
          </p:cNvPr>
          <p:cNvSpPr>
            <a:spLocks noGrp="1"/>
          </p:cNvSpPr>
          <p:nvPr>
            <p:ph type="title"/>
          </p:nvPr>
        </p:nvSpPr>
        <p:spPr>
          <a:xfrm>
            <a:off x="2058988" y="274638"/>
            <a:ext cx="8229600" cy="1143000"/>
          </a:xfrm>
        </p:spPr>
        <p:txBody>
          <a:bodyPr anchor="t"/>
          <a:lstStyle/>
          <a:p>
            <a:r>
              <a:rPr lang="en-US" altLang="en-US">
                <a:ea typeface="ＭＳ Ｐゴシック" panose="020B0600070205080204" pitchFamily="34" charset="-128"/>
              </a:rPr>
              <a:t>Summary </a:t>
            </a:r>
            <a:r>
              <a:rPr lang="en-US" altLang="en-US" sz="2000">
                <a:ea typeface="ＭＳ Ｐゴシック" panose="020B0600070205080204" pitchFamily="34" charset="-128"/>
              </a:rPr>
              <a:t>(continued)</a:t>
            </a:r>
            <a:endParaRPr lang="en-US" altLang="en-US">
              <a:ea typeface="ＭＳ Ｐゴシック" panose="020B0600070205080204" pitchFamily="34" charset="-128"/>
            </a:endParaRPr>
          </a:p>
        </p:txBody>
      </p:sp>
      <p:sp>
        <p:nvSpPr>
          <p:cNvPr id="98306" name="Content Placeholder 2">
            <a:extLst>
              <a:ext uri="{FF2B5EF4-FFF2-40B4-BE49-F238E27FC236}">
                <a16:creationId xmlns:a16="http://schemas.microsoft.com/office/drawing/2014/main" id="{4DEAB35A-AD2C-E644-AAE7-955DB0A87F2F}"/>
              </a:ext>
            </a:extLst>
          </p:cNvPr>
          <p:cNvSpPr>
            <a:spLocks noGrp="1"/>
          </p:cNvSpPr>
          <p:nvPr>
            <p:ph idx="1"/>
          </p:nvPr>
        </p:nvSpPr>
        <p:spPr bwMode="auto">
          <a:xfrm>
            <a:off x="2058988" y="1600200"/>
            <a:ext cx="8240712" cy="4897438"/>
          </a:xfrm>
          <a:solidFill>
            <a:srgbClr val="FFAE37"/>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a:buFont typeface="Arial" panose="020B0604020202020204" pitchFamily="34" charset="0"/>
              <a:buChar char="•"/>
            </a:pPr>
            <a:r>
              <a:rPr lang="en-US" altLang="en-US">
                <a:ea typeface="ＭＳ Ｐゴシック" panose="020B0600070205080204" pitchFamily="34" charset="-128"/>
              </a:rPr>
              <a:t>Job design and appropriate systems for assessment and rewards have a central role in supporting employee empowerment and teamwork.</a:t>
            </a:r>
          </a:p>
          <a:p>
            <a:pPr>
              <a:buFont typeface="Arial" panose="020B0604020202020204" pitchFamily="34" charset="0"/>
              <a:buChar char="•"/>
            </a:pPr>
            <a:r>
              <a:rPr lang="en-US" altLang="en-US">
                <a:ea typeface="ＭＳ Ｐゴシック" panose="020B0600070205080204" pitchFamily="34" charset="-128"/>
              </a:rPr>
              <a:t>Employee empowerment means giving employees responsibility and authority to make decisions regarding all aspects of product development or customer service.</a:t>
            </a:r>
          </a:p>
          <a:p>
            <a:pPr>
              <a:buFont typeface="Arial" panose="020B0604020202020204" pitchFamily="34" charset="0"/>
              <a:buChar char="•"/>
            </a:pPr>
            <a:r>
              <a:rPr lang="en-US" altLang="en-US">
                <a:ea typeface="ＭＳ Ｐゴシック" panose="020B0600070205080204" pitchFamily="34" charset="-128"/>
              </a:rPr>
              <a:t>HRM must design jobs to give employees latitude for decision-making and interpersonal skills.</a:t>
            </a:r>
          </a:p>
        </p:txBody>
      </p:sp>
    </p:spTree>
    <p:extLst>
      <p:ext uri="{BB962C8B-B14F-4D97-AF65-F5344CB8AC3E}">
        <p14:creationId xmlns:p14="http://schemas.microsoft.com/office/powerpoint/2010/main" val="42937303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a:extLst>
              <a:ext uri="{FF2B5EF4-FFF2-40B4-BE49-F238E27FC236}">
                <a16:creationId xmlns:a16="http://schemas.microsoft.com/office/drawing/2014/main" id="{33C26DFF-BC80-774F-A265-798F87411B02}"/>
              </a:ext>
            </a:extLst>
          </p:cNvPr>
          <p:cNvSpPr>
            <a:spLocks noGrp="1"/>
          </p:cNvSpPr>
          <p:nvPr>
            <p:ph type="title"/>
          </p:nvPr>
        </p:nvSpPr>
        <p:spPr>
          <a:xfrm>
            <a:off x="2047875" y="274638"/>
            <a:ext cx="8229600" cy="1143000"/>
          </a:xfrm>
        </p:spPr>
        <p:txBody>
          <a:bodyPr anchor="t"/>
          <a:lstStyle/>
          <a:p>
            <a:r>
              <a:rPr lang="en-US" altLang="en-US">
                <a:ea typeface="ＭＳ Ｐゴシック" panose="020B0600070205080204" pitchFamily="34" charset="-128"/>
              </a:rPr>
              <a:t>Summary </a:t>
            </a:r>
            <a:r>
              <a:rPr lang="en-US" altLang="en-US" sz="2000">
                <a:ea typeface="ＭＳ Ｐゴシック" panose="020B0600070205080204" pitchFamily="34" charset="-128"/>
              </a:rPr>
              <a:t>(continued)</a:t>
            </a:r>
            <a:endParaRPr lang="en-US" altLang="en-US">
              <a:ea typeface="ＭＳ Ｐゴシック" panose="020B0600070205080204" pitchFamily="34" charset="-128"/>
            </a:endParaRPr>
          </a:p>
        </p:txBody>
      </p:sp>
      <p:sp>
        <p:nvSpPr>
          <p:cNvPr id="100354" name="Content Placeholder 2">
            <a:extLst>
              <a:ext uri="{FF2B5EF4-FFF2-40B4-BE49-F238E27FC236}">
                <a16:creationId xmlns:a16="http://schemas.microsoft.com/office/drawing/2014/main" id="{1395B762-74D4-1E44-B5B6-AD6ED3A488A2}"/>
              </a:ext>
            </a:extLst>
          </p:cNvPr>
          <p:cNvSpPr>
            <a:spLocks noGrp="1"/>
          </p:cNvSpPr>
          <p:nvPr>
            <p:ph idx="1"/>
          </p:nvPr>
        </p:nvSpPr>
        <p:spPr bwMode="auto">
          <a:xfrm>
            <a:off x="2047875" y="1600200"/>
            <a:ext cx="8229600" cy="4800600"/>
          </a:xfrm>
          <a:solidFill>
            <a:srgbClr val="FFAE37"/>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Arial" panose="020B0604020202020204" pitchFamily="34" charset="0"/>
              <a:buChar char="•"/>
            </a:pPr>
            <a:r>
              <a:rPr lang="en-US" altLang="en-US">
                <a:ea typeface="ＭＳ Ｐゴシック" panose="020B0600070205080204" pitchFamily="34" charset="-128"/>
              </a:rPr>
              <a:t>HR professionals should be familiar with the organization’s strategy and may even play a role in developing the strategy.</a:t>
            </a:r>
          </a:p>
          <a:p>
            <a:pPr>
              <a:buFont typeface="Arial" panose="020B0604020202020204" pitchFamily="34" charset="0"/>
              <a:buChar char="•"/>
            </a:pPr>
            <a:r>
              <a:rPr lang="en-US" altLang="en-US">
                <a:ea typeface="ＭＳ Ｐゴシック" panose="020B0600070205080204" pitchFamily="34" charset="-128"/>
              </a:rPr>
              <a:t>Specific HR practices vary according to type of strategy.</a:t>
            </a:r>
          </a:p>
          <a:p>
            <a:pPr>
              <a:buFont typeface="Arial" panose="020B0604020202020204" pitchFamily="34" charset="0"/>
              <a:buChar char="•"/>
            </a:pPr>
            <a:r>
              <a:rPr lang="en-US" altLang="en-US">
                <a:ea typeface="ＭＳ Ｐゴシック" panose="020B0600070205080204" pitchFamily="34" charset="-128"/>
              </a:rPr>
              <a:t>Organizations with international operations hire employees in foreign countries where they operate, so they need knowledge of differences in culture and business practices.</a:t>
            </a:r>
          </a:p>
        </p:txBody>
      </p:sp>
    </p:spTree>
    <p:extLst>
      <p:ext uri="{BB962C8B-B14F-4D97-AF65-F5344CB8AC3E}">
        <p14:creationId xmlns:p14="http://schemas.microsoft.com/office/powerpoint/2010/main" val="110499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a:extLst>
              <a:ext uri="{FF2B5EF4-FFF2-40B4-BE49-F238E27FC236}">
                <a16:creationId xmlns:a16="http://schemas.microsoft.com/office/drawing/2014/main" id="{EC8E1936-2A93-404E-BF8D-9C70DB663FC6}"/>
              </a:ext>
            </a:extLst>
          </p:cNvPr>
          <p:cNvSpPr>
            <a:spLocks noGrp="1"/>
          </p:cNvSpPr>
          <p:nvPr>
            <p:ph type="title"/>
          </p:nvPr>
        </p:nvSpPr>
        <p:spPr>
          <a:xfrm>
            <a:off x="2081213" y="274638"/>
            <a:ext cx="8229600" cy="1143000"/>
          </a:xfrm>
        </p:spPr>
        <p:txBody>
          <a:bodyPr anchor="t"/>
          <a:lstStyle/>
          <a:p>
            <a:r>
              <a:rPr lang="en-US" altLang="en-US">
                <a:ea typeface="ＭＳ Ｐゴシック" panose="020B0600070205080204" pitchFamily="34" charset="-128"/>
              </a:rPr>
              <a:t>Summary </a:t>
            </a:r>
            <a:r>
              <a:rPr lang="en-US" altLang="en-US" sz="2000">
                <a:ea typeface="ＭＳ Ｐゴシック" panose="020B0600070205080204" pitchFamily="34" charset="-128"/>
              </a:rPr>
              <a:t>(continued)</a:t>
            </a:r>
            <a:endParaRPr lang="en-US" altLang="en-US">
              <a:ea typeface="ＭＳ Ｐゴシック" panose="020B0600070205080204" pitchFamily="34" charset="-128"/>
            </a:endParaRPr>
          </a:p>
        </p:txBody>
      </p:sp>
      <p:sp>
        <p:nvSpPr>
          <p:cNvPr id="102402" name="Content Placeholder 2">
            <a:extLst>
              <a:ext uri="{FF2B5EF4-FFF2-40B4-BE49-F238E27FC236}">
                <a16:creationId xmlns:a16="http://schemas.microsoft.com/office/drawing/2014/main" id="{F7288E2A-133E-3B4A-A56C-7D08902997DE}"/>
              </a:ext>
            </a:extLst>
          </p:cNvPr>
          <p:cNvSpPr>
            <a:spLocks noGrp="1"/>
          </p:cNvSpPr>
          <p:nvPr>
            <p:ph idx="1"/>
          </p:nvPr>
        </p:nvSpPr>
        <p:spPr bwMode="auto">
          <a:xfrm>
            <a:off x="2081214" y="1600201"/>
            <a:ext cx="8326437" cy="4691063"/>
          </a:xfrm>
          <a:solidFill>
            <a:srgbClr val="FFAE37"/>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a:buFont typeface="Arial" panose="020B0604020202020204" pitchFamily="34" charset="0"/>
              <a:buChar char="•"/>
            </a:pPr>
            <a:r>
              <a:rPr lang="en-US" altLang="en-US">
                <a:ea typeface="ＭＳ Ｐゴシック" panose="020B0600070205080204" pitchFamily="34" charset="-128"/>
              </a:rPr>
              <a:t>Information systems have become a tool for more HR professionals, and often these systems are provided through the Internet.</a:t>
            </a:r>
          </a:p>
          <a:p>
            <a:pPr>
              <a:buFont typeface="Arial" panose="020B0604020202020204" pitchFamily="34" charset="0"/>
              <a:buChar char="•"/>
            </a:pPr>
            <a:r>
              <a:rPr lang="en-US" altLang="en-US">
                <a:ea typeface="ＭＳ Ｐゴシック" panose="020B0600070205080204" pitchFamily="34" charset="-128"/>
              </a:rPr>
              <a:t>Online information sharing enables employee self-service for many HR needs.</a:t>
            </a:r>
          </a:p>
          <a:p>
            <a:pPr>
              <a:buFont typeface="Arial" panose="020B0604020202020204" pitchFamily="34" charset="0"/>
              <a:buChar char="•"/>
            </a:pPr>
            <a:r>
              <a:rPr lang="en-US" altLang="en-US">
                <a:ea typeface="ＭＳ Ｐゴシック" panose="020B0600070205080204" pitchFamily="34" charset="-128"/>
              </a:rPr>
              <a:t>The employment relationship takes the form of a “psychological contract” that describes what employees and employers expect from the employment relationship.</a:t>
            </a:r>
          </a:p>
          <a:p>
            <a:pPr>
              <a:buFont typeface="Arial" panose="020B0604020202020204" pitchFamily="34" charset="0"/>
              <a:buChar char="•"/>
            </a:pPr>
            <a:r>
              <a:rPr lang="en-US" altLang="en-US">
                <a:ea typeface="ＭＳ Ｐゴシック" panose="020B0600070205080204" pitchFamily="34" charset="-128"/>
              </a:rPr>
              <a:t>The traditional employment relationship is changing.</a:t>
            </a:r>
          </a:p>
        </p:txBody>
      </p:sp>
    </p:spTree>
    <p:extLst>
      <p:ext uri="{BB962C8B-B14F-4D97-AF65-F5344CB8AC3E}">
        <p14:creationId xmlns:p14="http://schemas.microsoft.com/office/powerpoint/2010/main" val="38546295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a:extLst>
              <a:ext uri="{FF2B5EF4-FFF2-40B4-BE49-F238E27FC236}">
                <a16:creationId xmlns:a16="http://schemas.microsoft.com/office/drawing/2014/main" id="{15849771-CFE1-C54A-BD6F-EC40C85C06E0}"/>
              </a:ext>
            </a:extLst>
          </p:cNvPr>
          <p:cNvSpPr>
            <a:spLocks noGrp="1"/>
          </p:cNvSpPr>
          <p:nvPr>
            <p:ph type="title"/>
          </p:nvPr>
        </p:nvSpPr>
        <p:spPr>
          <a:xfrm>
            <a:off x="2092325" y="274638"/>
            <a:ext cx="8229600" cy="1143000"/>
          </a:xfrm>
        </p:spPr>
        <p:txBody>
          <a:bodyPr anchor="t"/>
          <a:lstStyle/>
          <a:p>
            <a:r>
              <a:rPr lang="en-US" altLang="en-US">
                <a:ea typeface="ＭＳ Ｐゴシック" panose="020B0600070205080204" pitchFamily="34" charset="-128"/>
              </a:rPr>
              <a:t>Summary </a:t>
            </a:r>
            <a:r>
              <a:rPr lang="en-US" altLang="en-US" sz="2000">
                <a:ea typeface="ＭＳ Ｐゴシック" panose="020B0600070205080204" pitchFamily="34" charset="-128"/>
              </a:rPr>
              <a:t>(continued)</a:t>
            </a:r>
            <a:endParaRPr lang="en-US" altLang="en-US">
              <a:ea typeface="ＭＳ Ｐゴシック" panose="020B0600070205080204" pitchFamily="34" charset="-128"/>
            </a:endParaRPr>
          </a:p>
        </p:txBody>
      </p:sp>
      <p:sp>
        <p:nvSpPr>
          <p:cNvPr id="104450" name="Content Placeholder 2">
            <a:extLst>
              <a:ext uri="{FF2B5EF4-FFF2-40B4-BE49-F238E27FC236}">
                <a16:creationId xmlns:a16="http://schemas.microsoft.com/office/drawing/2014/main" id="{2808729C-F04A-F44B-892C-197146831F7C}"/>
              </a:ext>
            </a:extLst>
          </p:cNvPr>
          <p:cNvSpPr>
            <a:spLocks noGrp="1"/>
          </p:cNvSpPr>
          <p:nvPr>
            <p:ph idx="1"/>
          </p:nvPr>
        </p:nvSpPr>
        <p:spPr bwMode="auto">
          <a:xfrm>
            <a:off x="2092325" y="1600200"/>
            <a:ext cx="8229600" cy="4800600"/>
          </a:xfrm>
          <a:solidFill>
            <a:srgbClr val="FFAE37"/>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Arial" panose="020B0604020202020204" pitchFamily="34" charset="0"/>
              <a:buChar char="•"/>
            </a:pPr>
            <a:r>
              <a:rPr lang="en-US" altLang="en-US">
                <a:ea typeface="ＭＳ Ｐゴシック" panose="020B0600070205080204" pitchFamily="34" charset="-128"/>
              </a:rPr>
              <a:t>Organizations seek flexibility in staffing levels through alternatives to the traditional employment relationship.</a:t>
            </a:r>
          </a:p>
          <a:p>
            <a:pPr>
              <a:buFont typeface="Arial" panose="020B0604020202020204" pitchFamily="34" charset="0"/>
              <a:buChar char="•"/>
            </a:pPr>
            <a:r>
              <a:rPr lang="en-US" altLang="en-US">
                <a:ea typeface="ＭＳ Ｐゴシック" panose="020B0600070205080204" pitchFamily="34" charset="-128"/>
              </a:rPr>
              <a:t>Organizations also may seek flexible work schedules.</a:t>
            </a:r>
          </a:p>
          <a:p>
            <a:pPr lvl="1">
              <a:buClr>
                <a:srgbClr val="10224E"/>
              </a:buClr>
              <a:buFont typeface="Arial" panose="020B0604020202020204" pitchFamily="34" charset="0"/>
              <a:buChar char="–"/>
            </a:pPr>
            <a:r>
              <a:rPr lang="en-US" altLang="en-US">
                <a:ea typeface="ＭＳ Ｐゴシック" panose="020B0600070205080204" pitchFamily="34" charset="-128"/>
              </a:rPr>
              <a:t>Shortened workweeks</a:t>
            </a:r>
          </a:p>
          <a:p>
            <a:pPr lvl="1">
              <a:buClr>
                <a:srgbClr val="10224E"/>
              </a:buClr>
              <a:buFont typeface="Arial" panose="020B0604020202020204" pitchFamily="34" charset="0"/>
              <a:buChar char="–"/>
            </a:pPr>
            <a:r>
              <a:rPr lang="en-US" altLang="en-US">
                <a:ea typeface="ＭＳ Ｐゴシック" panose="020B0600070205080204" pitchFamily="34" charset="-128"/>
              </a:rPr>
              <a:t>Adjust work hours as a way for employees to meet personal needs</a:t>
            </a:r>
          </a:p>
        </p:txBody>
      </p:sp>
    </p:spTree>
    <p:extLst>
      <p:ext uri="{BB962C8B-B14F-4D97-AF65-F5344CB8AC3E}">
        <p14:creationId xmlns:p14="http://schemas.microsoft.com/office/powerpoint/2010/main" val="1759221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D3AF0F55-EC98-294E-B944-7EE19CF24923}"/>
              </a:ext>
            </a:extLst>
          </p:cNvPr>
          <p:cNvSpPr>
            <a:spLocks noGrp="1"/>
          </p:cNvSpPr>
          <p:nvPr>
            <p:ph type="title"/>
          </p:nvPr>
        </p:nvSpPr>
        <p:spPr>
          <a:xfrm>
            <a:off x="2147888" y="274638"/>
            <a:ext cx="8229600" cy="1143000"/>
          </a:xfrm>
        </p:spPr>
        <p:txBody>
          <a:bodyPr anchor="t"/>
          <a:lstStyle/>
          <a:p>
            <a:r>
              <a:rPr lang="en-US" altLang="en-US">
                <a:ea typeface="ＭＳ Ｐゴシック" panose="020B0600070205080204" pitchFamily="34" charset="-128"/>
              </a:rPr>
              <a:t>What Do I Need to Know?</a:t>
            </a:r>
            <a:r>
              <a:rPr lang="en-US" altLang="en-US" sz="2000">
                <a:ea typeface="ＭＳ Ｐゴシック" panose="020B0600070205080204" pitchFamily="34" charset="-128"/>
              </a:rPr>
              <a:t> (continued)</a:t>
            </a:r>
            <a:endParaRPr lang="en-US" altLang="en-US">
              <a:ea typeface="ＭＳ Ｐゴシック" panose="020B0600070205080204" pitchFamily="34" charset="-128"/>
            </a:endParaRPr>
          </a:p>
        </p:txBody>
      </p:sp>
      <p:sp>
        <p:nvSpPr>
          <p:cNvPr id="20482" name="Content Placeholder 2">
            <a:extLst>
              <a:ext uri="{FF2B5EF4-FFF2-40B4-BE49-F238E27FC236}">
                <a16:creationId xmlns:a16="http://schemas.microsoft.com/office/drawing/2014/main" id="{84DFAFD3-13D3-9F48-8D6B-078876548FCF}"/>
              </a:ext>
            </a:extLst>
          </p:cNvPr>
          <p:cNvSpPr>
            <a:spLocks noGrp="1"/>
          </p:cNvSpPr>
          <p:nvPr>
            <p:ph idx="1"/>
          </p:nvPr>
        </p:nvSpPr>
        <p:spPr bwMode="auto">
          <a:xfrm>
            <a:off x="2147888" y="1600200"/>
            <a:ext cx="8229600" cy="4800600"/>
          </a:xfrm>
          <a:solidFill>
            <a:srgbClr val="FFAE37"/>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514350" indent="-514350">
              <a:spcAft>
                <a:spcPts val="1200"/>
              </a:spcAft>
              <a:buFont typeface="Calibri" panose="020F0502020204030204" pitchFamily="34" charset="0"/>
              <a:buAutoNum type="arabicPeriod" startAt="7"/>
            </a:pPr>
            <a:r>
              <a:rPr lang="en-US" altLang="en-US" sz="3100">
                <a:ea typeface="ＭＳ Ｐゴシック" panose="020B0600070205080204" pitchFamily="34" charset="-128"/>
              </a:rPr>
              <a:t>Explain how the nature of the employment relationship is changing.</a:t>
            </a:r>
          </a:p>
          <a:p>
            <a:pPr marL="514350" indent="-514350">
              <a:buFont typeface="Calibri" panose="020F0502020204030204" pitchFamily="34" charset="0"/>
              <a:buAutoNum type="arabicPeriod" startAt="7"/>
            </a:pPr>
            <a:r>
              <a:rPr lang="en-US" altLang="en-US" sz="3100">
                <a:ea typeface="ＭＳ Ｐゴシック" panose="020B0600070205080204" pitchFamily="34" charset="-128"/>
              </a:rPr>
              <a:t>Discuss how the need for flexibility affects human resource management.</a:t>
            </a:r>
          </a:p>
        </p:txBody>
      </p:sp>
    </p:spTree>
    <p:extLst>
      <p:ext uri="{BB962C8B-B14F-4D97-AF65-F5344CB8AC3E}">
        <p14:creationId xmlns:p14="http://schemas.microsoft.com/office/powerpoint/2010/main" val="2112264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4">
            <a:extLst>
              <a:ext uri="{FF2B5EF4-FFF2-40B4-BE49-F238E27FC236}">
                <a16:creationId xmlns:a16="http://schemas.microsoft.com/office/drawing/2014/main" id="{E483B6BE-5A53-8B40-9E2D-80464FB99DF5}"/>
              </a:ext>
            </a:extLst>
          </p:cNvPr>
          <p:cNvSpPr>
            <a:spLocks noGrp="1"/>
          </p:cNvSpPr>
          <p:nvPr>
            <p:ph type="title"/>
          </p:nvPr>
        </p:nvSpPr>
        <p:spPr>
          <a:xfrm>
            <a:off x="2081213" y="274638"/>
            <a:ext cx="8229600" cy="1143000"/>
          </a:xfrm>
        </p:spPr>
        <p:txBody>
          <a:bodyPr anchor="t"/>
          <a:lstStyle/>
          <a:p>
            <a:r>
              <a:rPr lang="en-US" altLang="en-US">
                <a:solidFill>
                  <a:srgbClr val="000000"/>
                </a:solidFill>
                <a:ea typeface="ＭＳ Ｐゴシック" panose="020B0600070205080204" pitchFamily="34" charset="-128"/>
              </a:rPr>
              <a:t>The Labor Force</a:t>
            </a:r>
          </a:p>
        </p:txBody>
      </p:sp>
      <p:sp>
        <p:nvSpPr>
          <p:cNvPr id="22530" name="Text Placeholder 5">
            <a:extLst>
              <a:ext uri="{FF2B5EF4-FFF2-40B4-BE49-F238E27FC236}">
                <a16:creationId xmlns:a16="http://schemas.microsoft.com/office/drawing/2014/main" id="{23790C9D-9B93-DE4D-AAF9-3D63615CE61D}"/>
              </a:ext>
            </a:extLst>
          </p:cNvPr>
          <p:cNvSpPr>
            <a:spLocks noGrp="1"/>
          </p:cNvSpPr>
          <p:nvPr>
            <p:ph type="body" idx="1"/>
          </p:nvPr>
        </p:nvSpPr>
        <p:spPr bwMode="auto">
          <a:xfrm>
            <a:off x="2081214" y="1535113"/>
            <a:ext cx="4040187" cy="639762"/>
          </a:xfrm>
        </p:spPr>
        <p:txBody>
          <a:bodyPr wrap="square" numCol="1" anchorCtr="0" compatLnSpc="1">
            <a:prstTxWarp prst="textNoShape">
              <a:avLst/>
            </a:prstTxWarp>
          </a:bodyPr>
          <a:lstStyle/>
          <a:p>
            <a:pPr algn="ctr">
              <a:buFont typeface="Arial" panose="020B0604020202020204" pitchFamily="34" charset="0"/>
              <a:buNone/>
            </a:pPr>
            <a:r>
              <a:rPr lang="en-US" altLang="en-US" sz="2800">
                <a:ea typeface="ＭＳ Ｐゴシック" panose="020B0600070205080204" pitchFamily="34" charset="-128"/>
              </a:rPr>
              <a:t>Internal Labor Force</a:t>
            </a:r>
          </a:p>
        </p:txBody>
      </p:sp>
      <p:sp>
        <p:nvSpPr>
          <p:cNvPr id="22531" name="Content Placeholder 6">
            <a:extLst>
              <a:ext uri="{FF2B5EF4-FFF2-40B4-BE49-F238E27FC236}">
                <a16:creationId xmlns:a16="http://schemas.microsoft.com/office/drawing/2014/main" id="{F7D1F917-71D2-DC45-8F67-E875EFE524BB}"/>
              </a:ext>
            </a:extLst>
          </p:cNvPr>
          <p:cNvSpPr>
            <a:spLocks noGrp="1"/>
          </p:cNvSpPr>
          <p:nvPr>
            <p:ph sz="half" idx="2"/>
          </p:nvPr>
        </p:nvSpPr>
        <p:spPr bwMode="auto">
          <a:xfrm>
            <a:off x="2081214" y="2174875"/>
            <a:ext cx="4040187" cy="4256088"/>
          </a:xfrm>
          <a:solidFill>
            <a:srgbClr val="FFAE37"/>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Arial" panose="020B0604020202020204" pitchFamily="34" charset="0"/>
              <a:buChar char="•"/>
            </a:pPr>
            <a:r>
              <a:rPr lang="en-US" altLang="en-US" sz="2500">
                <a:ea typeface="ＭＳ Ｐゴシック" panose="020B0600070205080204" pitchFamily="34" charset="-128"/>
              </a:rPr>
              <a:t>An organization’s workers</a:t>
            </a:r>
          </a:p>
          <a:p>
            <a:pPr lvl="1">
              <a:buClr>
                <a:srgbClr val="193374"/>
              </a:buClr>
              <a:buFont typeface="Arial" panose="020B0604020202020204" pitchFamily="34" charset="0"/>
              <a:buChar char="–"/>
            </a:pPr>
            <a:r>
              <a:rPr lang="en-US" altLang="en-US" sz="2200">
                <a:ea typeface="ＭＳ Ｐゴシック" panose="020B0600070205080204" pitchFamily="34" charset="-128"/>
              </a:rPr>
              <a:t>Its employees</a:t>
            </a:r>
          </a:p>
          <a:p>
            <a:pPr lvl="1">
              <a:buClr>
                <a:srgbClr val="193374"/>
              </a:buClr>
              <a:buFont typeface="Arial" panose="020B0604020202020204" pitchFamily="34" charset="0"/>
              <a:buChar char="–"/>
            </a:pPr>
            <a:r>
              <a:rPr lang="en-US" altLang="en-US" sz="2200">
                <a:ea typeface="ＭＳ Ｐゴシック" panose="020B0600070205080204" pitchFamily="34" charset="-128"/>
              </a:rPr>
              <a:t>The people who have contracts to work at the organization</a:t>
            </a:r>
          </a:p>
          <a:p>
            <a:pPr>
              <a:buFont typeface="Arial" panose="020B0604020202020204" pitchFamily="34" charset="0"/>
              <a:buChar char="•"/>
            </a:pPr>
            <a:r>
              <a:rPr lang="en-US" altLang="en-US" sz="2500">
                <a:ea typeface="ＭＳ Ｐゴシック" panose="020B0600070205080204" pitchFamily="34" charset="-128"/>
              </a:rPr>
              <a:t>The internal labor force has been drawn from the external labor market.</a:t>
            </a:r>
          </a:p>
        </p:txBody>
      </p:sp>
      <p:sp>
        <p:nvSpPr>
          <p:cNvPr id="22532" name="Text Placeholder 7">
            <a:extLst>
              <a:ext uri="{FF2B5EF4-FFF2-40B4-BE49-F238E27FC236}">
                <a16:creationId xmlns:a16="http://schemas.microsoft.com/office/drawing/2014/main" id="{8CACAC3C-1589-8E4E-82E3-A21C908261BC}"/>
              </a:ext>
            </a:extLst>
          </p:cNvPr>
          <p:cNvSpPr>
            <a:spLocks noGrp="1"/>
          </p:cNvSpPr>
          <p:nvPr>
            <p:ph type="body" sz="quarter" idx="3"/>
          </p:nvPr>
        </p:nvSpPr>
        <p:spPr bwMode="auto">
          <a:xfrm>
            <a:off x="6269039" y="1535113"/>
            <a:ext cx="4041775" cy="639762"/>
          </a:xfrm>
        </p:spPr>
        <p:txBody>
          <a:bodyPr wrap="square" numCol="1" anchorCtr="0" compatLnSpc="1">
            <a:prstTxWarp prst="textNoShape">
              <a:avLst/>
            </a:prstTxWarp>
          </a:bodyPr>
          <a:lstStyle/>
          <a:p>
            <a:pPr algn="ctr">
              <a:buFont typeface="Arial" panose="020B0604020202020204" pitchFamily="34" charset="0"/>
              <a:buNone/>
            </a:pPr>
            <a:r>
              <a:rPr lang="en-US" altLang="en-US" sz="2800">
                <a:ea typeface="ＭＳ Ｐゴシック" panose="020B0600070205080204" pitchFamily="34" charset="-128"/>
              </a:rPr>
              <a:t>External Labor Market</a:t>
            </a:r>
          </a:p>
        </p:txBody>
      </p:sp>
      <p:sp>
        <p:nvSpPr>
          <p:cNvPr id="22533" name="Content Placeholder 8">
            <a:extLst>
              <a:ext uri="{FF2B5EF4-FFF2-40B4-BE49-F238E27FC236}">
                <a16:creationId xmlns:a16="http://schemas.microsoft.com/office/drawing/2014/main" id="{808A5AC7-C8EE-7349-9B26-C1F0CEB44599}"/>
              </a:ext>
            </a:extLst>
          </p:cNvPr>
          <p:cNvSpPr>
            <a:spLocks noGrp="1"/>
          </p:cNvSpPr>
          <p:nvPr>
            <p:ph sz="quarter" idx="4"/>
          </p:nvPr>
        </p:nvSpPr>
        <p:spPr bwMode="auto">
          <a:xfrm>
            <a:off x="6269039" y="2174875"/>
            <a:ext cx="4041775" cy="4267200"/>
          </a:xfrm>
          <a:solidFill>
            <a:srgbClr val="FFAE37"/>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Arial" panose="020B0604020202020204" pitchFamily="34" charset="0"/>
              <a:buChar char="•"/>
            </a:pPr>
            <a:r>
              <a:rPr lang="en-US" altLang="en-US" sz="2500">
                <a:ea typeface="ＭＳ Ｐゴシック" panose="020B0600070205080204" pitchFamily="34" charset="-128"/>
              </a:rPr>
              <a:t>Individuals who are actively seeking employment.</a:t>
            </a:r>
          </a:p>
          <a:p>
            <a:pPr>
              <a:buFont typeface="Arial" panose="020B0604020202020204" pitchFamily="34" charset="0"/>
              <a:buChar char="•"/>
            </a:pPr>
            <a:r>
              <a:rPr lang="en-US" altLang="en-US" sz="2500">
                <a:ea typeface="ＭＳ Ｐゴシック" panose="020B0600070205080204" pitchFamily="34" charset="-128"/>
              </a:rPr>
              <a:t>The number and kinds of people in the external labor market determine the kinds of human resources available to an organization.</a:t>
            </a:r>
          </a:p>
        </p:txBody>
      </p:sp>
    </p:spTree>
    <p:extLst>
      <p:ext uri="{BB962C8B-B14F-4D97-AF65-F5344CB8AC3E}">
        <p14:creationId xmlns:p14="http://schemas.microsoft.com/office/powerpoint/2010/main" val="279699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B8E09346-B425-074A-BDC5-FE81E2FBEC57}"/>
              </a:ext>
            </a:extLst>
          </p:cNvPr>
          <p:cNvSpPr>
            <a:spLocks noGrp="1"/>
          </p:cNvSpPr>
          <p:nvPr>
            <p:ph type="title"/>
          </p:nvPr>
        </p:nvSpPr>
        <p:spPr>
          <a:xfrm>
            <a:off x="2003425" y="274638"/>
            <a:ext cx="8229600" cy="1143000"/>
          </a:xfrm>
        </p:spPr>
        <p:txBody>
          <a:bodyPr anchor="t"/>
          <a:lstStyle/>
          <a:p>
            <a:r>
              <a:rPr lang="en-US" altLang="en-US">
                <a:ea typeface="ＭＳ Ｐゴシック" panose="020B0600070205080204" pitchFamily="34" charset="-128"/>
              </a:rPr>
              <a:t>Change in the Labor Force</a:t>
            </a:r>
          </a:p>
        </p:txBody>
      </p:sp>
      <p:graphicFrame>
        <p:nvGraphicFramePr>
          <p:cNvPr id="6" name="Content Placeholder 5">
            <a:extLst>
              <a:ext uri="{FF2B5EF4-FFF2-40B4-BE49-F238E27FC236}">
                <a16:creationId xmlns:a16="http://schemas.microsoft.com/office/drawing/2014/main" id="{07A7400C-563D-9D48-B01F-D43A4479487A}"/>
              </a:ext>
            </a:extLst>
          </p:cNvPr>
          <p:cNvGraphicFramePr>
            <a:graphicFrameLocks noGrp="1"/>
          </p:cNvGraphicFramePr>
          <p:nvPr>
            <p:ph idx="1"/>
          </p:nvPr>
        </p:nvGraphicFramePr>
        <p:xfrm>
          <a:off x="2003425"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3878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FF7EA61A-605A-F745-81D5-4B0B5AD830B6}"/>
              </a:ext>
            </a:extLst>
          </p:cNvPr>
          <p:cNvSpPr>
            <a:spLocks noGrp="1"/>
          </p:cNvSpPr>
          <p:nvPr>
            <p:ph type="title"/>
          </p:nvPr>
        </p:nvSpPr>
        <p:spPr>
          <a:xfrm>
            <a:off x="2058988" y="274638"/>
            <a:ext cx="8229600" cy="1143000"/>
          </a:xfrm>
        </p:spPr>
        <p:txBody>
          <a:bodyPr anchor="t"/>
          <a:lstStyle/>
          <a:p>
            <a:r>
              <a:rPr lang="en-US" altLang="en-US" sz="3600">
                <a:solidFill>
                  <a:srgbClr val="FF0000"/>
                </a:solidFill>
                <a:ea typeface="ＭＳ Ｐゴシック" panose="020B0600070205080204" pitchFamily="34" charset="-128"/>
              </a:rPr>
              <a:t> Figure 2.1: </a:t>
            </a:r>
            <a:r>
              <a:rPr lang="en-US" altLang="en-US" sz="3600">
                <a:ea typeface="ＭＳ Ｐゴシック" panose="020B0600070205080204" pitchFamily="34" charset="-128"/>
              </a:rPr>
              <a:t>Age Distribution of U.S Labor Force, 2008 and 2018</a:t>
            </a:r>
          </a:p>
        </p:txBody>
      </p:sp>
      <p:pic>
        <p:nvPicPr>
          <p:cNvPr id="26626" name="Content Placeholder 5" descr="noe30468_0201.jpg">
            <a:extLst>
              <a:ext uri="{FF2B5EF4-FFF2-40B4-BE49-F238E27FC236}">
                <a16:creationId xmlns:a16="http://schemas.microsoft.com/office/drawing/2014/main" id="{D239B78B-4931-2F4E-8F0B-822D7C110E9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14713" y="3381375"/>
            <a:ext cx="4572000" cy="1860550"/>
          </a:xfrm>
        </p:spPr>
      </p:pic>
    </p:spTree>
    <p:extLst>
      <p:ext uri="{BB962C8B-B14F-4D97-AF65-F5344CB8AC3E}">
        <p14:creationId xmlns:p14="http://schemas.microsoft.com/office/powerpoint/2010/main" val="4140304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912F051D-F698-C04B-A6A1-83330489A253}"/>
              </a:ext>
            </a:extLst>
          </p:cNvPr>
          <p:cNvSpPr>
            <a:spLocks noGrp="1"/>
          </p:cNvSpPr>
          <p:nvPr>
            <p:ph type="title"/>
          </p:nvPr>
        </p:nvSpPr>
        <p:spPr>
          <a:xfrm>
            <a:off x="2047876" y="274638"/>
            <a:ext cx="8315325" cy="1155700"/>
          </a:xfrm>
        </p:spPr>
        <p:txBody>
          <a:bodyPr anchor="t"/>
          <a:lstStyle/>
          <a:p>
            <a:r>
              <a:rPr lang="en-US" altLang="en-US" sz="3700">
                <a:ea typeface="ＭＳ Ｐゴシック" panose="020B0600070205080204" pitchFamily="34" charset="-128"/>
              </a:rPr>
              <a:t>HRM Implications of the Aging Workforce</a:t>
            </a:r>
          </a:p>
        </p:txBody>
      </p:sp>
      <p:sp>
        <p:nvSpPr>
          <p:cNvPr id="28674" name="Content Placeholder 2">
            <a:extLst>
              <a:ext uri="{FF2B5EF4-FFF2-40B4-BE49-F238E27FC236}">
                <a16:creationId xmlns:a16="http://schemas.microsoft.com/office/drawing/2014/main" id="{B90E8A70-4C5A-5543-BBF2-02A8BC88B522}"/>
              </a:ext>
            </a:extLst>
          </p:cNvPr>
          <p:cNvSpPr>
            <a:spLocks noGrp="1"/>
          </p:cNvSpPr>
          <p:nvPr>
            <p:ph idx="1"/>
          </p:nvPr>
        </p:nvSpPr>
        <p:spPr bwMode="auto">
          <a:xfrm>
            <a:off x="2047876" y="1600201"/>
            <a:ext cx="8315325" cy="4854575"/>
          </a:xfrm>
          <a:solidFill>
            <a:srgbClr val="FFAE37"/>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a:buFont typeface="Arial" panose="020B0604020202020204" pitchFamily="34" charset="0"/>
              <a:buChar char="•"/>
            </a:pPr>
            <a:r>
              <a:rPr lang="en-US" altLang="en-US">
                <a:ea typeface="ＭＳ Ｐゴシック" panose="020B0600070205080204" pitchFamily="34" charset="-128"/>
              </a:rPr>
              <a:t>HR professionals will spend much of their time on concerns related to retirement planning, retraining older workers, and motivating workers whose careers have reached a plateau.</a:t>
            </a:r>
          </a:p>
          <a:p>
            <a:pPr>
              <a:buFont typeface="Arial" panose="020B0604020202020204" pitchFamily="34" charset="0"/>
              <a:buChar char="•"/>
            </a:pPr>
            <a:r>
              <a:rPr lang="en-US" altLang="en-US">
                <a:ea typeface="ＭＳ Ｐゴシック" panose="020B0600070205080204" pitchFamily="34" charset="-128"/>
              </a:rPr>
              <a:t>Organizations will struggle with ways to control the rising costs of health care and other benefits.</a:t>
            </a:r>
          </a:p>
          <a:p>
            <a:pPr>
              <a:buFont typeface="Arial" panose="020B0604020202020204" pitchFamily="34" charset="0"/>
              <a:buChar char="•"/>
            </a:pPr>
            <a:r>
              <a:rPr lang="en-US" altLang="en-US">
                <a:ea typeface="ＭＳ Ｐゴシック" panose="020B0600070205080204" pitchFamily="34" charset="-128"/>
              </a:rPr>
              <a:t>Many of tomorrow’s managers will supervise employees much older than themselves.</a:t>
            </a:r>
          </a:p>
          <a:p>
            <a:pPr>
              <a:buFont typeface="Arial" panose="020B0604020202020204" pitchFamily="34" charset="0"/>
              <a:buChar char="•"/>
            </a:pPr>
            <a:r>
              <a:rPr lang="en-US" altLang="en-US">
                <a:ea typeface="ＭＳ Ｐゴシック" panose="020B0600070205080204" pitchFamily="34" charset="-128"/>
              </a:rPr>
              <a:t>Organizations will have to find ways to attract, retain, and prepare the youth labor force.</a:t>
            </a:r>
          </a:p>
        </p:txBody>
      </p:sp>
    </p:spTree>
    <p:extLst>
      <p:ext uri="{BB962C8B-B14F-4D97-AF65-F5344CB8AC3E}">
        <p14:creationId xmlns:p14="http://schemas.microsoft.com/office/powerpoint/2010/main" val="357764465"/>
      </p:ext>
    </p:extLst>
  </p:cSld>
  <p:clrMapOvr>
    <a:masterClrMapping/>
  </p:clrMapOvr>
</p:sld>
</file>

<file path=ppt/theme/theme1.xml><?xml version="1.0" encoding="utf-8"?>
<a:theme xmlns:a="http://schemas.openxmlformats.org/drawingml/2006/main" name="Oeshwik lecture 1">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shwik lecture 1" id="{D219B81A-0A01-C84E-BEF7-68DA7DF79519}" vid="{EC42BE9F-4F13-4F47-8A17-E1E9EA21E5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Oeshwik lecture 1</Template>
  <TotalTime>2</TotalTime>
  <Words>3919</Words>
  <Application>Microsoft Macintosh PowerPoint</Application>
  <PresentationFormat>Widescreen</PresentationFormat>
  <Paragraphs>367</Paragraphs>
  <Slides>46</Slides>
  <Notes>45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ＭＳ Ｐゴシック</vt:lpstr>
      <vt:lpstr>Arial</vt:lpstr>
      <vt:lpstr>Calibri</vt:lpstr>
      <vt:lpstr>Times New Roman</vt:lpstr>
      <vt:lpstr>Trebuchet MS</vt:lpstr>
      <vt:lpstr>Wingdings</vt:lpstr>
      <vt:lpstr>Oeshwik lecture 1</vt:lpstr>
      <vt:lpstr>CHAPTER 2 Trends in Human Resource Management  </vt:lpstr>
      <vt:lpstr>fundamentals of Human Resource Management 4th edition by R.A. Noe, J.R. Hollenbeck, B. Gerhart, and P.M. Wright  </vt:lpstr>
      <vt:lpstr>What Do I Need to Know?</vt:lpstr>
      <vt:lpstr>What Do I Need to Know? (continued)</vt:lpstr>
      <vt:lpstr>What Do I Need to Know? (continued)</vt:lpstr>
      <vt:lpstr>The Labor Force</vt:lpstr>
      <vt:lpstr>Change in the Labor Force</vt:lpstr>
      <vt:lpstr> Figure 2.1: Age Distribution of U.S Labor Force, 2008 and 2018</vt:lpstr>
      <vt:lpstr>HRM Implications of the Aging Workforce</vt:lpstr>
      <vt:lpstr>PowerPoint Presentation</vt:lpstr>
      <vt:lpstr> Figure 2.2: Projected Racial/Ethnic Makeup of the U.S. Workforce, 2018</vt:lpstr>
      <vt:lpstr> Figure 2.3: HRM Practices That Support Diversity Management</vt:lpstr>
      <vt:lpstr>Skill Deficiencies in Workforce</vt:lpstr>
      <vt:lpstr>Skill Deficiencies of the Workforce</vt:lpstr>
      <vt:lpstr>High-Performance Work Systems</vt:lpstr>
      <vt:lpstr>Knowledge Workers</vt:lpstr>
      <vt:lpstr> Top 10 Occupations for Job Growth</vt:lpstr>
      <vt:lpstr>Test Your Knowledge</vt:lpstr>
      <vt:lpstr>Employee Empowerment</vt:lpstr>
      <vt:lpstr>Teamwork</vt:lpstr>
      <vt:lpstr>Test Your Knowledge</vt:lpstr>
      <vt:lpstr> Figure 2-4: Strategic Business Issues Affecting HRM</vt:lpstr>
      <vt:lpstr>Total Quality Management (TQM)</vt:lpstr>
      <vt:lpstr>TQM Core Values</vt:lpstr>
      <vt:lpstr>Mergers and Acquisitions</vt:lpstr>
      <vt:lpstr> Figure 2.5: Number of Employees Laid Off During the Past Decade</vt:lpstr>
      <vt:lpstr>Reengineering</vt:lpstr>
      <vt:lpstr>Reengineering (continued)</vt:lpstr>
      <vt:lpstr>Outsourcing</vt:lpstr>
      <vt:lpstr>Expanding into Global Markets</vt:lpstr>
      <vt:lpstr>Figure 2.6: Where Immigrants to the U.S. Came from in 2008</vt:lpstr>
      <vt:lpstr>International Assignments</vt:lpstr>
      <vt:lpstr>Table 2.1: New Technologies Influencing HRM</vt:lpstr>
      <vt:lpstr>Human Resource Information System (HRIS)</vt:lpstr>
      <vt:lpstr>Electronic Human Resource Management (e-HRM)</vt:lpstr>
      <vt:lpstr> Table 2.2: Implications of e-HRM for HRM Practices</vt:lpstr>
      <vt:lpstr>Change in the Employment Relationship</vt:lpstr>
      <vt:lpstr>The Nature of the Employment Relationship is Changing</vt:lpstr>
      <vt:lpstr>The Nature of the Employment Relationship is Changing (continued)</vt:lpstr>
      <vt:lpstr> Flexibility: A Family-Friendly Work Arrangement</vt:lpstr>
      <vt:lpstr>The Need for Flexibility Affects HRM</vt:lpstr>
      <vt:lpstr>Summary</vt:lpstr>
      <vt:lpstr>Summary (continued)</vt:lpstr>
      <vt:lpstr>Summary (continued)</vt:lpstr>
      <vt:lpstr>Summary (continued)</vt:lpstr>
      <vt:lpstr>Summary (continued)</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Trends in Human Resource Management  </dc:title>
  <dc:creator>Oeshwik Ahmed</dc:creator>
  <cp:lastModifiedBy>Oeshwik Ahmed</cp:lastModifiedBy>
  <cp:revision>2</cp:revision>
  <dcterms:created xsi:type="dcterms:W3CDTF">2018-05-26T17:48:27Z</dcterms:created>
  <dcterms:modified xsi:type="dcterms:W3CDTF">2018-05-26T17:50:38Z</dcterms:modified>
</cp:coreProperties>
</file>