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sldIdLst>
    <p:sldId id="257" r:id="rId2"/>
    <p:sldId id="256" r:id="rId3"/>
    <p:sldId id="263" r:id="rId4"/>
    <p:sldId id="261" r:id="rId5"/>
    <p:sldId id="258" r:id="rId6"/>
    <p:sldId id="259" r:id="rId7"/>
    <p:sldId id="260" r:id="rId8"/>
    <p:sldId id="264" r:id="rId9"/>
    <p:sldId id="266" r:id="rId10"/>
    <p:sldId id="262" r:id="rId11"/>
    <p:sldId id="268" r:id="rId12"/>
    <p:sldId id="269" r:id="rId13"/>
    <p:sldId id="265" r:id="rId14"/>
    <p:sldId id="267" r:id="rId15"/>
    <p:sldId id="278" r:id="rId16"/>
    <p:sldId id="279" r:id="rId17"/>
    <p:sldId id="280" r:id="rId18"/>
    <p:sldId id="281" r:id="rId19"/>
    <p:sldId id="289" r:id="rId20"/>
    <p:sldId id="290" r:id="rId21"/>
    <p:sldId id="282" r:id="rId22"/>
    <p:sldId id="283" r:id="rId23"/>
    <p:sldId id="284" r:id="rId24"/>
    <p:sldId id="285" r:id="rId25"/>
    <p:sldId id="286" r:id="rId26"/>
    <p:sldId id="287" r:id="rId27"/>
    <p:sldId id="288"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52"/>
    <p:restoredTop sz="94715"/>
  </p:normalViewPr>
  <p:slideViewPr>
    <p:cSldViewPr snapToGrid="0" snapToObjects="1">
      <p:cViewPr varScale="1">
        <p:scale>
          <a:sx n="122" d="100"/>
          <a:sy n="122" d="100"/>
        </p:scale>
        <p:origin x="6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C94542-77E4-F743-9B44-5F902A657BC3}" type="datetimeFigureOut">
              <a:rPr lang="en-US" smtClean="0"/>
              <a:t>4/25/18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p>
            <a:fld id="{C873657C-3AC8-134F-933C-E8EE52E04CD2}" type="slidenum">
              <a:rPr lang="en-US" smtClean="0"/>
              <a:t>‹#›</a:t>
            </a:fld>
            <a:endParaRPr lang="en-US"/>
          </a:p>
        </p:txBody>
      </p:sp>
    </p:spTree>
    <p:extLst>
      <p:ext uri="{BB962C8B-B14F-4D97-AF65-F5344CB8AC3E}">
        <p14:creationId xmlns:p14="http://schemas.microsoft.com/office/powerpoint/2010/main" val="322282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94542-77E4-F743-9B44-5F902A657BC3}"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657C-3AC8-134F-933C-E8EE52E04CD2}" type="slidenum">
              <a:rPr lang="en-US" smtClean="0"/>
              <a:t>‹#›</a:t>
            </a:fld>
            <a:endParaRPr lang="en-US"/>
          </a:p>
        </p:txBody>
      </p:sp>
    </p:spTree>
    <p:extLst>
      <p:ext uri="{BB962C8B-B14F-4D97-AF65-F5344CB8AC3E}">
        <p14:creationId xmlns:p14="http://schemas.microsoft.com/office/powerpoint/2010/main" val="82375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94542-77E4-F743-9B44-5F902A657BC3}"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657C-3AC8-134F-933C-E8EE52E04CD2}" type="slidenum">
              <a:rPr lang="en-US" smtClean="0"/>
              <a:t>‹#›</a:t>
            </a:fld>
            <a:endParaRPr lang="en-US"/>
          </a:p>
        </p:txBody>
      </p:sp>
    </p:spTree>
    <p:extLst>
      <p:ext uri="{BB962C8B-B14F-4D97-AF65-F5344CB8AC3E}">
        <p14:creationId xmlns:p14="http://schemas.microsoft.com/office/powerpoint/2010/main" val="210227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C94542-77E4-F743-9B44-5F902A657BC3}"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657C-3AC8-134F-933C-E8EE52E04CD2}" type="slidenum">
              <a:rPr lang="en-US" smtClean="0"/>
              <a:t>‹#›</a:t>
            </a:fld>
            <a:endParaRPr lang="en-US"/>
          </a:p>
        </p:txBody>
      </p:sp>
    </p:spTree>
    <p:extLst>
      <p:ext uri="{BB962C8B-B14F-4D97-AF65-F5344CB8AC3E}">
        <p14:creationId xmlns:p14="http://schemas.microsoft.com/office/powerpoint/2010/main" val="64751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C94542-77E4-F743-9B44-5F902A657BC3}"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657C-3AC8-134F-933C-E8EE52E04CD2}" type="slidenum">
              <a:rPr lang="en-US" smtClean="0"/>
              <a:t>‹#›</a:t>
            </a:fld>
            <a:endParaRPr lang="en-US"/>
          </a:p>
        </p:txBody>
      </p:sp>
    </p:spTree>
    <p:extLst>
      <p:ext uri="{BB962C8B-B14F-4D97-AF65-F5344CB8AC3E}">
        <p14:creationId xmlns:p14="http://schemas.microsoft.com/office/powerpoint/2010/main" val="146600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C94542-77E4-F743-9B44-5F902A657BC3}"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3657C-3AC8-134F-933C-E8EE52E04CD2}" type="slidenum">
              <a:rPr lang="en-US" smtClean="0"/>
              <a:t>‹#›</a:t>
            </a:fld>
            <a:endParaRPr lang="en-US"/>
          </a:p>
        </p:txBody>
      </p:sp>
    </p:spTree>
    <p:extLst>
      <p:ext uri="{BB962C8B-B14F-4D97-AF65-F5344CB8AC3E}">
        <p14:creationId xmlns:p14="http://schemas.microsoft.com/office/powerpoint/2010/main" val="110573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4542-77E4-F743-9B44-5F902A657BC3}" type="datetimeFigureOut">
              <a:rPr lang="en-US" smtClean="0"/>
              <a:t>4/25/18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3657C-3AC8-134F-933C-E8EE52E04CD2}" type="slidenum">
              <a:rPr lang="en-US" smtClean="0"/>
              <a:t>‹#›</a:t>
            </a:fld>
            <a:endParaRPr lang="en-US"/>
          </a:p>
        </p:txBody>
      </p:sp>
    </p:spTree>
    <p:extLst>
      <p:ext uri="{BB962C8B-B14F-4D97-AF65-F5344CB8AC3E}">
        <p14:creationId xmlns:p14="http://schemas.microsoft.com/office/powerpoint/2010/main" val="188616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C94542-77E4-F743-9B44-5F902A657BC3}" type="datetimeFigureOut">
              <a:rPr lang="en-US" smtClean="0"/>
              <a:t>4/25/18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73657C-3AC8-134F-933C-E8EE52E04CD2}" type="slidenum">
              <a:rPr lang="en-US" smtClean="0"/>
              <a:t>‹#›</a:t>
            </a:fld>
            <a:endParaRPr lang="en-US"/>
          </a:p>
        </p:txBody>
      </p:sp>
    </p:spTree>
    <p:extLst>
      <p:ext uri="{BB962C8B-B14F-4D97-AF65-F5344CB8AC3E}">
        <p14:creationId xmlns:p14="http://schemas.microsoft.com/office/powerpoint/2010/main" val="175033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94542-77E4-F743-9B44-5F902A657BC3}" type="datetimeFigureOut">
              <a:rPr lang="en-US" smtClean="0"/>
              <a:t>4/25/18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3657C-3AC8-134F-933C-E8EE52E04CD2}" type="slidenum">
              <a:rPr lang="en-US" smtClean="0"/>
              <a:t>‹#›</a:t>
            </a:fld>
            <a:endParaRPr lang="en-US"/>
          </a:p>
        </p:txBody>
      </p:sp>
    </p:spTree>
    <p:extLst>
      <p:ext uri="{BB962C8B-B14F-4D97-AF65-F5344CB8AC3E}">
        <p14:creationId xmlns:p14="http://schemas.microsoft.com/office/powerpoint/2010/main" val="165677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C94542-77E4-F743-9B44-5F902A657BC3}"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3657C-3AC8-134F-933C-E8EE52E04CD2}" type="slidenum">
              <a:rPr lang="en-US" smtClean="0"/>
              <a:t>‹#›</a:t>
            </a:fld>
            <a:endParaRPr lang="en-US"/>
          </a:p>
        </p:txBody>
      </p:sp>
    </p:spTree>
    <p:extLst>
      <p:ext uri="{BB962C8B-B14F-4D97-AF65-F5344CB8AC3E}">
        <p14:creationId xmlns:p14="http://schemas.microsoft.com/office/powerpoint/2010/main" val="117955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C94542-77E4-F743-9B44-5F902A657BC3}"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3657C-3AC8-134F-933C-E8EE52E04CD2}" type="slidenum">
              <a:rPr lang="en-US" smtClean="0"/>
              <a:t>‹#›</a:t>
            </a:fld>
            <a:endParaRPr lang="en-US"/>
          </a:p>
        </p:txBody>
      </p:sp>
    </p:spTree>
    <p:extLst>
      <p:ext uri="{BB962C8B-B14F-4D97-AF65-F5344CB8AC3E}">
        <p14:creationId xmlns:p14="http://schemas.microsoft.com/office/powerpoint/2010/main" val="12923468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a:noFill/>
        </p:spPr>
        <p:txBody>
          <a:bodyPr vert="horz" lIns="91440" tIns="45720" rIns="91440" bIns="45720" rtlCol="0" anchor="ctr"/>
          <a:lstStyle>
            <a:lvl1pPr algn="l">
              <a:defRPr sz="1200">
                <a:solidFill>
                  <a:schemeClr val="tx1">
                    <a:tint val="75000"/>
                  </a:schemeClr>
                </a:solidFill>
              </a:defRPr>
            </a:lvl1pPr>
          </a:lstStyle>
          <a:p>
            <a:fld id="{0AC94542-77E4-F743-9B44-5F902A657BC3}" type="datetimeFigureOut">
              <a:rPr lang="en-US" smtClean="0"/>
              <a:t>4/25/18</a:t>
            </a:fld>
            <a:endParaRPr lang="en-US"/>
          </a:p>
        </p:txBody>
      </p:sp>
      <p:sp>
        <p:nvSpPr>
          <p:cNvPr id="5" name="Footer Placeholder 4"/>
          <p:cNvSpPr>
            <a:spLocks noGrp="1"/>
          </p:cNvSpPr>
          <p:nvPr>
            <p:ph type="ftr" sz="quarter" idx="3"/>
          </p:nvPr>
        </p:nvSpPr>
        <p:spPr>
          <a:xfrm>
            <a:off x="4038600" y="6356350"/>
            <a:ext cx="4114800" cy="365125"/>
          </a:xfrm>
          <a:prstGeom prst="rect">
            <a:avLst/>
          </a:prstGeom>
          <a:noFill/>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a:noFill/>
        </p:spPr>
        <p:style>
          <a:lnRef idx="2">
            <a:schemeClr val="dk1"/>
          </a:lnRef>
          <a:fillRef idx="1">
            <a:schemeClr val="lt1"/>
          </a:fillRef>
          <a:effectRef idx="0">
            <a:schemeClr val="dk1"/>
          </a:effectRef>
          <a:fontRef idx="none"/>
        </p:style>
        <p:txBody>
          <a:bodyPr vert="horz" lIns="91440" tIns="45720" rIns="91440" bIns="45720" rtlCol="0" anchor="ctr"/>
          <a:lstStyle>
            <a:lvl1pPr algn="r">
              <a:defRPr sz="1200">
                <a:solidFill>
                  <a:schemeClr val="tx1">
                    <a:tint val="75000"/>
                  </a:schemeClr>
                </a:solidFill>
              </a:defRPr>
            </a:lvl1pPr>
          </a:lstStyle>
          <a:p>
            <a:fld id="{C873657C-3AC8-134F-933C-E8EE52E04CD2}" type="slidenum">
              <a:rPr lang="en-US" smtClean="0"/>
              <a:t>‹#›</a:t>
            </a:fld>
            <a:endParaRPr lang="en-US"/>
          </a:p>
        </p:txBody>
      </p:sp>
    </p:spTree>
    <p:extLst>
      <p:ext uri="{BB962C8B-B14F-4D97-AF65-F5344CB8AC3E}">
        <p14:creationId xmlns:p14="http://schemas.microsoft.com/office/powerpoint/2010/main" val="1583000963"/>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a:t>
            </a:r>
            <a:endParaRPr lang="en-US" dirty="0"/>
          </a:p>
        </p:txBody>
      </p:sp>
      <p:sp>
        <p:nvSpPr>
          <p:cNvPr id="3" name="Content Placeholder 2"/>
          <p:cNvSpPr>
            <a:spLocks noGrp="1"/>
          </p:cNvSpPr>
          <p:nvPr>
            <p:ph idx="1"/>
          </p:nvPr>
        </p:nvSpPr>
        <p:spPr/>
        <p:txBody>
          <a:bodyPr/>
          <a:lstStyle/>
          <a:p>
            <a:r>
              <a:rPr lang="en-US" dirty="0" smtClean="0"/>
              <a:t>An Investment Perspective of Human Resource Management </a:t>
            </a:r>
          </a:p>
          <a:p>
            <a:endParaRPr lang="en-US" dirty="0"/>
          </a:p>
          <a:p>
            <a:r>
              <a:rPr lang="en-US" dirty="0" smtClean="0"/>
              <a:t>Suggested book: A strategic Human Resource Management (2</a:t>
            </a:r>
            <a:r>
              <a:rPr lang="en-US" baseline="30000" dirty="0" smtClean="0"/>
              <a:t>nd</a:t>
            </a:r>
            <a:r>
              <a:rPr lang="en-US" dirty="0" smtClean="0"/>
              <a:t> Ed) Charles R Greer. </a:t>
            </a:r>
            <a:endParaRPr lang="en-US" dirty="0"/>
          </a:p>
        </p:txBody>
      </p:sp>
    </p:spTree>
    <p:extLst>
      <p:ext uri="{BB962C8B-B14F-4D97-AF65-F5344CB8AC3E}">
        <p14:creationId xmlns:p14="http://schemas.microsoft.com/office/powerpoint/2010/main" val="269638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Investment Orientation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2020094"/>
            <a:ext cx="8763000" cy="3962400"/>
          </a:xfrm>
        </p:spPr>
      </p:pic>
    </p:spTree>
    <p:extLst>
      <p:ext uri="{BB962C8B-B14F-4D97-AF65-F5344CB8AC3E}">
        <p14:creationId xmlns:p14="http://schemas.microsoft.com/office/powerpoint/2010/main" val="206894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739" y="943888"/>
            <a:ext cx="10131425" cy="4973436"/>
          </a:xfrm>
        </p:spPr>
        <p:txBody>
          <a:bodyPr>
            <a:noAutofit/>
          </a:bodyPr>
          <a:lstStyle/>
          <a:p>
            <a:pPr marL="0" indent="0">
              <a:buNone/>
            </a:pPr>
            <a:r>
              <a:rPr lang="en-US" sz="3200" dirty="0" smtClean="0"/>
              <a:t>Senior Management values and actions </a:t>
            </a:r>
            <a:r>
              <a:rPr lang="mr-IN" sz="3200" dirty="0" smtClean="0"/>
              <a:t>–</a:t>
            </a:r>
            <a:r>
              <a:rPr lang="en-US" sz="3200" dirty="0" smtClean="0"/>
              <a:t> </a:t>
            </a:r>
          </a:p>
          <a:p>
            <a:r>
              <a:rPr lang="en-US" sz="3200" dirty="0" smtClean="0"/>
              <a:t>Managers need investment orientation towards people</a:t>
            </a:r>
          </a:p>
          <a:p>
            <a:endParaRPr lang="en-US" sz="3200" dirty="0"/>
          </a:p>
          <a:p>
            <a:pPr marL="0" indent="0">
              <a:buNone/>
            </a:pPr>
            <a:r>
              <a:rPr lang="en-US" sz="3200" dirty="0" smtClean="0"/>
              <a:t>Attitude towards risk-</a:t>
            </a:r>
          </a:p>
          <a:p>
            <a:r>
              <a:rPr lang="en-US" sz="3200" dirty="0" smtClean="0"/>
              <a:t>Investment in human resource inherently riskier</a:t>
            </a:r>
          </a:p>
          <a:p>
            <a:r>
              <a:rPr lang="en-US" sz="3200" dirty="0" smtClean="0"/>
              <a:t>Human assets never absolutely owned </a:t>
            </a:r>
          </a:p>
          <a:p>
            <a:endParaRPr lang="en-US" sz="3200" dirty="0"/>
          </a:p>
          <a:p>
            <a:pPr marL="0" indent="0">
              <a:buNone/>
            </a:pPr>
            <a:r>
              <a:rPr lang="en-US" sz="3200" dirty="0" smtClean="0"/>
              <a:t>Nature of Skills needed by employees-</a:t>
            </a:r>
          </a:p>
          <a:p>
            <a:r>
              <a:rPr lang="en-US" sz="3200" dirty="0" smtClean="0"/>
              <a:t>The more marketable employee skills the riskier the firms investment in skill development</a:t>
            </a:r>
            <a:endParaRPr lang="en-US" sz="3200" dirty="0"/>
          </a:p>
        </p:txBody>
      </p:sp>
    </p:spTree>
    <p:extLst>
      <p:ext uri="{BB962C8B-B14F-4D97-AF65-F5344CB8AC3E}">
        <p14:creationId xmlns:p14="http://schemas.microsoft.com/office/powerpoint/2010/main" val="91001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388883"/>
            <a:ext cx="10131425" cy="5402317"/>
          </a:xfrm>
        </p:spPr>
        <p:txBody>
          <a:bodyPr>
            <a:noAutofit/>
          </a:bodyPr>
          <a:lstStyle/>
          <a:p>
            <a:pPr marL="0" indent="0">
              <a:buNone/>
            </a:pPr>
            <a:r>
              <a:rPr lang="en-US" sz="3200" dirty="0" smtClean="0"/>
              <a:t>Utilitarian (Bottom line ) mentality </a:t>
            </a:r>
          </a:p>
          <a:p>
            <a:r>
              <a:rPr lang="en-US" sz="3200" dirty="0" smtClean="0"/>
              <a:t>Attempt made to quantify employee worth through cost benefit analysis</a:t>
            </a:r>
          </a:p>
          <a:p>
            <a:r>
              <a:rPr lang="en-US" sz="3200" dirty="0" smtClean="0"/>
              <a:t>Soft benefits of HR programs difficult to objectively quantify </a:t>
            </a:r>
          </a:p>
          <a:p>
            <a:endParaRPr lang="en-US" sz="3200" dirty="0"/>
          </a:p>
          <a:p>
            <a:pPr marL="0" indent="0">
              <a:buNone/>
            </a:pPr>
            <a:r>
              <a:rPr lang="en-US" sz="3200" dirty="0" smtClean="0"/>
              <a:t>Availability of Outsourcing</a:t>
            </a:r>
          </a:p>
          <a:p>
            <a:r>
              <a:rPr lang="en-US" sz="3200" dirty="0" smtClean="0"/>
              <a:t>Given availability of cost effective outsourcing, investment in HR should produce highest returns and sustainable competitive advantage.</a:t>
            </a:r>
            <a:endParaRPr lang="en-US" sz="3200" dirty="0"/>
          </a:p>
        </p:txBody>
      </p:sp>
    </p:spTree>
    <p:extLst>
      <p:ext uri="{BB962C8B-B14F-4D97-AF65-F5344CB8AC3E}">
        <p14:creationId xmlns:p14="http://schemas.microsoft.com/office/powerpoint/2010/main" val="119701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a:t>
            </a:r>
            <a:endParaRPr lang="en-US" dirty="0"/>
          </a:p>
        </p:txBody>
      </p:sp>
      <p:sp>
        <p:nvSpPr>
          <p:cNvPr id="3" name="Content Placeholder 2"/>
          <p:cNvSpPr>
            <a:spLocks noGrp="1"/>
          </p:cNvSpPr>
          <p:nvPr>
            <p:ph idx="1"/>
          </p:nvPr>
        </p:nvSpPr>
        <p:spPr/>
        <p:txBody>
          <a:bodyPr>
            <a:normAutofit/>
          </a:bodyPr>
          <a:lstStyle/>
          <a:p>
            <a:r>
              <a:rPr lang="en-US" sz="3200" dirty="0" smtClean="0"/>
              <a:t>Failure to invest in employees causes-</a:t>
            </a:r>
          </a:p>
          <a:p>
            <a:r>
              <a:rPr lang="en-US" sz="3200" dirty="0" smtClean="0"/>
              <a:t>Inefficiency </a:t>
            </a:r>
          </a:p>
          <a:p>
            <a:r>
              <a:rPr lang="en-US" sz="3200" dirty="0" smtClean="0"/>
              <a:t>Weakening of organizations competitive position</a:t>
            </a:r>
          </a:p>
          <a:p>
            <a:r>
              <a:rPr lang="en-US" sz="3200" dirty="0" smtClean="0"/>
              <a:t>Human Assets are risky investments</a:t>
            </a:r>
          </a:p>
          <a:p>
            <a:r>
              <a:rPr lang="en-US" sz="3200" dirty="0" smtClean="0"/>
              <a:t>Requires constant evaluation and feedback to measure the success.</a:t>
            </a:r>
          </a:p>
        </p:txBody>
      </p:sp>
    </p:spTree>
    <p:extLst>
      <p:ext uri="{BB962C8B-B14F-4D97-AF65-F5344CB8AC3E}">
        <p14:creationId xmlns:p14="http://schemas.microsoft.com/office/powerpoint/2010/main" val="182025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6828"/>
            <a:ext cx="10131425" cy="1456267"/>
          </a:xfrm>
        </p:spPr>
        <p:txBody>
          <a:bodyPr/>
          <a:lstStyle/>
          <a:p>
            <a:r>
              <a:rPr lang="en-US" dirty="0" smtClean="0"/>
              <a:t>Mercer Model of Measuring HR impact	</a:t>
            </a:r>
            <a:endParaRPr lang="en-US" dirty="0"/>
          </a:p>
        </p:txBody>
      </p:sp>
      <p:sp>
        <p:nvSpPr>
          <p:cNvPr id="3" name="Content Placeholder 2"/>
          <p:cNvSpPr>
            <a:spLocks noGrp="1"/>
          </p:cNvSpPr>
          <p:nvPr>
            <p:ph idx="1"/>
          </p:nvPr>
        </p:nvSpPr>
        <p:spPr/>
        <p:txBody>
          <a:bodyPr>
            <a:noAutofit/>
          </a:bodyPr>
          <a:lstStyle/>
          <a:p>
            <a:r>
              <a:rPr lang="en-US" sz="3200" dirty="0" smtClean="0"/>
              <a:t>Identify Problem HR can impact</a:t>
            </a:r>
          </a:p>
          <a:p>
            <a:r>
              <a:rPr lang="en-US" sz="3200" dirty="0" smtClean="0"/>
              <a:t>Calculate actual cost of problem</a:t>
            </a:r>
          </a:p>
          <a:p>
            <a:r>
              <a:rPr lang="en-US" sz="3200" dirty="0" smtClean="0"/>
              <a:t>Choose HR solution that addresses problem</a:t>
            </a:r>
          </a:p>
          <a:p>
            <a:r>
              <a:rPr lang="en-US" sz="3200" dirty="0" smtClean="0"/>
              <a:t>Calculate cost of solution</a:t>
            </a:r>
          </a:p>
          <a:p>
            <a:r>
              <a:rPr lang="en-US" sz="3200" dirty="0" smtClean="0"/>
              <a:t>Calculate value of improvement 6 to 24 months after implementation</a:t>
            </a:r>
          </a:p>
          <a:p>
            <a:r>
              <a:rPr lang="en-US" sz="3200" dirty="0" smtClean="0"/>
              <a:t>Calculate specific return on investment</a:t>
            </a:r>
          </a:p>
          <a:p>
            <a:r>
              <a:rPr lang="en-US" sz="3200" dirty="0" smtClean="0"/>
              <a:t>ROI in human asset often not realized until some time in future. </a:t>
            </a:r>
            <a:endParaRPr lang="en-US" sz="3200" dirty="0"/>
          </a:p>
        </p:txBody>
      </p:sp>
    </p:spTree>
    <p:extLst>
      <p:ext uri="{BB962C8B-B14F-4D97-AF65-F5344CB8AC3E}">
        <p14:creationId xmlns:p14="http://schemas.microsoft.com/office/powerpoint/2010/main" val="535459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in Training</a:t>
            </a:r>
            <a:endParaRPr lang="en-US" dirty="0"/>
          </a:p>
        </p:txBody>
      </p:sp>
      <p:sp>
        <p:nvSpPr>
          <p:cNvPr id="3" name="Content Placeholder 2"/>
          <p:cNvSpPr>
            <a:spLocks noGrp="1"/>
          </p:cNvSpPr>
          <p:nvPr>
            <p:ph idx="1"/>
          </p:nvPr>
        </p:nvSpPr>
        <p:spPr/>
        <p:txBody>
          <a:bodyPr>
            <a:normAutofit/>
          </a:bodyPr>
          <a:lstStyle/>
          <a:p>
            <a:r>
              <a:rPr lang="en-US" sz="3200" dirty="0" smtClean="0"/>
              <a:t>It is important to differentiate between specific and general training.</a:t>
            </a:r>
          </a:p>
          <a:p>
            <a:r>
              <a:rPr lang="en-US" sz="3200" dirty="0" smtClean="0"/>
              <a:t>In reality employers invest more in general training.</a:t>
            </a:r>
          </a:p>
          <a:p>
            <a:r>
              <a:rPr lang="en-US" sz="3200" dirty="0" smtClean="0"/>
              <a:t>General training occurs in the form of on the job training. Such as SAP training for finance officers with a discounted salary. </a:t>
            </a:r>
            <a:endParaRPr lang="en-US" sz="3200" dirty="0"/>
          </a:p>
        </p:txBody>
      </p:sp>
    </p:spTree>
    <p:extLst>
      <p:ext uri="{BB962C8B-B14F-4D97-AF65-F5344CB8AC3E}">
        <p14:creationId xmlns:p14="http://schemas.microsoft.com/office/powerpoint/2010/main" val="1538391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in Employability</a:t>
            </a:r>
            <a:endParaRPr lang="en-US" dirty="0"/>
          </a:p>
        </p:txBody>
      </p:sp>
      <p:sp>
        <p:nvSpPr>
          <p:cNvPr id="3" name="Content Placeholder 2"/>
          <p:cNvSpPr>
            <a:spLocks noGrp="1"/>
          </p:cNvSpPr>
          <p:nvPr>
            <p:ph idx="1"/>
          </p:nvPr>
        </p:nvSpPr>
        <p:spPr/>
        <p:txBody>
          <a:bodyPr>
            <a:noAutofit/>
          </a:bodyPr>
          <a:lstStyle/>
          <a:p>
            <a:r>
              <a:rPr lang="en-US" sz="3200" dirty="0" smtClean="0"/>
              <a:t>Employers focus on making employees more employable through a learning environment, training and retraining thus providing growth opportunities. </a:t>
            </a:r>
          </a:p>
          <a:p>
            <a:endParaRPr lang="en-US" sz="3200" dirty="0"/>
          </a:p>
          <a:p>
            <a:r>
              <a:rPr lang="en-US" sz="3200" dirty="0" smtClean="0"/>
              <a:t>Example: General Electronics. Their CEO had the vision of attracting employees with desirable achievement opportunities instead of job securities to maintain a stable workforce. </a:t>
            </a:r>
            <a:endParaRPr lang="en-US" sz="3200" dirty="0"/>
          </a:p>
        </p:txBody>
      </p:sp>
    </p:spTree>
    <p:extLst>
      <p:ext uri="{BB962C8B-B14F-4D97-AF65-F5344CB8AC3E}">
        <p14:creationId xmlns:p14="http://schemas.microsoft.com/office/powerpoint/2010/main" val="1061317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lstStyle/>
          <a:p>
            <a:r>
              <a:rPr lang="en-US" dirty="0" smtClean="0"/>
              <a:t>Investment in management development</a:t>
            </a:r>
            <a:endParaRPr lang="en-US" dirty="0"/>
          </a:p>
        </p:txBody>
      </p:sp>
      <p:sp>
        <p:nvSpPr>
          <p:cNvPr id="3" name="Content Placeholder 2"/>
          <p:cNvSpPr>
            <a:spLocks noGrp="1"/>
          </p:cNvSpPr>
          <p:nvPr>
            <p:ph idx="1"/>
          </p:nvPr>
        </p:nvSpPr>
        <p:spPr/>
        <p:txBody>
          <a:bodyPr>
            <a:noAutofit/>
          </a:bodyPr>
          <a:lstStyle/>
          <a:p>
            <a:r>
              <a:rPr lang="en-US" sz="3200" dirty="0" smtClean="0"/>
              <a:t>Needs forecasted trends in the managerial environment. </a:t>
            </a:r>
          </a:p>
          <a:p>
            <a:r>
              <a:rPr lang="en-US" sz="3200" dirty="0" smtClean="0"/>
              <a:t>Less hierarchical organization has lower number of middle management positions.</a:t>
            </a:r>
          </a:p>
          <a:p>
            <a:r>
              <a:rPr lang="en-US" sz="3200" dirty="0" smtClean="0"/>
              <a:t>More work is now done in task forces or teams</a:t>
            </a:r>
          </a:p>
          <a:p>
            <a:r>
              <a:rPr lang="en-US" sz="3200" dirty="0" smtClean="0"/>
              <a:t>Job rotation programs and cross functional assignments for managers are used to develop managers with challenging assignments  (mostly used in larger workforce related companies and less in service </a:t>
            </a:r>
            <a:r>
              <a:rPr lang="en-US" sz="3200" smtClean="0"/>
              <a:t>industries.)</a:t>
            </a:r>
            <a:endParaRPr lang="en-US" sz="3200" dirty="0" smtClean="0"/>
          </a:p>
        </p:txBody>
      </p:sp>
    </p:spTree>
    <p:extLst>
      <p:ext uri="{BB962C8B-B14F-4D97-AF65-F5344CB8AC3E}">
        <p14:creationId xmlns:p14="http://schemas.microsoft.com/office/powerpoint/2010/main" val="168551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69358"/>
            <a:ext cx="10131425" cy="1456267"/>
          </a:xfrm>
        </p:spPr>
        <p:txBody>
          <a:bodyPr/>
          <a:lstStyle/>
          <a:p>
            <a:r>
              <a:rPr lang="en-US" dirty="0" smtClean="0"/>
              <a:t>Investment practice for improved retention</a:t>
            </a:r>
            <a:endParaRPr lang="en-US" dirty="0"/>
          </a:p>
        </p:txBody>
      </p:sp>
      <p:sp>
        <p:nvSpPr>
          <p:cNvPr id="3" name="Content Placeholder 2"/>
          <p:cNvSpPr>
            <a:spLocks noGrp="1"/>
          </p:cNvSpPr>
          <p:nvPr>
            <p:ph idx="1"/>
          </p:nvPr>
        </p:nvSpPr>
        <p:spPr/>
        <p:txBody>
          <a:bodyPr>
            <a:noAutofit/>
          </a:bodyPr>
          <a:lstStyle/>
          <a:p>
            <a:r>
              <a:rPr lang="en-US" sz="3200" dirty="0" smtClean="0"/>
              <a:t>Improving organizational Culture and interpersonal relationship values.</a:t>
            </a:r>
          </a:p>
          <a:p>
            <a:r>
              <a:rPr lang="en-US" sz="3200" dirty="0" smtClean="0"/>
              <a:t>Effective selection procedure</a:t>
            </a:r>
          </a:p>
          <a:p>
            <a:r>
              <a:rPr lang="en-US" sz="3200" dirty="0" smtClean="0"/>
              <a:t>Compensation and benefits</a:t>
            </a:r>
          </a:p>
          <a:p>
            <a:r>
              <a:rPr lang="en-US" sz="3200" dirty="0" smtClean="0"/>
              <a:t>Job enrichment and job satisfaction</a:t>
            </a:r>
          </a:p>
          <a:p>
            <a:r>
              <a:rPr lang="en-US" sz="3200" dirty="0" smtClean="0"/>
              <a:t>Provide work life balance</a:t>
            </a:r>
          </a:p>
          <a:p>
            <a:r>
              <a:rPr lang="en-US" sz="3200" dirty="0" smtClean="0"/>
              <a:t>Confidence about the future </a:t>
            </a:r>
            <a:r>
              <a:rPr lang="mr-IN" sz="3200" dirty="0" smtClean="0"/>
              <a:t>–</a:t>
            </a:r>
            <a:r>
              <a:rPr lang="en-US" sz="3200" dirty="0" smtClean="0"/>
              <a:t> good org growth</a:t>
            </a:r>
          </a:p>
          <a:p>
            <a:r>
              <a:rPr lang="en-US" sz="3200" dirty="0" smtClean="0"/>
              <a:t>Retention of technical employees</a:t>
            </a:r>
            <a:endParaRPr lang="en-US" sz="3200" dirty="0"/>
          </a:p>
        </p:txBody>
      </p:sp>
    </p:spTree>
    <p:extLst>
      <p:ext uri="{BB962C8B-B14F-4D97-AF65-F5344CB8AC3E}">
        <p14:creationId xmlns:p14="http://schemas.microsoft.com/office/powerpoint/2010/main" val="263347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4298"/>
            <a:ext cx="11116341" cy="1456267"/>
          </a:xfrm>
        </p:spPr>
        <p:txBody>
          <a:bodyPr/>
          <a:lstStyle/>
          <a:p>
            <a:r>
              <a:rPr lang="en-US" dirty="0" smtClean="0"/>
              <a:t>Recognizing the costs of downsizing and layoff</a:t>
            </a:r>
            <a:endParaRPr lang="en-US" dirty="0"/>
          </a:p>
        </p:txBody>
      </p:sp>
      <p:sp>
        <p:nvSpPr>
          <p:cNvPr id="3" name="Content Placeholder 2"/>
          <p:cNvSpPr>
            <a:spLocks noGrp="1"/>
          </p:cNvSpPr>
          <p:nvPr>
            <p:ph idx="1"/>
          </p:nvPr>
        </p:nvSpPr>
        <p:spPr>
          <a:xfrm>
            <a:off x="685799" y="2631165"/>
            <a:ext cx="10131425" cy="3649133"/>
          </a:xfrm>
        </p:spPr>
        <p:txBody>
          <a:bodyPr>
            <a:noAutofit/>
          </a:bodyPr>
          <a:lstStyle/>
          <a:p>
            <a:r>
              <a:rPr lang="en-US" sz="2800" dirty="0" smtClean="0"/>
              <a:t>Firms lay off practices makes it less attractive to potential employer.</a:t>
            </a:r>
          </a:p>
          <a:p>
            <a:r>
              <a:rPr lang="en-US" sz="2800" dirty="0" smtClean="0"/>
              <a:t>10-15% of an organization workforce will often quit after layoff.</a:t>
            </a:r>
          </a:p>
          <a:p>
            <a:r>
              <a:rPr lang="en-US" sz="2800" dirty="0" smtClean="0"/>
              <a:t>The uncertainty of the future creates dissatisfaction.</a:t>
            </a:r>
          </a:p>
          <a:p>
            <a:r>
              <a:rPr lang="en-US" sz="2800" dirty="0" smtClean="0"/>
              <a:t>Bumping effect.  ( As lower level employees are laid off there is a time when the least seniors have been bumped out of a job causing training needs and union problems.)</a:t>
            </a:r>
          </a:p>
          <a:p>
            <a:r>
              <a:rPr lang="en-US" sz="2800" dirty="0" smtClean="0"/>
              <a:t>Administrative costs.</a:t>
            </a:r>
          </a:p>
          <a:p>
            <a:r>
              <a:rPr lang="en-US" sz="2800" dirty="0" smtClean="0"/>
              <a:t>Termination costs.</a:t>
            </a:r>
            <a:endParaRPr lang="en-US" sz="2800" dirty="0"/>
          </a:p>
          <a:p>
            <a:r>
              <a:rPr lang="en-US" sz="2800" dirty="0" smtClean="0"/>
              <a:t>Read table 1-2 </a:t>
            </a:r>
          </a:p>
          <a:p>
            <a:endParaRPr lang="en-US" sz="2800" dirty="0" smtClean="0"/>
          </a:p>
        </p:txBody>
      </p:sp>
    </p:spTree>
    <p:extLst>
      <p:ext uri="{BB962C8B-B14F-4D97-AF65-F5344CB8AC3E}">
        <p14:creationId xmlns:p14="http://schemas.microsoft.com/office/powerpoint/2010/main" val="168627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2510" y="366695"/>
            <a:ext cx="7197726" cy="2421464"/>
          </a:xfrm>
        </p:spPr>
        <p:txBody>
          <a:bodyPr/>
          <a:lstStyle/>
          <a:p>
            <a:r>
              <a:rPr lang="en-US" dirty="0" smtClean="0"/>
              <a:t>The strategic view of Human Resource Management</a:t>
            </a:r>
            <a:endParaRPr lang="en-US" dirty="0"/>
          </a:p>
        </p:txBody>
      </p:sp>
      <p:sp>
        <p:nvSpPr>
          <p:cNvPr id="3" name="Subtitle 2"/>
          <p:cNvSpPr>
            <a:spLocks noGrp="1"/>
          </p:cNvSpPr>
          <p:nvPr>
            <p:ph type="subTitle" idx="1"/>
          </p:nvPr>
        </p:nvSpPr>
        <p:spPr>
          <a:xfrm>
            <a:off x="315310" y="2788159"/>
            <a:ext cx="11464926" cy="2614158"/>
          </a:xfrm>
        </p:spPr>
        <p:txBody>
          <a:bodyPr>
            <a:noAutofit/>
          </a:bodyPr>
          <a:lstStyle/>
          <a:p>
            <a:pPr algn="l"/>
            <a:r>
              <a:rPr lang="en-US" sz="3000" dirty="0" smtClean="0"/>
              <a:t>Employees are human assets that increase in value to the organization and the marketplace when investment of appropriate policies and programs are applied.</a:t>
            </a:r>
          </a:p>
          <a:p>
            <a:pPr algn="l"/>
            <a:r>
              <a:rPr lang="en-US" sz="3000" dirty="0" smtClean="0"/>
              <a:t>Effective organization recognize that their employees do have the value, much as the same as the organization’s physical and capital asset have value.</a:t>
            </a:r>
          </a:p>
          <a:p>
            <a:pPr algn="l"/>
            <a:r>
              <a:rPr lang="en-US" sz="3000" dirty="0" smtClean="0"/>
              <a:t>Employees are a valuable source of sustainable competitive advantage. </a:t>
            </a:r>
            <a:endParaRPr lang="en-US" sz="3000" dirty="0"/>
          </a:p>
        </p:txBody>
      </p:sp>
    </p:spTree>
    <p:extLst>
      <p:ext uri="{BB962C8B-B14F-4D97-AF65-F5344CB8AC3E}">
        <p14:creationId xmlns:p14="http://schemas.microsoft.com/office/powerpoint/2010/main" val="431462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4297"/>
            <a:ext cx="10131425" cy="1456267"/>
          </a:xfrm>
        </p:spPr>
        <p:txBody>
          <a:bodyPr/>
          <a:lstStyle/>
          <a:p>
            <a:r>
              <a:rPr lang="en-US" dirty="0" smtClean="0"/>
              <a:t>Alternates to avoiding lay offs</a:t>
            </a:r>
            <a:endParaRPr lang="en-US" dirty="0"/>
          </a:p>
        </p:txBody>
      </p:sp>
      <p:sp>
        <p:nvSpPr>
          <p:cNvPr id="3" name="Content Placeholder 2"/>
          <p:cNvSpPr>
            <a:spLocks noGrp="1"/>
          </p:cNvSpPr>
          <p:nvPr>
            <p:ph idx="1"/>
          </p:nvPr>
        </p:nvSpPr>
        <p:spPr/>
        <p:txBody>
          <a:bodyPr>
            <a:noAutofit/>
          </a:bodyPr>
          <a:lstStyle/>
          <a:p>
            <a:r>
              <a:rPr lang="en-US" sz="3200" dirty="0" smtClean="0"/>
              <a:t>Direct human resource planning towards employment stability</a:t>
            </a:r>
          </a:p>
          <a:p>
            <a:r>
              <a:rPr lang="en-US" sz="3200" dirty="0" smtClean="0"/>
              <a:t>Place emphasis on training and retraining</a:t>
            </a:r>
          </a:p>
          <a:p>
            <a:r>
              <a:rPr lang="en-US" sz="3200" dirty="0" smtClean="0"/>
              <a:t>Maintain lean staffing</a:t>
            </a:r>
          </a:p>
          <a:p>
            <a:r>
              <a:rPr lang="en-US" sz="3200" dirty="0" smtClean="0"/>
              <a:t>Maintain stability with buffers ( part timers, overtime)</a:t>
            </a:r>
          </a:p>
          <a:p>
            <a:r>
              <a:rPr lang="en-US" sz="3200" dirty="0" smtClean="0"/>
              <a:t>Performance appraisal and evaluations. </a:t>
            </a:r>
          </a:p>
          <a:p>
            <a:r>
              <a:rPr lang="en-US" sz="3200" dirty="0" smtClean="0"/>
              <a:t>Select product with long term retention goals</a:t>
            </a:r>
          </a:p>
          <a:p>
            <a:r>
              <a:rPr lang="en-US" sz="3200" dirty="0" smtClean="0"/>
              <a:t>Probationary period for new hires.</a:t>
            </a:r>
            <a:endParaRPr lang="en-US" sz="3200" dirty="0"/>
          </a:p>
        </p:txBody>
      </p:sp>
    </p:spTree>
    <p:extLst>
      <p:ext uri="{BB962C8B-B14F-4D97-AF65-F5344CB8AC3E}">
        <p14:creationId xmlns:p14="http://schemas.microsoft.com/office/powerpoint/2010/main" val="1374365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5907" y="439479"/>
            <a:ext cx="9541319" cy="5811404"/>
          </a:xfrm>
        </p:spPr>
      </p:pic>
    </p:spTree>
    <p:extLst>
      <p:ext uri="{BB962C8B-B14F-4D97-AF65-F5344CB8AC3E}">
        <p14:creationId xmlns:p14="http://schemas.microsoft.com/office/powerpoint/2010/main" val="682433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GB" sz="3200" dirty="0"/>
              <a:t>In 1994, a “Major Showdown in the airline industry” was shaping up involving Southwest, United and Continental Airlines. The other airlines (Southwest’s’ competitors) had been hurt by competition from Southwest and decided to try their hands at competing head-to-head with Southwest in the type of low fare, no frill, air service that Southwest had become known for. It didn’t work out as well for them as it had for Southwest. Continental </a:t>
            </a:r>
            <a:r>
              <a:rPr lang="en-GB" sz="3200" dirty="0" err="1"/>
              <a:t>Lite</a:t>
            </a:r>
            <a:r>
              <a:rPr lang="en-GB" sz="3200" dirty="0"/>
              <a:t>, could not match the efficiency of Southwest and their CEO was purportedly not particularly people-oriented. United’s “Shuttle” was plagued by unhappy employees and an abundance of intracompany rivalries and conflicts.</a:t>
            </a:r>
          </a:p>
          <a:p>
            <a:endParaRPr lang="en-US" sz="3200" dirty="0"/>
          </a:p>
        </p:txBody>
      </p:sp>
    </p:spTree>
    <p:extLst>
      <p:ext uri="{BB962C8B-B14F-4D97-AF65-F5344CB8AC3E}">
        <p14:creationId xmlns:p14="http://schemas.microsoft.com/office/powerpoint/2010/main" val="2103176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GB" sz="3200" dirty="0"/>
              <a:t>So where does Southwest’s completive advantage lie? Southwest believes their competitive advantage lies mainly with their people and how they are managed and not so much with their pricing structure. The leverage lies with the people! Among other things that were not so easy for the other airlines to imitate, Southwest encouraged their employees to deliver great customer service and have fun (which often go hand-on-hand</a:t>
            </a:r>
            <a:r>
              <a:rPr lang="en-GB" sz="3200" dirty="0" smtClean="0">
                <a:effectLst/>
              </a:rPr>
              <a:t> </a:t>
            </a:r>
            <a:endParaRPr lang="en-US" sz="3200" dirty="0"/>
          </a:p>
        </p:txBody>
      </p:sp>
    </p:spTree>
    <p:extLst>
      <p:ext uri="{BB962C8B-B14F-4D97-AF65-F5344CB8AC3E}">
        <p14:creationId xmlns:p14="http://schemas.microsoft.com/office/powerpoint/2010/main" val="50536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GB" sz="2800" dirty="0"/>
              <a:t>Not to be underestimated is the fact that Southwest’s workforce is very productive. Their turnaround time (arrival at gate to next departure) is about 15 minutes, as compared to an industry average of about 35 minutes. Also Southwest accomplishes this with great efficiency; they use fewer people at gate and a smaller ground crew. Harold </a:t>
            </a:r>
            <a:r>
              <a:rPr lang="en-GB" sz="2800" dirty="0" err="1"/>
              <a:t>Sirkin</a:t>
            </a:r>
            <a:r>
              <a:rPr lang="en-GB" sz="2800" dirty="0"/>
              <a:t>, an airline specialist with BCG said, “Southwest works because people pull together to do what they need to get a plane turned around. That is part of the Southwest culture. And if it means the pilots need to load bags, they’ll do it.” Southwest averages nearly forty percent fewer employees dedicated to an aircraft than industry average (81 vs. 130), a testament to their productivity. This means they need a smaller load factor (about 55%) on their planes to break even.</a:t>
            </a:r>
          </a:p>
          <a:p>
            <a:endParaRPr lang="en-US" sz="2800" dirty="0"/>
          </a:p>
        </p:txBody>
      </p:sp>
    </p:spTree>
    <p:extLst>
      <p:ext uri="{BB962C8B-B14F-4D97-AF65-F5344CB8AC3E}">
        <p14:creationId xmlns:p14="http://schemas.microsoft.com/office/powerpoint/2010/main" val="324032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7293" y="262270"/>
            <a:ext cx="9540439" cy="6374060"/>
          </a:xfrm>
        </p:spPr>
      </p:pic>
    </p:spTree>
    <p:extLst>
      <p:ext uri="{BB962C8B-B14F-4D97-AF65-F5344CB8AC3E}">
        <p14:creationId xmlns:p14="http://schemas.microsoft.com/office/powerpoint/2010/main" val="1564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GB" sz="3200" dirty="0"/>
              <a:t>Southwest’s human resources department is named the “people department” and stresses the two “C’s”” compassion and common sense. They tell people to “break the rules” if they need to.</a:t>
            </a:r>
          </a:p>
          <a:p>
            <a:r>
              <a:rPr lang="en-GB" sz="3200" dirty="0"/>
              <a:t>The “Southwest Spirit” appears to be: creative, not too uptight (loose), strong on teamwork, positive, a bit non-conformist, a little outrageous and extroverted.</a:t>
            </a:r>
          </a:p>
          <a:p>
            <a:endParaRPr lang="en-US" sz="3200" dirty="0"/>
          </a:p>
        </p:txBody>
      </p:sp>
    </p:spTree>
    <p:extLst>
      <p:ext uri="{BB962C8B-B14F-4D97-AF65-F5344CB8AC3E}">
        <p14:creationId xmlns:p14="http://schemas.microsoft.com/office/powerpoint/2010/main" val="522243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GB" sz="2800" u="sng" dirty="0" smtClean="0"/>
              <a:t>What lessons can be drawn?</a:t>
            </a:r>
            <a:endParaRPr lang="en-GB" sz="2800" dirty="0" smtClean="0"/>
          </a:p>
          <a:p>
            <a:pPr lvl="0"/>
            <a:r>
              <a:rPr lang="en-GB" sz="2800" dirty="0" smtClean="0"/>
              <a:t>The leverage that corporate culture and the human resource can provide for strategic advantage and change cannot and should not be underestimated. However, it must also be “articulated, practiced and reinforced.” The employees who are the face of the company must also be bought in heart and mind, and actually do and say what the company values.</a:t>
            </a:r>
          </a:p>
        </p:txBody>
      </p:sp>
    </p:spTree>
    <p:extLst>
      <p:ext uri="{BB962C8B-B14F-4D97-AF65-F5344CB8AC3E}">
        <p14:creationId xmlns:p14="http://schemas.microsoft.com/office/powerpoint/2010/main" val="580721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r>
              <a:rPr lang="en-GB" sz="3200" dirty="0"/>
              <a:t>It is good practice to put one’s energy in figuring out how to do better every day and how to achieve continuous improvement and not to waste too much energy worrying about the competition.</a:t>
            </a:r>
          </a:p>
          <a:p>
            <a:pPr lvl="0"/>
            <a:r>
              <a:rPr lang="en-GB" sz="3200" dirty="0"/>
              <a:t>An intracompany family spirit and atmosphere of trust as well as meaningful interpersonal connections go a long way to fostering motivation and a sense of job satisfaction. And have no doubt, this is directly related to the bottom line.</a:t>
            </a:r>
          </a:p>
          <a:p>
            <a:pPr lvl="0"/>
            <a:r>
              <a:rPr lang="en-GB" sz="3200" dirty="0"/>
              <a:t>Growing too fast can hurt the “family” feel of a company.</a:t>
            </a:r>
          </a:p>
          <a:p>
            <a:endParaRPr lang="en-US" sz="3200" dirty="0"/>
          </a:p>
        </p:txBody>
      </p:sp>
    </p:spTree>
    <p:extLst>
      <p:ext uri="{BB962C8B-B14F-4D97-AF65-F5344CB8AC3E}">
        <p14:creationId xmlns:p14="http://schemas.microsoft.com/office/powerpoint/2010/main" val="49747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Investment-Oriented Organization</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They sees people as central to mission and strategy</a:t>
            </a: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Mission statement and strategic objectives incorporate the value of human assets in achieving goals.</a:t>
            </a: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Management Philosophy encourages the development and retention of Human assets</a:t>
            </a:r>
          </a:p>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They do not treat human asset in the same way as physical assets.</a:t>
            </a:r>
            <a:endParaRPr lang="en-US" sz="3200" dirty="0"/>
          </a:p>
        </p:txBody>
      </p:sp>
    </p:spTree>
    <p:extLst>
      <p:ext uri="{BB962C8B-B14F-4D97-AF65-F5344CB8AC3E}">
        <p14:creationId xmlns:p14="http://schemas.microsoft.com/office/powerpoint/2010/main" val="23072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7530" y="365760"/>
            <a:ext cx="4883530" cy="6149340"/>
          </a:xfrm>
        </p:spPr>
      </p:pic>
    </p:spTree>
    <p:extLst>
      <p:ext uri="{BB962C8B-B14F-4D97-AF65-F5344CB8AC3E}">
        <p14:creationId xmlns:p14="http://schemas.microsoft.com/office/powerpoint/2010/main" val="187632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Sustainable Competitive Advantage</a:t>
            </a:r>
            <a:endParaRPr lang="en-US" dirty="0"/>
          </a:p>
        </p:txBody>
      </p:sp>
      <p:sp>
        <p:nvSpPr>
          <p:cNvPr id="3" name="Content Placeholder 2"/>
          <p:cNvSpPr>
            <a:spLocks noGrp="1"/>
          </p:cNvSpPr>
          <p:nvPr>
            <p:ph idx="1"/>
          </p:nvPr>
        </p:nvSpPr>
        <p:spPr/>
        <p:txBody>
          <a:bodyPr>
            <a:normAutofit/>
          </a:bodyPr>
          <a:lstStyle/>
          <a:p>
            <a:r>
              <a:rPr lang="en-US" sz="3200" dirty="0" smtClean="0"/>
              <a:t>Valuable to the firm in that it exploits weakness or neutralizes threats.</a:t>
            </a:r>
          </a:p>
          <a:p>
            <a:r>
              <a:rPr lang="en-US" sz="3200" dirty="0" smtClean="0"/>
              <a:t>Must be rare among competitors. </a:t>
            </a:r>
          </a:p>
          <a:p>
            <a:r>
              <a:rPr lang="en-US" sz="3200" dirty="0" smtClean="0"/>
              <a:t>Must be difficult for competitors to imitate.</a:t>
            </a:r>
          </a:p>
          <a:p>
            <a:r>
              <a:rPr lang="en-US" sz="3200" dirty="0" smtClean="0"/>
              <a:t>Must not be easily substitutable. </a:t>
            </a:r>
            <a:endParaRPr lang="en-US" sz="3200" dirty="0"/>
          </a:p>
        </p:txBody>
      </p:sp>
    </p:spTree>
    <p:extLst>
      <p:ext uri="{BB962C8B-B14F-4D97-AF65-F5344CB8AC3E}">
        <p14:creationId xmlns:p14="http://schemas.microsoft.com/office/powerpoint/2010/main" val="225144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competitive Environment 	</a:t>
            </a:r>
            <a:endParaRPr lang="en-US" dirty="0"/>
          </a:p>
        </p:txBody>
      </p:sp>
      <p:sp>
        <p:nvSpPr>
          <p:cNvPr id="3" name="Content Placeholder 2"/>
          <p:cNvSpPr>
            <a:spLocks noGrp="1"/>
          </p:cNvSpPr>
          <p:nvPr>
            <p:ph idx="1"/>
          </p:nvPr>
        </p:nvSpPr>
        <p:spPr/>
        <p:txBody>
          <a:bodyPr>
            <a:normAutofit/>
          </a:bodyPr>
          <a:lstStyle/>
          <a:p>
            <a:r>
              <a:rPr lang="en-US" sz="3200" dirty="0" smtClean="0"/>
              <a:t>Shortened product Life-cycles</a:t>
            </a:r>
          </a:p>
          <a:p>
            <a:r>
              <a:rPr lang="en-US" sz="3200" dirty="0" smtClean="0"/>
              <a:t>Erosion of patent protection</a:t>
            </a:r>
          </a:p>
          <a:p>
            <a:r>
              <a:rPr lang="en-US" sz="3200" dirty="0" smtClean="0"/>
              <a:t>Decreased regulation and protected markets</a:t>
            </a:r>
          </a:p>
          <a:p>
            <a:r>
              <a:rPr lang="en-US" sz="3200" dirty="0" smtClean="0"/>
              <a:t>Increased access to capital markets</a:t>
            </a:r>
          </a:p>
          <a:p>
            <a:r>
              <a:rPr lang="en-US" sz="3200" dirty="0" smtClean="0"/>
              <a:t>Increasing Importance of innovation, both process and product.</a:t>
            </a:r>
            <a:endParaRPr lang="en-US" sz="3200" dirty="0"/>
          </a:p>
        </p:txBody>
      </p:sp>
    </p:spTree>
    <p:extLst>
      <p:ext uri="{BB962C8B-B14F-4D97-AF65-F5344CB8AC3E}">
        <p14:creationId xmlns:p14="http://schemas.microsoft.com/office/powerpoint/2010/main" val="17316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 and competitive advantage</a:t>
            </a:r>
            <a:endParaRPr lang="en-US" dirty="0"/>
          </a:p>
        </p:txBody>
      </p:sp>
      <p:sp>
        <p:nvSpPr>
          <p:cNvPr id="3" name="Content Placeholder 2"/>
          <p:cNvSpPr>
            <a:spLocks noGrp="1"/>
          </p:cNvSpPr>
          <p:nvPr>
            <p:ph idx="1"/>
          </p:nvPr>
        </p:nvSpPr>
        <p:spPr/>
        <p:txBody>
          <a:bodyPr>
            <a:noAutofit/>
          </a:bodyPr>
          <a:lstStyle/>
          <a:p>
            <a:r>
              <a:rPr lang="en-US" sz="3200" dirty="0" smtClean="0"/>
              <a:t>The international Motor Vehicle study, a worldwide research study of the automobile industry conducted at MIT showed that people-centered practices were associated with almost twice the productivity and quality as conventional mass production</a:t>
            </a:r>
          </a:p>
          <a:p>
            <a:endParaRPr lang="en-US" sz="3200" dirty="0"/>
          </a:p>
          <a:p>
            <a:r>
              <a:rPr lang="en-US" sz="3200" dirty="0" smtClean="0"/>
              <a:t>Similar studies in steel, apparel and semiconductors, sponsored by the Alfred P. Sloan Foundation, revel similar positive effects for people-centric practices. </a:t>
            </a:r>
          </a:p>
        </p:txBody>
      </p:sp>
    </p:spTree>
    <p:extLst>
      <p:ext uri="{BB962C8B-B14F-4D97-AF65-F5344CB8AC3E}">
        <p14:creationId xmlns:p14="http://schemas.microsoft.com/office/powerpoint/2010/main" val="87258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investment perspective thinks about-</a:t>
            </a:r>
            <a:endParaRPr lang="en-US" dirty="0"/>
          </a:p>
        </p:txBody>
      </p:sp>
      <p:sp>
        <p:nvSpPr>
          <p:cNvPr id="3" name="Content Placeholder 2"/>
          <p:cNvSpPr>
            <a:spLocks noGrp="1"/>
          </p:cNvSpPr>
          <p:nvPr>
            <p:ph idx="1"/>
          </p:nvPr>
        </p:nvSpPr>
        <p:spPr/>
        <p:txBody>
          <a:bodyPr>
            <a:noAutofit/>
          </a:bodyPr>
          <a:lstStyle/>
          <a:p>
            <a:r>
              <a:rPr lang="en-US" sz="3200" dirty="0" smtClean="0"/>
              <a:t>The best way to invest in people</a:t>
            </a:r>
          </a:p>
          <a:p>
            <a:r>
              <a:rPr lang="en-US" sz="3200" dirty="0" smtClean="0"/>
              <a:t>Costs- Out of pocket vs Opportunity </a:t>
            </a:r>
          </a:p>
          <a:p>
            <a:r>
              <a:rPr lang="en-US" sz="3200" dirty="0" smtClean="0"/>
              <a:t>Human Assets become competitive advantage</a:t>
            </a:r>
          </a:p>
          <a:p>
            <a:r>
              <a:rPr lang="en-US" sz="3200" dirty="0" smtClean="0"/>
              <a:t>Required skills become less manual more knowledge based</a:t>
            </a:r>
          </a:p>
          <a:p>
            <a:r>
              <a:rPr lang="en-US" sz="3200" dirty="0" smtClean="0"/>
              <a:t>Appropriate, integrated, strategy-consistent approach is needed. </a:t>
            </a:r>
            <a:endParaRPr lang="en-US" sz="3200" dirty="0"/>
          </a:p>
        </p:txBody>
      </p:sp>
    </p:spTree>
    <p:extLst>
      <p:ext uri="{BB962C8B-B14F-4D97-AF65-F5344CB8AC3E}">
        <p14:creationId xmlns:p14="http://schemas.microsoft.com/office/powerpoint/2010/main" val="118369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7480" y="253058"/>
            <a:ext cx="6263640" cy="6227451"/>
          </a:xfrm>
        </p:spPr>
      </p:pic>
    </p:spTree>
    <p:extLst>
      <p:ext uri="{BB962C8B-B14F-4D97-AF65-F5344CB8AC3E}">
        <p14:creationId xmlns:p14="http://schemas.microsoft.com/office/powerpoint/2010/main" val="135227146"/>
      </p:ext>
    </p:extLst>
  </p:cSld>
  <p:clrMapOvr>
    <a:masterClrMapping/>
  </p:clrMapOvr>
</p:sld>
</file>

<file path=ppt/theme/theme1.xml><?xml version="1.0" encoding="utf-8"?>
<a:theme xmlns:a="http://schemas.openxmlformats.org/drawingml/2006/main" name="Oeshwik lecture 1">
  <a:themeElements>
    <a:clrScheme name="oeshwik1">
      <a:dk1>
        <a:srgbClr val="000000"/>
      </a:dk1>
      <a:lt1>
        <a:srgbClr val="C5D5FF"/>
      </a:lt1>
      <a:dk2>
        <a:srgbClr val="565F6A"/>
      </a:dk2>
      <a:lt2>
        <a:srgbClr val="A1CBE7"/>
      </a:lt2>
      <a:accent1>
        <a:srgbClr val="D51D59"/>
      </a:accent1>
      <a:accent2>
        <a:srgbClr val="ED9B12"/>
      </a:accent2>
      <a:accent3>
        <a:srgbClr val="2BA509"/>
      </a:accent3>
      <a:accent4>
        <a:srgbClr val="FFC000"/>
      </a:accent4>
      <a:accent5>
        <a:srgbClr val="253AC4"/>
      </a:accent5>
      <a:accent6>
        <a:srgbClr val="AD1D9F"/>
      </a:accent6>
      <a:hlink>
        <a:srgbClr val="000000"/>
      </a:hlink>
      <a:folHlink>
        <a:srgbClr val="00000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shwik lecture 1" id="{D219B81A-0A01-C84E-BEF7-68DA7DF79519}" vid="{EC42BE9F-4F13-4F47-8A17-E1E9EA21E507}"/>
    </a:ext>
  </a:extLst>
</a:theme>
</file>

<file path=docProps/app.xml><?xml version="1.0" encoding="utf-8"?>
<Properties xmlns="http://schemas.openxmlformats.org/officeDocument/2006/extended-properties" xmlns:vt="http://schemas.openxmlformats.org/officeDocument/2006/docPropsVTypes">
  <Template>Oeshwik lecture 1</Template>
  <TotalTime>110</TotalTime>
  <Words>1402</Words>
  <Application>Microsoft Macintosh PowerPoint</Application>
  <PresentationFormat>Widescreen</PresentationFormat>
  <Paragraphs>111</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Mangal</vt:lpstr>
      <vt:lpstr>Times New Roman</vt:lpstr>
      <vt:lpstr>Arial</vt:lpstr>
      <vt:lpstr>Oeshwik lecture 1</vt:lpstr>
      <vt:lpstr>Chapter 1  </vt:lpstr>
      <vt:lpstr>The strategic view of Human Resource Management</vt:lpstr>
      <vt:lpstr>Investment-Oriented Organization</vt:lpstr>
      <vt:lpstr>PowerPoint Presentation</vt:lpstr>
      <vt:lpstr>Sources of Sustainable Competitive Advantage</vt:lpstr>
      <vt:lpstr>The New competitive Environment  </vt:lpstr>
      <vt:lpstr>HR and competitive advantage</vt:lpstr>
      <vt:lpstr>An investment perspective thinks about-</vt:lpstr>
      <vt:lpstr>PowerPoint Presentation</vt:lpstr>
      <vt:lpstr>Factors Influencing Investment Orientation</vt:lpstr>
      <vt:lpstr>PowerPoint Presentation</vt:lpstr>
      <vt:lpstr>PowerPoint Presentation</vt:lpstr>
      <vt:lpstr>RISKS </vt:lpstr>
      <vt:lpstr>Mercer Model of Measuring HR impact </vt:lpstr>
      <vt:lpstr>Investment in Training</vt:lpstr>
      <vt:lpstr>Investment in Employability</vt:lpstr>
      <vt:lpstr>Investment in management development</vt:lpstr>
      <vt:lpstr>Investment practice for improved retention</vt:lpstr>
      <vt:lpstr>Recognizing the costs of downsizing and layoff</vt:lpstr>
      <vt:lpstr>Alternates to avoiding lay offs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dc:title>
  <dc:creator>Oeshwik Ahmed</dc:creator>
  <cp:lastModifiedBy>Oeshwik Ahmed</cp:lastModifiedBy>
  <cp:revision>19</cp:revision>
  <dcterms:created xsi:type="dcterms:W3CDTF">2018-01-19T08:17:24Z</dcterms:created>
  <dcterms:modified xsi:type="dcterms:W3CDTF">2018-04-25T13:35:27Z</dcterms:modified>
</cp:coreProperties>
</file>