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sldIdLst>
    <p:sldId id="256" r:id="rId2"/>
    <p:sldId id="257" r:id="rId3"/>
    <p:sldId id="258" r:id="rId4"/>
    <p:sldId id="259" r:id="rId5"/>
    <p:sldId id="260" r:id="rId6"/>
    <p:sldId id="294" r:id="rId7"/>
    <p:sldId id="291" r:id="rId8"/>
    <p:sldId id="261" r:id="rId9"/>
    <p:sldId id="295" r:id="rId10"/>
    <p:sldId id="296" r:id="rId11"/>
    <p:sldId id="262" r:id="rId12"/>
    <p:sldId id="263" r:id="rId13"/>
    <p:sldId id="264" r:id="rId14"/>
    <p:sldId id="297" r:id="rId15"/>
    <p:sldId id="265" r:id="rId16"/>
    <p:sldId id="298" r:id="rId17"/>
    <p:sldId id="266" r:id="rId18"/>
    <p:sldId id="299" r:id="rId19"/>
    <p:sldId id="300" r:id="rId20"/>
    <p:sldId id="301" r:id="rId21"/>
    <p:sldId id="302" r:id="rId22"/>
    <p:sldId id="303" r:id="rId23"/>
    <p:sldId id="304" r:id="rId24"/>
    <p:sldId id="305" r:id="rId25"/>
    <p:sldId id="267" r:id="rId26"/>
    <p:sldId id="268" r:id="rId27"/>
    <p:sldId id="26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45"/>
    <p:restoredTop sz="94643"/>
  </p:normalViewPr>
  <p:slideViewPr>
    <p:cSldViewPr snapToGrid="0" snapToObjects="1">
      <p:cViewPr varScale="1">
        <p:scale>
          <a:sx n="66" d="100"/>
          <a:sy n="66" d="100"/>
        </p:scale>
        <p:origin x="216" y="1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BA90B-7A7F-974C-BFEE-7C4D231C64E4}" type="datetimeFigureOut">
              <a:rPr lang="en-US" smtClean="0"/>
              <a:t>4/25/18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ED0D95-9D40-5247-925F-39D1945EE5E0}" type="slidenum">
              <a:rPr lang="en-US" smtClean="0"/>
              <a:t>‹#›</a:t>
            </a:fld>
            <a:endParaRPr lang="en-US"/>
          </a:p>
        </p:txBody>
      </p:sp>
    </p:spTree>
    <p:extLst>
      <p:ext uri="{BB962C8B-B14F-4D97-AF65-F5344CB8AC3E}">
        <p14:creationId xmlns:p14="http://schemas.microsoft.com/office/powerpoint/2010/main" val="1614695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t>
            </a:r>
            <a:r>
              <a:rPr lang="en-US" i="1" dirty="0" smtClean="0"/>
              <a:t>ex parte</a:t>
            </a:r>
            <a:r>
              <a:rPr lang="en-US" dirty="0" smtClean="0"/>
              <a:t> decision is one decided by a judge without requiring all of the parties to the controversy to be present.</a:t>
            </a:r>
            <a:endParaRPr lang="en-US" dirty="0"/>
          </a:p>
        </p:txBody>
      </p:sp>
      <p:sp>
        <p:nvSpPr>
          <p:cNvPr id="4" name="Slide Number Placeholder 3"/>
          <p:cNvSpPr>
            <a:spLocks noGrp="1"/>
          </p:cNvSpPr>
          <p:nvPr>
            <p:ph type="sldNum" sz="quarter" idx="10"/>
          </p:nvPr>
        </p:nvSpPr>
        <p:spPr/>
        <p:txBody>
          <a:bodyPr/>
          <a:lstStyle/>
          <a:p>
            <a:fld id="{DBED0D95-9D40-5247-925F-39D1945EE5E0}" type="slidenum">
              <a:rPr lang="en-US" smtClean="0"/>
              <a:t>24</a:t>
            </a:fld>
            <a:endParaRPr lang="en-US"/>
          </a:p>
        </p:txBody>
      </p:sp>
    </p:spTree>
    <p:extLst>
      <p:ext uri="{BB962C8B-B14F-4D97-AF65-F5344CB8AC3E}">
        <p14:creationId xmlns:p14="http://schemas.microsoft.com/office/powerpoint/2010/main" val="435765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2118ACC-567B-994F-AB14-89648E752D14}" type="datetimeFigureOut">
              <a:rPr lang="en-US" smtClean="0"/>
              <a:t>4/25/18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1184221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118ACC-567B-994F-AB14-89648E752D14}"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183952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118ACC-567B-994F-AB14-89648E752D14}"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1781354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118ACC-567B-994F-AB14-89648E752D14}"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1151693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118ACC-567B-994F-AB14-89648E752D14}"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1235199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2118ACC-567B-994F-AB14-89648E752D14}"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272404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2118ACC-567B-994F-AB14-89648E752D14}" type="datetimeFigureOut">
              <a:rPr lang="en-US" smtClean="0"/>
              <a:t>4/25/18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2014124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2118ACC-567B-994F-AB14-89648E752D14}"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601878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2118ACC-567B-994F-AB14-89648E752D14}"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111941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a:defRPr sz="3600"/>
            </a:lvl1pPr>
            <a:lvl2pPr>
              <a:defRPr sz="3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118ACC-567B-994F-AB14-89648E752D14}"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33345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118ACC-567B-994F-AB14-89648E752D14}"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155939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118ACC-567B-994F-AB14-89648E752D14}"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942632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118ACC-567B-994F-AB14-89648E752D14}"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83707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118ACC-567B-994F-AB14-89648E752D14}" type="datetimeFigureOut">
              <a:rPr lang="en-US" smtClean="0"/>
              <a:t>4/25/18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57395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18ACC-567B-994F-AB14-89648E752D14}" type="datetimeFigureOut">
              <a:rPr lang="en-US" smtClean="0"/>
              <a:t>4/25/18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2064709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118ACC-567B-994F-AB14-89648E752D14}"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3854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118ACC-567B-994F-AB14-89648E752D14}"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E95779B-83FC-C34E-B8E5-7F4D576FFB31}" type="slidenum">
              <a:rPr lang="en-US" smtClean="0"/>
              <a:t>‹#›</a:t>
            </a:fld>
            <a:endParaRPr lang="en-US"/>
          </a:p>
        </p:txBody>
      </p:sp>
    </p:spTree>
    <p:extLst>
      <p:ext uri="{BB962C8B-B14F-4D97-AF65-F5344CB8AC3E}">
        <p14:creationId xmlns:p14="http://schemas.microsoft.com/office/powerpoint/2010/main" val="10086230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2118ACC-567B-994F-AB14-89648E752D14}" type="datetimeFigureOut">
              <a:rPr lang="en-US" smtClean="0"/>
              <a:t>4/25/18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E95779B-83FC-C34E-B8E5-7F4D576FFB31}" type="slidenum">
              <a:rPr lang="en-US" smtClean="0"/>
              <a:t>‹#›</a:t>
            </a:fld>
            <a:endParaRPr lang="en-US"/>
          </a:p>
        </p:txBody>
      </p:sp>
    </p:spTree>
    <p:extLst>
      <p:ext uri="{BB962C8B-B14F-4D97-AF65-F5344CB8AC3E}">
        <p14:creationId xmlns:p14="http://schemas.microsoft.com/office/powerpoint/2010/main" val="245394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Industrial Dispute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98045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3400" b="1" dirty="0"/>
              <a:t>Picketing: </a:t>
            </a:r>
            <a:endParaRPr lang="en-US" sz="3400" b="1" dirty="0" smtClean="0"/>
          </a:p>
          <a:p>
            <a:r>
              <a:rPr lang="en-US" sz="3400" dirty="0"/>
              <a:t>When workers are dissuaded from reporting for work by stationing certain men at the factory gates, such a step is known as picketing. If picketing does not involve any violence, it is perfectly legal</a:t>
            </a:r>
            <a:r>
              <a:rPr lang="en-US" sz="3400" dirty="0" smtClean="0"/>
              <a:t>.</a:t>
            </a:r>
          </a:p>
          <a:p>
            <a:r>
              <a:rPr lang="en-US" sz="3400" dirty="0"/>
              <a:t>It is basically a method of drawing the attention of public towards the fact there is a dispute between the management and the workers. </a:t>
            </a:r>
          </a:p>
        </p:txBody>
      </p:sp>
    </p:spTree>
    <p:extLst>
      <p:ext uri="{BB962C8B-B14F-4D97-AF65-F5344CB8AC3E}">
        <p14:creationId xmlns:p14="http://schemas.microsoft.com/office/powerpoint/2010/main" val="488511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Causes of Industrial Disputes</a:t>
            </a:r>
            <a:endParaRPr lang="en-US" dirty="0"/>
          </a:p>
        </p:txBody>
      </p:sp>
      <p:sp>
        <p:nvSpPr>
          <p:cNvPr id="3" name="Content Placeholder 2"/>
          <p:cNvSpPr>
            <a:spLocks noGrp="1"/>
          </p:cNvSpPr>
          <p:nvPr>
            <p:ph idx="1"/>
          </p:nvPr>
        </p:nvSpPr>
        <p:spPr>
          <a:xfrm>
            <a:off x="838200" y="1191492"/>
            <a:ext cx="11049000" cy="5666508"/>
          </a:xfrm>
        </p:spPr>
        <p:txBody>
          <a:bodyPr>
            <a:normAutofit/>
          </a:bodyPr>
          <a:lstStyle/>
          <a:p>
            <a:r>
              <a:rPr lang="en-US" sz="3400" dirty="0" smtClean="0"/>
              <a:t>Institutional Causes (wages, bonus)</a:t>
            </a:r>
          </a:p>
          <a:p>
            <a:r>
              <a:rPr lang="en-US" sz="3400" dirty="0" smtClean="0"/>
              <a:t>Employment related causes (Hours of work, Leaves, Retrenchment)</a:t>
            </a:r>
          </a:p>
          <a:p>
            <a:r>
              <a:rPr lang="en-US" sz="3400" dirty="0" smtClean="0"/>
              <a:t>Non-Recognition of union</a:t>
            </a:r>
          </a:p>
          <a:p>
            <a:r>
              <a:rPr lang="en-US" sz="3400" dirty="0" smtClean="0"/>
              <a:t>Sympathy strikes</a:t>
            </a:r>
          </a:p>
          <a:p>
            <a:r>
              <a:rPr lang="en-US" sz="3400" dirty="0" smtClean="0"/>
              <a:t>Administration related causes </a:t>
            </a:r>
          </a:p>
          <a:p>
            <a:r>
              <a:rPr lang="en-US" sz="3400" dirty="0" smtClean="0"/>
              <a:t>Political causes. (multiple trade unions, multiple labor laws causing contradiction)</a:t>
            </a:r>
            <a:endParaRPr lang="en-US" sz="3400" dirty="0"/>
          </a:p>
        </p:txBody>
      </p:sp>
    </p:spTree>
    <p:extLst>
      <p:ext uri="{BB962C8B-B14F-4D97-AF65-F5344CB8AC3E}">
        <p14:creationId xmlns:p14="http://schemas.microsoft.com/office/powerpoint/2010/main" val="892429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Unfair Labor Practices by Management	</a:t>
            </a:r>
            <a:endParaRPr lang="en-US" dirty="0"/>
          </a:p>
        </p:txBody>
      </p:sp>
      <p:sp>
        <p:nvSpPr>
          <p:cNvPr id="3" name="Content Placeholder 2"/>
          <p:cNvSpPr>
            <a:spLocks noGrp="1"/>
          </p:cNvSpPr>
          <p:nvPr>
            <p:ph idx="1"/>
          </p:nvPr>
        </p:nvSpPr>
        <p:spPr/>
        <p:txBody>
          <a:bodyPr>
            <a:normAutofit lnSpcReduction="10000"/>
          </a:bodyPr>
          <a:lstStyle/>
          <a:p>
            <a:r>
              <a:rPr lang="en-US" sz="3400" dirty="0" smtClean="0"/>
              <a:t>Interfere with collective bargaining activities.</a:t>
            </a:r>
          </a:p>
          <a:p>
            <a:r>
              <a:rPr lang="en-US" sz="3400" dirty="0" smtClean="0"/>
              <a:t>Dominate the formation of labor organizations.</a:t>
            </a:r>
          </a:p>
          <a:p>
            <a:r>
              <a:rPr lang="en-US" sz="3400" dirty="0" smtClean="0"/>
              <a:t>Discriminate against hiring, training, work environment.</a:t>
            </a:r>
          </a:p>
          <a:p>
            <a:r>
              <a:rPr lang="en-US" sz="3400" dirty="0" smtClean="0"/>
              <a:t>Discharge unfairly. </a:t>
            </a:r>
          </a:p>
          <a:p>
            <a:r>
              <a:rPr lang="en-US" sz="3400" dirty="0" smtClean="0"/>
              <a:t>Refuse to bargain in good faith. </a:t>
            </a:r>
          </a:p>
        </p:txBody>
      </p:sp>
    </p:spTree>
    <p:extLst>
      <p:ext uri="{BB962C8B-B14F-4D97-AF65-F5344CB8AC3E}">
        <p14:creationId xmlns:p14="http://schemas.microsoft.com/office/powerpoint/2010/main" val="1032563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Unfair Labor practices by Unions	</a:t>
            </a:r>
            <a:endParaRPr lang="en-US" dirty="0"/>
          </a:p>
        </p:txBody>
      </p:sp>
      <p:sp>
        <p:nvSpPr>
          <p:cNvPr id="3" name="Content Placeholder 2"/>
          <p:cNvSpPr>
            <a:spLocks noGrp="1"/>
          </p:cNvSpPr>
          <p:nvPr>
            <p:ph idx="1"/>
          </p:nvPr>
        </p:nvSpPr>
        <p:spPr>
          <a:xfrm>
            <a:off x="628650" y="1767166"/>
            <a:ext cx="10934700" cy="3857780"/>
          </a:xfrm>
        </p:spPr>
        <p:txBody>
          <a:bodyPr>
            <a:normAutofit/>
          </a:bodyPr>
          <a:lstStyle/>
          <a:p>
            <a:r>
              <a:rPr lang="en-US" sz="3400" dirty="0" smtClean="0"/>
              <a:t>Restrain employees or employers to exercise their legal rights.</a:t>
            </a:r>
          </a:p>
          <a:p>
            <a:r>
              <a:rPr lang="en-US" sz="3400" dirty="0" smtClean="0"/>
              <a:t>Force an employer to discriminate against a union member.</a:t>
            </a:r>
          </a:p>
          <a:p>
            <a:r>
              <a:rPr lang="en-US" sz="3400" dirty="0" smtClean="0"/>
              <a:t>Refuse to bargain with an employer in good faith.</a:t>
            </a:r>
          </a:p>
          <a:p>
            <a:r>
              <a:rPr lang="en-US" sz="3400" dirty="0" smtClean="0"/>
              <a:t>Engage in strikes to threat members of management.</a:t>
            </a:r>
          </a:p>
        </p:txBody>
      </p:sp>
    </p:spTree>
    <p:extLst>
      <p:ext uri="{BB962C8B-B14F-4D97-AF65-F5344CB8AC3E}">
        <p14:creationId xmlns:p14="http://schemas.microsoft.com/office/powerpoint/2010/main" val="1536966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Unfair Labor practices by Unions	</a:t>
            </a:r>
            <a:endParaRPr lang="en-US" dirty="0"/>
          </a:p>
        </p:txBody>
      </p:sp>
      <p:sp>
        <p:nvSpPr>
          <p:cNvPr id="3" name="Content Placeholder 2"/>
          <p:cNvSpPr>
            <a:spLocks noGrp="1"/>
          </p:cNvSpPr>
          <p:nvPr>
            <p:ph idx="1"/>
          </p:nvPr>
        </p:nvSpPr>
        <p:spPr>
          <a:xfrm>
            <a:off x="419100" y="1905711"/>
            <a:ext cx="11353800" cy="5534180"/>
          </a:xfrm>
        </p:spPr>
        <p:txBody>
          <a:bodyPr>
            <a:normAutofit/>
          </a:bodyPr>
          <a:lstStyle/>
          <a:p>
            <a:r>
              <a:rPr lang="en-US" sz="3400" dirty="0"/>
              <a:t>Require an employer to bargain with a union other than the one employees have selected.</a:t>
            </a:r>
          </a:p>
          <a:p>
            <a:r>
              <a:rPr lang="en-US" sz="3400" dirty="0"/>
              <a:t>Demand excessive initiation fees.</a:t>
            </a:r>
          </a:p>
          <a:p>
            <a:r>
              <a:rPr lang="en-US" sz="3400" dirty="0"/>
              <a:t>Picket an employer to force him/her to recognize the union as the employees representative without proper legal framework.</a:t>
            </a:r>
          </a:p>
        </p:txBody>
      </p:sp>
    </p:spTree>
    <p:extLst>
      <p:ext uri="{BB962C8B-B14F-4D97-AF65-F5344CB8AC3E}">
        <p14:creationId xmlns:p14="http://schemas.microsoft.com/office/powerpoint/2010/main" val="1687410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building cooperation between union and management	</a:t>
            </a:r>
            <a:endParaRPr lang="en-US" dirty="0"/>
          </a:p>
        </p:txBody>
      </p:sp>
      <p:sp>
        <p:nvSpPr>
          <p:cNvPr id="3" name="Content Placeholder 2"/>
          <p:cNvSpPr>
            <a:spLocks noGrp="1"/>
          </p:cNvSpPr>
          <p:nvPr>
            <p:ph idx="1"/>
          </p:nvPr>
        </p:nvSpPr>
        <p:spPr>
          <a:xfrm>
            <a:off x="838200" y="1825624"/>
            <a:ext cx="11353800" cy="5032375"/>
          </a:xfrm>
        </p:spPr>
        <p:txBody>
          <a:bodyPr>
            <a:normAutofit/>
          </a:bodyPr>
          <a:lstStyle/>
          <a:p>
            <a:r>
              <a:rPr lang="en-US" sz="3400" dirty="0" smtClean="0"/>
              <a:t>Prior consultation with union leaders to defuse problems before they become formal grievances. </a:t>
            </a:r>
          </a:p>
          <a:p>
            <a:r>
              <a:rPr lang="en-US" sz="3400" dirty="0" smtClean="0"/>
              <a:t>Being concerned about the employee problem and welfare with out any labor agreement.</a:t>
            </a:r>
          </a:p>
          <a:p>
            <a:r>
              <a:rPr lang="en-US" sz="3400" dirty="0" smtClean="0"/>
              <a:t>Training programs that communicate the intent of union and management to reduce misunderstanding.</a:t>
            </a:r>
          </a:p>
        </p:txBody>
      </p:sp>
    </p:spTree>
    <p:extLst>
      <p:ext uri="{BB962C8B-B14F-4D97-AF65-F5344CB8AC3E}">
        <p14:creationId xmlns:p14="http://schemas.microsoft.com/office/powerpoint/2010/main" val="1865936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building cooperation between union and management	</a:t>
            </a:r>
            <a:endParaRPr lang="en-US" dirty="0"/>
          </a:p>
        </p:txBody>
      </p:sp>
      <p:sp>
        <p:nvSpPr>
          <p:cNvPr id="3" name="Content Placeholder 2"/>
          <p:cNvSpPr>
            <a:spLocks noGrp="1"/>
          </p:cNvSpPr>
          <p:nvPr>
            <p:ph idx="1"/>
          </p:nvPr>
        </p:nvSpPr>
        <p:spPr>
          <a:xfrm>
            <a:off x="838200" y="1825624"/>
            <a:ext cx="11353800" cy="5032375"/>
          </a:xfrm>
        </p:spPr>
        <p:txBody>
          <a:bodyPr>
            <a:normAutofit/>
          </a:bodyPr>
          <a:lstStyle/>
          <a:p>
            <a:r>
              <a:rPr lang="en-US" sz="3400" dirty="0"/>
              <a:t>Join study committees that allow management and union officials to find solutions.</a:t>
            </a:r>
          </a:p>
          <a:p>
            <a:r>
              <a:rPr lang="en-US" sz="3400" dirty="0"/>
              <a:t>Third parties who can provide guidance bridge the gap between union leaders and management.</a:t>
            </a:r>
          </a:p>
        </p:txBody>
      </p:sp>
    </p:spTree>
    <p:extLst>
      <p:ext uri="{BB962C8B-B14F-4D97-AF65-F5344CB8AC3E}">
        <p14:creationId xmlns:p14="http://schemas.microsoft.com/office/powerpoint/2010/main" val="108307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settlement of Industrial Dispute in Bangladesh</a:t>
            </a:r>
            <a:endParaRPr lang="en-US" dirty="0"/>
          </a:p>
        </p:txBody>
      </p:sp>
      <p:sp>
        <p:nvSpPr>
          <p:cNvPr id="3" name="Content Placeholder 2"/>
          <p:cNvSpPr>
            <a:spLocks noGrp="1"/>
          </p:cNvSpPr>
          <p:nvPr>
            <p:ph idx="1"/>
          </p:nvPr>
        </p:nvSpPr>
        <p:spPr/>
        <p:txBody>
          <a:bodyPr>
            <a:normAutofit fontScale="92500"/>
          </a:bodyPr>
          <a:lstStyle/>
          <a:p>
            <a:r>
              <a:rPr lang="en-US" sz="3600" dirty="0"/>
              <a:t>In 2006 Government of Bangladesh enacted Bangladesh </a:t>
            </a:r>
            <a:r>
              <a:rPr lang="en-US" sz="3600" dirty="0" err="1"/>
              <a:t>Labour</a:t>
            </a:r>
            <a:r>
              <a:rPr lang="en-US" sz="3600" dirty="0"/>
              <a:t> Act, 2006 in order to settle industrial dispute and to promote industrial peace and establish a harmonious and cordial relationship between </a:t>
            </a:r>
            <a:r>
              <a:rPr lang="en-US" sz="3600" dirty="0" err="1"/>
              <a:t>labour</a:t>
            </a:r>
            <a:r>
              <a:rPr lang="en-US" sz="3600" dirty="0"/>
              <a:t> and capital by means of conciliation, mediation and adjudication </a:t>
            </a:r>
          </a:p>
          <a:p>
            <a:endParaRPr lang="en-US" sz="3400" dirty="0"/>
          </a:p>
        </p:txBody>
      </p:sp>
    </p:spTree>
    <p:extLst>
      <p:ext uri="{BB962C8B-B14F-4D97-AF65-F5344CB8AC3E}">
        <p14:creationId xmlns:p14="http://schemas.microsoft.com/office/powerpoint/2010/main" val="1095243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settlement of Industrial Dispute in Bangladesh</a:t>
            </a:r>
            <a:endParaRPr lang="en-US" dirty="0"/>
          </a:p>
        </p:txBody>
      </p:sp>
      <p:sp>
        <p:nvSpPr>
          <p:cNvPr id="3" name="Content Placeholder 2"/>
          <p:cNvSpPr>
            <a:spLocks noGrp="1"/>
          </p:cNvSpPr>
          <p:nvPr>
            <p:ph idx="1"/>
          </p:nvPr>
        </p:nvSpPr>
        <p:spPr>
          <a:xfrm>
            <a:off x="838200" y="1825624"/>
            <a:ext cx="11353800" cy="5032375"/>
          </a:xfrm>
        </p:spPr>
        <p:txBody>
          <a:bodyPr>
            <a:normAutofit fontScale="92500" lnSpcReduction="10000"/>
          </a:bodyPr>
          <a:lstStyle/>
          <a:p>
            <a:r>
              <a:rPr lang="en-US" sz="3600" b="1" dirty="0"/>
              <a:t>Bipartite </a:t>
            </a:r>
            <a:r>
              <a:rPr lang="en-US" sz="3600" b="1" dirty="0" smtClean="0"/>
              <a:t>Negotiation:</a:t>
            </a:r>
            <a:r>
              <a:rPr lang="en-US" sz="3600" dirty="0" smtClean="0"/>
              <a:t/>
            </a:r>
            <a:br>
              <a:rPr lang="en-US" sz="3600" dirty="0" smtClean="0"/>
            </a:br>
            <a:r>
              <a:rPr lang="en-US" sz="3600" dirty="0"/>
              <a:t>Bipartite negotiation as a means to prevent and solve disputes helps develop harmonious relationship between the management and workers</a:t>
            </a:r>
            <a:r>
              <a:rPr lang="en-US" sz="3600" dirty="0" smtClean="0"/>
              <a:t>.</a:t>
            </a:r>
          </a:p>
          <a:p>
            <a:r>
              <a:rPr lang="en-US" sz="3600" dirty="0" smtClean="0"/>
              <a:t> </a:t>
            </a:r>
            <a:r>
              <a:rPr lang="en-US" sz="3600" dirty="0"/>
              <a:t>Bipartite negotiation takes place between the employers and their employees over job–related affairs. </a:t>
            </a:r>
            <a:endParaRPr lang="en-US" sz="3600" dirty="0" smtClean="0"/>
          </a:p>
          <a:p>
            <a:r>
              <a:rPr lang="en-US" sz="3600" dirty="0" smtClean="0"/>
              <a:t>The </a:t>
            </a:r>
            <a:r>
              <a:rPr lang="en-US" sz="3600" dirty="0"/>
              <a:t>employees are usually represented by their elected representatives who form the CBAs, while the employers are allowed to participate in collective bargaining themselves or through their representative. </a:t>
            </a:r>
          </a:p>
          <a:p>
            <a:endParaRPr lang="en-US" sz="3600" dirty="0"/>
          </a:p>
        </p:txBody>
      </p:sp>
    </p:spTree>
    <p:extLst>
      <p:ext uri="{BB962C8B-B14F-4D97-AF65-F5344CB8AC3E}">
        <p14:creationId xmlns:p14="http://schemas.microsoft.com/office/powerpoint/2010/main" val="2081243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settlement of Industrial Dispute in Bangladesh</a:t>
            </a:r>
            <a:endParaRPr lang="en-US" dirty="0"/>
          </a:p>
        </p:txBody>
      </p:sp>
      <p:sp>
        <p:nvSpPr>
          <p:cNvPr id="3" name="Content Placeholder 2"/>
          <p:cNvSpPr>
            <a:spLocks noGrp="1"/>
          </p:cNvSpPr>
          <p:nvPr>
            <p:ph idx="1"/>
          </p:nvPr>
        </p:nvSpPr>
        <p:spPr>
          <a:xfrm>
            <a:off x="838199" y="1825624"/>
            <a:ext cx="11132127" cy="5032375"/>
          </a:xfrm>
        </p:spPr>
        <p:txBody>
          <a:bodyPr>
            <a:normAutofit fontScale="92500" lnSpcReduction="20000"/>
          </a:bodyPr>
          <a:lstStyle/>
          <a:p>
            <a:r>
              <a:rPr lang="en-US" sz="3600" b="1" dirty="0"/>
              <a:t>Conciliation </a:t>
            </a:r>
          </a:p>
          <a:p>
            <a:r>
              <a:rPr lang="en-US" sz="3600" dirty="0"/>
              <a:t>conciliation can be taken as an extension of the function of collective </a:t>
            </a:r>
            <a:r>
              <a:rPr lang="en-US" sz="3600" dirty="0" smtClean="0"/>
              <a:t>bargaining in </a:t>
            </a:r>
            <a:r>
              <a:rPr lang="en-US" sz="3600" dirty="0"/>
              <a:t>which the conflicting parties can have a fair chance of settlement of industrial disputes through the services of expert negotiators. </a:t>
            </a:r>
            <a:endParaRPr lang="en-US" sz="3600" dirty="0" smtClean="0"/>
          </a:p>
          <a:p>
            <a:r>
              <a:rPr lang="en-US" sz="3600" dirty="0" smtClean="0"/>
              <a:t>If </a:t>
            </a:r>
            <a:r>
              <a:rPr lang="en-US" sz="3600" dirty="0"/>
              <a:t>bipartite negotiation fails, any of the parties concerned may request the conciliator in writing, to conciliate the dispute within 15 days from the date of the failure of collective bargaining. </a:t>
            </a:r>
            <a:endParaRPr lang="en-US" sz="3600" dirty="0" smtClean="0"/>
          </a:p>
          <a:p>
            <a:r>
              <a:rPr lang="en-US" sz="3600" dirty="0" smtClean="0"/>
              <a:t>The </a:t>
            </a:r>
            <a:r>
              <a:rPr lang="en-US" sz="3600" dirty="0"/>
              <a:t>practice of conciliation is compulsory in Bangladesh before resorting to industrial action. </a:t>
            </a:r>
          </a:p>
          <a:p>
            <a:endParaRPr lang="en-US" sz="3400" dirty="0"/>
          </a:p>
        </p:txBody>
      </p:sp>
    </p:spTree>
    <p:extLst>
      <p:ext uri="{BB962C8B-B14F-4D97-AF65-F5344CB8AC3E}">
        <p14:creationId xmlns:p14="http://schemas.microsoft.com/office/powerpoint/2010/main" val="197493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industrial Dispute?	</a:t>
            </a:r>
            <a:endParaRPr lang="en-US" dirty="0"/>
          </a:p>
        </p:txBody>
      </p:sp>
      <p:sp>
        <p:nvSpPr>
          <p:cNvPr id="3" name="Content Placeholder 2"/>
          <p:cNvSpPr>
            <a:spLocks noGrp="1"/>
          </p:cNvSpPr>
          <p:nvPr>
            <p:ph idx="1"/>
          </p:nvPr>
        </p:nvSpPr>
        <p:spPr>
          <a:xfrm>
            <a:off x="838199" y="1825624"/>
            <a:ext cx="11076709" cy="4824557"/>
          </a:xfrm>
        </p:spPr>
        <p:txBody>
          <a:bodyPr>
            <a:normAutofit fontScale="92500"/>
          </a:bodyPr>
          <a:lstStyle/>
          <a:p>
            <a:r>
              <a:rPr lang="en-US" sz="3600" dirty="0"/>
              <a:t>I</a:t>
            </a:r>
            <a:r>
              <a:rPr lang="en-US" sz="3600" dirty="0" smtClean="0"/>
              <a:t>ndustrial </a:t>
            </a:r>
            <a:r>
              <a:rPr lang="en-US" sz="3600" dirty="0"/>
              <a:t>dispute does not merely refer to difference between </a:t>
            </a:r>
            <a:r>
              <a:rPr lang="en-US" sz="3600" dirty="0" err="1"/>
              <a:t>labour</a:t>
            </a:r>
            <a:r>
              <a:rPr lang="en-US" sz="3600" dirty="0"/>
              <a:t> and capital as is generally thought, but it refers to differences that affect groups of workmen and employers engaged in an industry</a:t>
            </a:r>
            <a:r>
              <a:rPr lang="en-US" sz="3600" dirty="0" smtClean="0"/>
              <a:t>.</a:t>
            </a:r>
          </a:p>
          <a:p>
            <a:r>
              <a:rPr lang="en-US" sz="3600" dirty="0"/>
              <a:t>T</a:t>
            </a:r>
            <a:r>
              <a:rPr lang="en-US" sz="3600" dirty="0" smtClean="0"/>
              <a:t>he </a:t>
            </a:r>
            <a:r>
              <a:rPr lang="en-US" sz="3600" dirty="0"/>
              <a:t>differences of opinions between employers and workmen in regard </a:t>
            </a:r>
            <a:r>
              <a:rPr lang="en-US" sz="3600" dirty="0" smtClean="0"/>
              <a:t>to employment</a:t>
            </a:r>
            <a:r>
              <a:rPr lang="en-US" sz="3600" dirty="0"/>
              <a:t>, non-employment, terms of employment or the conditions of </a:t>
            </a:r>
            <a:r>
              <a:rPr lang="en-US" sz="3600" dirty="0" err="1"/>
              <a:t>labour</a:t>
            </a:r>
            <a:r>
              <a:rPr lang="en-US" sz="3600" dirty="0"/>
              <a:t> where the contesting parties are </a:t>
            </a:r>
            <a:r>
              <a:rPr lang="en-US" sz="3600" dirty="0" smtClean="0"/>
              <a:t>interested </a:t>
            </a:r>
            <a:r>
              <a:rPr lang="en-US" sz="3600" dirty="0"/>
              <a:t>in maintaining their </a:t>
            </a:r>
            <a:r>
              <a:rPr lang="en-US" sz="3600" dirty="0" smtClean="0"/>
              <a:t>respective argument, constitute </a:t>
            </a:r>
            <a:r>
              <a:rPr lang="en-US" sz="3600" dirty="0"/>
              <a:t>the subject-matter of an industrial dispute.</a:t>
            </a:r>
            <a:endParaRPr lang="en-US" sz="3400" dirty="0"/>
          </a:p>
        </p:txBody>
      </p:sp>
    </p:spTree>
    <p:extLst>
      <p:ext uri="{BB962C8B-B14F-4D97-AF65-F5344CB8AC3E}">
        <p14:creationId xmlns:p14="http://schemas.microsoft.com/office/powerpoint/2010/main" val="856241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settlement of Industrial Dispute in Bangladesh</a:t>
            </a:r>
            <a:endParaRPr lang="en-US" dirty="0"/>
          </a:p>
        </p:txBody>
      </p:sp>
      <p:sp>
        <p:nvSpPr>
          <p:cNvPr id="3" name="Content Placeholder 2"/>
          <p:cNvSpPr>
            <a:spLocks noGrp="1"/>
          </p:cNvSpPr>
          <p:nvPr>
            <p:ph idx="1"/>
          </p:nvPr>
        </p:nvSpPr>
        <p:spPr/>
        <p:txBody>
          <a:bodyPr>
            <a:normAutofit/>
          </a:bodyPr>
          <a:lstStyle/>
          <a:p>
            <a:r>
              <a:rPr lang="en-US" sz="3600" dirty="0"/>
              <a:t>The role of the conciliator is to suggest solutions that can help find a compromise between workers and the management, but cannot impose a solution. The success of conciliation depends on the willingness of the two sides to resolve their differences </a:t>
            </a:r>
            <a:r>
              <a:rPr lang="en-US" sz="3600" dirty="0" smtClean="0"/>
              <a:t>.</a:t>
            </a:r>
            <a:endParaRPr lang="en-US" sz="3600" dirty="0"/>
          </a:p>
          <a:p>
            <a:endParaRPr lang="en-US" sz="3600" dirty="0"/>
          </a:p>
          <a:p>
            <a:endParaRPr lang="en-US" sz="3400" dirty="0"/>
          </a:p>
        </p:txBody>
      </p:sp>
    </p:spTree>
    <p:extLst>
      <p:ext uri="{BB962C8B-B14F-4D97-AF65-F5344CB8AC3E}">
        <p14:creationId xmlns:p14="http://schemas.microsoft.com/office/powerpoint/2010/main" val="1173751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settlement of Industrial Dispute in Bangladesh</a:t>
            </a:r>
            <a:endParaRPr lang="en-US" dirty="0"/>
          </a:p>
        </p:txBody>
      </p:sp>
      <p:sp>
        <p:nvSpPr>
          <p:cNvPr id="3" name="Content Placeholder 2"/>
          <p:cNvSpPr>
            <a:spLocks noGrp="1"/>
          </p:cNvSpPr>
          <p:nvPr>
            <p:ph idx="1"/>
          </p:nvPr>
        </p:nvSpPr>
        <p:spPr/>
        <p:txBody>
          <a:bodyPr>
            <a:normAutofit fontScale="85000" lnSpcReduction="20000"/>
          </a:bodyPr>
          <a:lstStyle/>
          <a:p>
            <a:r>
              <a:rPr lang="en-US" sz="3600" b="1" dirty="0"/>
              <a:t>Arbitration </a:t>
            </a:r>
          </a:p>
          <a:p>
            <a:r>
              <a:rPr lang="en-US" sz="3600" dirty="0"/>
              <a:t>Arbitration is a process in which the conflicting parties agree to refer their dispute to a neutral third party known as ‘Arbitrator’. Arbitration is a voluntary process for the settlement of industrial dispute. When conciliation fails, arbitration may prove to be a satisfactory and most enlightened method of resolving industrial dispute </a:t>
            </a:r>
          </a:p>
          <a:p>
            <a:endParaRPr lang="en-US" sz="3400" dirty="0"/>
          </a:p>
        </p:txBody>
      </p:sp>
    </p:spTree>
    <p:extLst>
      <p:ext uri="{BB962C8B-B14F-4D97-AF65-F5344CB8AC3E}">
        <p14:creationId xmlns:p14="http://schemas.microsoft.com/office/powerpoint/2010/main" val="361812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settlement of Industrial Dispute in Bangladesh</a:t>
            </a:r>
            <a:endParaRPr lang="en-US" dirty="0"/>
          </a:p>
        </p:txBody>
      </p:sp>
      <p:sp>
        <p:nvSpPr>
          <p:cNvPr id="3" name="Content Placeholder 2"/>
          <p:cNvSpPr>
            <a:spLocks noGrp="1"/>
          </p:cNvSpPr>
          <p:nvPr>
            <p:ph idx="1"/>
          </p:nvPr>
        </p:nvSpPr>
        <p:spPr/>
        <p:txBody>
          <a:bodyPr>
            <a:normAutofit fontScale="77500" lnSpcReduction="20000"/>
          </a:bodyPr>
          <a:lstStyle/>
          <a:p>
            <a:r>
              <a:rPr lang="en-US" sz="3600" dirty="0"/>
              <a:t>f the conciliation fails, the conciliator tries to persuade the parties to refer their dispute to an arbitrator. If the parties agree to refer the dispute to an arbitrator for settlement, they make a joint request in writing to the arbitrator agreed upon by them </a:t>
            </a:r>
            <a:r>
              <a:rPr lang="en-US" sz="3600" dirty="0" smtClean="0"/>
              <a:t>.</a:t>
            </a:r>
          </a:p>
          <a:p>
            <a:r>
              <a:rPr lang="en-US" sz="3600" dirty="0" smtClean="0"/>
              <a:t>The decision of the arbitrator is final, however parties usually prefer to go to labor court instead of arbitrators in most cases. </a:t>
            </a:r>
            <a:endParaRPr lang="en-US" sz="3600" dirty="0"/>
          </a:p>
        </p:txBody>
      </p:sp>
    </p:spTree>
    <p:extLst>
      <p:ext uri="{BB962C8B-B14F-4D97-AF65-F5344CB8AC3E}">
        <p14:creationId xmlns:p14="http://schemas.microsoft.com/office/powerpoint/2010/main" val="1683663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settlement of Industrial Dispute in Bangladesh</a:t>
            </a:r>
            <a:endParaRPr lang="en-US" dirty="0"/>
          </a:p>
        </p:txBody>
      </p:sp>
      <p:sp>
        <p:nvSpPr>
          <p:cNvPr id="3" name="Content Placeholder 2"/>
          <p:cNvSpPr>
            <a:spLocks noGrp="1"/>
          </p:cNvSpPr>
          <p:nvPr>
            <p:ph idx="1"/>
          </p:nvPr>
        </p:nvSpPr>
        <p:spPr/>
        <p:txBody>
          <a:bodyPr>
            <a:normAutofit fontScale="92500" lnSpcReduction="10000"/>
          </a:bodyPr>
          <a:lstStyle/>
          <a:p>
            <a:r>
              <a:rPr lang="en-US" sz="3600" b="1" dirty="0"/>
              <a:t>Adjudication by </a:t>
            </a:r>
            <a:r>
              <a:rPr lang="en-US" sz="3600" b="1" dirty="0" err="1"/>
              <a:t>Labour</a:t>
            </a:r>
            <a:r>
              <a:rPr lang="en-US" sz="3600" b="1" dirty="0"/>
              <a:t> Tribunal </a:t>
            </a:r>
            <a:endParaRPr lang="en-US" sz="3600" b="1" dirty="0" smtClean="0"/>
          </a:p>
          <a:p>
            <a:r>
              <a:rPr lang="en-US" sz="3600" dirty="0"/>
              <a:t>The Adjudication system after the stages of bipartite negotiation and conciliation are exhausted, the disputant parties may resort to settling their dispute by referring it to the arbitrator or by a strike action or lock-out as discussed above or through the </a:t>
            </a:r>
            <a:r>
              <a:rPr lang="en-US" sz="3600" dirty="0" err="1"/>
              <a:t>Labour</a:t>
            </a:r>
            <a:r>
              <a:rPr lang="en-US" sz="3600" dirty="0"/>
              <a:t> Court. </a:t>
            </a:r>
          </a:p>
          <a:p>
            <a:endParaRPr lang="en-US" sz="3600" dirty="0"/>
          </a:p>
        </p:txBody>
      </p:sp>
    </p:spTree>
    <p:extLst>
      <p:ext uri="{BB962C8B-B14F-4D97-AF65-F5344CB8AC3E}">
        <p14:creationId xmlns:p14="http://schemas.microsoft.com/office/powerpoint/2010/main" val="1489350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settlement of Industrial Dispute in Bangladesh</a:t>
            </a:r>
            <a:endParaRPr lang="en-US" dirty="0"/>
          </a:p>
        </p:txBody>
      </p:sp>
      <p:sp>
        <p:nvSpPr>
          <p:cNvPr id="3" name="Content Placeholder 2"/>
          <p:cNvSpPr>
            <a:spLocks noGrp="1"/>
          </p:cNvSpPr>
          <p:nvPr>
            <p:ph idx="1"/>
          </p:nvPr>
        </p:nvSpPr>
        <p:spPr/>
        <p:txBody>
          <a:bodyPr>
            <a:normAutofit fontScale="92500" lnSpcReduction="10000"/>
          </a:bodyPr>
          <a:lstStyle/>
          <a:p>
            <a:r>
              <a:rPr lang="en-US" sz="3600" dirty="0"/>
              <a:t>The </a:t>
            </a:r>
            <a:r>
              <a:rPr lang="en-US" sz="3600" dirty="0" err="1"/>
              <a:t>Labour</a:t>
            </a:r>
            <a:r>
              <a:rPr lang="en-US" sz="3600" dirty="0"/>
              <a:t> Court has the power to dismiss the case or to decide the same </a:t>
            </a:r>
            <a:r>
              <a:rPr lang="en-US" sz="3600" dirty="0" smtClean="0"/>
              <a:t>ex-parte</a:t>
            </a:r>
            <a:r>
              <a:rPr lang="en-US" sz="3600" dirty="0"/>
              <a:t>. The award, decision or judgment of the </a:t>
            </a:r>
            <a:r>
              <a:rPr lang="en-US" sz="3600" dirty="0" err="1"/>
              <a:t>Labour</a:t>
            </a:r>
            <a:r>
              <a:rPr lang="en-US" sz="3600" dirty="0"/>
              <a:t> Court shall be delivered, unless the parties to the dispute give their consent in writing to extend the time-limit, within sixty days following the date </a:t>
            </a:r>
            <a:r>
              <a:rPr lang="en-US" sz="3600" dirty="0" smtClean="0"/>
              <a:t>Section, 33 of </a:t>
            </a:r>
            <a:r>
              <a:rPr lang="en-US" sz="3600" dirty="0"/>
              <a:t>the Bangladesh </a:t>
            </a:r>
            <a:r>
              <a:rPr lang="en-US" sz="3600" dirty="0" err="1"/>
              <a:t>Labour</a:t>
            </a:r>
            <a:r>
              <a:rPr lang="en-US" sz="3600" dirty="0"/>
              <a:t> Act, 2006 </a:t>
            </a:r>
          </a:p>
        </p:txBody>
      </p:sp>
    </p:spTree>
    <p:extLst>
      <p:ext uri="{BB962C8B-B14F-4D97-AF65-F5344CB8AC3E}">
        <p14:creationId xmlns:p14="http://schemas.microsoft.com/office/powerpoint/2010/main" val="2105775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challenges to Management</a:t>
            </a:r>
            <a:endParaRPr lang="en-US" dirty="0"/>
          </a:p>
        </p:txBody>
      </p:sp>
      <p:sp>
        <p:nvSpPr>
          <p:cNvPr id="3" name="Content Placeholder 2"/>
          <p:cNvSpPr>
            <a:spLocks noGrp="1"/>
          </p:cNvSpPr>
          <p:nvPr>
            <p:ph idx="1"/>
          </p:nvPr>
        </p:nvSpPr>
        <p:spPr/>
        <p:txBody>
          <a:bodyPr>
            <a:normAutofit fontScale="77500" lnSpcReduction="20000"/>
          </a:bodyPr>
          <a:lstStyle/>
          <a:p>
            <a:r>
              <a:rPr lang="en-US" sz="3400" dirty="0" smtClean="0"/>
              <a:t>There have been a steady decline in union membership in recent years but that has not helped ease management problems.</a:t>
            </a:r>
          </a:p>
          <a:p>
            <a:r>
              <a:rPr lang="en-US" sz="3400" dirty="0" smtClean="0"/>
              <a:t>Even when a union is not present, proactive employee relations are needed to assure a productive workforce. Specially if the company wants to remain non-unionized. </a:t>
            </a:r>
          </a:p>
          <a:p>
            <a:r>
              <a:rPr lang="en-US" sz="3400" dirty="0" smtClean="0"/>
              <a:t>Unions will try to seek innovative approaches to reverse this trend. </a:t>
            </a:r>
          </a:p>
        </p:txBody>
      </p:sp>
    </p:spTree>
    <p:extLst>
      <p:ext uri="{BB962C8B-B14F-4D97-AF65-F5344CB8AC3E}">
        <p14:creationId xmlns:p14="http://schemas.microsoft.com/office/powerpoint/2010/main" val="1671838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sz="3400" dirty="0" smtClean="0"/>
              <a:t>Practices such as bringing white collar and service professionals in an union with benefits such as health care </a:t>
            </a:r>
            <a:r>
              <a:rPr lang="en-US" sz="3400" dirty="0" err="1" smtClean="0"/>
              <a:t>etc</a:t>
            </a:r>
            <a:r>
              <a:rPr lang="en-US" sz="3400" dirty="0" smtClean="0"/>
              <a:t> are new initiatives by unions.</a:t>
            </a:r>
          </a:p>
          <a:p>
            <a:r>
              <a:rPr lang="en-US" sz="3400" dirty="0" smtClean="0"/>
              <a:t>Managers and union leaders alike perceives government intervention as a potential threat to traditional freedom. </a:t>
            </a:r>
          </a:p>
          <a:p>
            <a:r>
              <a:rPr lang="en-US" sz="3400" dirty="0" smtClean="0"/>
              <a:t>Government laws and regulations tries to enforce their own practices into the affairs of the management and unions. </a:t>
            </a:r>
            <a:endParaRPr lang="en-US" sz="3400" dirty="0"/>
          </a:p>
        </p:txBody>
      </p:sp>
    </p:spTree>
    <p:extLst>
      <p:ext uri="{BB962C8B-B14F-4D97-AF65-F5344CB8AC3E}">
        <p14:creationId xmlns:p14="http://schemas.microsoft.com/office/powerpoint/2010/main" val="909884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3400" dirty="0" smtClean="0"/>
              <a:t>Management needs to be proactive to avoid this threats.</a:t>
            </a:r>
          </a:p>
          <a:p>
            <a:r>
              <a:rPr lang="en-US" sz="3400" dirty="0" smtClean="0"/>
              <a:t>In companies where there are unions, the HR sector has to have labor specialists to deal with critical areas such as negotiations and contract administrations. </a:t>
            </a:r>
          </a:p>
          <a:p>
            <a:r>
              <a:rPr lang="en-US" sz="3400" dirty="0" smtClean="0"/>
              <a:t>HR will also need to be specially focused with employee relations to minimize conflict. </a:t>
            </a:r>
          </a:p>
          <a:p>
            <a:endParaRPr lang="en-US" sz="3400" dirty="0"/>
          </a:p>
        </p:txBody>
      </p:sp>
    </p:spTree>
    <p:extLst>
      <p:ext uri="{BB962C8B-B14F-4D97-AF65-F5344CB8AC3E}">
        <p14:creationId xmlns:p14="http://schemas.microsoft.com/office/powerpoint/2010/main" val="192547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a:t>
            </a:r>
            <a:endParaRPr lang="en-US" dirty="0"/>
          </a:p>
        </p:txBody>
      </p:sp>
      <p:sp>
        <p:nvSpPr>
          <p:cNvPr id="3" name="Content Placeholder 2"/>
          <p:cNvSpPr>
            <a:spLocks noGrp="1"/>
          </p:cNvSpPr>
          <p:nvPr>
            <p:ph idx="1"/>
          </p:nvPr>
        </p:nvSpPr>
        <p:spPr/>
        <p:txBody>
          <a:bodyPr>
            <a:normAutofit fontScale="92500" lnSpcReduction="20000"/>
          </a:bodyPr>
          <a:lstStyle/>
          <a:p>
            <a:r>
              <a:rPr lang="en-US" sz="3400" dirty="0" smtClean="0"/>
              <a:t>There should be a reason for the difference or dispute, for example, the labor demands something and management does not want to comply.</a:t>
            </a:r>
          </a:p>
          <a:p>
            <a:r>
              <a:rPr lang="en-US" sz="3400" dirty="0" smtClean="0"/>
              <a:t>The dispute must pertain to some work related issues.</a:t>
            </a:r>
          </a:p>
          <a:p>
            <a:r>
              <a:rPr lang="en-US" sz="3400" dirty="0" smtClean="0"/>
              <a:t>Dispute between one or two workmen and their employers is not an industrial dispute. The issue has to be raised by a group or class of workmen.</a:t>
            </a:r>
            <a:endParaRPr lang="en-US" sz="3400" dirty="0"/>
          </a:p>
        </p:txBody>
      </p:sp>
    </p:spTree>
    <p:extLst>
      <p:ext uri="{BB962C8B-B14F-4D97-AF65-F5344CB8AC3E}">
        <p14:creationId xmlns:p14="http://schemas.microsoft.com/office/powerpoint/2010/main" val="114531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Industrial Dispute	</a:t>
            </a:r>
            <a:endParaRPr lang="en-US" dirty="0"/>
          </a:p>
        </p:txBody>
      </p:sp>
      <p:sp>
        <p:nvSpPr>
          <p:cNvPr id="3" name="Content Placeholder 2"/>
          <p:cNvSpPr>
            <a:spLocks noGrp="1"/>
          </p:cNvSpPr>
          <p:nvPr>
            <p:ph idx="1"/>
          </p:nvPr>
        </p:nvSpPr>
        <p:spPr/>
        <p:txBody>
          <a:bodyPr>
            <a:normAutofit lnSpcReduction="10000"/>
          </a:bodyPr>
          <a:lstStyle/>
          <a:p>
            <a:r>
              <a:rPr lang="en-US" sz="3400" dirty="0" smtClean="0"/>
              <a:t>STRIKES.</a:t>
            </a:r>
          </a:p>
          <a:p>
            <a:r>
              <a:rPr lang="en-US" sz="3600" dirty="0"/>
              <a:t>Strike is a very powerful weapon used by a trade union to get its demands accepted. It means quitting work by a group of workers for the purpose of bringing pressure on their employer to accept their demands.</a:t>
            </a:r>
            <a:endParaRPr lang="en-US" sz="3400" dirty="0" smtClean="0"/>
          </a:p>
        </p:txBody>
      </p:sp>
    </p:spTree>
    <p:extLst>
      <p:ext uri="{BB962C8B-B14F-4D97-AF65-F5344CB8AC3E}">
        <p14:creationId xmlns:p14="http://schemas.microsoft.com/office/powerpoint/2010/main" val="1689852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46" y="0"/>
            <a:ext cx="10515600" cy="1325563"/>
          </a:xfrm>
        </p:spPr>
        <p:txBody>
          <a:bodyPr/>
          <a:lstStyle/>
          <a:p>
            <a:r>
              <a:rPr lang="en-US" dirty="0" smtClean="0"/>
              <a:t>Forms of strikes</a:t>
            </a:r>
            <a:endParaRPr lang="en-US" dirty="0"/>
          </a:p>
        </p:txBody>
      </p:sp>
      <p:sp>
        <p:nvSpPr>
          <p:cNvPr id="3" name="Content Placeholder 2"/>
          <p:cNvSpPr>
            <a:spLocks noGrp="1"/>
          </p:cNvSpPr>
          <p:nvPr>
            <p:ph idx="1"/>
          </p:nvPr>
        </p:nvSpPr>
        <p:spPr>
          <a:xfrm>
            <a:off x="538046" y="1325563"/>
            <a:ext cx="11321445" cy="4708990"/>
          </a:xfrm>
        </p:spPr>
        <p:txBody>
          <a:bodyPr>
            <a:noAutofit/>
          </a:bodyPr>
          <a:lstStyle/>
          <a:p>
            <a:r>
              <a:rPr lang="en-US" sz="3400" b="1" dirty="0" smtClean="0"/>
              <a:t>General strike: </a:t>
            </a:r>
            <a:r>
              <a:rPr lang="en-US" sz="3400" dirty="0"/>
              <a:t>It means a strike by members of all or most of the unions in a region or an industry. It may be a strike of all the workers in a particular region of industry to force demands common to all the workers. It may also be an extension of the sympathetic strike to express general protest by the workers. </a:t>
            </a:r>
            <a:endParaRPr lang="en-US" sz="3400" dirty="0" smtClean="0"/>
          </a:p>
          <a:p>
            <a:r>
              <a:rPr lang="en-US" sz="3400" b="1" dirty="0" smtClean="0"/>
              <a:t>Sympathy strike: </a:t>
            </a:r>
            <a:r>
              <a:rPr lang="en-US" sz="3400" dirty="0"/>
              <a:t>The members of a union collectively stop work to support or express their sympathy with the members of other unions who are on strike in the other undertakings. </a:t>
            </a:r>
            <a:endParaRPr lang="en-US" sz="3400" dirty="0" smtClean="0"/>
          </a:p>
        </p:txBody>
      </p:sp>
    </p:spTree>
    <p:extLst>
      <p:ext uri="{BB962C8B-B14F-4D97-AF65-F5344CB8AC3E}">
        <p14:creationId xmlns:p14="http://schemas.microsoft.com/office/powerpoint/2010/main" val="1861781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46" y="0"/>
            <a:ext cx="10515600" cy="1325563"/>
          </a:xfrm>
        </p:spPr>
        <p:txBody>
          <a:bodyPr/>
          <a:lstStyle/>
          <a:p>
            <a:r>
              <a:rPr lang="en-US" dirty="0" smtClean="0"/>
              <a:t>Forms of strikes</a:t>
            </a:r>
            <a:endParaRPr lang="en-US" dirty="0"/>
          </a:p>
        </p:txBody>
      </p:sp>
      <p:sp>
        <p:nvSpPr>
          <p:cNvPr id="3" name="Content Placeholder 2"/>
          <p:cNvSpPr>
            <a:spLocks noGrp="1"/>
          </p:cNvSpPr>
          <p:nvPr>
            <p:ph idx="1"/>
          </p:nvPr>
        </p:nvSpPr>
        <p:spPr>
          <a:xfrm>
            <a:off x="538046" y="1325563"/>
            <a:ext cx="11321445" cy="4708990"/>
          </a:xfrm>
        </p:spPr>
        <p:txBody>
          <a:bodyPr>
            <a:noAutofit/>
          </a:bodyPr>
          <a:lstStyle/>
          <a:p>
            <a:r>
              <a:rPr lang="en-US" sz="3400" b="1" dirty="0"/>
              <a:t>Sit down </a:t>
            </a:r>
            <a:r>
              <a:rPr lang="en-US" sz="3400" b="1" dirty="0" smtClean="0"/>
              <a:t>strike: </a:t>
            </a:r>
            <a:r>
              <a:rPr lang="en-US" sz="3400" dirty="0" smtClean="0"/>
              <a:t>When </a:t>
            </a:r>
            <a:r>
              <a:rPr lang="en-US" sz="3400" dirty="0"/>
              <a:t>workers do not leave their place of work, but stop work, they are said to be on sit down or stay in strike. It is also known as tools down or pen down strike. The workers remain at their work-place and also keep their control over the work facilities. </a:t>
            </a:r>
            <a:endParaRPr lang="en-US" sz="3400" dirty="0" smtClean="0"/>
          </a:p>
          <a:p>
            <a:r>
              <a:rPr lang="en-US" sz="3600" b="1" dirty="0"/>
              <a:t>Slow down </a:t>
            </a:r>
            <a:r>
              <a:rPr lang="en-US" sz="3600" b="1" dirty="0" smtClean="0"/>
              <a:t>strike: </a:t>
            </a:r>
            <a:r>
              <a:rPr lang="en-US" sz="3600" dirty="0" smtClean="0"/>
              <a:t>Employees </a:t>
            </a:r>
            <a:r>
              <a:rPr lang="en-US" sz="3600" dirty="0"/>
              <a:t>remain on their jobs under this type of strike. They do not stop work, but restrict the rate of output in an </a:t>
            </a:r>
            <a:r>
              <a:rPr lang="en-US" sz="3600" dirty="0" smtClean="0"/>
              <a:t>organized </a:t>
            </a:r>
            <a:r>
              <a:rPr lang="en-US" sz="3600" dirty="0"/>
              <a:t>manner. They adopt go- slow tactics to put pressure on the employers. </a:t>
            </a:r>
            <a:endParaRPr lang="en-US" sz="3400" dirty="0"/>
          </a:p>
        </p:txBody>
      </p:sp>
    </p:spTree>
    <p:extLst>
      <p:ext uri="{BB962C8B-B14F-4D97-AF65-F5344CB8AC3E}">
        <p14:creationId xmlns:p14="http://schemas.microsoft.com/office/powerpoint/2010/main" val="1973380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strikes</a:t>
            </a:r>
            <a:endParaRPr lang="en-US" dirty="0"/>
          </a:p>
        </p:txBody>
      </p:sp>
      <p:sp>
        <p:nvSpPr>
          <p:cNvPr id="3" name="Content Placeholder 2"/>
          <p:cNvSpPr>
            <a:spLocks noGrp="1"/>
          </p:cNvSpPr>
          <p:nvPr>
            <p:ph idx="1"/>
          </p:nvPr>
        </p:nvSpPr>
        <p:spPr>
          <a:xfrm>
            <a:off x="538046" y="1690688"/>
            <a:ext cx="11115907" cy="4708990"/>
          </a:xfrm>
        </p:spPr>
        <p:txBody>
          <a:bodyPr>
            <a:normAutofit lnSpcReduction="10000"/>
          </a:bodyPr>
          <a:lstStyle/>
          <a:p>
            <a:r>
              <a:rPr lang="en-US" sz="3600" b="1" dirty="0"/>
              <a:t>Economic Strike:</a:t>
            </a:r>
            <a:r>
              <a:rPr lang="en-US" sz="3600" dirty="0"/>
              <a:t> Under this type of strike, labors stop their work to enforce their economic demands such as wages and bonus. </a:t>
            </a:r>
            <a:endParaRPr lang="en-US" sz="3600" dirty="0" smtClean="0"/>
          </a:p>
          <a:p>
            <a:r>
              <a:rPr lang="en-US" sz="3400" b="1" dirty="0" smtClean="0"/>
              <a:t>Unofficial strike/wild cat strikes: </a:t>
            </a:r>
            <a:r>
              <a:rPr lang="en-US" sz="3600" dirty="0"/>
              <a:t>A work stoppage by union members that is not endorsed by the union and that does not follow the legal requirements for striking.</a:t>
            </a:r>
            <a:endParaRPr lang="en-US" sz="3400" dirty="0" smtClean="0"/>
          </a:p>
          <a:p>
            <a:r>
              <a:rPr lang="en-US" sz="3400" b="1" dirty="0" smtClean="0"/>
              <a:t>Hunger strike</a:t>
            </a:r>
            <a:r>
              <a:rPr lang="en-US" sz="3400" dirty="0" smtClean="0"/>
              <a:t>: </a:t>
            </a:r>
            <a:r>
              <a:rPr lang="en-US" sz="3600" dirty="0"/>
              <a:t>A hunger strike is a deliberate refusal to </a:t>
            </a:r>
            <a:r>
              <a:rPr lang="en-US" sz="3600" dirty="0" err="1" smtClean="0"/>
              <a:t>ea</a:t>
            </a:r>
            <a:endParaRPr lang="en-US" sz="3400" dirty="0" smtClean="0"/>
          </a:p>
        </p:txBody>
      </p:sp>
    </p:spTree>
    <p:extLst>
      <p:ext uri="{BB962C8B-B14F-4D97-AF65-F5344CB8AC3E}">
        <p14:creationId xmlns:p14="http://schemas.microsoft.com/office/powerpoint/2010/main" val="1303363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Industrial Dispute	</a:t>
            </a:r>
            <a:endParaRPr lang="en-US" dirty="0"/>
          </a:p>
        </p:txBody>
      </p:sp>
      <p:sp>
        <p:nvSpPr>
          <p:cNvPr id="3" name="Content Placeholder 2"/>
          <p:cNvSpPr>
            <a:spLocks noGrp="1"/>
          </p:cNvSpPr>
          <p:nvPr>
            <p:ph idx="1"/>
          </p:nvPr>
        </p:nvSpPr>
        <p:spPr/>
        <p:txBody>
          <a:bodyPr>
            <a:normAutofit fontScale="92500" lnSpcReduction="10000"/>
          </a:bodyPr>
          <a:lstStyle/>
          <a:p>
            <a:r>
              <a:rPr lang="en-US" sz="3400" b="1" dirty="0" smtClean="0"/>
              <a:t>Lock-Outs:</a:t>
            </a:r>
          </a:p>
          <a:p>
            <a:r>
              <a:rPr lang="en-US" sz="3600" dirty="0"/>
              <a:t>Lock-out is declared by the employers to put pressure on their workers. It is an act on the part of the employers to close down the place of work until the workers agree to resume the work on the terms and conditions specified by the employers.</a:t>
            </a:r>
            <a:endParaRPr lang="en-US" sz="3400" dirty="0"/>
          </a:p>
        </p:txBody>
      </p:sp>
    </p:spTree>
    <p:extLst>
      <p:ext uri="{BB962C8B-B14F-4D97-AF65-F5344CB8AC3E}">
        <p14:creationId xmlns:p14="http://schemas.microsoft.com/office/powerpoint/2010/main" val="187724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Industrial Dispute	</a:t>
            </a:r>
            <a:endParaRPr lang="en-US" dirty="0"/>
          </a:p>
        </p:txBody>
      </p:sp>
      <p:sp>
        <p:nvSpPr>
          <p:cNvPr id="3" name="Content Placeholder 2"/>
          <p:cNvSpPr>
            <a:spLocks noGrp="1"/>
          </p:cNvSpPr>
          <p:nvPr>
            <p:ph idx="1"/>
          </p:nvPr>
        </p:nvSpPr>
        <p:spPr/>
        <p:txBody>
          <a:bodyPr>
            <a:normAutofit fontScale="92500" lnSpcReduction="10000"/>
          </a:bodyPr>
          <a:lstStyle/>
          <a:p>
            <a:r>
              <a:rPr lang="en-US" sz="3600" b="1" dirty="0" err="1"/>
              <a:t>Gherao</a:t>
            </a:r>
            <a:r>
              <a:rPr lang="en-US" sz="3600" b="1" dirty="0"/>
              <a:t>: </a:t>
            </a:r>
            <a:endParaRPr lang="en-US" sz="3600" b="1" dirty="0" smtClean="0"/>
          </a:p>
          <a:p>
            <a:r>
              <a:rPr lang="en-US" sz="3600" dirty="0"/>
              <a:t>The term ‘</a:t>
            </a:r>
            <a:r>
              <a:rPr lang="en-US" sz="3600" dirty="0" err="1"/>
              <a:t>Gherao</a:t>
            </a:r>
            <a:r>
              <a:rPr lang="en-US" sz="3600" dirty="0"/>
              <a:t>’ denotes a collective action initiated by a group of workers under which members of the management of an industrial establishment are prohibited from leaving the business or residential premises by the workers who block their exit through human barricade. </a:t>
            </a:r>
            <a:endParaRPr lang="en-US" sz="3400" dirty="0"/>
          </a:p>
        </p:txBody>
      </p:sp>
    </p:spTree>
    <p:extLst>
      <p:ext uri="{BB962C8B-B14F-4D97-AF65-F5344CB8AC3E}">
        <p14:creationId xmlns:p14="http://schemas.microsoft.com/office/powerpoint/2010/main" val="17570351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Purple ">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Lecture Purple " id="{FC6EB2EB-EE8D-4544-B781-0040566E1F7B}" vid="{20BE3785-E624-7D44-80B9-FE8219ED5E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Lecture Purple </Template>
  <TotalTime>82</TotalTime>
  <Words>1576</Words>
  <Application>Microsoft Macintosh PowerPoint</Application>
  <PresentationFormat>Widescreen</PresentationFormat>
  <Paragraphs>95</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Times New Roman</vt:lpstr>
      <vt:lpstr>Wingdings 3</vt:lpstr>
      <vt:lpstr>Arial</vt:lpstr>
      <vt:lpstr>Lecture Purple </vt:lpstr>
      <vt:lpstr>Industrial Dispute</vt:lpstr>
      <vt:lpstr>What is industrial Dispute? </vt:lpstr>
      <vt:lpstr>Conditions:</vt:lpstr>
      <vt:lpstr>Forms of Industrial Dispute </vt:lpstr>
      <vt:lpstr>Forms of strikes</vt:lpstr>
      <vt:lpstr>Forms of strikes</vt:lpstr>
      <vt:lpstr>Forms of strikes</vt:lpstr>
      <vt:lpstr>Forms of Industrial Dispute </vt:lpstr>
      <vt:lpstr>Forms of Industrial Dispute </vt:lpstr>
      <vt:lpstr>PowerPoint Presentation</vt:lpstr>
      <vt:lpstr>Causes of Industrial Disputes</vt:lpstr>
      <vt:lpstr>Unfair Labor Practices by Management </vt:lpstr>
      <vt:lpstr>Unfair Labor practices by Unions </vt:lpstr>
      <vt:lpstr>Unfair Labor practices by Unions </vt:lpstr>
      <vt:lpstr>Methods of building cooperation between union and management </vt:lpstr>
      <vt:lpstr>Methods of building cooperation between union and management </vt:lpstr>
      <vt:lpstr>Procedure of settlement of Industrial Dispute in Bangladesh</vt:lpstr>
      <vt:lpstr>Procedure of settlement of Industrial Dispute in Bangladesh</vt:lpstr>
      <vt:lpstr>Procedure of settlement of Industrial Dispute in Bangladesh</vt:lpstr>
      <vt:lpstr>Procedure of settlement of Industrial Dispute in Bangladesh</vt:lpstr>
      <vt:lpstr>Procedure of settlement of Industrial Dispute in Bangladesh</vt:lpstr>
      <vt:lpstr>Procedure of settlement of Industrial Dispute in Bangladesh</vt:lpstr>
      <vt:lpstr>Procedure of settlement of Industrial Dispute in Bangladesh</vt:lpstr>
      <vt:lpstr>Procedure of settlement of Industrial Dispute in Bangladesh</vt:lpstr>
      <vt:lpstr>The challenges to Management</vt:lpstr>
      <vt:lpstr>PowerPoint Presentation</vt:lpstr>
      <vt:lpstr>PowerPoint Presentation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Dispute</dc:title>
  <dc:creator>Oeshwik Ahmed</dc:creator>
  <cp:lastModifiedBy>Oeshwik Ahmed</cp:lastModifiedBy>
  <cp:revision>17</cp:revision>
  <dcterms:created xsi:type="dcterms:W3CDTF">2018-03-07T08:37:59Z</dcterms:created>
  <dcterms:modified xsi:type="dcterms:W3CDTF">2018-04-25T13:45:20Z</dcterms:modified>
</cp:coreProperties>
</file>