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5" r:id="rId39"/>
    <p:sldId id="296" r:id="rId40"/>
    <p:sldId id="297" r:id="rId41"/>
    <p:sldId id="302" r:id="rId42"/>
    <p:sldId id="300" r:id="rId43"/>
    <p:sldId id="298" r:id="rId44"/>
    <p:sldId id="301" r:id="rId45"/>
    <p:sldId id="299" r:id="rId46"/>
    <p:sldId id="303" r:id="rId47"/>
    <p:sldId id="304" r:id="rId48"/>
    <p:sldId id="305" r:id="rId49"/>
    <p:sldId id="306" r:id="rId50"/>
    <p:sldId id="307" r:id="rId51"/>
    <p:sldId id="308" r:id="rId52"/>
    <p:sldId id="309" r:id="rId53"/>
    <p:sldId id="310" r:id="rId54"/>
    <p:sldId id="311" r:id="rId55"/>
    <p:sldId id="317" r:id="rId56"/>
    <p:sldId id="312" r:id="rId57"/>
    <p:sldId id="313" r:id="rId58"/>
    <p:sldId id="314" r:id="rId59"/>
    <p:sldId id="315" r:id="rId60"/>
    <p:sldId id="316"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p:restoredTop sz="94643"/>
  </p:normalViewPr>
  <p:slideViewPr>
    <p:cSldViewPr snapToGrid="0" snapToObjects="1">
      <p:cViewPr varScale="1">
        <p:scale>
          <a:sx n="69" d="100"/>
          <a:sy n="69" d="100"/>
        </p:scale>
        <p:origin x="208" y="1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C919C-5800-9F47-9AEB-4AC5BC9C2770}" type="datetimeFigureOut">
              <a:rPr lang="en-US" smtClean="0"/>
              <a:t>4/25/18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49A04-89F3-0349-8247-4FF89327750D}" type="slidenum">
              <a:rPr lang="en-US" smtClean="0"/>
              <a:t>‹#›</a:t>
            </a:fld>
            <a:endParaRPr lang="en-US"/>
          </a:p>
        </p:txBody>
      </p:sp>
    </p:spTree>
    <p:extLst>
      <p:ext uri="{BB962C8B-B14F-4D97-AF65-F5344CB8AC3E}">
        <p14:creationId xmlns:p14="http://schemas.microsoft.com/office/powerpoint/2010/main" val="62912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49A04-89F3-0349-8247-4FF89327750D}" type="slidenum">
              <a:rPr lang="en-US" smtClean="0"/>
              <a:t>2</a:t>
            </a:fld>
            <a:endParaRPr lang="en-US"/>
          </a:p>
        </p:txBody>
      </p:sp>
    </p:spTree>
    <p:extLst>
      <p:ext uri="{BB962C8B-B14F-4D97-AF65-F5344CB8AC3E}">
        <p14:creationId xmlns:p14="http://schemas.microsoft.com/office/powerpoint/2010/main" val="157515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4F15DD6-0314-5141-8896-A38152229FE3}" type="datetimeFigureOut">
              <a:rPr lang="en-US" smtClean="0"/>
              <a:t>4/25/18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126792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15DD6-0314-5141-8896-A38152229FE3}"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175682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15DD6-0314-5141-8896-A38152229FE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121694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15DD6-0314-5141-8896-A38152229FE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552377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15DD6-0314-5141-8896-A38152229FE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239307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F15DD6-0314-5141-8896-A38152229FE3}"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1945849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F15DD6-0314-5141-8896-A38152229FE3}" type="datetimeFigureOut">
              <a:rPr lang="en-US" smtClean="0"/>
              <a:t>4/25/18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2007401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4F15DD6-0314-5141-8896-A38152229FE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1434764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4F15DD6-0314-5141-8896-A38152229FE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91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F15DD6-0314-5141-8896-A38152229FE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47773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15DD6-0314-5141-8896-A38152229FE3}"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195230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F15DD6-0314-5141-8896-A38152229FE3}"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99369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F15DD6-0314-5141-8896-A38152229FE3}"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3927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F15DD6-0314-5141-8896-A38152229FE3}"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78670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15DD6-0314-5141-8896-A38152229FE3}"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10030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15DD6-0314-5141-8896-A38152229FE3}"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5814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15DD6-0314-5141-8896-A38152229FE3}"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067CC6-13FF-6E49-BA40-90C98AD2B901}" type="slidenum">
              <a:rPr lang="en-US" smtClean="0"/>
              <a:t>‹#›</a:t>
            </a:fld>
            <a:endParaRPr lang="en-US"/>
          </a:p>
        </p:txBody>
      </p:sp>
    </p:spTree>
    <p:extLst>
      <p:ext uri="{BB962C8B-B14F-4D97-AF65-F5344CB8AC3E}">
        <p14:creationId xmlns:p14="http://schemas.microsoft.com/office/powerpoint/2010/main" val="129283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4F15DD6-0314-5141-8896-A38152229FE3}" type="datetimeFigureOut">
              <a:rPr lang="en-US" smtClean="0"/>
              <a:t>4/25/18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E067CC6-13FF-6E49-BA40-90C98AD2B901}" type="slidenum">
              <a:rPr lang="en-US" smtClean="0"/>
              <a:t>‹#›</a:t>
            </a:fld>
            <a:endParaRPr lang="en-US"/>
          </a:p>
        </p:txBody>
      </p:sp>
    </p:spTree>
    <p:extLst>
      <p:ext uri="{BB962C8B-B14F-4D97-AF65-F5344CB8AC3E}">
        <p14:creationId xmlns:p14="http://schemas.microsoft.com/office/powerpoint/2010/main" val="2018763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lo.org/global/topics/employment-promotion/lang--en/index.htm" TargetMode="External"/><Relationship Id="rId4" Type="http://schemas.openxmlformats.org/officeDocument/2006/relationships/hyperlink" Target="http://www.ilo.org/global/topics/social-security/lang--en/index.htm" TargetMode="External"/><Relationship Id="rId5" Type="http://schemas.openxmlformats.org/officeDocument/2006/relationships/hyperlink" Target="http://www.ilo.org/global/topics/workers-and-employers-organizations-tripartism-and-social-dialogue/lang--en/index.htm" TargetMode="External"/><Relationship Id="rId1" Type="http://schemas.openxmlformats.org/officeDocument/2006/relationships/slideLayout" Target="../slideLayouts/slideLayout2.xml"/><Relationship Id="rId2" Type="http://schemas.openxmlformats.org/officeDocument/2006/relationships/hyperlink" Target="http://www.ilo.org/global/standards/introduction-to-international-labour-standards/the-benefits-of-international-labour-standards/lang--en/index.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lo.org/dyn/normlex/en/f?p=NORMLEXPUB:12100:::NO:12100:P12100_ILO_CODE:C098:NO" TargetMode="External"/><Relationship Id="rId4" Type="http://schemas.openxmlformats.org/officeDocument/2006/relationships/hyperlink" Target="http://www.ilo.org/dyn/normlex/en/f?p=NORMLEXPUB:12100:::NO:12100:P12100_ILO_CODE:C029:NO" TargetMode="External"/><Relationship Id="rId5" Type="http://schemas.openxmlformats.org/officeDocument/2006/relationships/hyperlink" Target="http://www.ilo.org/dyn/normlex/en/f?p=NORMLEXPUB:12100:::NO:12100:P12100_ILO_CODE:C105:NO" TargetMode="External"/><Relationship Id="rId6" Type="http://schemas.openxmlformats.org/officeDocument/2006/relationships/hyperlink" Target="http://www.ilo.org/dyn/normlex/en/f?p=NORMLEXPUB:12100:::NO:12100:P12100_ILO_CODE:C138:NO" TargetMode="External"/><Relationship Id="rId7" Type="http://schemas.openxmlformats.org/officeDocument/2006/relationships/hyperlink" Target="http://www.ilo.org/dyn/normlex/en/f?p=NORMLEXPUB:12100:::NO:12100:P12100_ILO_CODE:C182:NO" TargetMode="External"/><Relationship Id="rId8" Type="http://schemas.openxmlformats.org/officeDocument/2006/relationships/hyperlink" Target="http://www.ilo.org/dyn/normlex/en/f?p=NORMLEXPUB:12100:::NO:12100:P12100_ILO_CODE:C100:NO" TargetMode="External"/><Relationship Id="rId9" Type="http://schemas.openxmlformats.org/officeDocument/2006/relationships/hyperlink" Target="http://www.ilo.org/dyn/normlex/en/f?p=NORMLEXPUB:12100:::NO:12100:P12100_ILO_CODE:C111:NO" TargetMode="External"/><Relationship Id="rId1" Type="http://schemas.openxmlformats.org/officeDocument/2006/relationships/slideLayout" Target="../slideLayouts/slideLayout2.xml"/><Relationship Id="rId2" Type="http://schemas.openxmlformats.org/officeDocument/2006/relationships/hyperlink" Target="http://www.ilo.org/dyn/normlex/en/f?p=NORMLEXPUB:12100:::NO:12100:P12100_ILO_CODE:C087:NO"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ilo.org/dyn/normlex/en/f?p=NORMLEXPUB:12100:::NO:12100:P12100_ILO_CODE:C122:NO" TargetMode="External"/><Relationship Id="rId4" Type="http://schemas.openxmlformats.org/officeDocument/2006/relationships/hyperlink" Target="http://www.ilo.org/dyn/normlex/en/f?p=NORMLEXPUB:12100:::NO:12100:P12100_ILO_CODE:C129:NO" TargetMode="External"/><Relationship Id="rId5" Type="http://schemas.openxmlformats.org/officeDocument/2006/relationships/hyperlink" Target="http://www.ilo.org/dyn/normlex/en/f?p=NORMLEXPUB:12100:::NO:12100:P12100_ILO_CODE:C144:NO" TargetMode="External"/><Relationship Id="rId1" Type="http://schemas.openxmlformats.org/officeDocument/2006/relationships/slideLayout" Target="../slideLayouts/slideLayout2.xml"/><Relationship Id="rId2" Type="http://schemas.openxmlformats.org/officeDocument/2006/relationships/hyperlink" Target="http://www.ilo.org/dyn/normlex/en/f?p=NORMLEXPUB:12100:::NO:12100:P12100_ILO_CODE:C081:N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lo.org/dyn/normlex/en/f?p=NORMLEXPUB:12100:0::NO:12100:P12100_INSTRUMENT_ID:312232:NO" TargetMode="External"/><Relationship Id="rId3" Type="http://schemas.openxmlformats.org/officeDocument/2006/relationships/hyperlink" Target="http://www.ilo.org/dyn/normlex/en/f?p=NORMLEXPUB:12100:0::NO:12100:P12100_INSTRUMENT_ID:312243:N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ILO and its conventions ratified by Bangladesh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504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3200" dirty="0" smtClean="0"/>
              <a:t>Third, standard-setting and technical cooperation are bolstered by an extensive research, training, education, and publications program. The ILO is a major source of publications and documentation on labor and social matters. It has established two specialized educational institutions: the International Institute for Labor Studies in Geneva, and the International Center for Advanced Technical and Vocational Training in Turin, Italy.</a:t>
            </a:r>
            <a:br>
              <a:rPr lang="en-US" sz="3200" dirty="0" smtClean="0"/>
            </a:br>
            <a:endParaRPr lang="en-US" sz="3200" dirty="0"/>
          </a:p>
        </p:txBody>
      </p:sp>
    </p:spTree>
    <p:extLst>
      <p:ext uri="{BB962C8B-B14F-4D97-AF65-F5344CB8AC3E}">
        <p14:creationId xmlns:p14="http://schemas.microsoft.com/office/powerpoint/2010/main" val="38687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 of ILO</a:t>
            </a:r>
            <a:endParaRPr lang="en-US" dirty="0"/>
          </a:p>
        </p:txBody>
      </p:sp>
      <p:sp>
        <p:nvSpPr>
          <p:cNvPr id="3" name="Content Placeholder 2"/>
          <p:cNvSpPr>
            <a:spLocks noGrp="1"/>
          </p:cNvSpPr>
          <p:nvPr>
            <p:ph idx="1"/>
          </p:nvPr>
        </p:nvSpPr>
        <p:spPr/>
        <p:txBody>
          <a:bodyPr>
            <a:normAutofit/>
          </a:bodyPr>
          <a:lstStyle/>
          <a:p>
            <a:r>
              <a:rPr lang="en-US" sz="3200" dirty="0" smtClean="0"/>
              <a:t>There was keen appreciation of the importance of social justice in securing peace, against a background of exploitation of workers in the industrializing nations of that time. There was also increasing understanding of the world's economic interdependence and the need for cooperation to obtain similarity of working conditions in countries competing for markets. Reflecting these ideas, the Preamble states:</a:t>
            </a:r>
            <a:endParaRPr lang="en-US" sz="3200" dirty="0"/>
          </a:p>
        </p:txBody>
      </p:sp>
    </p:spTree>
    <p:extLst>
      <p:ext uri="{BB962C8B-B14F-4D97-AF65-F5344CB8AC3E}">
        <p14:creationId xmlns:p14="http://schemas.microsoft.com/office/powerpoint/2010/main" val="178043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200" dirty="0" smtClean="0"/>
              <a:t>Whereas universal and lasting peace can be established only if it is based upon social justice;</a:t>
            </a:r>
          </a:p>
          <a:p>
            <a:r>
              <a:rPr lang="en-US" sz="3200" dirty="0" smtClean="0"/>
              <a:t>And whereas conditions of </a:t>
            </a:r>
            <a:r>
              <a:rPr lang="en-US" sz="3200" dirty="0" err="1" smtClean="0"/>
              <a:t>labour</a:t>
            </a:r>
            <a:r>
              <a:rPr lang="en-US" sz="3200" dirty="0" smtClean="0"/>
              <a:t> exist involving such injustice hardship and privation to large numbers of people as to produce unrest so great that the peace and harmony of the world are </a:t>
            </a:r>
            <a:r>
              <a:rPr lang="en-US" sz="3200" dirty="0" err="1" smtClean="0"/>
              <a:t>imperilled</a:t>
            </a:r>
            <a:r>
              <a:rPr lang="en-US" sz="3200" dirty="0" smtClean="0"/>
              <a:t>; and an improvement of those conditions is urgently required;</a:t>
            </a:r>
          </a:p>
          <a:p>
            <a:r>
              <a:rPr lang="en-US" sz="3200" dirty="0" smtClean="0"/>
              <a:t>Whereas also the failure of any nation to adopt humane conditions of </a:t>
            </a:r>
            <a:r>
              <a:rPr lang="en-US" sz="3200" dirty="0" err="1" smtClean="0"/>
              <a:t>labour</a:t>
            </a:r>
            <a:r>
              <a:rPr lang="en-US" sz="3200" dirty="0" smtClean="0"/>
              <a:t> is an obstacle in the way of other nations which desire to improve the conditions in their own countries.</a:t>
            </a:r>
          </a:p>
          <a:p>
            <a:endParaRPr lang="en-US" sz="3200" dirty="0"/>
          </a:p>
        </p:txBody>
      </p:sp>
    </p:spTree>
    <p:extLst>
      <p:ext uri="{BB962C8B-B14F-4D97-AF65-F5344CB8AC3E}">
        <p14:creationId xmlns:p14="http://schemas.microsoft.com/office/powerpoint/2010/main" val="75984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Regulation of the hours of work including the establishment of a maximum working day and week; </a:t>
            </a:r>
          </a:p>
          <a:p>
            <a:r>
              <a:rPr lang="en-US" sz="3200" dirty="0" smtClean="0"/>
              <a:t>Regulation of </a:t>
            </a:r>
            <a:r>
              <a:rPr lang="en-US" sz="3200" dirty="0" err="1" smtClean="0"/>
              <a:t>labour</a:t>
            </a:r>
            <a:r>
              <a:rPr lang="en-US" sz="3200" dirty="0" smtClean="0"/>
              <a:t> supply,</a:t>
            </a:r>
          </a:p>
          <a:p>
            <a:r>
              <a:rPr lang="en-US" sz="3200" dirty="0" smtClean="0"/>
              <a:t> prevention of unemployment and provision of an adequate living wage; </a:t>
            </a:r>
          </a:p>
          <a:p>
            <a:r>
              <a:rPr lang="en-US" sz="3200" dirty="0" smtClean="0"/>
              <a:t>Protection of the worker against sickness, disease and injury arising out of his employment; </a:t>
            </a:r>
          </a:p>
          <a:p>
            <a:r>
              <a:rPr lang="en-US" sz="3200" dirty="0" smtClean="0"/>
              <a:t>Protection of children, young persons and women;</a:t>
            </a:r>
            <a:endParaRPr lang="en-US" sz="3200" dirty="0"/>
          </a:p>
        </p:txBody>
      </p:sp>
    </p:spTree>
    <p:extLst>
      <p:ext uri="{BB962C8B-B14F-4D97-AF65-F5344CB8AC3E}">
        <p14:creationId xmlns:p14="http://schemas.microsoft.com/office/powerpoint/2010/main" val="170829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Provision for old age and injury, protection of the interests of workers when employed in countries other than their own; </a:t>
            </a:r>
          </a:p>
          <a:p>
            <a:r>
              <a:rPr lang="en-US" sz="3200" dirty="0" smtClean="0"/>
              <a:t>Recognition of the principle of equal remuneration for work of equal value; </a:t>
            </a:r>
          </a:p>
          <a:p>
            <a:r>
              <a:rPr lang="en-US" sz="3200" dirty="0" smtClean="0"/>
              <a:t>Recognition of the principle of freedom of association; </a:t>
            </a:r>
          </a:p>
          <a:p>
            <a:r>
              <a:rPr lang="en-US" sz="3200" dirty="0" smtClean="0"/>
              <a:t>Organization of vocational and technical education, and other measures.</a:t>
            </a:r>
            <a:endParaRPr lang="en-US" sz="3200" dirty="0"/>
          </a:p>
        </p:txBody>
      </p:sp>
    </p:spTree>
    <p:extLst>
      <p:ext uri="{BB962C8B-B14F-4D97-AF65-F5344CB8AC3E}">
        <p14:creationId xmlns:p14="http://schemas.microsoft.com/office/powerpoint/2010/main" val="154903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and rights of ILO</a:t>
            </a:r>
            <a:endParaRPr lang="en-US" dirty="0"/>
          </a:p>
        </p:txBody>
      </p:sp>
      <p:sp>
        <p:nvSpPr>
          <p:cNvPr id="3" name="Content Placeholder 2"/>
          <p:cNvSpPr>
            <a:spLocks noGrp="1"/>
          </p:cNvSpPr>
          <p:nvPr>
            <p:ph idx="1"/>
          </p:nvPr>
        </p:nvSpPr>
        <p:spPr>
          <a:xfrm>
            <a:off x="838200" y="1574347"/>
            <a:ext cx="10515600" cy="5837918"/>
          </a:xfrm>
        </p:spPr>
        <p:txBody>
          <a:bodyPr>
            <a:normAutofit/>
          </a:bodyPr>
          <a:lstStyle/>
          <a:p>
            <a:r>
              <a:rPr lang="en-US" sz="3200" dirty="0" smtClean="0"/>
              <a:t>Adopted in 1998, the Declaration commits Member States to respect and promote principles and rights in four categories, whether or not they have ratified the relevant Conventions.</a:t>
            </a:r>
          </a:p>
          <a:p>
            <a:r>
              <a:rPr lang="en-US" sz="3200" dirty="0" smtClean="0"/>
              <a:t>These categories are:</a:t>
            </a:r>
          </a:p>
          <a:p>
            <a:r>
              <a:rPr lang="en-US" sz="3200" dirty="0" smtClean="0"/>
              <a:t> freedom of association and the effective recognition of the right to collective bargaining, </a:t>
            </a:r>
          </a:p>
          <a:p>
            <a:r>
              <a:rPr lang="en-US" sz="3200" dirty="0" smtClean="0"/>
              <a:t>the elimination of forced or compulsory </a:t>
            </a:r>
            <a:r>
              <a:rPr lang="en-US" sz="3200" dirty="0" err="1" smtClean="0"/>
              <a:t>labour</a:t>
            </a:r>
            <a:r>
              <a:rPr lang="en-US" sz="3200" dirty="0" smtClean="0"/>
              <a:t>, </a:t>
            </a:r>
          </a:p>
          <a:p>
            <a:r>
              <a:rPr lang="en-US" sz="3200" dirty="0" smtClean="0"/>
              <a:t>the abolition of child </a:t>
            </a:r>
            <a:r>
              <a:rPr lang="en-US" sz="3200" dirty="0" err="1" smtClean="0"/>
              <a:t>labour</a:t>
            </a:r>
            <a:r>
              <a:rPr lang="en-US" sz="3200" dirty="0" smtClean="0"/>
              <a:t> </a:t>
            </a:r>
          </a:p>
          <a:p>
            <a:r>
              <a:rPr lang="en-US" sz="3200" dirty="0" smtClean="0"/>
              <a:t>and the elimination of discrimination in respect of employment and occupation.</a:t>
            </a:r>
            <a:endParaRPr lang="en-US" sz="3200" dirty="0"/>
          </a:p>
        </p:txBody>
      </p:sp>
    </p:spTree>
    <p:extLst>
      <p:ext uri="{BB962C8B-B14F-4D97-AF65-F5344CB8AC3E}">
        <p14:creationId xmlns:p14="http://schemas.microsoft.com/office/powerpoint/2010/main" val="70497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Four strategic objectives at the heart of the Decent Work agenda</a:t>
            </a:r>
            <a:br>
              <a:rPr lang="en-US" b="1" dirty="0" smtClean="0"/>
            </a:br>
            <a:endParaRPr lang="en-US" dirty="0"/>
          </a:p>
        </p:txBody>
      </p:sp>
      <p:sp>
        <p:nvSpPr>
          <p:cNvPr id="3" name="Content Placeholder 2"/>
          <p:cNvSpPr>
            <a:spLocks noGrp="1"/>
          </p:cNvSpPr>
          <p:nvPr>
            <p:ph idx="1"/>
          </p:nvPr>
        </p:nvSpPr>
        <p:spPr/>
        <p:txBody>
          <a:bodyPr>
            <a:normAutofit/>
          </a:bodyPr>
          <a:lstStyle/>
          <a:p>
            <a:r>
              <a:rPr lang="en-US" sz="3200" dirty="0" smtClean="0">
                <a:hlinkClick r:id="rId2"/>
              </a:rPr>
              <a:t>Set and promote standards and fundamental principles and rights at work </a:t>
            </a:r>
            <a:endParaRPr lang="en-US" sz="3200" dirty="0" smtClean="0"/>
          </a:p>
          <a:p>
            <a:r>
              <a:rPr lang="en-US" sz="3200" dirty="0" smtClean="0">
                <a:hlinkClick r:id="rId3"/>
              </a:rPr>
              <a:t>Create greater opportunities for women and men to decent employment and income </a:t>
            </a:r>
            <a:endParaRPr lang="en-US" sz="3200" dirty="0" smtClean="0"/>
          </a:p>
          <a:p>
            <a:r>
              <a:rPr lang="en-US" sz="3200" dirty="0" smtClean="0">
                <a:hlinkClick r:id="rId4"/>
              </a:rPr>
              <a:t>Enhance the coverage and effectiveness of social protection for all </a:t>
            </a:r>
            <a:endParaRPr lang="en-US" sz="3200" dirty="0" smtClean="0"/>
          </a:p>
          <a:p>
            <a:r>
              <a:rPr lang="en-US" sz="3200" dirty="0" smtClean="0">
                <a:hlinkClick r:id="rId5"/>
              </a:rPr>
              <a:t>Strengthen tripartism and social dialogue  </a:t>
            </a:r>
            <a:endParaRPr lang="en-US" sz="3200" dirty="0" smtClean="0"/>
          </a:p>
          <a:p>
            <a:endParaRPr lang="en-US" sz="3200" dirty="0"/>
          </a:p>
        </p:txBody>
      </p:sp>
    </p:spTree>
    <p:extLst>
      <p:ext uri="{BB962C8B-B14F-4D97-AF65-F5344CB8AC3E}">
        <p14:creationId xmlns:p14="http://schemas.microsoft.com/office/powerpoint/2010/main" val="86282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Employment promotion</a:t>
            </a:r>
            <a:br>
              <a:rPr lang="en-US" b="1" dirty="0" smtClean="0"/>
            </a:br>
            <a:endParaRPr lang="en-US" dirty="0"/>
          </a:p>
        </p:txBody>
      </p:sp>
      <p:sp>
        <p:nvSpPr>
          <p:cNvPr id="3" name="Content Placeholder 2"/>
          <p:cNvSpPr>
            <a:spLocks noGrp="1"/>
          </p:cNvSpPr>
          <p:nvPr>
            <p:ph idx="1"/>
          </p:nvPr>
        </p:nvSpPr>
        <p:spPr/>
        <p:txBody>
          <a:bodyPr>
            <a:normAutofit/>
          </a:bodyPr>
          <a:lstStyle/>
          <a:p>
            <a:r>
              <a:rPr lang="en-US" sz="3200" dirty="0" smtClean="0"/>
              <a:t>Without productive employment, achieving the goals of decent living standards, social and economic integration, personal fulfillment and social development becomes a chimera. Enterprise promotion and human resource development are key elements in achieving these goals. The ILO conducts employment analysis and research, promotes employment-intensive investment and helps formulate employment policy. It also promotes skills development, job creation, enterprise development and cooperative</a:t>
            </a:r>
            <a:endParaRPr lang="en-US" sz="3200" dirty="0"/>
          </a:p>
        </p:txBody>
      </p:sp>
    </p:spTree>
    <p:extLst>
      <p:ext uri="{BB962C8B-B14F-4D97-AF65-F5344CB8AC3E}">
        <p14:creationId xmlns:p14="http://schemas.microsoft.com/office/powerpoint/2010/main" val="164084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protection</a:t>
            </a:r>
            <a:endParaRPr lang="en-US" b="1" dirty="0"/>
          </a:p>
        </p:txBody>
      </p:sp>
      <p:sp>
        <p:nvSpPr>
          <p:cNvPr id="3" name="Content Placeholder 2"/>
          <p:cNvSpPr>
            <a:spLocks noGrp="1"/>
          </p:cNvSpPr>
          <p:nvPr>
            <p:ph idx="1"/>
          </p:nvPr>
        </p:nvSpPr>
        <p:spPr/>
        <p:txBody>
          <a:bodyPr>
            <a:normAutofit fontScale="85000" lnSpcReduction="10000"/>
          </a:bodyPr>
          <a:lstStyle/>
          <a:p>
            <a:r>
              <a:rPr lang="en-US" sz="3200" dirty="0" smtClean="0"/>
              <a:t>Only 27 per cent of the world’s population has adequate social security coverage and more than half lack any coverage at all. The ILO actively promotes policies and provides assistance to countries to help extend adequate levels of social protection to all members of society. Social security involves access to health care and income security, particularly in cases of old age, unemployment, sickness, invalidity, work injury, maternity or loss of a main income earner.</a:t>
            </a:r>
            <a:br>
              <a:rPr lang="en-US" sz="3200" dirty="0" smtClean="0"/>
            </a:br>
            <a:r>
              <a:rPr lang="en-US" sz="3200" dirty="0" smtClean="0"/>
              <a:t/>
            </a:r>
            <a:br>
              <a:rPr lang="en-US" sz="3200" dirty="0" smtClean="0"/>
            </a:br>
            <a:r>
              <a:rPr lang="en-US" sz="3200" dirty="0" smtClean="0"/>
              <a:t>The “Global Campaign on Social Security and Coverage for All” builds on efforts already underway in more than 30 countries. These include projects to help countries extend coverage at the national level and to strengthen community-based social security organizations. </a:t>
            </a:r>
            <a:endParaRPr lang="en-US" sz="3200" dirty="0"/>
          </a:p>
        </p:txBody>
      </p:sp>
    </p:spTree>
    <p:extLst>
      <p:ext uri="{BB962C8B-B14F-4D97-AF65-F5344CB8AC3E}">
        <p14:creationId xmlns:p14="http://schemas.microsoft.com/office/powerpoint/2010/main" val="184615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Tripartism</a:t>
            </a:r>
            <a:r>
              <a:rPr lang="en-US" b="1" dirty="0" smtClean="0"/>
              <a:t> and social dialogue</a:t>
            </a:r>
            <a:endParaRPr lang="en-US" b="1" dirty="0"/>
          </a:p>
        </p:txBody>
      </p:sp>
      <p:sp>
        <p:nvSpPr>
          <p:cNvPr id="3" name="Content Placeholder 2"/>
          <p:cNvSpPr>
            <a:spLocks noGrp="1"/>
          </p:cNvSpPr>
          <p:nvPr>
            <p:ph idx="1"/>
          </p:nvPr>
        </p:nvSpPr>
        <p:spPr/>
        <p:txBody>
          <a:bodyPr>
            <a:normAutofit/>
          </a:bodyPr>
          <a:lstStyle/>
          <a:p>
            <a:r>
              <a:rPr lang="en-US" sz="3200" dirty="0" smtClean="0"/>
              <a:t>Sound industrial relations and effective social dialogue are a means to promote better wages and working conditions as well as peace and social justice. As instruments of good governance they foster cooperation and economic performance, helping to create an enabling environment for the realization of the objective of Decent Work at the national level.</a:t>
            </a:r>
            <a:endParaRPr lang="en-US" sz="3200" dirty="0"/>
          </a:p>
        </p:txBody>
      </p:sp>
    </p:spTree>
    <p:extLst>
      <p:ext uri="{BB962C8B-B14F-4D97-AF65-F5344CB8AC3E}">
        <p14:creationId xmlns:p14="http://schemas.microsoft.com/office/powerpoint/2010/main" val="142958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268866"/>
            <a:ext cx="10765971" cy="5893934"/>
          </a:xfrm>
        </p:spPr>
        <p:txBody>
          <a:bodyPr>
            <a:normAutofit/>
          </a:bodyPr>
          <a:lstStyle/>
          <a:p>
            <a:r>
              <a:rPr lang="en-US" sz="3200" dirty="0" smtClean="0"/>
              <a:t>The </a:t>
            </a:r>
            <a:r>
              <a:rPr lang="en-US" sz="3200" b="1" dirty="0" smtClean="0"/>
              <a:t>International </a:t>
            </a:r>
            <a:r>
              <a:rPr lang="en-US" sz="3200" b="1" dirty="0" err="1" smtClean="0"/>
              <a:t>Labour</a:t>
            </a:r>
            <a:r>
              <a:rPr lang="en-US" sz="3200" b="1" dirty="0" smtClean="0"/>
              <a:t> Organization</a:t>
            </a:r>
            <a:r>
              <a:rPr lang="en-US" sz="3200" dirty="0" smtClean="0"/>
              <a:t> was created in 1919 by Part XIII of the Versailles Peace Treaty ending World War I</a:t>
            </a:r>
          </a:p>
          <a:p>
            <a:r>
              <a:rPr lang="en-US" sz="3200" dirty="0" smtClean="0"/>
              <a:t>It grew out of nineteenth-century labor and social movements which culminated in widespread demands for social justice and higher living standards for the world's working people</a:t>
            </a:r>
          </a:p>
          <a:p>
            <a:r>
              <a:rPr lang="en-US" sz="3200" dirty="0" smtClean="0"/>
              <a:t>In 1946, after the demise of the League of Nations, the ILO became the first specialized agency associated with the United Nations. </a:t>
            </a:r>
          </a:p>
          <a:p>
            <a:r>
              <a:rPr lang="en-US" sz="3200" dirty="0" smtClean="0"/>
              <a:t>The original membership of forty-five countries in 1919 has grown to 121 in 1971.</a:t>
            </a:r>
            <a:br>
              <a:rPr lang="en-US" sz="3200" dirty="0" smtClean="0"/>
            </a:br>
            <a:endParaRPr lang="en-US" sz="3200" dirty="0"/>
          </a:p>
        </p:txBody>
      </p:sp>
      <p:sp>
        <p:nvSpPr>
          <p:cNvPr id="4" name="TextBox 3"/>
          <p:cNvSpPr txBox="1"/>
          <p:nvPr/>
        </p:nvSpPr>
        <p:spPr>
          <a:xfrm>
            <a:off x="3962400" y="283028"/>
            <a:ext cx="8948057" cy="769441"/>
          </a:xfrm>
          <a:prstGeom prst="rect">
            <a:avLst/>
          </a:prstGeom>
          <a:noFill/>
        </p:spPr>
        <p:txBody>
          <a:bodyPr wrap="square" rtlCol="0">
            <a:spAutoFit/>
          </a:bodyPr>
          <a:lstStyle/>
          <a:p>
            <a:r>
              <a:rPr lang="en-US" sz="4400" dirty="0" smtClean="0"/>
              <a:t>What is ILO? </a:t>
            </a:r>
            <a:endParaRPr lang="en-US" sz="4400" dirty="0"/>
          </a:p>
        </p:txBody>
      </p:sp>
    </p:spTree>
    <p:extLst>
      <p:ext uri="{BB962C8B-B14F-4D97-AF65-F5344CB8AC3E}">
        <p14:creationId xmlns:p14="http://schemas.microsoft.com/office/powerpoint/2010/main" val="1139928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Social dialogue and </a:t>
            </a:r>
            <a:r>
              <a:rPr lang="en-US" b="1" dirty="0" err="1" smtClean="0"/>
              <a:t>tripartism</a:t>
            </a:r>
            <a:r>
              <a:rPr lang="en-US" b="1" dirty="0" smtClean="0"/>
              <a:t> covers:</a:t>
            </a:r>
            <a:endParaRPr lang="en-US" dirty="0"/>
          </a:p>
        </p:txBody>
      </p:sp>
      <p:sp>
        <p:nvSpPr>
          <p:cNvPr id="3" name="Content Placeholder 2"/>
          <p:cNvSpPr>
            <a:spLocks noGrp="1"/>
          </p:cNvSpPr>
          <p:nvPr>
            <p:ph idx="1"/>
          </p:nvPr>
        </p:nvSpPr>
        <p:spPr/>
        <p:txBody>
          <a:bodyPr>
            <a:normAutofit/>
          </a:bodyPr>
          <a:lstStyle/>
          <a:p>
            <a:r>
              <a:rPr lang="en-US" sz="3200" dirty="0" smtClean="0"/>
              <a:t>Negotiation, consultation and information exchange between and among the different actors;</a:t>
            </a:r>
          </a:p>
          <a:p>
            <a:r>
              <a:rPr lang="en-US" sz="3200" dirty="0" smtClean="0"/>
              <a:t>Collective bargaining;</a:t>
            </a:r>
          </a:p>
          <a:p>
            <a:r>
              <a:rPr lang="en-US" sz="3200" dirty="0" smtClean="0"/>
              <a:t>Dispute prevention and resolution;</a:t>
            </a:r>
          </a:p>
          <a:p>
            <a:r>
              <a:rPr lang="en-US" sz="3200" dirty="0" smtClean="0"/>
              <a:t> and Other instruments of social dialogue, Including corporate social responsibility and international framework agreements</a:t>
            </a:r>
            <a:endParaRPr lang="en-US" sz="3200" dirty="0"/>
          </a:p>
        </p:txBody>
      </p:sp>
    </p:spTree>
    <p:extLst>
      <p:ext uri="{BB962C8B-B14F-4D97-AF65-F5344CB8AC3E}">
        <p14:creationId xmlns:p14="http://schemas.microsoft.com/office/powerpoint/2010/main" val="1030927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benefits of International </a:t>
            </a:r>
            <a:r>
              <a:rPr lang="en-US" b="1" dirty="0" err="1" smtClean="0"/>
              <a:t>Labour</a:t>
            </a:r>
            <a:r>
              <a:rPr lang="en-US" b="1" dirty="0" smtClean="0"/>
              <a:t> Standards</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3200" b="1" dirty="0" smtClean="0"/>
              <a:t>A path to decent work</a:t>
            </a:r>
          </a:p>
          <a:p>
            <a:r>
              <a:rPr lang="en-US" sz="3200" dirty="0" smtClean="0"/>
              <a:t>International </a:t>
            </a:r>
            <a:r>
              <a:rPr lang="en-US" sz="3200" dirty="0" err="1" smtClean="0"/>
              <a:t>labour</a:t>
            </a:r>
            <a:r>
              <a:rPr lang="en-US" sz="3200" dirty="0" smtClean="0"/>
              <a:t> standards are first and foremost about the development of people as human beings. In the ILO's Declaration of Philadelphia of 1944, the international community recognized that "</a:t>
            </a:r>
            <a:r>
              <a:rPr lang="en-US" sz="3200" dirty="0" err="1" smtClean="0"/>
              <a:t>labour</a:t>
            </a:r>
            <a:r>
              <a:rPr lang="en-US" sz="3200" dirty="0" smtClean="0"/>
              <a:t> is not a commodity". Indeed, </a:t>
            </a:r>
            <a:r>
              <a:rPr lang="en-US" sz="3200" dirty="0" err="1" smtClean="0"/>
              <a:t>labour</a:t>
            </a:r>
            <a:r>
              <a:rPr lang="en-US" sz="3200" dirty="0" smtClean="0"/>
              <a:t> is not like an apple or a television set, an inanimate product that can be negotiated for the highest profit or the lowest price. Work is part of everyone's daily life and is crucial to a person's dignity, well-being and development as a human being. Economic development should include the creation of jobs and working conditions in which people can work in freedom, safety and dignity.</a:t>
            </a:r>
            <a:endParaRPr lang="en-US" sz="3200" dirty="0"/>
          </a:p>
        </p:txBody>
      </p:sp>
    </p:spTree>
    <p:extLst>
      <p:ext uri="{BB962C8B-B14F-4D97-AF65-F5344CB8AC3E}">
        <p14:creationId xmlns:p14="http://schemas.microsoft.com/office/powerpoint/2010/main" val="89237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international legal framework for fair and stable globalization</a:t>
            </a:r>
            <a:endParaRPr lang="en-US" b="1" dirty="0"/>
          </a:p>
        </p:txBody>
      </p:sp>
      <p:sp>
        <p:nvSpPr>
          <p:cNvPr id="3" name="Content Placeholder 2"/>
          <p:cNvSpPr>
            <a:spLocks noGrp="1"/>
          </p:cNvSpPr>
          <p:nvPr>
            <p:ph idx="1"/>
          </p:nvPr>
        </p:nvSpPr>
        <p:spPr/>
        <p:txBody>
          <a:bodyPr>
            <a:normAutofit/>
          </a:bodyPr>
          <a:lstStyle/>
          <a:p>
            <a:r>
              <a:rPr lang="en-US" sz="3200" dirty="0" smtClean="0"/>
              <a:t>Achieving the goal of decent work in the globalized economy requires action at the international level. The world community is responding to this challenge in part by developing international legal instruments on trade, finance, environment, human rights and </a:t>
            </a:r>
            <a:r>
              <a:rPr lang="en-US" sz="3200" dirty="0" err="1" smtClean="0"/>
              <a:t>labour</a:t>
            </a:r>
            <a:r>
              <a:rPr lang="en-US" sz="3200" dirty="0" smtClean="0"/>
              <a:t>. </a:t>
            </a:r>
            <a:endParaRPr lang="en-US" sz="3200" dirty="0"/>
          </a:p>
        </p:txBody>
      </p:sp>
    </p:spTree>
    <p:extLst>
      <p:ext uri="{BB962C8B-B14F-4D97-AF65-F5344CB8AC3E}">
        <p14:creationId xmlns:p14="http://schemas.microsoft.com/office/powerpoint/2010/main" val="17043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level playing field</a:t>
            </a:r>
            <a:endParaRPr lang="en-US" b="1" dirty="0"/>
          </a:p>
        </p:txBody>
      </p:sp>
      <p:sp>
        <p:nvSpPr>
          <p:cNvPr id="3" name="Content Placeholder 2"/>
          <p:cNvSpPr>
            <a:spLocks noGrp="1"/>
          </p:cNvSpPr>
          <p:nvPr>
            <p:ph idx="1"/>
          </p:nvPr>
        </p:nvSpPr>
        <p:spPr/>
        <p:txBody>
          <a:bodyPr>
            <a:normAutofit fontScale="92500" lnSpcReduction="10000"/>
          </a:bodyPr>
          <a:lstStyle/>
          <a:p>
            <a:r>
              <a:rPr lang="en-US" sz="3200" dirty="0" smtClean="0"/>
              <a:t>An international legal framework on social standards ensures a level playing field in the global economy. It helps governments and employers to avoid the temptation of lowering </a:t>
            </a:r>
            <a:r>
              <a:rPr lang="en-US" sz="3200" dirty="0" err="1" smtClean="0"/>
              <a:t>labour</a:t>
            </a:r>
            <a:r>
              <a:rPr lang="en-US" sz="3200" dirty="0" smtClean="0"/>
              <a:t> standards in the belief that this could give them a greater comparative advantage in international trade.</a:t>
            </a:r>
          </a:p>
          <a:p>
            <a:r>
              <a:rPr lang="en-US" sz="3200" dirty="0" smtClean="0"/>
              <a:t>In the long run such practices do not benefit anyone. Lowering </a:t>
            </a:r>
            <a:r>
              <a:rPr lang="en-US" sz="3200" dirty="0" err="1" smtClean="0"/>
              <a:t>labour</a:t>
            </a:r>
            <a:r>
              <a:rPr lang="en-US" sz="3200" dirty="0" smtClean="0"/>
              <a:t> standards can encourage the spread of low-wage, low-skill, and high-turnover industries and prevent a country from developing more stable high-skilled employment, while at the same time making it more difficult for trading partners to develop their economies upwards</a:t>
            </a:r>
            <a:endParaRPr lang="en-US" sz="3200" dirty="0"/>
          </a:p>
        </p:txBody>
      </p:sp>
    </p:spTree>
    <p:extLst>
      <p:ext uri="{BB962C8B-B14F-4D97-AF65-F5344CB8AC3E}">
        <p14:creationId xmlns:p14="http://schemas.microsoft.com/office/powerpoint/2010/main" val="185171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means of improving economic performance</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International </a:t>
            </a:r>
            <a:r>
              <a:rPr lang="en-US" sz="3200" dirty="0" err="1" smtClean="0"/>
              <a:t>labour</a:t>
            </a:r>
            <a:r>
              <a:rPr lang="en-US" sz="3200" dirty="0" smtClean="0"/>
              <a:t> standards are sometimes perceived as entailing significant costs and thus hindering economic development. A growing body of research indicates, however, that compliance with international </a:t>
            </a:r>
            <a:r>
              <a:rPr lang="en-US" sz="3200" dirty="0" err="1" smtClean="0"/>
              <a:t>labour</a:t>
            </a:r>
            <a:r>
              <a:rPr lang="en-US" sz="3200" dirty="0" smtClean="0"/>
              <a:t> standards often accompanies improvements in productivity and economic performance. Higher wage and working time standards and respect for equality can translate into better and more satisfied workers and lower turnover of staff. Investment in vocational training can result in a better-trained workforce and higher employment levels</a:t>
            </a:r>
            <a:endParaRPr lang="en-US" sz="3200" dirty="0"/>
          </a:p>
        </p:txBody>
      </p:sp>
    </p:spTree>
    <p:extLst>
      <p:ext uri="{BB962C8B-B14F-4D97-AF65-F5344CB8AC3E}">
        <p14:creationId xmlns:p14="http://schemas.microsoft.com/office/powerpoint/2010/main" val="1966576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safety net in times of economic crisis</a:t>
            </a:r>
            <a:endParaRPr lang="en-US" b="1" dirty="0"/>
          </a:p>
        </p:txBody>
      </p:sp>
      <p:sp>
        <p:nvSpPr>
          <p:cNvPr id="3" name="Content Placeholder 2"/>
          <p:cNvSpPr>
            <a:spLocks noGrp="1"/>
          </p:cNvSpPr>
          <p:nvPr>
            <p:ph idx="1"/>
          </p:nvPr>
        </p:nvSpPr>
        <p:spPr/>
        <p:txBody>
          <a:bodyPr>
            <a:normAutofit fontScale="92500" lnSpcReduction="20000"/>
          </a:bodyPr>
          <a:lstStyle/>
          <a:p>
            <a:r>
              <a:rPr lang="en-US" sz="3200" dirty="0" smtClean="0"/>
              <a:t>Even fast-growing economies with high-skilled workers can experience unforeseen economic downturns. The Asian financial crisis of 1997, the 2000 Dot-Com Bubble burst and the 2008 financial and economic crisis showed how decades of economic growth could be undone by dramatic currency devaluations or falling market prices. For instance, during the 1997 Asian crisis, as well as the 2008 crisis, unemployment increased significantly in many of the countries affected. The disastrous effects of these crises on workers were compounded by the fact that in many of these countries social protection systems (notably unemployment and health insurance), active </a:t>
            </a:r>
            <a:r>
              <a:rPr lang="en-US" sz="3200" dirty="0" err="1" smtClean="0"/>
              <a:t>labour</a:t>
            </a:r>
            <a:r>
              <a:rPr lang="en-US" sz="3200" dirty="0" smtClean="0"/>
              <a:t> market policies and social dialogue were non-existent or under tremendous pressure.</a:t>
            </a:r>
            <a:endParaRPr lang="en-US" sz="3200" dirty="0"/>
          </a:p>
        </p:txBody>
      </p:sp>
    </p:spTree>
    <p:extLst>
      <p:ext uri="{BB962C8B-B14F-4D97-AF65-F5344CB8AC3E}">
        <p14:creationId xmlns:p14="http://schemas.microsoft.com/office/powerpoint/2010/main" val="38173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strategy for reducing poverty</a:t>
            </a:r>
            <a:br>
              <a:rPr lang="en-US" b="1" dirty="0" smtClean="0"/>
            </a:br>
            <a:endParaRPr lang="en-US" dirty="0"/>
          </a:p>
        </p:txBody>
      </p:sp>
      <p:sp>
        <p:nvSpPr>
          <p:cNvPr id="3" name="Content Placeholder 2"/>
          <p:cNvSpPr>
            <a:spLocks noGrp="1"/>
          </p:cNvSpPr>
          <p:nvPr>
            <p:ph idx="1"/>
          </p:nvPr>
        </p:nvSpPr>
        <p:spPr/>
        <p:txBody>
          <a:bodyPr>
            <a:normAutofit fontScale="92500"/>
          </a:bodyPr>
          <a:lstStyle/>
          <a:p>
            <a:r>
              <a:rPr lang="en-US" sz="3200" dirty="0" smtClean="0"/>
              <a:t>Economic development has always depended on the acceptance of rules. Legislation and functioning legal institutions ensure property rights, the enforcement of contracts, respect for procedure, and protection from crime - all legal elements of good governance without which no economy can operate. A market governed by a fair set of rules and institutions is more efficient and brings benefit to everyone. The </a:t>
            </a:r>
            <a:r>
              <a:rPr lang="en-US" sz="3200" dirty="0" err="1" smtClean="0"/>
              <a:t>labour</a:t>
            </a:r>
            <a:r>
              <a:rPr lang="en-US" sz="3200" dirty="0" smtClean="0"/>
              <a:t> market is no different. Fair </a:t>
            </a:r>
            <a:r>
              <a:rPr lang="en-US" sz="3200" dirty="0" err="1" smtClean="0"/>
              <a:t>labour</a:t>
            </a:r>
            <a:r>
              <a:rPr lang="en-US" sz="3200" dirty="0" smtClean="0"/>
              <a:t> practices set out in international </a:t>
            </a:r>
            <a:r>
              <a:rPr lang="en-US" sz="3200" dirty="0" err="1" smtClean="0"/>
              <a:t>labour</a:t>
            </a:r>
            <a:r>
              <a:rPr lang="en-US" sz="3200" dirty="0" smtClean="0"/>
              <a:t> standards and applied through a national legal system ensure an efficient and stable </a:t>
            </a:r>
            <a:r>
              <a:rPr lang="en-US" sz="3200" dirty="0" err="1" smtClean="0"/>
              <a:t>labour</a:t>
            </a:r>
            <a:r>
              <a:rPr lang="en-US" sz="3200" dirty="0" smtClean="0"/>
              <a:t> market for workers and employers alike.</a:t>
            </a:r>
            <a:endParaRPr lang="en-US" sz="3200" dirty="0"/>
          </a:p>
        </p:txBody>
      </p:sp>
    </p:spTree>
    <p:extLst>
      <p:ext uri="{BB962C8B-B14F-4D97-AF65-F5344CB8AC3E}">
        <p14:creationId xmlns:p14="http://schemas.microsoft.com/office/powerpoint/2010/main" val="1369064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sum of international experience and knowledge</a:t>
            </a:r>
            <a:endParaRPr lang="en-US" b="1" dirty="0"/>
          </a:p>
        </p:txBody>
      </p:sp>
      <p:sp>
        <p:nvSpPr>
          <p:cNvPr id="3" name="Content Placeholder 2"/>
          <p:cNvSpPr>
            <a:spLocks noGrp="1"/>
          </p:cNvSpPr>
          <p:nvPr>
            <p:ph idx="1"/>
          </p:nvPr>
        </p:nvSpPr>
        <p:spPr/>
        <p:txBody>
          <a:bodyPr>
            <a:normAutofit/>
          </a:bodyPr>
          <a:lstStyle/>
          <a:p>
            <a:r>
              <a:rPr lang="en-US" sz="3200" dirty="0" smtClean="0"/>
              <a:t>International </a:t>
            </a:r>
            <a:r>
              <a:rPr lang="en-US" sz="3200" dirty="0" err="1" smtClean="0"/>
              <a:t>labour</a:t>
            </a:r>
            <a:r>
              <a:rPr lang="en-US" sz="3200" dirty="0" smtClean="0"/>
              <a:t> standards are the result of discussions among governments, employers and workers, in consultation with experts from around the world. They represent the international consensus on how a particular </a:t>
            </a:r>
            <a:r>
              <a:rPr lang="en-US" sz="3200" dirty="0" err="1" smtClean="0"/>
              <a:t>labour</a:t>
            </a:r>
            <a:r>
              <a:rPr lang="en-US" sz="3200" dirty="0" smtClean="0"/>
              <a:t> problem could be tackled at the global level and reflect knowledge and experience from all corners of the world. </a:t>
            </a:r>
            <a:endParaRPr lang="en-US" sz="3200" dirty="0"/>
          </a:p>
        </p:txBody>
      </p:sp>
    </p:spTree>
    <p:extLst>
      <p:ext uri="{BB962C8B-B14F-4D97-AF65-F5344CB8AC3E}">
        <p14:creationId xmlns:p14="http://schemas.microsoft.com/office/powerpoint/2010/main" val="2055289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Conventions and Recommendations</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3200" b="1" dirty="0" smtClean="0"/>
              <a:t>International </a:t>
            </a:r>
            <a:r>
              <a:rPr lang="en-US" sz="3200" b="1" dirty="0" err="1" smtClean="0"/>
              <a:t>labour</a:t>
            </a:r>
            <a:r>
              <a:rPr lang="en-US" sz="3200" b="1" dirty="0" smtClean="0"/>
              <a:t> standards</a:t>
            </a:r>
            <a:r>
              <a:rPr lang="en-US" sz="3200" dirty="0" smtClean="0"/>
              <a:t> are legal instruments drawn up by the ILO's constituents (governments, employers and workers) and setting out basic principles and rights at work. They are either </a:t>
            </a:r>
            <a:r>
              <a:rPr lang="en-US" sz="3200" b="1" dirty="0" smtClean="0"/>
              <a:t>conventions</a:t>
            </a:r>
            <a:r>
              <a:rPr lang="en-US" sz="3200" dirty="0" smtClean="0"/>
              <a:t>, which are legally binding international treaties that may be ratified by member states, or </a:t>
            </a:r>
            <a:r>
              <a:rPr lang="en-US" sz="3200" b="1" dirty="0" smtClean="0"/>
              <a:t>recommendations</a:t>
            </a:r>
            <a:r>
              <a:rPr lang="en-US" sz="3200" dirty="0" smtClean="0"/>
              <a:t>, which serve as non-binding guidelines. In many cases, a convention lays down the basic principles to be implemented by ratifying countries, while a related recommendation supplements the convention by providing more detailed guidelines on how it could be applied. Recommendations can also be autonomous, i.e. not linked to any convention.</a:t>
            </a:r>
            <a:endParaRPr lang="en-US" sz="3200" dirty="0"/>
          </a:p>
        </p:txBody>
      </p:sp>
    </p:spTree>
    <p:extLst>
      <p:ext uri="{BB962C8B-B14F-4D97-AF65-F5344CB8AC3E}">
        <p14:creationId xmlns:p14="http://schemas.microsoft.com/office/powerpoint/2010/main" val="184462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smtClean="0"/>
              <a:t>Conventions and recommendations</a:t>
            </a:r>
            <a:r>
              <a:rPr lang="en-US" sz="3200" dirty="0" smtClean="0"/>
              <a:t> are drawn up by representatives of governments, employers and workers and are adopted at the ILO's annual International </a:t>
            </a:r>
            <a:r>
              <a:rPr lang="en-US" sz="3200" dirty="0" err="1" smtClean="0"/>
              <a:t>Labour</a:t>
            </a:r>
            <a:r>
              <a:rPr lang="en-US" sz="3200" dirty="0" smtClean="0"/>
              <a:t> Conference. Once a standard is adopted, member states are required under the ILO Constitution to </a:t>
            </a:r>
            <a:r>
              <a:rPr lang="en-US" sz="3200" i="1" dirty="0" smtClean="0"/>
              <a:t>submit</a:t>
            </a:r>
            <a:r>
              <a:rPr lang="en-US" sz="3200" dirty="0" smtClean="0"/>
              <a:t> them to their competent authority (normally the parliament) for consideration. In the case of conventions, this means consideration for </a:t>
            </a:r>
            <a:r>
              <a:rPr lang="en-US" sz="3200" i="1" dirty="0" smtClean="0"/>
              <a:t>ratification</a:t>
            </a:r>
            <a:endParaRPr lang="en-US" sz="3200" dirty="0"/>
          </a:p>
        </p:txBody>
      </p:sp>
    </p:spTree>
    <p:extLst>
      <p:ext uri="{BB962C8B-B14F-4D97-AF65-F5344CB8AC3E}">
        <p14:creationId xmlns:p14="http://schemas.microsoft.com/office/powerpoint/2010/main" val="158792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5429"/>
            <a:ext cx="10515600" cy="5741534"/>
          </a:xfrm>
        </p:spPr>
        <p:txBody>
          <a:bodyPr>
            <a:normAutofit/>
          </a:bodyPr>
          <a:lstStyle/>
          <a:p>
            <a:r>
              <a:rPr lang="en-US" sz="3200" dirty="0" smtClean="0"/>
              <a:t>In structure, the ILO is unique among world organizations in that the representatives of the workers and of the employers have an equal voice with those of governments in formulating its policies</a:t>
            </a:r>
          </a:p>
          <a:p>
            <a:r>
              <a:rPr lang="en-US" sz="3200" dirty="0" smtClean="0"/>
              <a:t>The annual International Labor Conference, the ILO's supreme deliberative body, is composed of four representatives from each member country: two government delegates, one worker and one employer delegate, each of whom may speak and vote independently. </a:t>
            </a:r>
            <a:endParaRPr lang="en-US" sz="3200" dirty="0"/>
          </a:p>
        </p:txBody>
      </p:sp>
    </p:spTree>
    <p:extLst>
      <p:ext uri="{BB962C8B-B14F-4D97-AF65-F5344CB8AC3E}">
        <p14:creationId xmlns:p14="http://schemas.microsoft.com/office/powerpoint/2010/main" val="1729390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If it is ratified, a convention generally comes into force for that country one year after the date of ratification. Ratifying countries commit themselves to applying the convention in national law and practice and reporting on its application at regular intervals. The ILO provides technical assistance if necessary. In addition, representation and complaint procedures can be initiated against countries for violations of a convention they have ratified</a:t>
            </a:r>
            <a:endParaRPr lang="en-US" sz="3200" dirty="0"/>
          </a:p>
        </p:txBody>
      </p:sp>
    </p:spTree>
    <p:extLst>
      <p:ext uri="{BB962C8B-B14F-4D97-AF65-F5344CB8AC3E}">
        <p14:creationId xmlns:p14="http://schemas.microsoft.com/office/powerpoint/2010/main" val="205316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eight fundamental Conventions are:</a:t>
            </a:r>
            <a:endParaRPr lang="en-US" dirty="0"/>
          </a:p>
        </p:txBody>
      </p:sp>
      <p:sp>
        <p:nvSpPr>
          <p:cNvPr id="3" name="Content Placeholder 2"/>
          <p:cNvSpPr>
            <a:spLocks noGrp="1"/>
          </p:cNvSpPr>
          <p:nvPr>
            <p:ph idx="1"/>
          </p:nvPr>
        </p:nvSpPr>
        <p:spPr/>
        <p:txBody>
          <a:bodyPr>
            <a:normAutofit fontScale="85000" lnSpcReduction="20000"/>
          </a:bodyPr>
          <a:lstStyle/>
          <a:p>
            <a:r>
              <a:rPr lang="en-US" sz="3200" b="1" dirty="0" smtClean="0"/>
              <a:t>1. </a:t>
            </a:r>
            <a:r>
              <a:rPr lang="en-US" sz="3200" b="1" dirty="0" smtClean="0">
                <a:hlinkClick r:id="rId2"/>
              </a:rPr>
              <a:t>Freedom of Association and Protection of the Right to Organise Convention, 1948 (No. 87) </a:t>
            </a:r>
            <a:endParaRPr lang="en-US" sz="3200" dirty="0" smtClean="0"/>
          </a:p>
          <a:p>
            <a:r>
              <a:rPr lang="en-US" sz="3200" b="1" dirty="0" smtClean="0"/>
              <a:t>2. </a:t>
            </a:r>
            <a:r>
              <a:rPr lang="en-US" sz="3200" b="1" dirty="0" smtClean="0">
                <a:hlinkClick r:id="rId3"/>
              </a:rPr>
              <a:t>Right to Organise and Collective Bargaining Convention, 1949 (No. 98) </a:t>
            </a:r>
            <a:endParaRPr lang="en-US" sz="3200" dirty="0" smtClean="0"/>
          </a:p>
          <a:p>
            <a:r>
              <a:rPr lang="en-US" sz="3200" b="1" dirty="0" smtClean="0"/>
              <a:t>3. </a:t>
            </a:r>
            <a:r>
              <a:rPr lang="en-US" sz="3200" b="1" dirty="0" smtClean="0">
                <a:hlinkClick r:id="rId4"/>
              </a:rPr>
              <a:t>Forced Labour Convention, 1930 (No. 29)</a:t>
            </a:r>
            <a:r>
              <a:rPr lang="en-US" sz="3200" dirty="0" smtClean="0">
                <a:hlinkClick r:id="rId4"/>
              </a:rPr>
              <a:t> </a:t>
            </a:r>
            <a:endParaRPr lang="en-US" sz="3200" dirty="0" smtClean="0"/>
          </a:p>
          <a:p>
            <a:r>
              <a:rPr lang="en-US" sz="3200" b="1" dirty="0" smtClean="0"/>
              <a:t>4. </a:t>
            </a:r>
            <a:r>
              <a:rPr lang="en-US" sz="3200" b="1" dirty="0" smtClean="0">
                <a:hlinkClick r:id="rId5"/>
              </a:rPr>
              <a:t>Abolition of Forced Labour Convention, 1957 (No. 105) </a:t>
            </a:r>
            <a:endParaRPr lang="en-US" sz="3200" dirty="0" smtClean="0"/>
          </a:p>
          <a:p>
            <a:r>
              <a:rPr lang="en-US" sz="3200" b="1" dirty="0" smtClean="0"/>
              <a:t>5. </a:t>
            </a:r>
            <a:r>
              <a:rPr lang="en-US" sz="3200" b="1" dirty="0" smtClean="0">
                <a:hlinkClick r:id="rId6"/>
              </a:rPr>
              <a:t>Minimum Age Convention, 1973 (No. 138) </a:t>
            </a:r>
            <a:endParaRPr lang="en-US" sz="3200" dirty="0" smtClean="0"/>
          </a:p>
          <a:p>
            <a:r>
              <a:rPr lang="en-US" sz="3200" b="1" dirty="0" smtClean="0"/>
              <a:t>6. </a:t>
            </a:r>
            <a:r>
              <a:rPr lang="en-US" sz="3200" b="1" dirty="0" smtClean="0">
                <a:hlinkClick r:id="rId7"/>
              </a:rPr>
              <a:t>Worst Forms of Child Labour Convention, 1999 (No. 182) </a:t>
            </a:r>
            <a:endParaRPr lang="en-US" sz="3200" dirty="0" smtClean="0"/>
          </a:p>
          <a:p>
            <a:r>
              <a:rPr lang="en-US" sz="3200" b="1" dirty="0" smtClean="0"/>
              <a:t>7. </a:t>
            </a:r>
            <a:r>
              <a:rPr lang="en-US" sz="3200" b="1" dirty="0" smtClean="0">
                <a:hlinkClick r:id="rId8"/>
              </a:rPr>
              <a:t>Equal Remuneration Convention, 1951 (No. 100) </a:t>
            </a:r>
            <a:endParaRPr lang="en-US" sz="3200" dirty="0" smtClean="0"/>
          </a:p>
          <a:p>
            <a:r>
              <a:rPr lang="en-US" sz="3200" b="1" dirty="0" smtClean="0"/>
              <a:t>8. </a:t>
            </a:r>
            <a:r>
              <a:rPr lang="en-US" sz="3200" b="1" dirty="0" smtClean="0">
                <a:hlinkClick r:id="rId9"/>
              </a:rPr>
              <a:t>Discrimination (Employment and Occupation) Convention, 1958 (No. 111)</a:t>
            </a:r>
            <a:r>
              <a:rPr lang="en-US" sz="3200" dirty="0" smtClean="0">
                <a:hlinkClick r:id="rId9"/>
              </a:rPr>
              <a:t> </a:t>
            </a:r>
            <a:endParaRPr lang="en-US" sz="3200" dirty="0" smtClean="0"/>
          </a:p>
          <a:p>
            <a:endParaRPr lang="en-US" sz="3200" dirty="0"/>
          </a:p>
        </p:txBody>
      </p:sp>
    </p:spTree>
    <p:extLst>
      <p:ext uri="{BB962C8B-B14F-4D97-AF65-F5344CB8AC3E}">
        <p14:creationId xmlns:p14="http://schemas.microsoft.com/office/powerpoint/2010/main" val="1671106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Governance Conventions</a:t>
            </a:r>
            <a:br>
              <a:rPr lang="en-US" b="1" dirty="0" smtClean="0"/>
            </a:br>
            <a:endParaRPr lang="en-US" dirty="0"/>
          </a:p>
        </p:txBody>
      </p:sp>
      <p:sp>
        <p:nvSpPr>
          <p:cNvPr id="3" name="Content Placeholder 2"/>
          <p:cNvSpPr>
            <a:spLocks noGrp="1"/>
          </p:cNvSpPr>
          <p:nvPr>
            <p:ph idx="1"/>
          </p:nvPr>
        </p:nvSpPr>
        <p:spPr/>
        <p:txBody>
          <a:bodyPr>
            <a:normAutofit/>
          </a:bodyPr>
          <a:lstStyle/>
          <a:p>
            <a:r>
              <a:rPr lang="en-US" sz="3200" b="1" dirty="0" smtClean="0"/>
              <a:t>The four governance Conventions are:</a:t>
            </a:r>
            <a:endParaRPr lang="en-US" sz="3200" dirty="0" smtClean="0"/>
          </a:p>
          <a:p>
            <a:r>
              <a:rPr lang="en-US" sz="3200" b="1" dirty="0" smtClean="0"/>
              <a:t>1. </a:t>
            </a:r>
            <a:r>
              <a:rPr lang="en-US" sz="3200" b="1" dirty="0" smtClean="0">
                <a:hlinkClick r:id="rId2"/>
              </a:rPr>
              <a:t>Labour Inspection Convention, 1947 (No. 81) </a:t>
            </a:r>
            <a:endParaRPr lang="en-US" sz="3200" dirty="0" smtClean="0"/>
          </a:p>
          <a:p>
            <a:r>
              <a:rPr lang="en-US" sz="3200" b="1" dirty="0" smtClean="0"/>
              <a:t>2. </a:t>
            </a:r>
            <a:r>
              <a:rPr lang="en-US" sz="3200" b="1" dirty="0" smtClean="0">
                <a:hlinkClick r:id="rId3"/>
              </a:rPr>
              <a:t>Employment Policy Convention, 1964 (No. 122) </a:t>
            </a:r>
            <a:endParaRPr lang="en-US" sz="3200" dirty="0" smtClean="0"/>
          </a:p>
          <a:p>
            <a:r>
              <a:rPr lang="en-US" sz="3200" b="1" dirty="0" smtClean="0"/>
              <a:t>3. </a:t>
            </a:r>
            <a:r>
              <a:rPr lang="en-US" sz="3200" b="1" dirty="0" smtClean="0">
                <a:hlinkClick r:id="rId4"/>
              </a:rPr>
              <a:t>Labour Inspection (Agriculture) Convention, 1969 (No. 129) </a:t>
            </a:r>
            <a:endParaRPr lang="en-US" sz="3200" dirty="0" smtClean="0"/>
          </a:p>
          <a:p>
            <a:r>
              <a:rPr lang="en-US" sz="3200" b="1" dirty="0" smtClean="0"/>
              <a:t>4. </a:t>
            </a:r>
            <a:r>
              <a:rPr lang="en-US" sz="3200" b="1" dirty="0" smtClean="0">
                <a:hlinkClick r:id="rId5"/>
              </a:rPr>
              <a:t>Tripartite Consultation (International Labour Standards) Convention, 1976 (No. 144) </a:t>
            </a:r>
            <a:endParaRPr lang="en-US" sz="3200" dirty="0" smtClean="0"/>
          </a:p>
          <a:p>
            <a:endParaRPr lang="en-US" sz="3200" dirty="0"/>
          </a:p>
        </p:txBody>
      </p:sp>
    </p:spTree>
    <p:extLst>
      <p:ext uri="{BB962C8B-B14F-4D97-AF65-F5344CB8AC3E}">
        <p14:creationId xmlns:p14="http://schemas.microsoft.com/office/powerpoint/2010/main" val="149528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Bangladesh </a:t>
            </a:r>
            <a:r>
              <a:rPr lang="en-US" b="1" dirty="0" err="1"/>
              <a:t>Labour</a:t>
            </a:r>
            <a:r>
              <a:rPr lang="en-US" b="1" dirty="0"/>
              <a:t> Act (2013)</a:t>
            </a:r>
            <a:br>
              <a:rPr lang="en-US" b="1" dirty="0"/>
            </a:br>
            <a:endParaRPr lang="en-US" dirty="0"/>
          </a:p>
        </p:txBody>
      </p:sp>
      <p:sp>
        <p:nvSpPr>
          <p:cNvPr id="3" name="Content Placeholder 2"/>
          <p:cNvSpPr>
            <a:spLocks noGrp="1"/>
          </p:cNvSpPr>
          <p:nvPr>
            <p:ph idx="1"/>
          </p:nvPr>
        </p:nvSpPr>
        <p:spPr/>
        <p:txBody>
          <a:bodyPr>
            <a:normAutofit/>
          </a:bodyPr>
          <a:lstStyle/>
          <a:p>
            <a:r>
              <a:rPr lang="en-US" sz="3200" dirty="0"/>
              <a:t>The Bangladesh Government has made amendments to the 2006 </a:t>
            </a:r>
            <a:r>
              <a:rPr lang="en-US" sz="3200" dirty="0" err="1"/>
              <a:t>Labour</a:t>
            </a:r>
            <a:r>
              <a:rPr lang="en-US" sz="3200" dirty="0"/>
              <a:t> Act to make it more in line with International </a:t>
            </a:r>
            <a:r>
              <a:rPr lang="en-US" sz="3200" dirty="0" err="1"/>
              <a:t>Labour</a:t>
            </a:r>
            <a:r>
              <a:rPr lang="en-US" sz="3200" dirty="0"/>
              <a:t> Standards. </a:t>
            </a:r>
            <a:br>
              <a:rPr lang="en-US" sz="3200" dirty="0"/>
            </a:br>
            <a:r>
              <a:rPr lang="en-US" sz="3200" dirty="0"/>
              <a:t/>
            </a:r>
            <a:br>
              <a:rPr lang="en-US" sz="3200" dirty="0"/>
            </a:br>
            <a:r>
              <a:rPr lang="en-US" sz="3200" dirty="0"/>
              <a:t>The government approved the new </a:t>
            </a:r>
            <a:r>
              <a:rPr lang="en-US" sz="3200" dirty="0" err="1"/>
              <a:t>labour</a:t>
            </a:r>
            <a:r>
              <a:rPr lang="en-US" sz="3200" dirty="0"/>
              <a:t> law in 2013 including 87 sections of amendments to boost workers' rights, including better access to freedom of association (i.e., to form trade unions), and improving occupational health and safety conditions.</a:t>
            </a:r>
            <a:endParaRPr lang="en-US" sz="3200" dirty="0">
              <a:effectLst/>
            </a:endParaRPr>
          </a:p>
        </p:txBody>
      </p:sp>
    </p:spTree>
    <p:extLst>
      <p:ext uri="{BB962C8B-B14F-4D97-AF65-F5344CB8AC3E}">
        <p14:creationId xmlns:p14="http://schemas.microsoft.com/office/powerpoint/2010/main" val="2008027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Laws on export processing zones (EPZs)</a:t>
            </a:r>
            <a:endParaRPr lang="en-US" dirty="0"/>
          </a:p>
        </p:txBody>
      </p:sp>
      <p:sp>
        <p:nvSpPr>
          <p:cNvPr id="3" name="Content Placeholder 2"/>
          <p:cNvSpPr>
            <a:spLocks noGrp="1"/>
          </p:cNvSpPr>
          <p:nvPr>
            <p:ph idx="1"/>
          </p:nvPr>
        </p:nvSpPr>
        <p:spPr/>
        <p:txBody>
          <a:bodyPr>
            <a:normAutofit/>
          </a:bodyPr>
          <a:lstStyle/>
          <a:p>
            <a:r>
              <a:rPr lang="en-US" sz="3200" dirty="0"/>
              <a:t>The Government of Bangladesh is in the process of drafting a new law relating to EPZs, entitled the “Bangladesh EPZ </a:t>
            </a:r>
            <a:r>
              <a:rPr lang="en-US" sz="3200" dirty="0" err="1"/>
              <a:t>Labour</a:t>
            </a:r>
            <a:r>
              <a:rPr lang="en-US" sz="3200" dirty="0"/>
              <a:t> Act 2013”. The ILO is providing feedback on the draft law and encouraging that the law is in compliance with international </a:t>
            </a:r>
            <a:r>
              <a:rPr lang="en-US" sz="3200" dirty="0" err="1"/>
              <a:t>labour</a:t>
            </a:r>
            <a:r>
              <a:rPr lang="en-US" sz="3200" dirty="0"/>
              <a:t> standards especially the ILO Conventions </a:t>
            </a:r>
            <a:r>
              <a:rPr lang="en-US" sz="3200" dirty="0">
                <a:hlinkClick r:id="rId2"/>
              </a:rPr>
              <a:t>Freedom of Association and Protection of the Right to Organise Convention, 1948 (No. 87) </a:t>
            </a:r>
            <a:r>
              <a:rPr lang="en-US" sz="3200" dirty="0"/>
              <a:t> and </a:t>
            </a:r>
            <a:r>
              <a:rPr lang="en-US" sz="3200" dirty="0">
                <a:hlinkClick r:id="rId3"/>
              </a:rPr>
              <a:t>Right to Organise and Collective Bargaining Convention, 1949 (No. 98) </a:t>
            </a:r>
            <a:r>
              <a:rPr lang="en-US" sz="3200" dirty="0"/>
              <a:t>.  </a:t>
            </a:r>
          </a:p>
        </p:txBody>
      </p:sp>
    </p:spTree>
    <p:extLst>
      <p:ext uri="{BB962C8B-B14F-4D97-AF65-F5344CB8AC3E}">
        <p14:creationId xmlns:p14="http://schemas.microsoft.com/office/powerpoint/2010/main" val="100345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3200" dirty="0"/>
              <a:t>The ILO provided technical expertise and support to the </a:t>
            </a:r>
            <a:r>
              <a:rPr lang="en-US" sz="3200" dirty="0" smtClean="0"/>
              <a:t>development </a:t>
            </a:r>
            <a:r>
              <a:rPr lang="en-US" sz="3200" dirty="0"/>
              <a:t>of the National </a:t>
            </a:r>
            <a:r>
              <a:rPr lang="en-US" sz="3200" dirty="0" err="1"/>
              <a:t>Labour</a:t>
            </a:r>
            <a:r>
              <a:rPr lang="en-US" sz="3200" dirty="0"/>
              <a:t> Policy (2012</a:t>
            </a:r>
            <a:r>
              <a:rPr lang="en-US" sz="3200" dirty="0" smtClean="0"/>
              <a:t>).</a:t>
            </a:r>
          </a:p>
          <a:p>
            <a:r>
              <a:rPr lang="en-US" sz="3200" b="1" dirty="0"/>
              <a:t>National Occupational Safety and Health (OSH) Policy (</a:t>
            </a:r>
            <a:r>
              <a:rPr lang="en-US" sz="3200" b="1" dirty="0" smtClean="0"/>
              <a:t>2013)</a:t>
            </a:r>
            <a:r>
              <a:rPr lang="en-US" sz="3200" dirty="0" smtClean="0"/>
              <a:t> The </a:t>
            </a:r>
            <a:r>
              <a:rPr lang="en-US" sz="3200" dirty="0"/>
              <a:t>ILO provided financial and technical support to the development of a National OSH Policy. </a:t>
            </a:r>
          </a:p>
          <a:p>
            <a:r>
              <a:rPr lang="en-US" sz="3200" b="1" dirty="0"/>
              <a:t>National Skills Development Policy (2011</a:t>
            </a:r>
            <a:r>
              <a:rPr lang="en-US" sz="3200" b="1" dirty="0" smtClean="0"/>
              <a:t>)</a:t>
            </a:r>
            <a:r>
              <a:rPr lang="en-US" sz="3200" dirty="0"/>
              <a:t> The development of a national policy for Technical and Vocational Education and Training (TVET) and skills development was a major outcome of the ILO implemented, European Commission-funded TVET Reform Project</a:t>
            </a:r>
          </a:p>
        </p:txBody>
      </p:sp>
    </p:spTree>
    <p:extLst>
      <p:ext uri="{BB962C8B-B14F-4D97-AF65-F5344CB8AC3E}">
        <p14:creationId xmlns:p14="http://schemas.microsoft.com/office/powerpoint/2010/main" val="865861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smtClean="0"/>
              <a:t>Migration</a:t>
            </a:r>
            <a:r>
              <a:rPr lang="en-US" sz="3200" dirty="0" smtClean="0"/>
              <a:t> The </a:t>
            </a:r>
            <a:r>
              <a:rPr lang="en-US" sz="3200" dirty="0"/>
              <a:t>ILO has worked to improve legal and policy frameworks, systems and services relating to </a:t>
            </a:r>
            <a:r>
              <a:rPr lang="en-US" sz="3200" dirty="0" err="1"/>
              <a:t>labour</a:t>
            </a:r>
            <a:r>
              <a:rPr lang="en-US" sz="3200" dirty="0"/>
              <a:t> migration. Support has been provided to the formulation of the Overseas Employment and Migrants Act, 2013 and the revised Overseas </a:t>
            </a:r>
            <a:r>
              <a:rPr lang="en-US" sz="3200" dirty="0" smtClean="0"/>
              <a:t>Employment </a:t>
            </a:r>
            <a:r>
              <a:rPr lang="en-US" sz="3200" dirty="0"/>
              <a:t>Policy (2013</a:t>
            </a:r>
            <a:r>
              <a:rPr lang="en-US" sz="3200" dirty="0" smtClean="0"/>
              <a:t>)</a:t>
            </a:r>
          </a:p>
          <a:p>
            <a:endParaRPr lang="en-US" sz="3200" dirty="0">
              <a:effectLst/>
            </a:endParaRPr>
          </a:p>
        </p:txBody>
      </p:sp>
    </p:spTree>
    <p:extLst>
      <p:ext uri="{BB962C8B-B14F-4D97-AF65-F5344CB8AC3E}">
        <p14:creationId xmlns:p14="http://schemas.microsoft.com/office/powerpoint/2010/main" val="1531028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143" y="204998"/>
            <a:ext cx="8077044" cy="6233222"/>
          </a:xfrm>
        </p:spPr>
      </p:pic>
    </p:spTree>
    <p:extLst>
      <p:ext uri="{BB962C8B-B14F-4D97-AF65-F5344CB8AC3E}">
        <p14:creationId xmlns:p14="http://schemas.microsoft.com/office/powerpoint/2010/main" val="76944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486" y="348341"/>
            <a:ext cx="9848850" cy="6243625"/>
          </a:xfrm>
        </p:spPr>
      </p:pic>
    </p:spTree>
    <p:extLst>
      <p:ext uri="{BB962C8B-B14F-4D97-AF65-F5344CB8AC3E}">
        <p14:creationId xmlns:p14="http://schemas.microsoft.com/office/powerpoint/2010/main" val="71585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Convention concerning Freedom of Association and Protection of the Right to </a:t>
            </a:r>
            <a:r>
              <a:rPr lang="en-US" dirty="0" err="1"/>
              <a:t>Organise</a:t>
            </a:r>
            <a:r>
              <a:rPr lang="en-US" dirty="0"/>
              <a:t> (No.87, 1948)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3600" dirty="0"/>
              <a:t>Bangladesh ratified this ILO Convention on June 22, 1972. As such Bangladesh is expected to comply with the convention. Workers used to enjoy trade union rights under Industrial Relations Ordinance (IRO) 1969. The right to form trade unions gradually decreased since 1975 in Bangladesh. This is because successive regime since 1975 curtailed the trade union rights (through changes/formulation of new Rules) which were mandated by IRO1969. </a:t>
            </a:r>
          </a:p>
        </p:txBody>
      </p:sp>
    </p:spTree>
    <p:extLst>
      <p:ext uri="{BB962C8B-B14F-4D97-AF65-F5344CB8AC3E}">
        <p14:creationId xmlns:p14="http://schemas.microsoft.com/office/powerpoint/2010/main" val="71921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3200" dirty="0" smtClean="0"/>
              <a:t>Between conferences, the work of the ILO is guided by the Governing Body, comprising twenty-four government, twelve worker and twelve employer members, plus twelve deputy members from each of these three groups. </a:t>
            </a:r>
          </a:p>
          <a:p>
            <a:r>
              <a:rPr lang="en-US" sz="3200" dirty="0" smtClean="0"/>
              <a:t>The International Labor Office in Geneva, Switzerland, is the Organization's secretariat, operational headquarters, research center, and publishing house. Its operations are staffed at headquarters and around the world by more than 3,000 people of some 100 nationalities.</a:t>
            </a:r>
            <a:endParaRPr lang="en-US" sz="3200" dirty="0"/>
          </a:p>
        </p:txBody>
      </p:sp>
    </p:spTree>
    <p:extLst>
      <p:ext uri="{BB962C8B-B14F-4D97-AF65-F5344CB8AC3E}">
        <p14:creationId xmlns:p14="http://schemas.microsoft.com/office/powerpoint/2010/main" val="935638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Convention concerning Freedom of Association and Protection of the Right to </a:t>
            </a:r>
            <a:r>
              <a:rPr lang="en-US" dirty="0" err="1"/>
              <a:t>Organise</a:t>
            </a:r>
            <a:r>
              <a:rPr lang="en-US" dirty="0"/>
              <a:t> (No.87, 1948) </a:t>
            </a:r>
            <a:br>
              <a:rPr lang="en-US" dirty="0"/>
            </a:br>
            <a:endParaRPr lang="en-US" dirty="0"/>
          </a:p>
        </p:txBody>
      </p:sp>
      <p:sp>
        <p:nvSpPr>
          <p:cNvPr id="3" name="Content Placeholder 2"/>
          <p:cNvSpPr>
            <a:spLocks noGrp="1"/>
          </p:cNvSpPr>
          <p:nvPr>
            <p:ph idx="1"/>
          </p:nvPr>
        </p:nvSpPr>
        <p:spPr/>
        <p:txBody>
          <a:bodyPr/>
          <a:lstStyle/>
          <a:p>
            <a:r>
              <a:rPr lang="en-US" dirty="0"/>
              <a:t>For instance Industrial Relations Rules of 1977 (framed under IRO1969) made provisions of 30 percent members to form union, and gave </a:t>
            </a:r>
            <a:r>
              <a:rPr lang="en-US" dirty="0" err="1"/>
              <a:t>labour</a:t>
            </a:r>
            <a:r>
              <a:rPr lang="en-US" dirty="0"/>
              <a:t> directors huge power to cancel registration of unions. As a result these changes, </a:t>
            </a:r>
            <a:r>
              <a:rPr lang="en-US" dirty="0" err="1"/>
              <a:t>labour</a:t>
            </a:r>
            <a:r>
              <a:rPr lang="en-US" dirty="0"/>
              <a:t> unions could not flourish in garments industry. At present there are 139 unions out of the 7000 garment factories. Among these, only 20-25 are active and there are only 5 collective bargaining agreements (</a:t>
            </a:r>
            <a:r>
              <a:rPr lang="en-US" dirty="0" err="1"/>
              <a:t>Bhuiyan</a:t>
            </a:r>
            <a:r>
              <a:rPr lang="en-US" dirty="0"/>
              <a:t>, 2012). </a:t>
            </a:r>
          </a:p>
        </p:txBody>
      </p:sp>
    </p:spTree>
    <p:extLst>
      <p:ext uri="{BB962C8B-B14F-4D97-AF65-F5344CB8AC3E}">
        <p14:creationId xmlns:p14="http://schemas.microsoft.com/office/powerpoint/2010/main" val="1697151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The new law also includes provisions for formation of a central fund to improve living standards of workers, depositing a 5.0% net profit of companies </a:t>
            </a:r>
          </a:p>
          <a:p>
            <a:r>
              <a:rPr lang="en-US" sz="3600" dirty="0"/>
              <a:t>However, to fully comply with all the issues of the </a:t>
            </a:r>
            <a:r>
              <a:rPr lang="en-US" sz="3600" dirty="0" err="1"/>
              <a:t>labour</a:t>
            </a:r>
            <a:r>
              <a:rPr lang="en-US" sz="3600" dirty="0"/>
              <a:t> law, a change in owners’ mindset to abide by the </a:t>
            </a:r>
            <a:r>
              <a:rPr lang="en-US" sz="3600" dirty="0" err="1"/>
              <a:t>Labour</a:t>
            </a:r>
            <a:r>
              <a:rPr lang="en-US" sz="3600" dirty="0"/>
              <a:t> laws and ILO Conventions seems vital. Strict enforcement and rigorous punishment for violations of </a:t>
            </a:r>
            <a:r>
              <a:rPr lang="en-US" sz="3600" dirty="0" err="1"/>
              <a:t>labour</a:t>
            </a:r>
            <a:r>
              <a:rPr lang="en-US" sz="3600" dirty="0"/>
              <a:t> law provisions are also important. As an LDC country, Bangladesh may ask for a gradual implementation of all the provisions; </a:t>
            </a:r>
          </a:p>
          <a:p>
            <a:endParaRPr lang="en-US" sz="3600" dirty="0"/>
          </a:p>
        </p:txBody>
      </p:sp>
    </p:spTree>
    <p:extLst>
      <p:ext uri="{BB962C8B-B14F-4D97-AF65-F5344CB8AC3E}">
        <p14:creationId xmlns:p14="http://schemas.microsoft.com/office/powerpoint/2010/main" val="1840542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IRO 1977 made provisions of 30 percent members to form union, banned fulltime trade unionist who are not employed at the enterprises to become leaders, and gave </a:t>
            </a:r>
            <a:r>
              <a:rPr lang="en-US" sz="3600" dirty="0" err="1"/>
              <a:t>labour</a:t>
            </a:r>
            <a:r>
              <a:rPr lang="en-US" sz="3600" dirty="0"/>
              <a:t> directorate unrestrained power to cancel registration of unions. All these provisions are the complete violation of ILO convention 87 and 98 which have been ratified by the Bangladesh government </a:t>
            </a:r>
          </a:p>
        </p:txBody>
      </p:sp>
    </p:spTree>
    <p:extLst>
      <p:ext uri="{BB962C8B-B14F-4D97-AF65-F5344CB8AC3E}">
        <p14:creationId xmlns:p14="http://schemas.microsoft.com/office/powerpoint/2010/main" val="103871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The ILO Committee of Experts on the Application of Convention and recommendation has noted serious discrepancies between </a:t>
            </a:r>
            <a:r>
              <a:rPr lang="en-US" sz="3600" dirty="0" err="1"/>
              <a:t>labour</a:t>
            </a:r>
            <a:r>
              <a:rPr lang="en-US" sz="3600" dirty="0"/>
              <a:t> law of Bangladesh and ILO core conventions ratified by Bangladesh. </a:t>
            </a:r>
            <a:endParaRPr lang="en-US" sz="3600" dirty="0" smtClean="0"/>
          </a:p>
          <a:p>
            <a:endParaRPr lang="en-US" sz="3600" dirty="0"/>
          </a:p>
        </p:txBody>
      </p:sp>
    </p:spTree>
    <p:extLst>
      <p:ext uri="{BB962C8B-B14F-4D97-AF65-F5344CB8AC3E}">
        <p14:creationId xmlns:p14="http://schemas.microsoft.com/office/powerpoint/2010/main" val="1170978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600" dirty="0"/>
              <a:t>A study on Bangladesh garments industry finds that Bangladesh garments industry workers still face a number of problems such as compulsory long working hours, harassment by supervisors and the denial of trade union rights. Many Western organizations and some western c countries have taken up these issues (the cause of garments workers) such as National </a:t>
            </a:r>
            <a:r>
              <a:rPr lang="en-US" sz="3600" dirty="0" err="1"/>
              <a:t>Labour</a:t>
            </a:r>
            <a:r>
              <a:rPr lang="en-US" sz="3600" dirty="0"/>
              <a:t> league, Clean Cloth Campaign, United Students against sweatshops and War on Want </a:t>
            </a:r>
          </a:p>
          <a:p>
            <a:endParaRPr lang="en-US" sz="3600" dirty="0"/>
          </a:p>
        </p:txBody>
      </p:sp>
    </p:spTree>
    <p:extLst>
      <p:ext uri="{BB962C8B-B14F-4D97-AF65-F5344CB8AC3E}">
        <p14:creationId xmlns:p14="http://schemas.microsoft.com/office/powerpoint/2010/main" val="1082423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600" dirty="0"/>
              <a:t>In sum, it is clear that Bangladesh still need to do a lot more work (in terms of legal reforms , change in mentality and implementation) to fully comply with the ILO convention no. 87. Bangladesh has already passed a bill named ‘Bangladesh </a:t>
            </a:r>
            <a:r>
              <a:rPr lang="en-US" sz="3600" dirty="0" err="1"/>
              <a:t>Labour</a:t>
            </a:r>
            <a:r>
              <a:rPr lang="en-US" sz="3600" dirty="0"/>
              <a:t> Amendment Bill, 2013 in Parliament (the </a:t>
            </a:r>
            <a:r>
              <a:rPr lang="en-US" sz="3600" dirty="0" err="1"/>
              <a:t>Jatiya</a:t>
            </a:r>
            <a:r>
              <a:rPr lang="en-US" sz="3600" dirty="0"/>
              <a:t> </a:t>
            </a:r>
            <a:r>
              <a:rPr lang="en-US" sz="3600" dirty="0" err="1"/>
              <a:t>Sangsad</a:t>
            </a:r>
            <a:r>
              <a:rPr lang="en-US" sz="3600" dirty="0"/>
              <a:t>) on July 15, 2013 incorporating some provisions to protect workers’ rights including allowing formation of trade unions without informing the factory owners. </a:t>
            </a:r>
          </a:p>
        </p:txBody>
      </p:sp>
    </p:spTree>
    <p:extLst>
      <p:ext uri="{BB962C8B-B14F-4D97-AF65-F5344CB8AC3E}">
        <p14:creationId xmlns:p14="http://schemas.microsoft.com/office/powerpoint/2010/main" val="858883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Convention concerning the Application of the Principles of the Right to </a:t>
            </a:r>
            <a:r>
              <a:rPr lang="en-US" dirty="0" err="1"/>
              <a:t>Organaize</a:t>
            </a:r>
            <a:r>
              <a:rPr lang="en-US" dirty="0"/>
              <a:t> and to Bargain Collectively (No.98 1949) and Bangladesh Reality </a:t>
            </a:r>
          </a:p>
        </p:txBody>
      </p:sp>
      <p:sp>
        <p:nvSpPr>
          <p:cNvPr id="3" name="Content Placeholder 2"/>
          <p:cNvSpPr>
            <a:spLocks noGrp="1"/>
          </p:cNvSpPr>
          <p:nvPr>
            <p:ph idx="1"/>
          </p:nvPr>
        </p:nvSpPr>
        <p:spPr/>
        <p:txBody>
          <a:bodyPr>
            <a:normAutofit lnSpcReduction="10000"/>
          </a:bodyPr>
          <a:lstStyle/>
          <a:p>
            <a:r>
              <a:rPr lang="en-US" sz="3600" dirty="0"/>
              <a:t>The provisions of Bangladesh </a:t>
            </a:r>
            <a:r>
              <a:rPr lang="en-US" sz="3600" dirty="0" err="1"/>
              <a:t>Labour</a:t>
            </a:r>
            <a:r>
              <a:rPr lang="en-US" sz="3600" dirty="0"/>
              <a:t> law are frequently violated. For example, the garments workers are not mostly provided appointment letters, although they are provided with an identity card. As a result, they cannot bargain with the owners for the lack of proper documents. </a:t>
            </a:r>
            <a:endParaRPr lang="en-US" sz="3600" dirty="0" smtClean="0"/>
          </a:p>
          <a:p>
            <a:r>
              <a:rPr lang="en-US" sz="3600" dirty="0"/>
              <a:t>As a result, the UN core convention 98 (right to organize and collective bargaining) are being frequently violated. </a:t>
            </a:r>
          </a:p>
          <a:p>
            <a:endParaRPr lang="en-US" sz="3600" dirty="0"/>
          </a:p>
          <a:p>
            <a:endParaRPr lang="en-US" sz="3600" dirty="0"/>
          </a:p>
        </p:txBody>
      </p:sp>
    </p:spTree>
    <p:extLst>
      <p:ext uri="{BB962C8B-B14F-4D97-AF65-F5344CB8AC3E}">
        <p14:creationId xmlns:p14="http://schemas.microsoft.com/office/powerpoint/2010/main" val="61025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sz="3600" dirty="0"/>
              <a:t>Khan (2013) finds that 123 published reports regarding violation of collective bargaining. Sometimes, workers are allowed to form union in limited scale or formation of union by the workers who are in </a:t>
            </a:r>
            <a:r>
              <a:rPr lang="en-US" sz="3600" dirty="0" err="1"/>
              <a:t>favour</a:t>
            </a:r>
            <a:r>
              <a:rPr lang="en-US" sz="3600" dirty="0"/>
              <a:t> of the owners. Under this process of the so called union formation, owners can manipulate the bargaining process and exploit the workers managing a few workers. It is common in Bangladesh that workers who want to form union have to lose their jobs or face threats from owner’s side. </a:t>
            </a:r>
          </a:p>
          <a:p>
            <a:endParaRPr lang="en-US" sz="3600" dirty="0"/>
          </a:p>
        </p:txBody>
      </p:sp>
    </p:spTree>
    <p:extLst>
      <p:ext uri="{BB962C8B-B14F-4D97-AF65-F5344CB8AC3E}">
        <p14:creationId xmlns:p14="http://schemas.microsoft.com/office/powerpoint/2010/main" val="605947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3600" dirty="0"/>
              <a:t>There are however contrasting scenarios as well. Trade unions formed in public sector corporations such as in Bangladesh Bank, </a:t>
            </a:r>
            <a:r>
              <a:rPr lang="en-US" sz="3600" dirty="0" err="1"/>
              <a:t>Titas</a:t>
            </a:r>
            <a:r>
              <a:rPr lang="en-US" sz="3600" dirty="0"/>
              <a:t> Gas, </a:t>
            </a:r>
            <a:r>
              <a:rPr lang="en-US" sz="3600" dirty="0" err="1"/>
              <a:t>Sonali</a:t>
            </a:r>
            <a:r>
              <a:rPr lang="en-US" sz="3600" dirty="0"/>
              <a:t> Bank, </a:t>
            </a:r>
            <a:r>
              <a:rPr lang="en-US" sz="3600" dirty="0" err="1"/>
              <a:t>Sadharan</a:t>
            </a:r>
            <a:r>
              <a:rPr lang="en-US" sz="3600" dirty="0"/>
              <a:t> </a:t>
            </a:r>
            <a:r>
              <a:rPr lang="en-US" sz="3600" dirty="0" err="1"/>
              <a:t>Bima</a:t>
            </a:r>
            <a:r>
              <a:rPr lang="en-US" sz="3600" dirty="0"/>
              <a:t> Corporation, BADC often show </a:t>
            </a:r>
            <a:r>
              <a:rPr lang="en-US" sz="3600" dirty="0" err="1"/>
              <a:t>hindhandedness</a:t>
            </a:r>
            <a:r>
              <a:rPr lang="en-US" sz="3600" dirty="0"/>
              <a:t> and misuse their powers for personal benefits. A newspaper report reveals that highhandedness of a section of CBA leaders is found with its viciousness in the public sector banks, particularly in the banking sector regulator </a:t>
            </a:r>
          </a:p>
        </p:txBody>
      </p:sp>
    </p:spTree>
    <p:extLst>
      <p:ext uri="{BB962C8B-B14F-4D97-AF65-F5344CB8AC3E}">
        <p14:creationId xmlns:p14="http://schemas.microsoft.com/office/powerpoint/2010/main" val="775212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z="3600" dirty="0"/>
              <a:t>At least, seven mid-level and high officials of the central bank including a deputy director of the bank were either physically or verbally abused by the pro-ruling CBAs leaders in the last years. The CBA leaders and their supporters in the public sector give a damn to organizational rules and discipline and interfere in the administrative decisions of the organizations including loan decisions of the banks (The Financial Express, 04 Nov 2010), </a:t>
            </a:r>
          </a:p>
          <a:p>
            <a:endParaRPr lang="en-US" sz="3600" dirty="0"/>
          </a:p>
        </p:txBody>
      </p:sp>
    </p:spTree>
    <p:extLst>
      <p:ext uri="{BB962C8B-B14F-4D97-AF65-F5344CB8AC3E}">
        <p14:creationId xmlns:p14="http://schemas.microsoft.com/office/powerpoint/2010/main" val="87273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ILO</a:t>
            </a: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The ILO has three major tasks</a:t>
            </a:r>
          </a:p>
          <a:p>
            <a:r>
              <a:rPr lang="en-US" sz="3200" dirty="0" smtClean="0"/>
              <a:t>first of which is the adoption of international labor standards, called Conventions and Recommendations, for implementation by member states. The Conventions and Recommendations contain guidelines on child labor, protection of women workers, hours of work, rest and holidays with pay, labor inspection, vocational guidance and training, social security protection, workers' housing, occupational health and safety, conditions of work at sea, and protection of migrant workers.</a:t>
            </a:r>
            <a:endParaRPr lang="en-US" sz="3200" dirty="0"/>
          </a:p>
        </p:txBody>
      </p:sp>
    </p:spTree>
    <p:extLst>
      <p:ext uri="{BB962C8B-B14F-4D97-AF65-F5344CB8AC3E}">
        <p14:creationId xmlns:p14="http://schemas.microsoft.com/office/powerpoint/2010/main" val="1039451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sz="3600" dirty="0"/>
              <a:t>Trade Unions are also linked with major political parties such as The Bangladesh </a:t>
            </a:r>
            <a:r>
              <a:rPr lang="en-US" sz="3600" dirty="0" err="1"/>
              <a:t>JatioSramik</a:t>
            </a:r>
            <a:r>
              <a:rPr lang="en-US" sz="3600" dirty="0"/>
              <a:t> League is politically tied to the </a:t>
            </a:r>
            <a:r>
              <a:rPr lang="en-US" sz="3600" dirty="0" err="1"/>
              <a:t>Awami</a:t>
            </a:r>
            <a:r>
              <a:rPr lang="en-US" sz="3600" dirty="0"/>
              <a:t> League, The Bangladesh </a:t>
            </a:r>
            <a:r>
              <a:rPr lang="en-US" sz="3600" dirty="0" err="1"/>
              <a:t>JatiyoSarmikJote</a:t>
            </a:r>
            <a:r>
              <a:rPr lang="en-US" sz="3600" dirty="0"/>
              <a:t> (BJSJ) is politically tied to the </a:t>
            </a:r>
            <a:r>
              <a:rPr lang="en-US" sz="3600" dirty="0" err="1"/>
              <a:t>Jatiyo</a:t>
            </a:r>
            <a:r>
              <a:rPr lang="en-US" sz="3600" dirty="0"/>
              <a:t> </a:t>
            </a:r>
            <a:r>
              <a:rPr lang="en-US" sz="3600" dirty="0" err="1"/>
              <a:t>Samajtantrik</a:t>
            </a:r>
            <a:r>
              <a:rPr lang="en-US" sz="3600" dirty="0"/>
              <a:t> Dal (JSD) and The Bangladesh </a:t>
            </a:r>
            <a:r>
              <a:rPr lang="en-US" sz="3600" dirty="0" err="1"/>
              <a:t>Jatiyatabadi</a:t>
            </a:r>
            <a:r>
              <a:rPr lang="en-US" sz="3600" dirty="0"/>
              <a:t> </a:t>
            </a:r>
            <a:r>
              <a:rPr lang="en-US" sz="3600" dirty="0" err="1"/>
              <a:t>Sramik</a:t>
            </a:r>
            <a:r>
              <a:rPr lang="en-US" sz="3600" dirty="0"/>
              <a:t> Dal (BJSD)is politically tied to the Bangladesh Nationalist Party. In Bangladesh, the nature and role of trade unions vary from sector to sector, industry to industry, and region to region. Collective bargaining on pay and allowances is forbidden in the public sector (Robinson, 1996) as the government determines a single set of uniform pay scales and allowances for all the public sector enterprises (</a:t>
            </a:r>
            <a:r>
              <a:rPr lang="en-US" sz="3600" dirty="0" err="1"/>
              <a:t>Akkas</a:t>
            </a:r>
            <a:r>
              <a:rPr lang="en-US" sz="3600" dirty="0"/>
              <a:t>, 1998; </a:t>
            </a:r>
            <a:r>
              <a:rPr lang="en-US" sz="3600" dirty="0" err="1"/>
              <a:t>Hoque</a:t>
            </a:r>
            <a:r>
              <a:rPr lang="en-US" sz="3600" dirty="0"/>
              <a:t>, 1994; Miyan,1991). </a:t>
            </a:r>
          </a:p>
          <a:p>
            <a:endParaRPr lang="en-US" sz="3600" dirty="0"/>
          </a:p>
        </p:txBody>
      </p:sp>
    </p:spTree>
    <p:extLst>
      <p:ext uri="{BB962C8B-B14F-4D97-AF65-F5344CB8AC3E}">
        <p14:creationId xmlns:p14="http://schemas.microsoft.com/office/powerpoint/2010/main" val="949127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Convention concerning Minimum Age for Admission to Employment, No 138 (1973) ILO 138 (Minimum Age Convention). </a:t>
            </a:r>
          </a:p>
        </p:txBody>
      </p:sp>
      <p:sp>
        <p:nvSpPr>
          <p:cNvPr id="3" name="Content Placeholder 2"/>
          <p:cNvSpPr>
            <a:spLocks noGrp="1"/>
          </p:cNvSpPr>
          <p:nvPr>
            <p:ph idx="1"/>
          </p:nvPr>
        </p:nvSpPr>
        <p:spPr/>
        <p:txBody>
          <a:bodyPr>
            <a:normAutofit/>
          </a:bodyPr>
          <a:lstStyle/>
          <a:p>
            <a:r>
              <a:rPr lang="en-US" sz="3600" dirty="0"/>
              <a:t>This is the only ILO core labor convention that Bangladesh did not ratify. The Bangladesh </a:t>
            </a:r>
            <a:r>
              <a:rPr lang="en-US" sz="3600" dirty="0" err="1"/>
              <a:t>Labour</a:t>
            </a:r>
            <a:r>
              <a:rPr lang="en-US" sz="3600" dirty="0"/>
              <a:t> Act (BLA, 2006), prohibits employment of children under 14 years of age , as well as prohibiting hazardous forms of child </a:t>
            </a:r>
            <a:r>
              <a:rPr lang="en-US" sz="3600" dirty="0" err="1"/>
              <a:t>labour</a:t>
            </a:r>
            <a:r>
              <a:rPr lang="en-US" sz="3600" dirty="0"/>
              <a:t> for persons under age 18. However, children who are aged 12 and above may be engaged in “light work” that does not endanger their health, development and education. </a:t>
            </a:r>
          </a:p>
          <a:p>
            <a:endParaRPr lang="en-US" sz="3600" dirty="0"/>
          </a:p>
        </p:txBody>
      </p:sp>
    </p:spTree>
    <p:extLst>
      <p:ext uri="{BB962C8B-B14F-4D97-AF65-F5344CB8AC3E}">
        <p14:creationId xmlns:p14="http://schemas.microsoft.com/office/powerpoint/2010/main" val="908340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sz="3600" dirty="0"/>
              <a:t>Economic realities and social context signify that child </a:t>
            </a:r>
            <a:r>
              <a:rPr lang="en-US" sz="3600" dirty="0" err="1"/>
              <a:t>labour</a:t>
            </a:r>
            <a:r>
              <a:rPr lang="en-US" sz="3600" dirty="0"/>
              <a:t> is widely accepted and very common in Bangladesh. According to the current socio economic condition of Bangladesh, a lion share of total population is still poor. As such children are compelled to work to ensure their daily meals. Even, many families rely on the income generation by their children for survival. Furthermore, employers often prefer to employ children because they are cheaper and considered to be more compliant and obedient than adults. </a:t>
            </a:r>
          </a:p>
        </p:txBody>
      </p:sp>
    </p:spTree>
    <p:extLst>
      <p:ext uri="{BB962C8B-B14F-4D97-AF65-F5344CB8AC3E}">
        <p14:creationId xmlns:p14="http://schemas.microsoft.com/office/powerpoint/2010/main" val="7190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a:t>The Ministry of </a:t>
            </a:r>
            <a:r>
              <a:rPr lang="en-US" sz="3600" dirty="0" err="1"/>
              <a:t>Labour</a:t>
            </a:r>
            <a:r>
              <a:rPr lang="en-US" sz="3600" dirty="0"/>
              <a:t> and Employment has recently adopted a National Child </a:t>
            </a:r>
            <a:r>
              <a:rPr lang="en-US" sz="3600" dirty="0" err="1"/>
              <a:t>Labour</a:t>
            </a:r>
            <a:r>
              <a:rPr lang="en-US" sz="3600" dirty="0"/>
              <a:t> Elimination Policy 2010, which provides a framework to eradicate all forms of child </a:t>
            </a:r>
            <a:r>
              <a:rPr lang="en-US" sz="3600" dirty="0" err="1"/>
              <a:t>labour</a:t>
            </a:r>
            <a:r>
              <a:rPr lang="en-US" sz="3600" dirty="0"/>
              <a:t> by 2015 (UNICEF, 2010). </a:t>
            </a:r>
          </a:p>
          <a:p>
            <a:r>
              <a:rPr lang="en-US" sz="3600" dirty="0"/>
              <a:t>But , this provision of Bangladesh </a:t>
            </a:r>
            <a:r>
              <a:rPr lang="en-US" sz="3600" dirty="0" err="1"/>
              <a:t>labour</a:t>
            </a:r>
            <a:r>
              <a:rPr lang="en-US" sz="3600" dirty="0"/>
              <a:t> laws is often violated. It is often seen that garments factories and other non-government factories are suddenly closed without paying any notice and the wages of </a:t>
            </a:r>
            <a:r>
              <a:rPr lang="en-US" sz="3600" dirty="0" err="1"/>
              <a:t>labour</a:t>
            </a:r>
            <a:r>
              <a:rPr lang="en-US" sz="3600" dirty="0"/>
              <a:t>. </a:t>
            </a:r>
          </a:p>
          <a:p>
            <a:endParaRPr lang="en-US" sz="3600" dirty="0"/>
          </a:p>
        </p:txBody>
      </p:sp>
    </p:spTree>
    <p:extLst>
      <p:ext uri="{BB962C8B-B14F-4D97-AF65-F5344CB8AC3E}">
        <p14:creationId xmlns:p14="http://schemas.microsoft.com/office/powerpoint/2010/main" val="668137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978" y="2603500"/>
            <a:ext cx="6502357" cy="3416300"/>
          </a:xfrm>
        </p:spPr>
      </p:pic>
    </p:spTree>
    <p:extLst>
      <p:ext uri="{BB962C8B-B14F-4D97-AF65-F5344CB8AC3E}">
        <p14:creationId xmlns:p14="http://schemas.microsoft.com/office/powerpoint/2010/main" val="1449425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The incidents of violations of ILO core </a:t>
            </a:r>
            <a:r>
              <a:rPr lang="en-US" sz="3600" dirty="0" err="1"/>
              <a:t>labour</a:t>
            </a:r>
            <a:r>
              <a:rPr lang="en-US" sz="3600" dirty="0"/>
              <a:t> standards in Bangladesh suggests that there are also weaknesses in enforcement of ILO conventions and related </a:t>
            </a:r>
            <a:r>
              <a:rPr lang="en-US" sz="3600" dirty="0" err="1"/>
              <a:t>labour</a:t>
            </a:r>
            <a:r>
              <a:rPr lang="en-US" sz="3600" dirty="0"/>
              <a:t> laws that are in force in Bangladesh. In Particular, most employers still lack intention to comply with key labor standards. In such a scenario, Bangladesh probably need to work more with the industry </a:t>
            </a:r>
            <a:r>
              <a:rPr lang="en-US" sz="3600" dirty="0" smtClean="0"/>
              <a:t>and other stakeholders.</a:t>
            </a:r>
            <a:endParaRPr lang="en-US" sz="3600" dirty="0"/>
          </a:p>
        </p:txBody>
      </p:sp>
    </p:spTree>
    <p:extLst>
      <p:ext uri="{BB962C8B-B14F-4D97-AF65-F5344CB8AC3E}">
        <p14:creationId xmlns:p14="http://schemas.microsoft.com/office/powerpoint/2010/main" val="1978033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 concerning Forced or Compulsory Labor, No 29 (1930) </a:t>
            </a:r>
          </a:p>
        </p:txBody>
      </p:sp>
      <p:sp>
        <p:nvSpPr>
          <p:cNvPr id="3" name="Content Placeholder 2"/>
          <p:cNvSpPr>
            <a:spLocks noGrp="1"/>
          </p:cNvSpPr>
          <p:nvPr>
            <p:ph idx="1"/>
          </p:nvPr>
        </p:nvSpPr>
        <p:spPr/>
        <p:txBody>
          <a:bodyPr>
            <a:normAutofit fontScale="92500" lnSpcReduction="10000"/>
          </a:bodyPr>
          <a:lstStyle/>
          <a:p>
            <a:r>
              <a:rPr lang="en-US" sz="3600" dirty="0"/>
              <a:t>The ILO definition of forced labor comprises two basic elements: the work or service is exacted under the menace of a penalty, and it is undertaken involuntarily. However, the forced labor definition does not include military work, civil obligation, service of any person following the conviction of court, any work or service exacted in cases of emergency such as fire, flood, famine, earthquake, violent epidemic or epizootic diseases, invasion by animal, insect or vegetable pests, and in general any circumstance and minor communal services for community interest. </a:t>
            </a:r>
          </a:p>
        </p:txBody>
      </p:sp>
    </p:spTree>
    <p:extLst>
      <p:ext uri="{BB962C8B-B14F-4D97-AF65-F5344CB8AC3E}">
        <p14:creationId xmlns:p14="http://schemas.microsoft.com/office/powerpoint/2010/main" val="1423254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600" dirty="0"/>
              <a:t>The use of forced labor depends on the highest civil authority of the territory. According to Article 9 and 10, if any authority has the opportunity to force labor to do work, it must satisfy the work to be necessary and of direct interest to the community, the work to be done not burden for the forced labor, the work to be safe for their residence. A person’s tenure as a forced labor shall not be more than 60 days in any one period of twelve months including the time spent in going to and from the place of work </a:t>
            </a:r>
            <a:r>
              <a:rPr lang="en-US" sz="3600" dirty="0" smtClean="0"/>
              <a:t>(article 12)</a:t>
            </a:r>
            <a:endParaRPr lang="en-US" sz="3600" dirty="0"/>
          </a:p>
        </p:txBody>
      </p:sp>
    </p:spTree>
    <p:extLst>
      <p:ext uri="{BB962C8B-B14F-4D97-AF65-F5344CB8AC3E}">
        <p14:creationId xmlns:p14="http://schemas.microsoft.com/office/powerpoint/2010/main" val="122991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600" dirty="0"/>
              <a:t>Forced or compulsory labor shall not be used for work underground in mines. Article 18 states that forced or compulsory </a:t>
            </a:r>
            <a:r>
              <a:rPr lang="en-US" sz="3600" dirty="0" err="1"/>
              <a:t>labour</a:t>
            </a:r>
            <a:r>
              <a:rPr lang="en-US" sz="3600" dirty="0"/>
              <a:t> for the transport of persons or goods, such as the </a:t>
            </a:r>
            <a:r>
              <a:rPr lang="en-US" sz="3600" dirty="0" err="1"/>
              <a:t>labour</a:t>
            </a:r>
            <a:r>
              <a:rPr lang="en-US" sz="3600" dirty="0"/>
              <a:t> of porters or boatmen, shall be abolished within the shortest possible period. Article 25 makes the illegal exaction of forced or compulsory </a:t>
            </a:r>
            <a:r>
              <a:rPr lang="en-US" sz="3600" dirty="0" err="1"/>
              <a:t>labour</a:t>
            </a:r>
            <a:r>
              <a:rPr lang="en-US" sz="3600" dirty="0"/>
              <a:t> shall be punishable as a penal offence, and it shall be an obligation on any Member ratifying this Convention to ensure that the penalties imposed by law are really adequate and are strictly enforced. </a:t>
            </a:r>
          </a:p>
        </p:txBody>
      </p:sp>
    </p:spTree>
    <p:extLst>
      <p:ext uri="{BB962C8B-B14F-4D97-AF65-F5344CB8AC3E}">
        <p14:creationId xmlns:p14="http://schemas.microsoft.com/office/powerpoint/2010/main" val="2130774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Bangladesh position: Most of the garments factories do not have standard working hours. Forced </a:t>
            </a:r>
            <a:r>
              <a:rPr lang="en-US" sz="3600" dirty="0" err="1"/>
              <a:t>labour</a:t>
            </a:r>
            <a:r>
              <a:rPr lang="en-US" sz="3600" dirty="0"/>
              <a:t> is common in Bangladesh especially in the RMG sector. Moreover, the factory management rarely informs workers in advance if they have overtime; it is only announced at the end of the working day </a:t>
            </a:r>
          </a:p>
          <a:p>
            <a:endParaRPr lang="en-US" sz="3600" dirty="0"/>
          </a:p>
        </p:txBody>
      </p:sp>
    </p:spTree>
    <p:extLst>
      <p:ext uri="{BB962C8B-B14F-4D97-AF65-F5344CB8AC3E}">
        <p14:creationId xmlns:p14="http://schemas.microsoft.com/office/powerpoint/2010/main" val="69387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200" dirty="0" smtClean="0"/>
              <a:t>They also cover questions of basic human rights, among them, freedom of association, collective bargaining, the abolition of forced labor, the elimination of discrimination in employment, and the promotion of full employment. By 1970, 134 Conventions and 142 Recommendations had been adopted by the ILO. Each of them is a stimulus, as well as a model, for national legislation and for practical application in member countries.</a:t>
            </a:r>
            <a:endParaRPr lang="en-US" sz="3200" dirty="0"/>
          </a:p>
        </p:txBody>
      </p:sp>
    </p:spTree>
    <p:extLst>
      <p:ext uri="{BB962C8B-B14F-4D97-AF65-F5344CB8AC3E}">
        <p14:creationId xmlns:p14="http://schemas.microsoft.com/office/powerpoint/2010/main" val="1562577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600" dirty="0"/>
              <a:t>The Bangladesh Labor Act 2006 [XLII of 2006] (BLA) is fairly comprehensive and progressive. This labor act of 2006 prohibits forced </a:t>
            </a:r>
            <a:r>
              <a:rPr lang="en-US" sz="3600" dirty="0" err="1"/>
              <a:t>labour</a:t>
            </a:r>
            <a:r>
              <a:rPr lang="en-US" sz="3600" dirty="0"/>
              <a:t> (Hossain, Ahmed and </a:t>
            </a:r>
            <a:r>
              <a:rPr lang="en-US" sz="3600" dirty="0" err="1"/>
              <a:t>Akter</a:t>
            </a:r>
            <a:r>
              <a:rPr lang="en-US" sz="3600" dirty="0"/>
              <a:t>, 2010). The law is a consolidation and updating of the 25 separate acts. The BLA aligns the labor law system with the ILO core conventions. On the ILO core conventions, Bangladesh has ratified 7 out of 8 International Labor Conventions (ILCs). The only core convention not ratified by Bangladesh is ILC 138 (Minimum Age Convention). </a:t>
            </a:r>
          </a:p>
        </p:txBody>
      </p:sp>
    </p:spTree>
    <p:extLst>
      <p:ext uri="{BB962C8B-B14F-4D97-AF65-F5344CB8AC3E}">
        <p14:creationId xmlns:p14="http://schemas.microsoft.com/office/powerpoint/2010/main" val="1597037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 Concerning the Abolition of forced Labor, No 105 (1957) </a:t>
            </a:r>
          </a:p>
        </p:txBody>
      </p:sp>
      <p:sp>
        <p:nvSpPr>
          <p:cNvPr id="3" name="Content Placeholder 2"/>
          <p:cNvSpPr>
            <a:spLocks noGrp="1"/>
          </p:cNvSpPr>
          <p:nvPr>
            <p:ph idx="1"/>
          </p:nvPr>
        </p:nvSpPr>
        <p:spPr/>
        <p:txBody>
          <a:bodyPr>
            <a:normAutofit fontScale="85000" lnSpcReduction="20000"/>
          </a:bodyPr>
          <a:lstStyle/>
          <a:p>
            <a:r>
              <a:rPr lang="en-US" sz="3600" dirty="0"/>
              <a:t>This Convention requires Members of the International </a:t>
            </a:r>
            <a:r>
              <a:rPr lang="en-US" sz="3600" dirty="0" err="1"/>
              <a:t>Labour</a:t>
            </a:r>
            <a:r>
              <a:rPr lang="en-US" sz="3600" dirty="0"/>
              <a:t> </a:t>
            </a:r>
            <a:r>
              <a:rPr lang="en-US" sz="3600" dirty="0" err="1"/>
              <a:t>Organisation</a:t>
            </a:r>
            <a:r>
              <a:rPr lang="en-US" sz="3600" dirty="0"/>
              <a:t> (who ratifies this Convention) to suppress and not to make use of any form of forced or compulsory </a:t>
            </a:r>
            <a:r>
              <a:rPr lang="en-US" sz="3600" dirty="0" err="1"/>
              <a:t>labour</a:t>
            </a:r>
            <a:r>
              <a:rPr lang="en-US" sz="3600" dirty="0"/>
              <a:t>-- </a:t>
            </a:r>
          </a:p>
          <a:p>
            <a:r>
              <a:rPr lang="en-US" sz="3600" dirty="0"/>
              <a:t>(a) as a means of political coercion or education or as a punishment for holding or expressing political views or views ideologically opposed to the established political, social or economic system; </a:t>
            </a:r>
          </a:p>
          <a:p>
            <a:r>
              <a:rPr lang="en-US" sz="3600" dirty="0"/>
              <a:t>(b) as a method of </a:t>
            </a:r>
            <a:r>
              <a:rPr lang="en-US" sz="3600" dirty="0" err="1"/>
              <a:t>mobilising</a:t>
            </a:r>
            <a:r>
              <a:rPr lang="en-US" sz="3600" dirty="0"/>
              <a:t> and using </a:t>
            </a:r>
            <a:r>
              <a:rPr lang="en-US" sz="3600" dirty="0" err="1"/>
              <a:t>labour</a:t>
            </a:r>
            <a:r>
              <a:rPr lang="en-US" sz="3600" dirty="0"/>
              <a:t> for purposes of economic development; (c) as a means of </a:t>
            </a:r>
            <a:r>
              <a:rPr lang="en-US" sz="3600" dirty="0" err="1"/>
              <a:t>labour</a:t>
            </a:r>
            <a:r>
              <a:rPr lang="en-US" sz="3600" dirty="0"/>
              <a:t> discipline;</a:t>
            </a:r>
            <a:br>
              <a:rPr lang="en-US" sz="3600" dirty="0"/>
            </a:br>
            <a:r>
              <a:rPr lang="en-US" sz="3600" dirty="0"/>
              <a:t>(d) as a punishment for having participated in strikes;</a:t>
            </a:r>
            <a:br>
              <a:rPr lang="en-US" sz="3600" dirty="0"/>
            </a:br>
            <a:r>
              <a:rPr lang="en-US" sz="3600" dirty="0"/>
              <a:t>(e) as a means of racial, social, national or religious discrimination. </a:t>
            </a:r>
          </a:p>
        </p:txBody>
      </p:sp>
    </p:spTree>
    <p:extLst>
      <p:ext uri="{BB962C8B-B14F-4D97-AF65-F5344CB8AC3E}">
        <p14:creationId xmlns:p14="http://schemas.microsoft.com/office/powerpoint/2010/main" val="745877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As Bangladesh ratified this Convention, Bangladesh has the obligation to take effective measures to secure the immediate and complete abolition of forced or compulsory </a:t>
            </a:r>
            <a:r>
              <a:rPr lang="en-US" sz="3600" dirty="0" err="1"/>
              <a:t>labour</a:t>
            </a:r>
            <a:r>
              <a:rPr lang="en-US" sz="3600" dirty="0"/>
              <a:t> as specified in Article 1 of this Convention (Article 2). Bangladesh ratified this Convention on 22 June,1972 and it is in force. </a:t>
            </a:r>
          </a:p>
        </p:txBody>
      </p:sp>
    </p:spTree>
    <p:extLst>
      <p:ext uri="{BB962C8B-B14F-4D97-AF65-F5344CB8AC3E}">
        <p14:creationId xmlns:p14="http://schemas.microsoft.com/office/powerpoint/2010/main" val="233015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Convention concerning Equal Remuneration of Men and Women Workers for Work of Equal Value, No 100 (1951) </a:t>
            </a:r>
          </a:p>
        </p:txBody>
      </p:sp>
      <p:sp>
        <p:nvSpPr>
          <p:cNvPr id="3" name="Content Placeholder 2"/>
          <p:cNvSpPr>
            <a:spLocks noGrp="1"/>
          </p:cNvSpPr>
          <p:nvPr>
            <p:ph idx="1"/>
          </p:nvPr>
        </p:nvSpPr>
        <p:spPr/>
        <p:txBody>
          <a:bodyPr>
            <a:normAutofit/>
          </a:bodyPr>
          <a:lstStyle/>
          <a:p>
            <a:r>
              <a:rPr lang="en-US" sz="3600" dirty="0"/>
              <a:t>Article 1 of this ILO convention of Equal remuneration for men and women workers for work of equal value refers to rates of remuneration established without discrimination based on sex. Each member shall ensure the application to all workers of the principle of equal remuneration for men and women workers for work of equal value. </a:t>
            </a:r>
          </a:p>
          <a:p>
            <a:endParaRPr lang="en-US" sz="3600" dirty="0"/>
          </a:p>
        </p:txBody>
      </p:sp>
    </p:spTree>
    <p:extLst>
      <p:ext uri="{BB962C8B-B14F-4D97-AF65-F5344CB8AC3E}">
        <p14:creationId xmlns:p14="http://schemas.microsoft.com/office/powerpoint/2010/main" val="647995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600" dirty="0"/>
              <a:t>This principle is applicable by means of national laws or regulations; legally established or recognized machinery for wage determination; collective agreements between employers and workers; or a combination of these various means. Differential rates between workers as determined by such objective appraisal, in the work to be performed, shall not be considered as being contrary to the principle of equal remuneration for men and women workers for work of equal </a:t>
            </a:r>
            <a:r>
              <a:rPr lang="en-US" sz="3600" dirty="0" smtClean="0"/>
              <a:t>valu</a:t>
            </a:r>
            <a:r>
              <a:rPr lang="en-US" sz="3600" dirty="0"/>
              <a:t>e</a:t>
            </a:r>
          </a:p>
          <a:p>
            <a:endParaRPr lang="en-US" sz="3600" dirty="0"/>
          </a:p>
        </p:txBody>
      </p:sp>
    </p:spTree>
    <p:extLst>
      <p:ext uri="{BB962C8B-B14F-4D97-AF65-F5344CB8AC3E}">
        <p14:creationId xmlns:p14="http://schemas.microsoft.com/office/powerpoint/2010/main" val="553443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Bangladesh ratified this convention on 28 January 1998. 2008 ILO and the 2007 Bangladesh Bureau of Statistics study find a wide and persistent gender pay gap. </a:t>
            </a:r>
            <a:endParaRPr lang="en-US" sz="3600" dirty="0" smtClean="0"/>
          </a:p>
          <a:p>
            <a:r>
              <a:rPr lang="en-US" sz="3600" dirty="0"/>
              <a:t>The Bangladesh Employers’ Federation states that it will be very difficult to minimize the wage gaps in the unorganized informal economy until the economic condition of the country improves. </a:t>
            </a:r>
          </a:p>
          <a:p>
            <a:endParaRPr lang="en-US" sz="3600" dirty="0"/>
          </a:p>
        </p:txBody>
      </p:sp>
    </p:spTree>
    <p:extLst>
      <p:ext uri="{BB962C8B-B14F-4D97-AF65-F5344CB8AC3E}">
        <p14:creationId xmlns:p14="http://schemas.microsoft.com/office/powerpoint/2010/main" val="1717001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Convention, concerning the prohibition and Immediate Action for the elimination of the worst forms of Child </a:t>
            </a:r>
            <a:r>
              <a:rPr lang="en-US" dirty="0" err="1"/>
              <a:t>Labour</a:t>
            </a:r>
            <a:r>
              <a:rPr lang="en-US" dirty="0"/>
              <a:t> (No. 182), 1999 </a:t>
            </a:r>
          </a:p>
        </p:txBody>
      </p:sp>
      <p:sp>
        <p:nvSpPr>
          <p:cNvPr id="3" name="Content Placeholder 2"/>
          <p:cNvSpPr>
            <a:spLocks noGrp="1"/>
          </p:cNvSpPr>
          <p:nvPr>
            <p:ph idx="1"/>
          </p:nvPr>
        </p:nvSpPr>
        <p:spPr/>
        <p:txBody>
          <a:bodyPr>
            <a:normAutofit fontScale="55000" lnSpcReduction="20000"/>
          </a:bodyPr>
          <a:lstStyle/>
          <a:p>
            <a:r>
              <a:rPr lang="en-US" sz="3600" dirty="0"/>
              <a:t>This Convention requires Each Member which ratifies this Convention to take immediate and effective measures to secure the prohibition and elimination of the worst forms of child </a:t>
            </a:r>
            <a:r>
              <a:rPr lang="en-US" sz="3600" dirty="0" err="1"/>
              <a:t>labour</a:t>
            </a:r>
            <a:r>
              <a:rPr lang="en-US" sz="3600" dirty="0"/>
              <a:t> as a matter of urgency. According to this Convention, the worst forms of child </a:t>
            </a:r>
            <a:r>
              <a:rPr lang="en-US" sz="3600" dirty="0" err="1"/>
              <a:t>labour</a:t>
            </a:r>
            <a:r>
              <a:rPr lang="en-US" sz="3600" dirty="0"/>
              <a:t> comprise: </a:t>
            </a:r>
          </a:p>
          <a:p>
            <a:r>
              <a:rPr lang="en-US" sz="3600" dirty="0"/>
              <a:t>(a) all forms of slavery /practices similar to slavery, such as the sale and trafficking of children, debt bondage and forced or compulsory </a:t>
            </a:r>
            <a:r>
              <a:rPr lang="en-US" sz="3600" dirty="0" err="1"/>
              <a:t>labour</a:t>
            </a:r>
            <a:r>
              <a:rPr lang="en-US" sz="3600" dirty="0"/>
              <a:t>, including forced recruitment of children for use in armed conflict. </a:t>
            </a:r>
          </a:p>
          <a:p>
            <a:r>
              <a:rPr lang="en-US" sz="3600" dirty="0"/>
              <a:t>(b) the use, procuring or offering of a child for prostitution, for the production of pornography or for pornographic performances; </a:t>
            </a:r>
          </a:p>
          <a:p>
            <a:r>
              <a:rPr lang="en-US" sz="3600" dirty="0"/>
              <a:t>(c) the use, procuring or offering of a child for illicit activities, in particular for the production and trafficking of drugs as defined in the relevant international treaties; </a:t>
            </a:r>
          </a:p>
          <a:p>
            <a:r>
              <a:rPr lang="en-US" sz="3600" dirty="0"/>
              <a:t>(d) work which, by its nature or the circumstances in which it is carried out, is likely to harm the health, safety or morals of children. (Article 3) </a:t>
            </a:r>
          </a:p>
          <a:p>
            <a:r>
              <a:rPr lang="en-US" sz="3600" dirty="0"/>
              <a:t>Each member shall design and implement, in consultation with relevant government institutions and employers’ and workers' organizations, </a:t>
            </a:r>
            <a:r>
              <a:rPr lang="en-US" sz="3600" dirty="0" err="1"/>
              <a:t>programmes</a:t>
            </a:r>
            <a:r>
              <a:rPr lang="en-US" sz="3600" dirty="0"/>
              <a:t> of action to eliminate as a priority the worst forms of child </a:t>
            </a:r>
            <a:r>
              <a:rPr lang="en-US" sz="3600" dirty="0" err="1"/>
              <a:t>labour</a:t>
            </a:r>
            <a:r>
              <a:rPr lang="en-US" sz="3600" dirty="0"/>
              <a:t> (Article 6). </a:t>
            </a:r>
            <a:endParaRPr lang="en-US" sz="3600" dirty="0">
              <a:effectLst/>
            </a:endParaRPr>
          </a:p>
        </p:txBody>
      </p:sp>
    </p:spTree>
    <p:extLst>
      <p:ext uri="{BB962C8B-B14F-4D97-AF65-F5344CB8AC3E}">
        <p14:creationId xmlns:p14="http://schemas.microsoft.com/office/powerpoint/2010/main" val="1296927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600" dirty="0"/>
              <a:t>Bangladesh scenario: Children in Bangladesh are engaged in the worst forms of child labor, primarily in dangerous activities in agriculture. Children also work in dangerous work that includes welding, carpentry, rickshaw pulling and automobile repair. . Girls often work as domestic servants in private households in Bangladesh in exploitative conditions and are vulnerable to abuse, including sexual abuse. Children work in poultry farming and in drying fish, which exposes them to harmful chemicals, dangerous machines that can cut off their fingers, and long hours of work in the hot sun. (Department of </a:t>
            </a:r>
            <a:r>
              <a:rPr lang="en-US" sz="3600" dirty="0" err="1"/>
              <a:t>Labour</a:t>
            </a:r>
            <a:r>
              <a:rPr lang="en-US" sz="3600" dirty="0"/>
              <a:t> Report, US, 2011). </a:t>
            </a:r>
          </a:p>
        </p:txBody>
      </p:sp>
    </p:spTree>
    <p:extLst>
      <p:ext uri="{BB962C8B-B14F-4D97-AF65-F5344CB8AC3E}">
        <p14:creationId xmlns:p14="http://schemas.microsoft.com/office/powerpoint/2010/main" val="17882767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Bangladesh passed the Human Trafficking Deterrence and </a:t>
            </a:r>
            <a:r>
              <a:rPr lang="en-US" sz="3600" dirty="0" err="1"/>
              <a:t>Supression</a:t>
            </a:r>
            <a:r>
              <a:rPr lang="en-US" sz="3600" dirty="0"/>
              <a:t> Act 2012 which makes trafficking (including labor trafficking) a capital offense. It has developed and fully funded a Child Labor Monitoring Information System to manage child labor related. </a:t>
            </a:r>
          </a:p>
          <a:p>
            <a:endParaRPr lang="en-US" sz="3600" dirty="0"/>
          </a:p>
        </p:txBody>
      </p:sp>
    </p:spTree>
    <p:extLst>
      <p:ext uri="{BB962C8B-B14F-4D97-AF65-F5344CB8AC3E}">
        <p14:creationId xmlns:p14="http://schemas.microsoft.com/office/powerpoint/2010/main" val="1454841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 </a:t>
            </a:r>
            <a:r>
              <a:rPr lang="en-US" dirty="0"/>
              <a:t>concerning Discrimination in Respect of Employment and Occupation, No 111 (1958) </a:t>
            </a:r>
          </a:p>
        </p:txBody>
      </p:sp>
      <p:sp>
        <p:nvSpPr>
          <p:cNvPr id="3" name="Content Placeholder 2"/>
          <p:cNvSpPr>
            <a:spLocks noGrp="1"/>
          </p:cNvSpPr>
          <p:nvPr>
            <p:ph idx="1"/>
          </p:nvPr>
        </p:nvSpPr>
        <p:spPr/>
        <p:txBody>
          <a:bodyPr>
            <a:normAutofit lnSpcReduction="10000"/>
          </a:bodyPr>
          <a:lstStyle/>
          <a:p>
            <a:r>
              <a:rPr lang="en-US" sz="3600" dirty="0"/>
              <a:t>This is an ILO Convention adopted by the International </a:t>
            </a:r>
            <a:r>
              <a:rPr lang="en-US" sz="3600" dirty="0" err="1"/>
              <a:t>Labour</a:t>
            </a:r>
            <a:r>
              <a:rPr lang="en-US" sz="3600" dirty="0"/>
              <a:t> Conference in 1958, is an effort to promote the principle of equal rights. This convention defines discrimination as any distinction, exclusion, or preference based on race, color, sex, religion, political opinion, national extraction, or social origin that impairs equal access to vocational training, equal access to employment and to certain occupations, or equal terms and conditions of employment. </a:t>
            </a:r>
          </a:p>
          <a:p>
            <a:endParaRPr lang="en-US" sz="3600" dirty="0"/>
          </a:p>
        </p:txBody>
      </p:sp>
    </p:spTree>
    <p:extLst>
      <p:ext uri="{BB962C8B-B14F-4D97-AF65-F5344CB8AC3E}">
        <p14:creationId xmlns:p14="http://schemas.microsoft.com/office/powerpoint/2010/main" val="145832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200" dirty="0" smtClean="0"/>
              <a:t>A second major task, which has steadily expanded for the past two decades, is that of technical cooperation to assist developing nations. More than half of ILO's resources are devoted to technical cooperation programs, carried out in close association with the United Nations Development Program and often with other UN specialized agencies. </a:t>
            </a:r>
            <a:endParaRPr lang="en-US" sz="3200" dirty="0"/>
          </a:p>
        </p:txBody>
      </p:sp>
    </p:spTree>
    <p:extLst>
      <p:ext uri="{BB962C8B-B14F-4D97-AF65-F5344CB8AC3E}">
        <p14:creationId xmlns:p14="http://schemas.microsoft.com/office/powerpoint/2010/main" val="18584274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600" dirty="0"/>
              <a:t>Bangladesh scenario: Equal opportunity for all citizens in respect of employment or office in the service of the republic irrespective of religion, race, caste, sex or place of birth has been clearly proclaimed in the Bangladesh Constitution. Bangladesh’s law provisions relating to protection against discrimination mainly are focused on wage and sex. Employers are obliged to ensure equal wages for male and female workers for work of equal nature or value, and no discrimination should be made on the ground of sex </a:t>
            </a:r>
          </a:p>
          <a:p>
            <a:endParaRPr lang="en-US" sz="3600" dirty="0"/>
          </a:p>
        </p:txBody>
      </p:sp>
    </p:spTree>
    <p:extLst>
      <p:ext uri="{BB962C8B-B14F-4D97-AF65-F5344CB8AC3E}">
        <p14:creationId xmlns:p14="http://schemas.microsoft.com/office/powerpoint/2010/main" val="1774783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However, the current provision lacks specific provisions on discrimination related to workplace facilities and treatment; only the sex of workers has been considered as discrimination ground; other grounds of discrimination such as race, caste, sex or place of birth ethnicity, and age is not included although discrimination made on those grounds is prohibited in the Constitution </a:t>
            </a:r>
            <a:r>
              <a:rPr lang="en-US" sz="3600" dirty="0" smtClean="0"/>
              <a:t>.</a:t>
            </a:r>
            <a:endParaRPr lang="en-US" sz="3600" dirty="0"/>
          </a:p>
          <a:p>
            <a:endParaRPr lang="en-US" sz="3600" dirty="0"/>
          </a:p>
        </p:txBody>
      </p:sp>
    </p:spTree>
    <p:extLst>
      <p:ext uri="{BB962C8B-B14F-4D97-AF65-F5344CB8AC3E}">
        <p14:creationId xmlns:p14="http://schemas.microsoft.com/office/powerpoint/2010/main" val="697699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600" dirty="0"/>
              <a:t>From the above discussions on different International Conventions and Bangladesh position, it becomes evident that Bangladesh has acceded/ratified most of the Conventions except Convention of Minimum Age. Bangladesh also has constitutional provisions and enacted necessary laws/regulations (as stated above) to comply with and conform to its International Obligations. What is lacking in Bangladesh is the enforcement of the legal provisions of various acts and rules. Our weaknesses lie in our enforcement. </a:t>
            </a:r>
          </a:p>
          <a:p>
            <a:endParaRPr lang="en-US" sz="3600" dirty="0"/>
          </a:p>
        </p:txBody>
      </p:sp>
    </p:spTree>
    <p:extLst>
      <p:ext uri="{BB962C8B-B14F-4D97-AF65-F5344CB8AC3E}">
        <p14:creationId xmlns:p14="http://schemas.microsoft.com/office/powerpoint/2010/main" val="967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200" dirty="0" smtClean="0"/>
              <a:t>These activities are concentrated in four major areas: development of human resources, through vocational training and management development; employment planning and promotion; the development of social institutions in such fields as labor administration, labor relations, cooperatives, and rural development; conditions of work and life - for example, occupational safety and health, social security, remuneration, hours of work, welfare, etc.</a:t>
            </a:r>
            <a:endParaRPr lang="en-US" sz="3200" dirty="0"/>
          </a:p>
        </p:txBody>
      </p:sp>
    </p:spTree>
    <p:extLst>
      <p:ext uri="{BB962C8B-B14F-4D97-AF65-F5344CB8AC3E}">
        <p14:creationId xmlns:p14="http://schemas.microsoft.com/office/powerpoint/2010/main" val="133284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3200" dirty="0" smtClean="0"/>
              <a:t>Marking the beginning of its second half-century, the ILO has launched the World Employment Program, designed to help countries provide employment and training opportunities for their swelling populations. The World Employment Program will be the ILO's main contribution to the United Nations Second Development Decade.</a:t>
            </a:r>
          </a:p>
          <a:p>
            <a:r>
              <a:rPr lang="en-US" sz="3200" dirty="0" smtClean="0"/>
              <a:t>There are some 900 ILO experts of fifty-five different nationalities at work on more than 300 technical cooperation projects in over 100 countries around the world.</a:t>
            </a:r>
            <a:endParaRPr lang="en-US" sz="3200" dirty="0"/>
          </a:p>
        </p:txBody>
      </p:sp>
    </p:spTree>
    <p:extLst>
      <p:ext uri="{BB962C8B-B14F-4D97-AF65-F5344CB8AC3E}">
        <p14:creationId xmlns:p14="http://schemas.microsoft.com/office/powerpoint/2010/main" val="758229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 id="{FC6EB2EB-EE8D-4544-B781-0040566E1F7B}" vid="{20BE3785-E624-7D44-80B9-FE8219ED5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Purple </Template>
  <TotalTime>4315</TotalTime>
  <Words>5399</Words>
  <Application>Microsoft Macintosh PowerPoint</Application>
  <PresentationFormat>Widescreen</PresentationFormat>
  <Paragraphs>153</Paragraphs>
  <Slides>72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Calibri</vt:lpstr>
      <vt:lpstr>Times New Roman</vt:lpstr>
      <vt:lpstr>Wingdings 3</vt:lpstr>
      <vt:lpstr>Arial</vt:lpstr>
      <vt:lpstr>Lecture Purple </vt:lpstr>
      <vt:lpstr>ILO and its conventions ratified by Bangladesh</vt:lpstr>
      <vt:lpstr>PowerPoint Presentation</vt:lpstr>
      <vt:lpstr>PowerPoint Presentation</vt:lpstr>
      <vt:lpstr>PowerPoint Presentation</vt:lpstr>
      <vt:lpstr>Function of ILO</vt:lpstr>
      <vt:lpstr>PowerPoint Presentation</vt:lpstr>
      <vt:lpstr>PowerPoint Presentation</vt:lpstr>
      <vt:lpstr>PowerPoint Presentation</vt:lpstr>
      <vt:lpstr>PowerPoint Presentation</vt:lpstr>
      <vt:lpstr>PowerPoint Presentation</vt:lpstr>
      <vt:lpstr>Preamble of ILO</vt:lpstr>
      <vt:lpstr>PowerPoint Presentation</vt:lpstr>
      <vt:lpstr>PowerPoint Presentation</vt:lpstr>
      <vt:lpstr>PowerPoint Presentation</vt:lpstr>
      <vt:lpstr>Principles and rights of ILO</vt:lpstr>
      <vt:lpstr>Four strategic objectives at the heart of the Decent Work agenda </vt:lpstr>
      <vt:lpstr>Employment promotion </vt:lpstr>
      <vt:lpstr>Social protection</vt:lpstr>
      <vt:lpstr>Tripartism and social dialogue</vt:lpstr>
      <vt:lpstr> Social dialogue and tripartism covers:</vt:lpstr>
      <vt:lpstr>The benefits of International Labour Standards </vt:lpstr>
      <vt:lpstr>An international legal framework for fair and stable globalization</vt:lpstr>
      <vt:lpstr>A level playing field</vt:lpstr>
      <vt:lpstr>A means of improving economic performance </vt:lpstr>
      <vt:lpstr>A safety net in times of economic crisis</vt:lpstr>
      <vt:lpstr>A strategy for reducing poverty </vt:lpstr>
      <vt:lpstr>The sum of international experience and knowledge</vt:lpstr>
      <vt:lpstr>Conventions and Recommendations </vt:lpstr>
      <vt:lpstr>PowerPoint Presentation</vt:lpstr>
      <vt:lpstr>PowerPoint Presentation</vt:lpstr>
      <vt:lpstr>The eight fundamental Conventions are:</vt:lpstr>
      <vt:lpstr>Governance Conventions </vt:lpstr>
      <vt:lpstr>Bangladesh Labour Act (2013) </vt:lpstr>
      <vt:lpstr>Laws on export processing zones (EPZs)</vt:lpstr>
      <vt:lpstr>PowerPoint Presentation</vt:lpstr>
      <vt:lpstr>PowerPoint Presentation</vt:lpstr>
      <vt:lpstr>PowerPoint Presentation</vt:lpstr>
      <vt:lpstr>PowerPoint Presentation</vt:lpstr>
      <vt:lpstr>Convention concerning Freedom of Association and Protection of the Right to Organise (No.87, 1948)  </vt:lpstr>
      <vt:lpstr>Convention concerning Freedom of Association and Protection of the Right to Organise (No.87, 1948)  </vt:lpstr>
      <vt:lpstr>PowerPoint Presentation</vt:lpstr>
      <vt:lpstr>PowerPoint Presentation</vt:lpstr>
      <vt:lpstr>PowerPoint Presentation</vt:lpstr>
      <vt:lpstr>PowerPoint Presentation</vt:lpstr>
      <vt:lpstr>PowerPoint Presentation</vt:lpstr>
      <vt:lpstr>2. Convention concerning the Application of the Principles of the Right to Organaize and to Bargain Collectively (No.98 1949) and Bangladesh Reality </vt:lpstr>
      <vt:lpstr>PowerPoint Presentation</vt:lpstr>
      <vt:lpstr>PowerPoint Presentation</vt:lpstr>
      <vt:lpstr>PowerPoint Presentation</vt:lpstr>
      <vt:lpstr>PowerPoint Presentation</vt:lpstr>
      <vt:lpstr>3. Convention concerning Minimum Age for Admission to Employment, No 138 (1973) ILO 138 (Minimum Age Convention). </vt:lpstr>
      <vt:lpstr>PowerPoint Presentation</vt:lpstr>
      <vt:lpstr>PowerPoint Presentation</vt:lpstr>
      <vt:lpstr>PowerPoint Presentation</vt:lpstr>
      <vt:lpstr>PowerPoint Presentation</vt:lpstr>
      <vt:lpstr>Convention concerning Forced or Compulsory Labor, No 29 (1930) </vt:lpstr>
      <vt:lpstr>PowerPoint Presentation</vt:lpstr>
      <vt:lpstr>PowerPoint Presentation</vt:lpstr>
      <vt:lpstr>PowerPoint Presentation</vt:lpstr>
      <vt:lpstr>PowerPoint Presentation</vt:lpstr>
      <vt:lpstr>Convention Concerning the Abolition of forced Labor, No 105 (1957) </vt:lpstr>
      <vt:lpstr>PowerPoint Presentation</vt:lpstr>
      <vt:lpstr>Convention concerning Equal Remuneration of Men and Women Workers for Work of Equal Value, No 100 (1951) </vt:lpstr>
      <vt:lpstr>PowerPoint Presentation</vt:lpstr>
      <vt:lpstr>PowerPoint Presentation</vt:lpstr>
      <vt:lpstr>Convention, concerning the prohibition and Immediate Action for the elimination of the worst forms of Child Labour (No. 182), 1999 </vt:lpstr>
      <vt:lpstr>PowerPoint Presentation</vt:lpstr>
      <vt:lpstr>PowerPoint Presentation</vt:lpstr>
      <vt:lpstr>Convention concerning Discrimination in Respect of Employment and Occupation, No 111 (1958) </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ILO and its conventions ratified by Bangladesh</dc:title>
  <dc:creator>Oeshwik Ahmed</dc:creator>
  <cp:lastModifiedBy>Oeshwik Ahmed</cp:lastModifiedBy>
  <cp:revision>12</cp:revision>
  <dcterms:created xsi:type="dcterms:W3CDTF">2018-03-19T08:29:09Z</dcterms:created>
  <dcterms:modified xsi:type="dcterms:W3CDTF">2018-04-25T13:45:31Z</dcterms:modified>
</cp:coreProperties>
</file>