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66" r:id="rId2"/>
    <p:sldId id="267" r:id="rId3"/>
    <p:sldId id="269" r:id="rId4"/>
    <p:sldId id="270" r:id="rId5"/>
    <p:sldId id="271" r:id="rId6"/>
    <p:sldId id="272" r:id="rId7"/>
    <p:sldId id="273" r:id="rId8"/>
    <p:sldId id="274" r:id="rId9"/>
    <p:sldId id="275" r:id="rId10"/>
    <p:sldId id="276" r:id="rId11"/>
    <p:sldId id="277" r:id="rId12"/>
    <p:sldId id="279" r:id="rId13"/>
    <p:sldId id="281" r:id="rId14"/>
    <p:sldId id="282" r:id="rId15"/>
    <p:sldId id="283" r:id="rId16"/>
    <p:sldId id="284" r:id="rId17"/>
    <p:sldId id="285" r:id="rId18"/>
    <p:sldId id="286" r:id="rId19"/>
    <p:sldId id="287" r:id="rId20"/>
    <p:sldId id="288" r:id="rId21"/>
    <p:sldId id="289" r:id="rId22"/>
    <p:sldId id="290" r:id="rId23"/>
    <p:sldId id="291" r:id="rId24"/>
    <p:sldId id="306" r:id="rId25"/>
    <p:sldId id="307"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7"/>
    <p:restoredTop sz="94643"/>
  </p:normalViewPr>
  <p:slideViewPr>
    <p:cSldViewPr snapToGrid="0" snapToObjects="1">
      <p:cViewPr varScale="1">
        <p:scale>
          <a:sx n="54" d="100"/>
          <a:sy n="54" d="100"/>
        </p:scale>
        <p:origin x="216" y="1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BD51B-FF60-5E43-8345-91D28B38C00D}" type="doc">
      <dgm:prSet loTypeId="urn:microsoft.com/office/officeart/2005/8/layout/default#1" loCatId="list" qsTypeId="urn:microsoft.com/office/officeart/2005/8/quickstyle/simple5" qsCatId="simple" csTypeId="urn:microsoft.com/office/officeart/2005/8/colors/colorful3" csCatId="colorful" phldr="1"/>
      <dgm:spPr/>
      <dgm:t>
        <a:bodyPr/>
        <a:lstStyle/>
        <a:p>
          <a:endParaRPr lang="en-US"/>
        </a:p>
      </dgm:t>
    </dgm:pt>
    <dgm:pt modelId="{D7E648BB-26D5-0F4E-A7FC-113A32242941}">
      <dgm:prSet phldrT="[Text]" custT="1"/>
      <dgm:spPr/>
      <dgm:t>
        <a:bodyPr/>
        <a:lstStyle/>
        <a:p>
          <a:r>
            <a:rPr lang="en-US" sz="3000" b="1" dirty="0">
              <a:solidFill>
                <a:schemeClr val="bg1"/>
              </a:solidFill>
            </a:rPr>
            <a:t> free consent</a:t>
          </a:r>
        </a:p>
      </dgm:t>
    </dgm:pt>
    <dgm:pt modelId="{9200DF42-FAD4-F541-9EA7-AD05B56FBAFB}" type="parTrans" cxnId="{F1B12077-D19C-7543-9BFB-807672FDE3AD}">
      <dgm:prSet/>
      <dgm:spPr/>
      <dgm:t>
        <a:bodyPr/>
        <a:lstStyle/>
        <a:p>
          <a:endParaRPr lang="en-US"/>
        </a:p>
      </dgm:t>
    </dgm:pt>
    <dgm:pt modelId="{99F40DAB-E521-584B-9D79-A10A5EC954C5}" type="sibTrans" cxnId="{F1B12077-D19C-7543-9BFB-807672FDE3AD}">
      <dgm:prSet/>
      <dgm:spPr/>
      <dgm:t>
        <a:bodyPr/>
        <a:lstStyle/>
        <a:p>
          <a:endParaRPr lang="en-US"/>
        </a:p>
      </dgm:t>
    </dgm:pt>
    <dgm:pt modelId="{3B6F0EE2-6D75-BF4A-9BA4-2808848122D0}">
      <dgm:prSet phldrT="[Text]" custT="1"/>
      <dgm:spPr/>
      <dgm:t>
        <a:bodyPr/>
        <a:lstStyle/>
        <a:p>
          <a:r>
            <a:rPr lang="en-US" sz="3000" b="1" dirty="0">
              <a:solidFill>
                <a:schemeClr val="bg1"/>
              </a:solidFill>
            </a:rPr>
            <a:t>privacy</a:t>
          </a:r>
        </a:p>
      </dgm:t>
    </dgm:pt>
    <dgm:pt modelId="{AAE4046F-58C6-2B4B-842B-A34277537656}" type="parTrans" cxnId="{21F82396-02D1-6C41-AC88-5F60A3E1A4CC}">
      <dgm:prSet/>
      <dgm:spPr/>
      <dgm:t>
        <a:bodyPr/>
        <a:lstStyle/>
        <a:p>
          <a:endParaRPr lang="en-US"/>
        </a:p>
      </dgm:t>
    </dgm:pt>
    <dgm:pt modelId="{8949EC84-7F35-2143-BCE5-CB5A7FD31585}" type="sibTrans" cxnId="{21F82396-02D1-6C41-AC88-5F60A3E1A4CC}">
      <dgm:prSet/>
      <dgm:spPr/>
      <dgm:t>
        <a:bodyPr/>
        <a:lstStyle/>
        <a:p>
          <a:endParaRPr lang="en-US"/>
        </a:p>
      </dgm:t>
    </dgm:pt>
    <dgm:pt modelId="{FA5A949F-AAEF-F846-87B4-3E8B74758F71}">
      <dgm:prSet phldrT="[Text]" custT="1"/>
      <dgm:spPr/>
      <dgm:t>
        <a:bodyPr/>
        <a:lstStyle/>
        <a:p>
          <a:r>
            <a:rPr lang="en-US" sz="3000" b="1" dirty="0">
              <a:solidFill>
                <a:schemeClr val="bg1"/>
              </a:solidFill>
            </a:rPr>
            <a:t>freedom of conscience</a:t>
          </a:r>
        </a:p>
      </dgm:t>
    </dgm:pt>
    <dgm:pt modelId="{CA84CB10-CD25-1743-95B3-37E77A61D907}" type="parTrans" cxnId="{B9CE1990-DB50-8941-A71A-72F4CFBEBADE}">
      <dgm:prSet/>
      <dgm:spPr/>
      <dgm:t>
        <a:bodyPr/>
        <a:lstStyle/>
        <a:p>
          <a:endParaRPr lang="en-US"/>
        </a:p>
      </dgm:t>
    </dgm:pt>
    <dgm:pt modelId="{5BDD6BEE-3D0B-5845-9DB3-B01E8CAE136E}" type="sibTrans" cxnId="{B9CE1990-DB50-8941-A71A-72F4CFBEBADE}">
      <dgm:prSet/>
      <dgm:spPr/>
      <dgm:t>
        <a:bodyPr/>
        <a:lstStyle/>
        <a:p>
          <a:endParaRPr lang="en-US"/>
        </a:p>
      </dgm:t>
    </dgm:pt>
    <dgm:pt modelId="{BE857283-4E23-FD45-96A0-4885C1109569}">
      <dgm:prSet phldrT="[Text]" custT="1"/>
      <dgm:spPr/>
      <dgm:t>
        <a:bodyPr/>
        <a:lstStyle/>
        <a:p>
          <a:r>
            <a:rPr lang="en-US" sz="3000" b="1" dirty="0">
              <a:solidFill>
                <a:schemeClr val="bg1"/>
              </a:solidFill>
            </a:rPr>
            <a:t>freedom of speech</a:t>
          </a:r>
        </a:p>
      </dgm:t>
    </dgm:pt>
    <dgm:pt modelId="{FBB40C94-AE0E-0D45-8C50-7159D96977FB}" type="parTrans" cxnId="{77850891-B29B-7C4E-B8C3-A81603CBD6F7}">
      <dgm:prSet/>
      <dgm:spPr/>
      <dgm:t>
        <a:bodyPr/>
        <a:lstStyle/>
        <a:p>
          <a:endParaRPr lang="en-US"/>
        </a:p>
      </dgm:t>
    </dgm:pt>
    <dgm:pt modelId="{2D409960-55C7-CB47-9DC6-FC2FB050C609}" type="sibTrans" cxnId="{77850891-B29B-7C4E-B8C3-A81603CBD6F7}">
      <dgm:prSet/>
      <dgm:spPr/>
      <dgm:t>
        <a:bodyPr/>
        <a:lstStyle/>
        <a:p>
          <a:endParaRPr lang="en-US"/>
        </a:p>
      </dgm:t>
    </dgm:pt>
    <dgm:pt modelId="{BBBD9B14-D2F2-5445-B0B9-C4EE68824412}">
      <dgm:prSet phldrT="[Text]" custT="1"/>
      <dgm:spPr/>
      <dgm:t>
        <a:bodyPr/>
        <a:lstStyle/>
        <a:p>
          <a:r>
            <a:rPr lang="en-US" sz="3000" b="1" dirty="0">
              <a:solidFill>
                <a:schemeClr val="bg1"/>
              </a:solidFill>
            </a:rPr>
            <a:t>due process</a:t>
          </a:r>
        </a:p>
      </dgm:t>
    </dgm:pt>
    <dgm:pt modelId="{AB3CEA0B-5296-2B4C-9E5F-27525AE39F80}" type="parTrans" cxnId="{2388BEF4-133C-DC4B-A20F-7A7F909C5E1F}">
      <dgm:prSet/>
      <dgm:spPr/>
      <dgm:t>
        <a:bodyPr/>
        <a:lstStyle/>
        <a:p>
          <a:endParaRPr lang="en-US"/>
        </a:p>
      </dgm:t>
    </dgm:pt>
    <dgm:pt modelId="{46CD7482-2FD6-CA4A-BFF0-9E38ADB2023D}" type="sibTrans" cxnId="{2388BEF4-133C-DC4B-A20F-7A7F909C5E1F}">
      <dgm:prSet/>
      <dgm:spPr/>
      <dgm:t>
        <a:bodyPr/>
        <a:lstStyle/>
        <a:p>
          <a:endParaRPr lang="en-US"/>
        </a:p>
      </dgm:t>
    </dgm:pt>
    <dgm:pt modelId="{EC0E5D71-FD1A-A148-89CC-685585EB0B6C}" type="pres">
      <dgm:prSet presAssocID="{8C8BD51B-FF60-5E43-8345-91D28B38C00D}" presName="diagram" presStyleCnt="0">
        <dgm:presLayoutVars>
          <dgm:dir/>
          <dgm:resizeHandles val="exact"/>
        </dgm:presLayoutVars>
      </dgm:prSet>
      <dgm:spPr/>
    </dgm:pt>
    <dgm:pt modelId="{6CBDCF8D-E710-D749-8599-409CFC57DA74}" type="pres">
      <dgm:prSet presAssocID="{D7E648BB-26D5-0F4E-A7FC-113A32242941}" presName="node" presStyleLbl="node1" presStyleIdx="0" presStyleCnt="5">
        <dgm:presLayoutVars>
          <dgm:bulletEnabled val="1"/>
        </dgm:presLayoutVars>
      </dgm:prSet>
      <dgm:spPr/>
    </dgm:pt>
    <dgm:pt modelId="{28C83CDE-906D-EE4C-99F0-4149E70C3392}" type="pres">
      <dgm:prSet presAssocID="{99F40DAB-E521-584B-9D79-A10A5EC954C5}" presName="sibTrans" presStyleCnt="0"/>
      <dgm:spPr/>
    </dgm:pt>
    <dgm:pt modelId="{CC836327-57DC-B440-A93C-417A284C6E24}" type="pres">
      <dgm:prSet presAssocID="{3B6F0EE2-6D75-BF4A-9BA4-2808848122D0}" presName="node" presStyleLbl="node1" presStyleIdx="1" presStyleCnt="5">
        <dgm:presLayoutVars>
          <dgm:bulletEnabled val="1"/>
        </dgm:presLayoutVars>
      </dgm:prSet>
      <dgm:spPr/>
    </dgm:pt>
    <dgm:pt modelId="{A533CEE8-6374-EC4F-BEAA-66B6BD7EA4CC}" type="pres">
      <dgm:prSet presAssocID="{8949EC84-7F35-2143-BCE5-CB5A7FD31585}" presName="sibTrans" presStyleCnt="0"/>
      <dgm:spPr/>
    </dgm:pt>
    <dgm:pt modelId="{BB76C98B-C2C0-5A4E-B135-50EE73940A4E}" type="pres">
      <dgm:prSet presAssocID="{FA5A949F-AAEF-F846-87B4-3E8B74758F71}" presName="node" presStyleLbl="node1" presStyleIdx="2" presStyleCnt="5" custLinFactNeighborX="-1441" custLinFactNeighborY="-1201">
        <dgm:presLayoutVars>
          <dgm:bulletEnabled val="1"/>
        </dgm:presLayoutVars>
      </dgm:prSet>
      <dgm:spPr/>
    </dgm:pt>
    <dgm:pt modelId="{785FFE3D-DC86-0D45-B552-DAF82669195F}" type="pres">
      <dgm:prSet presAssocID="{5BDD6BEE-3D0B-5845-9DB3-B01E8CAE136E}" presName="sibTrans" presStyleCnt="0"/>
      <dgm:spPr/>
    </dgm:pt>
    <dgm:pt modelId="{3C51CC46-7D9B-5B4F-81A9-17193E788EB9}" type="pres">
      <dgm:prSet presAssocID="{BE857283-4E23-FD45-96A0-4885C1109569}" presName="node" presStyleLbl="node1" presStyleIdx="3" presStyleCnt="5">
        <dgm:presLayoutVars>
          <dgm:bulletEnabled val="1"/>
        </dgm:presLayoutVars>
      </dgm:prSet>
      <dgm:spPr/>
    </dgm:pt>
    <dgm:pt modelId="{8F915ADC-731E-D449-BF68-C8FA4C60173D}" type="pres">
      <dgm:prSet presAssocID="{2D409960-55C7-CB47-9DC6-FC2FB050C609}" presName="sibTrans" presStyleCnt="0"/>
      <dgm:spPr/>
    </dgm:pt>
    <dgm:pt modelId="{CE37E9AD-2647-1446-A5DA-36BE6E8FC373}" type="pres">
      <dgm:prSet presAssocID="{BBBD9B14-D2F2-5445-B0B9-C4EE68824412}" presName="node" presStyleLbl="node1" presStyleIdx="4" presStyleCnt="5">
        <dgm:presLayoutVars>
          <dgm:bulletEnabled val="1"/>
        </dgm:presLayoutVars>
      </dgm:prSet>
      <dgm:spPr/>
    </dgm:pt>
  </dgm:ptLst>
  <dgm:cxnLst>
    <dgm:cxn modelId="{F8A3F52D-7CEB-1C40-95D1-C8FCDF91C67B}" type="presOf" srcId="{8C8BD51B-FF60-5E43-8345-91D28B38C00D}" destId="{EC0E5D71-FD1A-A148-89CC-685585EB0B6C}" srcOrd="0" destOrd="0" presId="urn:microsoft.com/office/officeart/2005/8/layout/default#1"/>
    <dgm:cxn modelId="{C3DC283A-DF9C-134E-9556-C82DA12FB8C9}" type="presOf" srcId="{FA5A949F-AAEF-F846-87B4-3E8B74758F71}" destId="{BB76C98B-C2C0-5A4E-B135-50EE73940A4E}" srcOrd="0" destOrd="0" presId="urn:microsoft.com/office/officeart/2005/8/layout/default#1"/>
    <dgm:cxn modelId="{BC0DFC56-8C37-A14B-8D31-C0AA06F858F9}" type="presOf" srcId="{BBBD9B14-D2F2-5445-B0B9-C4EE68824412}" destId="{CE37E9AD-2647-1446-A5DA-36BE6E8FC373}" srcOrd="0" destOrd="0" presId="urn:microsoft.com/office/officeart/2005/8/layout/default#1"/>
    <dgm:cxn modelId="{E8CCC35C-C00E-C944-87F4-0F459A73C5B1}" type="presOf" srcId="{D7E648BB-26D5-0F4E-A7FC-113A32242941}" destId="{6CBDCF8D-E710-D749-8599-409CFC57DA74}" srcOrd="0" destOrd="0" presId="urn:microsoft.com/office/officeart/2005/8/layout/default#1"/>
    <dgm:cxn modelId="{F1B12077-D19C-7543-9BFB-807672FDE3AD}" srcId="{8C8BD51B-FF60-5E43-8345-91D28B38C00D}" destId="{D7E648BB-26D5-0F4E-A7FC-113A32242941}" srcOrd="0" destOrd="0" parTransId="{9200DF42-FAD4-F541-9EA7-AD05B56FBAFB}" sibTransId="{99F40DAB-E521-584B-9D79-A10A5EC954C5}"/>
    <dgm:cxn modelId="{B3F1608B-87F3-F942-AA4B-C7655A7C6D74}" type="presOf" srcId="{3B6F0EE2-6D75-BF4A-9BA4-2808848122D0}" destId="{CC836327-57DC-B440-A93C-417A284C6E24}" srcOrd="0" destOrd="0" presId="urn:microsoft.com/office/officeart/2005/8/layout/default#1"/>
    <dgm:cxn modelId="{B9CE1990-DB50-8941-A71A-72F4CFBEBADE}" srcId="{8C8BD51B-FF60-5E43-8345-91D28B38C00D}" destId="{FA5A949F-AAEF-F846-87B4-3E8B74758F71}" srcOrd="2" destOrd="0" parTransId="{CA84CB10-CD25-1743-95B3-37E77A61D907}" sibTransId="{5BDD6BEE-3D0B-5845-9DB3-B01E8CAE136E}"/>
    <dgm:cxn modelId="{77850891-B29B-7C4E-B8C3-A81603CBD6F7}" srcId="{8C8BD51B-FF60-5E43-8345-91D28B38C00D}" destId="{BE857283-4E23-FD45-96A0-4885C1109569}" srcOrd="3" destOrd="0" parTransId="{FBB40C94-AE0E-0D45-8C50-7159D96977FB}" sibTransId="{2D409960-55C7-CB47-9DC6-FC2FB050C609}"/>
    <dgm:cxn modelId="{21F82396-02D1-6C41-AC88-5F60A3E1A4CC}" srcId="{8C8BD51B-FF60-5E43-8345-91D28B38C00D}" destId="{3B6F0EE2-6D75-BF4A-9BA4-2808848122D0}" srcOrd="1" destOrd="0" parTransId="{AAE4046F-58C6-2B4B-842B-A34277537656}" sibTransId="{8949EC84-7F35-2143-BCE5-CB5A7FD31585}"/>
    <dgm:cxn modelId="{2388BEF4-133C-DC4B-A20F-7A7F909C5E1F}" srcId="{8C8BD51B-FF60-5E43-8345-91D28B38C00D}" destId="{BBBD9B14-D2F2-5445-B0B9-C4EE68824412}" srcOrd="4" destOrd="0" parTransId="{AB3CEA0B-5296-2B4C-9E5F-27525AE39F80}" sibTransId="{46CD7482-2FD6-CA4A-BFF0-9E38ADB2023D}"/>
    <dgm:cxn modelId="{391671FD-583B-394A-8EC4-A14945331ECD}" type="presOf" srcId="{BE857283-4E23-FD45-96A0-4885C1109569}" destId="{3C51CC46-7D9B-5B4F-81A9-17193E788EB9}" srcOrd="0" destOrd="0" presId="urn:microsoft.com/office/officeart/2005/8/layout/default#1"/>
    <dgm:cxn modelId="{868E87AB-68CA-B846-8D93-DB0E5EE89C46}" type="presParOf" srcId="{EC0E5D71-FD1A-A148-89CC-685585EB0B6C}" destId="{6CBDCF8D-E710-D749-8599-409CFC57DA74}" srcOrd="0" destOrd="0" presId="urn:microsoft.com/office/officeart/2005/8/layout/default#1"/>
    <dgm:cxn modelId="{9AF0E10D-AD31-594C-A7D8-A4F75D1A0053}" type="presParOf" srcId="{EC0E5D71-FD1A-A148-89CC-685585EB0B6C}" destId="{28C83CDE-906D-EE4C-99F0-4149E70C3392}" srcOrd="1" destOrd="0" presId="urn:microsoft.com/office/officeart/2005/8/layout/default#1"/>
    <dgm:cxn modelId="{8FF55F10-9C50-1743-87CA-408E8F03053E}" type="presParOf" srcId="{EC0E5D71-FD1A-A148-89CC-685585EB0B6C}" destId="{CC836327-57DC-B440-A93C-417A284C6E24}" srcOrd="2" destOrd="0" presId="urn:microsoft.com/office/officeart/2005/8/layout/default#1"/>
    <dgm:cxn modelId="{62BB0747-F33A-5A43-BBF0-D458B0713904}" type="presParOf" srcId="{EC0E5D71-FD1A-A148-89CC-685585EB0B6C}" destId="{A533CEE8-6374-EC4F-BEAA-66B6BD7EA4CC}" srcOrd="3" destOrd="0" presId="urn:microsoft.com/office/officeart/2005/8/layout/default#1"/>
    <dgm:cxn modelId="{D95D2661-B5A7-D541-966F-DC41490F9C71}" type="presParOf" srcId="{EC0E5D71-FD1A-A148-89CC-685585EB0B6C}" destId="{BB76C98B-C2C0-5A4E-B135-50EE73940A4E}" srcOrd="4" destOrd="0" presId="urn:microsoft.com/office/officeart/2005/8/layout/default#1"/>
    <dgm:cxn modelId="{B00F5557-21E7-604A-A2BC-B87FB400A27E}" type="presParOf" srcId="{EC0E5D71-FD1A-A148-89CC-685585EB0B6C}" destId="{785FFE3D-DC86-0D45-B552-DAF82669195F}" srcOrd="5" destOrd="0" presId="urn:microsoft.com/office/officeart/2005/8/layout/default#1"/>
    <dgm:cxn modelId="{B51F4F99-4806-A049-89BD-CD9905C8CEF9}" type="presParOf" srcId="{EC0E5D71-FD1A-A148-89CC-685585EB0B6C}" destId="{3C51CC46-7D9B-5B4F-81A9-17193E788EB9}" srcOrd="6" destOrd="0" presId="urn:microsoft.com/office/officeart/2005/8/layout/default#1"/>
    <dgm:cxn modelId="{3F4098A5-BDED-C845-8F8F-2DF81FF52A17}" type="presParOf" srcId="{EC0E5D71-FD1A-A148-89CC-685585EB0B6C}" destId="{8F915ADC-731E-D449-BF68-C8FA4C60173D}" srcOrd="7" destOrd="0" presId="urn:microsoft.com/office/officeart/2005/8/layout/default#1"/>
    <dgm:cxn modelId="{71369069-D48F-D646-8188-9142285805D2}" type="presParOf" srcId="{EC0E5D71-FD1A-A148-89CC-685585EB0B6C}" destId="{CE37E9AD-2647-1446-A5DA-36BE6E8FC373}"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DCF8D-E710-D749-8599-409CFC57DA74}">
      <dsp:nvSpPr>
        <dsp:cNvPr id="0" name=""/>
        <dsp:cNvSpPr/>
      </dsp:nvSpPr>
      <dsp:spPr>
        <a:xfrm>
          <a:off x="0" y="363810"/>
          <a:ext cx="2068214" cy="1240929"/>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 free consent</a:t>
          </a:r>
        </a:p>
      </dsp:txBody>
      <dsp:txXfrm>
        <a:off x="0" y="363810"/>
        <a:ext cx="2068214" cy="1240929"/>
      </dsp:txXfrm>
    </dsp:sp>
    <dsp:sp modelId="{CC836327-57DC-B440-A93C-417A284C6E24}">
      <dsp:nvSpPr>
        <dsp:cNvPr id="0" name=""/>
        <dsp:cNvSpPr/>
      </dsp:nvSpPr>
      <dsp:spPr>
        <a:xfrm>
          <a:off x="2275036" y="363810"/>
          <a:ext cx="2068214" cy="1240929"/>
        </a:xfrm>
        <a:prstGeom prst="rect">
          <a:avLst/>
        </a:prstGeom>
        <a:gradFill rotWithShape="0">
          <a:gsLst>
            <a:gs pos="0">
              <a:schemeClr val="accent3">
                <a:hueOff val="275361"/>
                <a:satOff val="1059"/>
                <a:lumOff val="147"/>
                <a:alphaOff val="0"/>
                <a:tint val="98000"/>
                <a:lumMod val="114000"/>
              </a:schemeClr>
            </a:gs>
            <a:gs pos="100000">
              <a:schemeClr val="accent3">
                <a:hueOff val="275361"/>
                <a:satOff val="1059"/>
                <a:lumOff val="147"/>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privacy</a:t>
          </a:r>
        </a:p>
      </dsp:txBody>
      <dsp:txXfrm>
        <a:off x="2275036" y="363810"/>
        <a:ext cx="2068214" cy="1240929"/>
      </dsp:txXfrm>
    </dsp:sp>
    <dsp:sp modelId="{BB76C98B-C2C0-5A4E-B135-50EE73940A4E}">
      <dsp:nvSpPr>
        <dsp:cNvPr id="0" name=""/>
        <dsp:cNvSpPr/>
      </dsp:nvSpPr>
      <dsp:spPr>
        <a:xfrm>
          <a:off x="4520270" y="348906"/>
          <a:ext cx="2068214" cy="1240929"/>
        </a:xfrm>
        <a:prstGeom prst="rect">
          <a:avLst/>
        </a:prstGeom>
        <a:gradFill rotWithShape="0">
          <a:gsLst>
            <a:gs pos="0">
              <a:schemeClr val="accent3">
                <a:hueOff val="550722"/>
                <a:satOff val="2117"/>
                <a:lumOff val="294"/>
                <a:alphaOff val="0"/>
                <a:tint val="98000"/>
                <a:lumMod val="114000"/>
              </a:schemeClr>
            </a:gs>
            <a:gs pos="100000">
              <a:schemeClr val="accent3">
                <a:hueOff val="550722"/>
                <a:satOff val="2117"/>
                <a:lumOff val="294"/>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freedom of conscience</a:t>
          </a:r>
        </a:p>
      </dsp:txBody>
      <dsp:txXfrm>
        <a:off x="4520270" y="348906"/>
        <a:ext cx="2068214" cy="1240929"/>
      </dsp:txXfrm>
    </dsp:sp>
    <dsp:sp modelId="{3C51CC46-7D9B-5B4F-81A9-17193E788EB9}">
      <dsp:nvSpPr>
        <dsp:cNvPr id="0" name=""/>
        <dsp:cNvSpPr/>
      </dsp:nvSpPr>
      <dsp:spPr>
        <a:xfrm>
          <a:off x="1137518" y="1811560"/>
          <a:ext cx="2068214" cy="1240929"/>
        </a:xfrm>
        <a:prstGeom prst="rect">
          <a:avLst/>
        </a:prstGeom>
        <a:gradFill rotWithShape="0">
          <a:gsLst>
            <a:gs pos="0">
              <a:schemeClr val="accent3">
                <a:hueOff val="826084"/>
                <a:satOff val="3176"/>
                <a:lumOff val="441"/>
                <a:alphaOff val="0"/>
                <a:tint val="98000"/>
                <a:lumMod val="114000"/>
              </a:schemeClr>
            </a:gs>
            <a:gs pos="100000">
              <a:schemeClr val="accent3">
                <a:hueOff val="826084"/>
                <a:satOff val="3176"/>
                <a:lumOff val="441"/>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freedom of speech</a:t>
          </a:r>
        </a:p>
      </dsp:txBody>
      <dsp:txXfrm>
        <a:off x="1137518" y="1811560"/>
        <a:ext cx="2068214" cy="1240929"/>
      </dsp:txXfrm>
    </dsp:sp>
    <dsp:sp modelId="{CE37E9AD-2647-1446-A5DA-36BE6E8FC373}">
      <dsp:nvSpPr>
        <dsp:cNvPr id="0" name=""/>
        <dsp:cNvSpPr/>
      </dsp:nvSpPr>
      <dsp:spPr>
        <a:xfrm>
          <a:off x="3412554" y="1811560"/>
          <a:ext cx="2068214" cy="1240929"/>
        </a:xfrm>
        <a:prstGeom prst="rect">
          <a:avLst/>
        </a:prstGeom>
        <a:gradFill rotWithShape="0">
          <a:gsLst>
            <a:gs pos="0">
              <a:schemeClr val="accent3">
                <a:hueOff val="1101445"/>
                <a:satOff val="4234"/>
                <a:lumOff val="588"/>
                <a:alphaOff val="0"/>
                <a:tint val="98000"/>
                <a:lumMod val="114000"/>
              </a:schemeClr>
            </a:gs>
            <a:gs pos="100000">
              <a:schemeClr val="accent3">
                <a:hueOff val="1101445"/>
                <a:satOff val="4234"/>
                <a:lumOff val="588"/>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due process</a:t>
          </a:r>
        </a:p>
      </dsp:txBody>
      <dsp:txXfrm>
        <a:off x="3412554" y="1811560"/>
        <a:ext cx="2068214" cy="12409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FEF1F-DC25-BC4D-99BE-50787DAA1C37}" type="datetimeFigureOut">
              <a:rPr lang="en-US" smtClean="0"/>
              <a:t>5/24/18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1C1E3-6A79-3B49-A1DF-8D9A50F8D62E}" type="slidenum">
              <a:rPr lang="en-US" smtClean="0"/>
              <a:t>‹#›</a:t>
            </a:fld>
            <a:endParaRPr lang="en-US"/>
          </a:p>
        </p:txBody>
      </p:sp>
    </p:spTree>
    <p:extLst>
      <p:ext uri="{BB962C8B-B14F-4D97-AF65-F5344CB8AC3E}">
        <p14:creationId xmlns:p14="http://schemas.microsoft.com/office/powerpoint/2010/main" val="220569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534FEF5D-FB18-894B-A4A9-ED685A84E5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80E1487A-4762-274E-AC04-F27042E79E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Chapter 1 introduces the scope of human resource management (HRM), why HRM is an essential element of an organization</a:t>
            </a:r>
            <a:r>
              <a:rPr lang="ja-JP" altLang="en-US">
                <a:ea typeface="ＭＳ Ｐゴシック" panose="020B0600070205080204" pitchFamily="34" charset="-128"/>
              </a:rPr>
              <a:t>’</a:t>
            </a:r>
            <a:r>
              <a:rPr lang="en-US" altLang="ja-JP">
                <a:ea typeface="ＭＳ Ｐゴシック" panose="020B0600070205080204" pitchFamily="34" charset="-128"/>
              </a:rPr>
              <a:t>s success, the elements of managing human resources: the roles and skills needed for effective, how all managers, not just human resource  (HR) professionals, participate in the activities related to HRM, and  ethical issues that arise with regard to HRM.</a:t>
            </a:r>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AC3562DA-7410-C045-963D-D3197335E3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3A0102F-353A-2C40-B82E-D59B7087D59E}" type="slidenum">
              <a:rPr lang="en-US" altLang="en-US" smtClean="0"/>
              <a:pPr>
                <a:spcBef>
                  <a:spcPct val="0"/>
                </a:spcBef>
              </a:pPr>
              <a:t>1</a:t>
            </a:fld>
            <a:endParaRPr lang="en-US" altLang="en-US"/>
          </a:p>
        </p:txBody>
      </p:sp>
    </p:spTree>
    <p:extLst>
      <p:ext uri="{BB962C8B-B14F-4D97-AF65-F5344CB8AC3E}">
        <p14:creationId xmlns:p14="http://schemas.microsoft.com/office/powerpoint/2010/main" val="303048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5E00FBE1-FD7B-6B4C-BF7C-14C348640D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64759971-55FE-F74A-9B0D-78EC114A76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Effective HRM can form the foundation of a </a:t>
            </a:r>
            <a:r>
              <a:rPr lang="en-US" altLang="en-US" b="1">
                <a:ea typeface="ＭＳ Ｐゴシック" panose="020B0600070205080204" pitchFamily="34" charset="-128"/>
              </a:rPr>
              <a:t>high-performance work system</a:t>
            </a:r>
            <a:r>
              <a:rPr lang="en-US" altLang="en-US">
                <a:ea typeface="ＭＳ Ｐゴシック" panose="020B0600070205080204" pitchFamily="34" charset="-128"/>
              </a:rPr>
              <a:t>. This is an organization in which technology, organizational structure, people, and processes all work together to give an organization an advantage in the competitive environment. Maintaining a high-performance work system may include development of training programs, recruitment of people with new skill sets, and establishment of rewards for such behaviors as teamwork, flexibility, and learning</a:t>
            </a:r>
          </a:p>
        </p:txBody>
      </p:sp>
      <p:sp>
        <p:nvSpPr>
          <p:cNvPr id="39939" name="Slide Number Placeholder 3">
            <a:extLst>
              <a:ext uri="{FF2B5EF4-FFF2-40B4-BE49-F238E27FC236}">
                <a16:creationId xmlns:a16="http://schemas.microsoft.com/office/drawing/2014/main" id="{191A2102-9C7C-304C-BAF9-7AF88BE780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0F5AB1E-326C-714F-A596-0C231DEA1F92}" type="slidenum">
              <a:rPr lang="en-US" altLang="en-US" smtClean="0"/>
              <a:pPr>
                <a:spcBef>
                  <a:spcPct val="0"/>
                </a:spcBef>
              </a:pPr>
              <a:t>10</a:t>
            </a:fld>
            <a:endParaRPr lang="en-US" altLang="en-US"/>
          </a:p>
        </p:txBody>
      </p:sp>
    </p:spTree>
    <p:extLst>
      <p:ext uri="{BB962C8B-B14F-4D97-AF65-F5344CB8AC3E}">
        <p14:creationId xmlns:p14="http://schemas.microsoft.com/office/powerpoint/2010/main" val="179932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F601D21B-3703-F643-96A9-E7F9AFCE70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89C01D67-2CBE-2746-A77D-22D64ED810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In all but the smallest organizations, a human resource department is responsible for the functions of human resource management. On average, an organization has one HR staff person for every 93 employees served by the department </a:t>
            </a:r>
            <a:r>
              <a:rPr lang="en-US" altLang="en-US" b="1">
                <a:ea typeface="ＭＳ Ｐゴシック" panose="020B0600070205080204" pitchFamily="34" charset="-128"/>
              </a:rPr>
              <a:t>Table 1.1 </a:t>
            </a:r>
            <a:r>
              <a:rPr lang="en-US" altLang="en-US">
                <a:ea typeface="ＭＳ Ｐゴシック" panose="020B0600070205080204" pitchFamily="34" charset="-128"/>
              </a:rPr>
              <a:t>(in the slide above) details the responsibilities of human resource departments. These responsibilities include the practices introduced in </a:t>
            </a:r>
            <a:r>
              <a:rPr lang="en-US" altLang="en-US" b="1">
                <a:ea typeface="ＭＳ Ｐゴシック" panose="020B0600070205080204" pitchFamily="34" charset="-128"/>
              </a:rPr>
              <a:t>Figure 1.1 </a:t>
            </a:r>
            <a:r>
              <a:rPr lang="en-US" altLang="en-US">
                <a:ea typeface="ＭＳ Ｐゴシック" panose="020B0600070205080204" pitchFamily="34" charset="-128"/>
              </a:rPr>
              <a:t>plus two areas of responsibility that support those practices:</a:t>
            </a:r>
          </a:p>
          <a:p>
            <a:pPr eaLnBrk="1" hangingPunct="1">
              <a:buFontTx/>
              <a:buAutoNum type="arabicPeriod"/>
            </a:pPr>
            <a:r>
              <a:rPr lang="en-US" altLang="en-US">
                <a:ea typeface="ＭＳ Ｐゴシック" panose="020B0600070205080204" pitchFamily="34" charset="-128"/>
              </a:rPr>
              <a:t>Establishing and administering personnel policies; and</a:t>
            </a:r>
          </a:p>
          <a:p>
            <a:pPr eaLnBrk="1" hangingPunct="1">
              <a:buFontTx/>
              <a:buAutoNum type="arabicPeriod"/>
            </a:pPr>
            <a:r>
              <a:rPr lang="en-US" altLang="en-US">
                <a:ea typeface="ＭＳ Ｐゴシック" panose="020B0600070205080204" pitchFamily="34" charset="-128"/>
              </a:rPr>
              <a:t>Ensuring compliance with labor laws.</a:t>
            </a:r>
          </a:p>
        </p:txBody>
      </p:sp>
      <p:sp>
        <p:nvSpPr>
          <p:cNvPr id="41987" name="Slide Number Placeholder 3">
            <a:extLst>
              <a:ext uri="{FF2B5EF4-FFF2-40B4-BE49-F238E27FC236}">
                <a16:creationId xmlns:a16="http://schemas.microsoft.com/office/drawing/2014/main" id="{4D5C5631-D475-7346-90A0-EB413FAA3C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F64E5B2-5DCD-1D46-9724-3D50A96A857D}" type="slidenum">
              <a:rPr lang="en-US" altLang="en-US" smtClean="0"/>
              <a:pPr>
                <a:spcBef>
                  <a:spcPct val="0"/>
                </a:spcBef>
              </a:pPr>
              <a:t>11</a:t>
            </a:fld>
            <a:endParaRPr lang="en-US" altLang="en-US"/>
          </a:p>
        </p:txBody>
      </p:sp>
    </p:spTree>
    <p:extLst>
      <p:ext uri="{BB962C8B-B14F-4D97-AF65-F5344CB8AC3E}">
        <p14:creationId xmlns:p14="http://schemas.microsoft.com/office/powerpoint/2010/main" val="2714676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35BAF774-C321-2B47-BA47-46F9C51F92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06FB963D-DBCC-6442-82D7-80E88B28A4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To produce their given product or service (or set of products or services) companies require that a number of tasks be performed. The tasks are grouped together in various combinations to form jobs. Ideally, the tasks should be grouped in ways that help the organization to operate efficiently and to obtain people with the right qualifications to do the jobs well.</a:t>
            </a:r>
          </a:p>
          <a:p>
            <a:pPr eaLnBrk="1" hangingPunct="1"/>
            <a:r>
              <a:rPr lang="en-US" altLang="en-US">
                <a:ea typeface="ＭＳ Ｐゴシック" panose="020B0600070205080204" pitchFamily="34" charset="-128"/>
              </a:rPr>
              <a:t>This function involves the activities of </a:t>
            </a:r>
            <a:r>
              <a:rPr lang="en-US" altLang="en-US" b="1" i="1">
                <a:ea typeface="ＭＳ Ｐゴシック" panose="020B0600070205080204" pitchFamily="34" charset="-128"/>
              </a:rPr>
              <a:t>job analysis</a:t>
            </a:r>
            <a:r>
              <a:rPr lang="en-US" altLang="en-US">
                <a:ea typeface="ＭＳ Ｐゴシック" panose="020B0600070205080204" pitchFamily="34" charset="-128"/>
              </a:rPr>
              <a:t> and </a:t>
            </a:r>
            <a:r>
              <a:rPr lang="en-US" altLang="en-US" b="1" i="1">
                <a:ea typeface="ＭＳ Ｐゴシック" panose="020B0600070205080204" pitchFamily="34" charset="-128"/>
              </a:rPr>
              <a:t>job design</a:t>
            </a:r>
            <a:r>
              <a:rPr lang="en-US" altLang="en-US">
                <a:ea typeface="ＭＳ Ｐゴシック" panose="020B0600070205080204" pitchFamily="34" charset="-128"/>
              </a:rPr>
              <a:t>.</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As shown on the next slide, these activities shape many aspects of work that give employees their greatest satisfaction.</a:t>
            </a:r>
          </a:p>
        </p:txBody>
      </p:sp>
      <p:sp>
        <p:nvSpPr>
          <p:cNvPr id="44035" name="Slide Number Placeholder 3">
            <a:extLst>
              <a:ext uri="{FF2B5EF4-FFF2-40B4-BE49-F238E27FC236}">
                <a16:creationId xmlns:a16="http://schemas.microsoft.com/office/drawing/2014/main" id="{767F9455-7D57-9543-B54C-70D77372E4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0E4508-B3F5-0F41-ACD5-5BC6457DBAFD}" type="slidenum">
              <a:rPr lang="en-US" altLang="en-US" smtClean="0"/>
              <a:pPr>
                <a:spcBef>
                  <a:spcPct val="0"/>
                </a:spcBef>
              </a:pPr>
              <a:t>12</a:t>
            </a:fld>
            <a:endParaRPr lang="en-US" altLang="en-US"/>
          </a:p>
        </p:txBody>
      </p:sp>
    </p:spTree>
    <p:extLst>
      <p:ext uri="{BB962C8B-B14F-4D97-AF65-F5344CB8AC3E}">
        <p14:creationId xmlns:p14="http://schemas.microsoft.com/office/powerpoint/2010/main" val="100010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61500F5-B39E-4E4D-97DC-20C946A0B5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82D543C5-EB50-6B41-BBA0-928C0270B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Based on job analysis and design, an organization can determine the kinds of employees it needs.</a:t>
            </a:r>
          </a:p>
          <a:p>
            <a:pPr eaLnBrk="1" hangingPunct="1"/>
            <a:r>
              <a:rPr lang="en-US" altLang="en-US">
                <a:ea typeface="ＭＳ Ｐゴシック" panose="020B0600070205080204" pitchFamily="34" charset="-128"/>
              </a:rPr>
              <a:t>With this knowledge, it carries out the function </a:t>
            </a:r>
            <a:r>
              <a:rPr lang="en-US" altLang="en-US" b="1" i="1">
                <a:ea typeface="ＭＳ Ｐゴシック" panose="020B0600070205080204" pitchFamily="34" charset="-128"/>
              </a:rPr>
              <a:t>of recruiting and hiring employees</a:t>
            </a:r>
            <a:r>
              <a:rPr lang="en-US" altLang="en-US">
                <a:ea typeface="ＭＳ Ｐゴシック" panose="020B0600070205080204" pitchFamily="34" charset="-128"/>
              </a:rPr>
              <a:t>.</a:t>
            </a:r>
          </a:p>
        </p:txBody>
      </p:sp>
      <p:sp>
        <p:nvSpPr>
          <p:cNvPr id="46083" name="Slide Number Placeholder 3">
            <a:extLst>
              <a:ext uri="{FF2B5EF4-FFF2-40B4-BE49-F238E27FC236}">
                <a16:creationId xmlns:a16="http://schemas.microsoft.com/office/drawing/2014/main" id="{50942BBD-50EA-5346-9D3A-8F41777F1F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AE90B96-CD7C-9B4A-ADB1-1AD35ACED6AA}" type="slidenum">
              <a:rPr lang="en-US" altLang="en-US" smtClean="0"/>
              <a:pPr>
                <a:spcBef>
                  <a:spcPct val="0"/>
                </a:spcBef>
              </a:pPr>
              <a:t>13</a:t>
            </a:fld>
            <a:endParaRPr lang="en-US" altLang="en-US"/>
          </a:p>
        </p:txBody>
      </p:sp>
    </p:spTree>
    <p:extLst>
      <p:ext uri="{BB962C8B-B14F-4D97-AF65-F5344CB8AC3E}">
        <p14:creationId xmlns:p14="http://schemas.microsoft.com/office/powerpoint/2010/main" val="2870121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BCAE4CB1-8E5F-7347-B979-E5B5666540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ACD851F-E337-AF46-A635-097E85F46A52}" type="slidenum">
              <a:rPr lang="en-US" altLang="en-US" smtClean="0"/>
              <a:pPr>
                <a:spcBef>
                  <a:spcPct val="0"/>
                </a:spcBef>
              </a:pPr>
              <a:t>14</a:t>
            </a:fld>
            <a:endParaRPr lang="en-US" altLang="en-US"/>
          </a:p>
        </p:txBody>
      </p:sp>
      <p:sp>
        <p:nvSpPr>
          <p:cNvPr id="48130" name="Rectangle 2">
            <a:extLst>
              <a:ext uri="{FF2B5EF4-FFF2-40B4-BE49-F238E27FC236}">
                <a16:creationId xmlns:a16="http://schemas.microsoft.com/office/drawing/2014/main" id="{235E0917-0536-8D49-B155-24DCA07228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8AEA55A3-4074-C14C-9379-7858B7FA0991}"/>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SzPct val="125000"/>
            </a:pPr>
            <a:r>
              <a:rPr lang="en-US" altLang="en-US">
                <a:solidFill>
                  <a:srgbClr val="AEAC5A"/>
                </a:solidFill>
                <a:ea typeface="ＭＳ Ｐゴシック" panose="020B0600070205080204" pitchFamily="34" charset="-128"/>
              </a:rPr>
              <a:t>This question came from </a:t>
            </a:r>
            <a:r>
              <a:rPr lang="en-US" altLang="en-US" b="1">
                <a:solidFill>
                  <a:srgbClr val="AEAC5A"/>
                </a:solidFill>
                <a:ea typeface="ＭＳ Ｐゴシック" panose="020B0600070205080204" pitchFamily="34" charset="-128"/>
              </a:rPr>
              <a:t>Table 1.2 </a:t>
            </a:r>
            <a:r>
              <a:rPr lang="ja-JP" altLang="en-US">
                <a:solidFill>
                  <a:srgbClr val="AEAC5A"/>
                </a:solidFill>
                <a:ea typeface="ＭＳ Ｐゴシック" panose="020B0600070205080204" pitchFamily="34" charset="-128"/>
              </a:rPr>
              <a:t>“</a:t>
            </a:r>
            <a:r>
              <a:rPr lang="en-US" altLang="ja-JP">
                <a:solidFill>
                  <a:srgbClr val="AEAC5A"/>
                </a:solidFill>
                <a:ea typeface="ＭＳ Ｐゴシック" panose="020B0600070205080204" pitchFamily="34" charset="-128"/>
              </a:rPr>
              <a:t>Top 10 Qualities Employers Seek in Job Candidates</a:t>
            </a:r>
            <a:r>
              <a:rPr lang="ja-JP" altLang="en-US">
                <a:solidFill>
                  <a:srgbClr val="AEAC5A"/>
                </a:solidFill>
                <a:ea typeface="ＭＳ Ｐゴシック" panose="020B0600070205080204" pitchFamily="34" charset="-128"/>
              </a:rPr>
              <a:t>”</a:t>
            </a:r>
            <a:endParaRPr lang="en-US" altLang="ja-JP">
              <a:solidFill>
                <a:srgbClr val="AEAC5A"/>
              </a:solidFill>
              <a:ea typeface="ＭＳ Ｐゴシック" panose="020B0600070205080204" pitchFamily="34" charset="-128"/>
            </a:endParaRPr>
          </a:p>
          <a:p>
            <a:pPr marL="228600" indent="-228600" eaLnBrk="1" hangingPunct="1">
              <a:buSzPct val="125000"/>
            </a:pPr>
            <a:r>
              <a:rPr lang="en-US" altLang="en-US">
                <a:solidFill>
                  <a:srgbClr val="AEAC5A"/>
                </a:solidFill>
                <a:ea typeface="ＭＳ Ｐゴシック" panose="020B0600070205080204" pitchFamily="34" charset="-128"/>
              </a:rPr>
              <a:t>Answer – C – Interpersonal skills</a:t>
            </a:r>
          </a:p>
          <a:p>
            <a:pPr marL="228600" indent="-228600" eaLnBrk="1" hangingPunct="1">
              <a:buSzPct val="125000"/>
            </a:pPr>
            <a:endParaRPr lang="en-US" altLang="en-US">
              <a:solidFill>
                <a:srgbClr val="AEAC5A"/>
              </a:solidFill>
              <a:ea typeface="ＭＳ Ｐゴシック" panose="020B0600070205080204" pitchFamily="34" charset="-128"/>
            </a:endParaRPr>
          </a:p>
          <a:p>
            <a:pPr marL="228600" indent="-228600" eaLnBrk="1" hangingPunct="1">
              <a:buSzPct val="125000"/>
              <a:buFontTx/>
              <a:buAutoNum type="arabicPeriod"/>
            </a:pPr>
            <a:r>
              <a:rPr lang="en-US" altLang="en-US">
                <a:solidFill>
                  <a:srgbClr val="AEAC5A"/>
                </a:solidFill>
                <a:ea typeface="ＭＳ Ｐゴシック" panose="020B0600070205080204" pitchFamily="34" charset="-128"/>
              </a:rPr>
              <a:t>Communication skills (written and verbal)</a:t>
            </a:r>
          </a:p>
          <a:p>
            <a:pPr marL="228600" indent="-228600" eaLnBrk="1" hangingPunct="1">
              <a:buSzPct val="125000"/>
              <a:buFontTx/>
              <a:buAutoNum type="arabicPeriod"/>
            </a:pPr>
            <a:r>
              <a:rPr lang="en-US" altLang="en-US">
                <a:ea typeface="ＭＳ Ｐゴシック" panose="020B0600070205080204" pitchFamily="34" charset="-128"/>
              </a:rPr>
              <a:t>Honesty/integrity</a:t>
            </a:r>
          </a:p>
          <a:p>
            <a:pPr marL="228600" indent="-228600" eaLnBrk="1" hangingPunct="1">
              <a:buSzPct val="125000"/>
              <a:buFontTx/>
              <a:buAutoNum type="arabicPeriod"/>
            </a:pPr>
            <a:r>
              <a:rPr lang="en-US" altLang="en-US">
                <a:ea typeface="ＭＳ Ｐゴシック" panose="020B0600070205080204" pitchFamily="34" charset="-128"/>
              </a:rPr>
              <a:t>Interpersonal skills</a:t>
            </a:r>
          </a:p>
          <a:p>
            <a:pPr marL="228600" indent="-228600" eaLnBrk="1" hangingPunct="1">
              <a:buSzPct val="125000"/>
              <a:buFontTx/>
              <a:buAutoNum type="arabicPeriod"/>
            </a:pPr>
            <a:r>
              <a:rPr lang="en-US" altLang="en-US">
                <a:ea typeface="ＭＳ Ｐゴシック" panose="020B0600070205080204" pitchFamily="34" charset="-128"/>
              </a:rPr>
              <a:t>Strong work ethic</a:t>
            </a:r>
          </a:p>
          <a:p>
            <a:pPr marL="228600" indent="-228600" eaLnBrk="1" hangingPunct="1">
              <a:buSzPct val="125000"/>
              <a:buFontTx/>
              <a:buAutoNum type="arabicPeriod"/>
            </a:pPr>
            <a:r>
              <a:rPr lang="en-US" altLang="en-US">
                <a:ea typeface="ＭＳ Ｐゴシック" panose="020B0600070205080204" pitchFamily="34" charset="-128"/>
              </a:rPr>
              <a:t>Teamwork skills</a:t>
            </a:r>
          </a:p>
          <a:p>
            <a:pPr marL="228600" indent="-228600" eaLnBrk="1" hangingPunct="1">
              <a:buSzPct val="125000"/>
              <a:buFontTx/>
              <a:buAutoNum type="arabicPeriod"/>
            </a:pPr>
            <a:r>
              <a:rPr lang="en-US" altLang="en-US">
                <a:ea typeface="ＭＳ Ｐゴシック" panose="020B0600070205080204" pitchFamily="34" charset="-128"/>
              </a:rPr>
              <a:t>Analytical skills</a:t>
            </a:r>
          </a:p>
          <a:p>
            <a:pPr marL="228600" indent="-228600" eaLnBrk="1" hangingPunct="1">
              <a:buSzPct val="125000"/>
              <a:buFontTx/>
              <a:buAutoNum type="arabicPeriod"/>
            </a:pPr>
            <a:r>
              <a:rPr lang="en-US" altLang="en-US">
                <a:ea typeface="ＭＳ Ｐゴシック" panose="020B0600070205080204" pitchFamily="34" charset="-128"/>
              </a:rPr>
              <a:t>Motivation/initiative</a:t>
            </a:r>
          </a:p>
          <a:p>
            <a:pPr marL="228600" indent="-228600" eaLnBrk="1" hangingPunct="1">
              <a:buSzPct val="125000"/>
              <a:buFontTx/>
              <a:buAutoNum type="arabicPeriod"/>
            </a:pPr>
            <a:r>
              <a:rPr lang="en-US" altLang="en-US">
                <a:ea typeface="ＭＳ Ｐゴシック" panose="020B0600070205080204" pitchFamily="34" charset="-128"/>
              </a:rPr>
              <a:t>Flexibility/adaptability</a:t>
            </a:r>
          </a:p>
          <a:p>
            <a:pPr marL="228600" indent="-228600" eaLnBrk="1" hangingPunct="1">
              <a:buSzPct val="125000"/>
              <a:buFontTx/>
              <a:buAutoNum type="arabicPeriod"/>
            </a:pPr>
            <a:r>
              <a:rPr lang="en-US" altLang="en-US">
                <a:ea typeface="ＭＳ Ｐゴシック" panose="020B0600070205080204" pitchFamily="34" charset="-128"/>
              </a:rPr>
              <a:t>Computer skills</a:t>
            </a:r>
          </a:p>
          <a:p>
            <a:pPr marL="228600" indent="-228600" eaLnBrk="1" hangingPunct="1">
              <a:buSzPct val="125000"/>
              <a:buFontTx/>
              <a:buAutoNum type="arabicPeriod"/>
            </a:pPr>
            <a:r>
              <a:rPr lang="en-US" altLang="en-US">
                <a:ea typeface="ＭＳ Ｐゴシック" panose="020B0600070205080204" pitchFamily="34" charset="-128"/>
              </a:rPr>
              <a:t>Detail orientation</a:t>
            </a:r>
          </a:p>
        </p:txBody>
      </p:sp>
    </p:spTree>
    <p:extLst>
      <p:ext uri="{BB962C8B-B14F-4D97-AF65-F5344CB8AC3E}">
        <p14:creationId xmlns:p14="http://schemas.microsoft.com/office/powerpoint/2010/main" val="2162825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0E07DF4F-322C-5F41-B883-D35D2D657B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06A5ED53-419B-2640-9F0B-CFA1176B99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ea typeface="ＭＳ Ｐゴシック" panose="020B0600070205080204" pitchFamily="34" charset="-128"/>
              </a:rPr>
              <a:t>Table 1.2 </a:t>
            </a:r>
            <a:r>
              <a:rPr lang="en-US" altLang="en-US">
                <a:ea typeface="ＭＳ Ｐゴシック" panose="020B0600070205080204" pitchFamily="34" charset="-128"/>
              </a:rPr>
              <a:t>lists the top 10 qualities that employers say they are looking for in job candidates, based on a survey by the National Association of Colleges and Employers.</a:t>
            </a:r>
          </a:p>
        </p:txBody>
      </p:sp>
      <p:sp>
        <p:nvSpPr>
          <p:cNvPr id="50179" name="Slide Number Placeholder 3">
            <a:extLst>
              <a:ext uri="{FF2B5EF4-FFF2-40B4-BE49-F238E27FC236}">
                <a16:creationId xmlns:a16="http://schemas.microsoft.com/office/drawing/2014/main" id="{9CD882E1-3FD0-5C4F-BA2C-B2E80202CD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6D636F-A0E6-EF4C-B932-4B455766028D}" type="slidenum">
              <a:rPr lang="en-US" altLang="en-US" smtClean="0"/>
              <a:pPr>
                <a:spcBef>
                  <a:spcPct val="0"/>
                </a:spcBef>
              </a:pPr>
              <a:t>15</a:t>
            </a:fld>
            <a:endParaRPr lang="en-US" altLang="en-US"/>
          </a:p>
        </p:txBody>
      </p:sp>
    </p:spTree>
    <p:extLst>
      <p:ext uri="{BB962C8B-B14F-4D97-AF65-F5344CB8AC3E}">
        <p14:creationId xmlns:p14="http://schemas.microsoft.com/office/powerpoint/2010/main" val="65950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9A15F38F-69BD-C042-A2B7-D20AD18518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D418B846-5773-F84E-9233-0A1DADAEAD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Although organizations base hiring decisions on candidates</a:t>
            </a:r>
            <a:r>
              <a:rPr lang="ja-JP" altLang="en-US">
                <a:ea typeface="ＭＳ Ｐゴシック" panose="020B0600070205080204" pitchFamily="34" charset="-128"/>
              </a:rPr>
              <a:t>’</a:t>
            </a:r>
            <a:r>
              <a:rPr lang="en-US" altLang="ja-JP">
                <a:ea typeface="ＭＳ Ｐゴシック" panose="020B0600070205080204" pitchFamily="34" charset="-128"/>
              </a:rPr>
              <a:t> existing qualifications, most organizations provide ways for their employees to broaden or deepen their knowledge, skills, and abilities. To do this, organizations provide for </a:t>
            </a:r>
            <a:r>
              <a:rPr lang="en-US" altLang="ja-JP" b="1" i="1">
                <a:ea typeface="ＭＳ Ｐゴシック" panose="020B0600070205080204" pitchFamily="34" charset="-128"/>
              </a:rPr>
              <a:t>employee training and development</a:t>
            </a:r>
            <a:r>
              <a:rPr lang="en-US" altLang="ja-JP">
                <a:ea typeface="ＭＳ Ｐゴシック" panose="020B0600070205080204" pitchFamily="34" charset="-128"/>
              </a:rPr>
              <a:t>.</a:t>
            </a:r>
          </a:p>
          <a:p>
            <a:pPr eaLnBrk="1" hangingPunct="1"/>
            <a:endParaRPr lang="en-US" altLang="en-US">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6F70B0E5-84AE-9A43-B1CC-9B27A556E4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F2D5825-F841-3346-A2CB-610144EDC793}" type="slidenum">
              <a:rPr lang="en-US" altLang="en-US" smtClean="0"/>
              <a:pPr>
                <a:spcBef>
                  <a:spcPct val="0"/>
                </a:spcBef>
              </a:pPr>
              <a:t>16</a:t>
            </a:fld>
            <a:endParaRPr lang="en-US" altLang="en-US"/>
          </a:p>
        </p:txBody>
      </p:sp>
    </p:spTree>
    <p:extLst>
      <p:ext uri="{BB962C8B-B14F-4D97-AF65-F5344CB8AC3E}">
        <p14:creationId xmlns:p14="http://schemas.microsoft.com/office/powerpoint/2010/main" val="3694235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E5B6C21C-DD11-464F-86AE-0725C00BE1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65BB09FD-38C4-064D-9C59-674DF0BDC7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ManagingHRincludes keeping track of how well employees are performing relative to objectives such as job descriptions and goals for for a particular position.</a:t>
            </a:r>
          </a:p>
        </p:txBody>
      </p:sp>
      <p:sp>
        <p:nvSpPr>
          <p:cNvPr id="54275" name="Slide Number Placeholder 3">
            <a:extLst>
              <a:ext uri="{FF2B5EF4-FFF2-40B4-BE49-F238E27FC236}">
                <a16:creationId xmlns:a16="http://schemas.microsoft.com/office/drawing/2014/main" id="{0472C4D9-2531-6544-8DA2-75779C9A93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D39BE45-0981-414D-BA06-C902BCB19DDE}" type="slidenum">
              <a:rPr lang="en-US" altLang="en-US" smtClean="0"/>
              <a:pPr>
                <a:spcBef>
                  <a:spcPct val="0"/>
                </a:spcBef>
              </a:pPr>
              <a:t>17</a:t>
            </a:fld>
            <a:endParaRPr lang="en-US" altLang="en-US"/>
          </a:p>
        </p:txBody>
      </p:sp>
    </p:spTree>
    <p:extLst>
      <p:ext uri="{BB962C8B-B14F-4D97-AF65-F5344CB8AC3E}">
        <p14:creationId xmlns:p14="http://schemas.microsoft.com/office/powerpoint/2010/main" val="323226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561DD48-08D9-A543-B539-5262E7101E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A76F1658-1197-AD4A-8B12-7E0AD95A7E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The pay and benefits that employees earn play an important role in motivating them. This is especially true when rewards such as bonuses are linked to the individual</a:t>
            </a:r>
            <a:r>
              <a:rPr lang="ja-JP" altLang="en-US">
                <a:ea typeface="ＭＳ Ｐゴシック" panose="020B0600070205080204" pitchFamily="34" charset="-128"/>
              </a:rPr>
              <a:t>’</a:t>
            </a:r>
            <a:r>
              <a:rPr lang="en-US" altLang="ja-JP">
                <a:ea typeface="ＭＳ Ｐゴシック" panose="020B0600070205080204" pitchFamily="34" charset="-128"/>
              </a:rPr>
              <a:t>s or group</a:t>
            </a:r>
            <a:r>
              <a:rPr lang="ja-JP" altLang="en-US">
                <a:ea typeface="ＭＳ Ｐゴシック" panose="020B0600070205080204" pitchFamily="34" charset="-128"/>
              </a:rPr>
              <a:t>’</a:t>
            </a:r>
            <a:r>
              <a:rPr lang="en-US" altLang="ja-JP">
                <a:ea typeface="ＭＳ Ｐゴシック" panose="020B0600070205080204" pitchFamily="34" charset="-128"/>
              </a:rPr>
              <a:t>s achievements. Decisions about pay and benefits can also support other aspects of an organization</a:t>
            </a:r>
            <a:r>
              <a:rPr lang="ja-JP" altLang="en-US">
                <a:ea typeface="ＭＳ Ｐゴシック" panose="020B0600070205080204" pitchFamily="34" charset="-128"/>
              </a:rPr>
              <a:t>’</a:t>
            </a:r>
            <a:r>
              <a:rPr lang="en-US" altLang="ja-JP">
                <a:ea typeface="ＭＳ Ｐゴシック" panose="020B0600070205080204" pitchFamily="34" charset="-128"/>
              </a:rPr>
              <a:t>s strategy. All such decisions have implications for the organization</a:t>
            </a:r>
            <a:r>
              <a:rPr lang="ja-JP" altLang="en-US">
                <a:ea typeface="ＭＳ Ｐゴシック" panose="020B0600070205080204" pitchFamily="34" charset="-128"/>
              </a:rPr>
              <a:t>’</a:t>
            </a:r>
            <a:r>
              <a:rPr lang="en-US" altLang="ja-JP">
                <a:ea typeface="ＭＳ Ｐゴシック" panose="020B0600070205080204" pitchFamily="34" charset="-128"/>
              </a:rPr>
              <a:t>s bottom line, as well as for employee motivation. Administering pay and benefits is another big responsibility.</a:t>
            </a:r>
            <a:endParaRPr lang="en-US" altLang="en-US">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80ADA9C4-F4B1-8D4B-9D69-0F05CFAAA6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50EE38-DB46-9C49-8FD8-A274283ADE43}" type="slidenum">
              <a:rPr lang="en-US" altLang="en-US" smtClean="0"/>
              <a:pPr>
                <a:spcBef>
                  <a:spcPct val="0"/>
                </a:spcBef>
              </a:pPr>
              <a:t>18</a:t>
            </a:fld>
            <a:endParaRPr lang="en-US" altLang="en-US"/>
          </a:p>
        </p:txBody>
      </p:sp>
    </p:spTree>
    <p:extLst>
      <p:ext uri="{BB962C8B-B14F-4D97-AF65-F5344CB8AC3E}">
        <p14:creationId xmlns:p14="http://schemas.microsoft.com/office/powerpoint/2010/main" val="1399807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95B8B53B-8A14-D54C-91BB-D64130EB93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73A500AD-5721-2643-8FB6-841AD1399C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Organizations often depend onHRprofessionals to help them maintain positive relations with employees. This function includes:</a:t>
            </a:r>
          </a:p>
        </p:txBody>
      </p:sp>
      <p:sp>
        <p:nvSpPr>
          <p:cNvPr id="58371" name="Slide Number Placeholder 3">
            <a:extLst>
              <a:ext uri="{FF2B5EF4-FFF2-40B4-BE49-F238E27FC236}">
                <a16:creationId xmlns:a16="http://schemas.microsoft.com/office/drawing/2014/main" id="{5242591A-5362-7F43-ABA2-7C8577B5CC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931880-F00D-7D4C-BB3A-560C65AF9D67}" type="slidenum">
              <a:rPr lang="en-US" altLang="en-US" smtClean="0"/>
              <a:pPr>
                <a:spcBef>
                  <a:spcPct val="0"/>
                </a:spcBef>
              </a:pPr>
              <a:t>19</a:t>
            </a:fld>
            <a:endParaRPr lang="en-US" altLang="en-US"/>
          </a:p>
        </p:txBody>
      </p:sp>
    </p:spTree>
    <p:extLst>
      <p:ext uri="{BB962C8B-B14F-4D97-AF65-F5344CB8AC3E}">
        <p14:creationId xmlns:p14="http://schemas.microsoft.com/office/powerpoint/2010/main" val="300386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E9C720CA-9435-E243-8408-BCA7A4FBD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C5F6D4F2-F931-3349-80BF-7A1267B07D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ea typeface="ＭＳ Ｐゴシック" panose="020B0600070205080204" pitchFamily="34" charset="-128"/>
              </a:rPr>
              <a:t>After reading and discussing this chapter, you should be able to:</a:t>
            </a:r>
          </a:p>
        </p:txBody>
      </p:sp>
      <p:sp>
        <p:nvSpPr>
          <p:cNvPr id="23555" name="Slide Number Placeholder 3">
            <a:extLst>
              <a:ext uri="{FF2B5EF4-FFF2-40B4-BE49-F238E27FC236}">
                <a16:creationId xmlns:a16="http://schemas.microsoft.com/office/drawing/2014/main" id="{67E4B209-8225-9247-81F7-4814F6399B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BA86266-1AFA-A44C-BC55-D772BE903B5F}" type="slidenum">
              <a:rPr lang="en-US" altLang="en-US" smtClean="0"/>
              <a:pPr>
                <a:spcBef>
                  <a:spcPct val="0"/>
                </a:spcBef>
              </a:pPr>
              <a:t>2</a:t>
            </a:fld>
            <a:endParaRPr lang="en-US" altLang="en-US"/>
          </a:p>
        </p:txBody>
      </p:sp>
    </p:spTree>
    <p:extLst>
      <p:ext uri="{BB962C8B-B14F-4D97-AF65-F5344CB8AC3E}">
        <p14:creationId xmlns:p14="http://schemas.microsoft.com/office/powerpoint/2010/main" val="2229104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A35C055E-A16E-B143-BD60-5973B0DB2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109C335E-57AE-EA49-A7A2-D2EE57E6FC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All HR activities described so far require fair and consistent decisions, and most require substantial record keeping.</a:t>
            </a:r>
          </a:p>
        </p:txBody>
      </p:sp>
      <p:sp>
        <p:nvSpPr>
          <p:cNvPr id="60419" name="Slide Number Placeholder 3">
            <a:extLst>
              <a:ext uri="{FF2B5EF4-FFF2-40B4-BE49-F238E27FC236}">
                <a16:creationId xmlns:a16="http://schemas.microsoft.com/office/drawing/2014/main" id="{79929A1A-9381-964D-8489-29BFDE4C95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7E2BE0C-8733-8A44-BA52-009B74E8AC91}" type="slidenum">
              <a:rPr lang="en-US" altLang="en-US" smtClean="0"/>
              <a:pPr>
                <a:spcBef>
                  <a:spcPct val="0"/>
                </a:spcBef>
              </a:pPr>
              <a:t>20</a:t>
            </a:fld>
            <a:endParaRPr lang="en-US" altLang="en-US"/>
          </a:p>
        </p:txBody>
      </p:sp>
    </p:spTree>
    <p:extLst>
      <p:ext uri="{BB962C8B-B14F-4D97-AF65-F5344CB8AC3E}">
        <p14:creationId xmlns:p14="http://schemas.microsoft.com/office/powerpoint/2010/main" val="3406365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1E0A205C-3D60-7045-9251-54E9F81BA0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CAC8E16B-C522-0642-A7A0-D787C02E0D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The government has many laws and regulations concerning treatment of employees.</a:t>
            </a:r>
          </a:p>
          <a:p>
            <a:pPr eaLnBrk="1" hangingPunct="1"/>
            <a:r>
              <a:rPr lang="en-US" altLang="en-US">
                <a:ea typeface="ＭＳ Ｐゴシック" panose="020B0600070205080204" pitchFamily="34" charset="-128"/>
              </a:rPr>
              <a:t>These laws govern such matters as equal employment opportunity, employee safety and health, employee pay and benefits, employee privacy, and job security.</a:t>
            </a:r>
          </a:p>
          <a:p>
            <a:pPr eaLnBrk="1" hangingPunct="1"/>
            <a:r>
              <a:rPr lang="en-US" altLang="en-US">
                <a:ea typeface="ＭＳ Ｐゴシック" panose="020B0600070205080204" pitchFamily="34" charset="-128"/>
              </a:rPr>
              <a:t>Ensuring compliance with laws requires that HR personnel keep watch over a rapidly changing legal landscape.</a:t>
            </a:r>
          </a:p>
          <a:p>
            <a:pPr eaLnBrk="1" hangingPunct="1"/>
            <a:r>
              <a:rPr lang="en-US" altLang="en-US">
                <a:ea typeface="ＭＳ Ｐゴシック" panose="020B0600070205080204" pitchFamily="34" charset="-128"/>
              </a:rPr>
              <a:t>Employers will need to review work rules, recruitment practices, and performance evaluation systems, revising them if necessary to ensure that they do not falsely communicate employment agreements the company does not intend to honor (such as lifetime employment) or discriminate on the basis of age.</a:t>
            </a:r>
          </a:p>
        </p:txBody>
      </p:sp>
      <p:sp>
        <p:nvSpPr>
          <p:cNvPr id="62467" name="Slide Number Placeholder 3">
            <a:extLst>
              <a:ext uri="{FF2B5EF4-FFF2-40B4-BE49-F238E27FC236}">
                <a16:creationId xmlns:a16="http://schemas.microsoft.com/office/drawing/2014/main" id="{D0C828B6-2D21-DC4A-B68E-9488BDAEE7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FF63FEA-ADE9-0448-874E-7F4B65955937}" type="slidenum">
              <a:rPr lang="en-US" altLang="en-US" smtClean="0"/>
              <a:pPr>
                <a:spcBef>
                  <a:spcPct val="0"/>
                </a:spcBef>
              </a:pPr>
              <a:t>21</a:t>
            </a:fld>
            <a:endParaRPr lang="en-US" altLang="en-US"/>
          </a:p>
        </p:txBody>
      </p:sp>
    </p:spTree>
    <p:extLst>
      <p:ext uri="{BB962C8B-B14F-4D97-AF65-F5344CB8AC3E}">
        <p14:creationId xmlns:p14="http://schemas.microsoft.com/office/powerpoint/2010/main" val="3071667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E27F7410-47F7-E049-8CAA-2848987E54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E52BB6D4-9D85-294D-A8B3-7BBEAE2EAC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the students: </a:t>
            </a:r>
            <a:r>
              <a:rPr lang="ja-JP" altLang="en-US">
                <a:ea typeface="ＭＳ Ｐゴシック" panose="020B0600070205080204" pitchFamily="34" charset="-128"/>
              </a:rPr>
              <a:t>“</a:t>
            </a:r>
            <a:r>
              <a:rPr lang="en-US" altLang="ja-JP">
                <a:ea typeface="ＭＳ Ｐゴシック" panose="020B0600070205080204" pitchFamily="34" charset="-128"/>
              </a:rPr>
              <a:t>How do you think this boosts morale in the workplace?</a:t>
            </a:r>
            <a:r>
              <a:rPr lang="ja-JP" altLang="en-US">
                <a:ea typeface="ＭＳ Ｐゴシック" panose="020B0600070205080204" pitchFamily="34" charset="-128"/>
              </a:rPr>
              <a:t>”</a:t>
            </a:r>
            <a:endParaRPr lang="en-US" altLang="en-US">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id="{2795AC00-A245-D449-BB43-D5EE2A96D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0A72C32-AFB5-9D45-87BA-103915A64FCD}" type="slidenum">
              <a:rPr lang="en-US" altLang="en-US" smtClean="0"/>
              <a:pPr>
                <a:spcBef>
                  <a:spcPct val="0"/>
                </a:spcBef>
              </a:pPr>
              <a:t>22</a:t>
            </a:fld>
            <a:endParaRPr lang="en-US" altLang="en-US"/>
          </a:p>
        </p:txBody>
      </p:sp>
    </p:spTree>
    <p:extLst>
      <p:ext uri="{BB962C8B-B14F-4D97-AF65-F5344CB8AC3E}">
        <p14:creationId xmlns:p14="http://schemas.microsoft.com/office/powerpoint/2010/main" val="75989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9147EBFD-0C54-9B4F-8577-7D81F5F31F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239027B9-312C-164A-912E-6AF3294EFD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Today</a:t>
            </a:r>
            <a:r>
              <a:rPr lang="ja-JP" altLang="en-US">
                <a:ea typeface="ＭＳ Ｐゴシック" panose="020B0600070205080204" pitchFamily="34" charset="-128"/>
              </a:rPr>
              <a:t>’</a:t>
            </a:r>
            <a:r>
              <a:rPr lang="en-US" altLang="ja-JP">
                <a:ea typeface="ＭＳ Ｐゴシック" panose="020B0600070205080204" pitchFamily="34" charset="-128"/>
              </a:rPr>
              <a:t>s HR professionals need to understand the organization</a:t>
            </a:r>
            <a:r>
              <a:rPr lang="ja-JP" altLang="en-US">
                <a:ea typeface="ＭＳ Ｐゴシック" panose="020B0600070205080204" pitchFamily="34" charset="-128"/>
              </a:rPr>
              <a:t>’</a:t>
            </a:r>
            <a:r>
              <a:rPr lang="en-US" altLang="ja-JP">
                <a:ea typeface="ＭＳ Ｐゴシック" panose="020B0600070205080204" pitchFamily="34" charset="-128"/>
              </a:rPr>
              <a:t>s business operations, project how business trends might affect the business, reinforce positive aspects of the organization</a:t>
            </a:r>
            <a:r>
              <a:rPr lang="ja-JP" altLang="en-US">
                <a:ea typeface="ＭＳ Ｐゴシック" panose="020B0600070205080204" pitchFamily="34" charset="-128"/>
              </a:rPr>
              <a:t>’</a:t>
            </a:r>
            <a:r>
              <a:rPr lang="en-US" altLang="ja-JP">
                <a:ea typeface="ＭＳ Ｐゴシック" panose="020B0600070205080204" pitchFamily="34" charset="-128"/>
              </a:rPr>
              <a:t>s culture, develop talent for present and future needs, craft effective HR strategies, and make a case for them to top management.</a:t>
            </a:r>
            <a:endParaRPr lang="en-US" altLang="en-US">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7509D5CF-A8F1-5F43-B366-BCBE4C807B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C96C0F-580F-B647-8CE9-4D5368A814E9}" type="slidenum">
              <a:rPr lang="en-US" altLang="en-US" smtClean="0"/>
              <a:pPr>
                <a:spcBef>
                  <a:spcPct val="0"/>
                </a:spcBef>
              </a:pPr>
              <a:t>23</a:t>
            </a:fld>
            <a:endParaRPr lang="en-US" altLang="en-US"/>
          </a:p>
        </p:txBody>
      </p:sp>
    </p:spTree>
    <p:extLst>
      <p:ext uri="{BB962C8B-B14F-4D97-AF65-F5344CB8AC3E}">
        <p14:creationId xmlns:p14="http://schemas.microsoft.com/office/powerpoint/2010/main" val="13948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FDB68756-0165-8D4A-A5AA-E3A506A724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B5CF82CF-1710-E34C-90E4-6217CA91F8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To demonstrate how HR practices align with the organization</a:t>
            </a:r>
            <a:r>
              <a:rPr lang="ja-JP" altLang="en-US">
                <a:ea typeface="ＭＳ Ｐゴシック" panose="020B0600070205080204" pitchFamily="34" charset="-128"/>
              </a:rPr>
              <a:t>’</a:t>
            </a:r>
            <a:r>
              <a:rPr lang="en-US" altLang="ja-JP">
                <a:ea typeface="ＭＳ Ｐゴシック" panose="020B0600070205080204" pitchFamily="34" charset="-128"/>
              </a:rPr>
              <a:t>s strategy, HRM professionals are measuring how the HR-related practices that are in place (e.g., hiring, promotion process, benefits, development, etc.) promote the company</a:t>
            </a:r>
            <a:r>
              <a:rPr lang="ja-JP" altLang="en-US">
                <a:ea typeface="ＭＳ Ｐゴシック" panose="020B0600070205080204" pitchFamily="34" charset="-128"/>
              </a:rPr>
              <a:t>’</a:t>
            </a:r>
            <a:r>
              <a:rPr lang="en-US" altLang="ja-JP">
                <a:ea typeface="ＭＳ Ｐゴシック" panose="020B0600070205080204" pitchFamily="34" charset="-128"/>
              </a:rPr>
              <a:t>s success. Evidence-based HR refers to demonstrating how HR practices have a positive influence on the company</a:t>
            </a:r>
            <a:r>
              <a:rPr lang="ja-JP" altLang="en-US">
                <a:ea typeface="ＭＳ Ｐゴシック" panose="020B0600070205080204" pitchFamily="34" charset="-128"/>
              </a:rPr>
              <a:t>’</a:t>
            </a:r>
            <a:r>
              <a:rPr lang="en-US" altLang="ja-JP">
                <a:ea typeface="ＭＳ Ｐゴシック" panose="020B0600070205080204" pitchFamily="34" charset="-128"/>
              </a:rPr>
              <a:t>s profits or key stake holders (e.g., employees, customers, community, shareholders).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For example, showing the relationship between a new selection system and subsequent employee turnover would provide evidence that the new system support the organization</a:t>
            </a:r>
            <a:r>
              <a:rPr lang="ja-JP" altLang="en-US">
                <a:ea typeface="ＭＳ Ｐゴシック" panose="020B0600070205080204" pitchFamily="34" charset="-128"/>
              </a:rPr>
              <a:t>’</a:t>
            </a:r>
            <a:r>
              <a:rPr lang="en-US" altLang="ja-JP">
                <a:ea typeface="ＭＳ Ｐゴシック" panose="020B0600070205080204" pitchFamily="34" charset="-128"/>
              </a:rPr>
              <a:t>s goals of reducing turnover costs and improving organizational commitment among its employees.</a:t>
            </a:r>
          </a:p>
          <a:p>
            <a:pPr eaLnBrk="1" hangingPunct="1"/>
            <a:endParaRPr lang="en-US" altLang="en-US">
              <a:ea typeface="ＭＳ Ｐゴシック" panose="020B0600070205080204" pitchFamily="34" charset="-128"/>
            </a:endParaRPr>
          </a:p>
        </p:txBody>
      </p:sp>
      <p:sp>
        <p:nvSpPr>
          <p:cNvPr id="68611" name="Slide Number Placeholder 3">
            <a:extLst>
              <a:ext uri="{FF2B5EF4-FFF2-40B4-BE49-F238E27FC236}">
                <a16:creationId xmlns:a16="http://schemas.microsoft.com/office/drawing/2014/main" id="{01018822-3137-7844-BA89-02D7DEC191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0B0551C-C2E4-6F4B-BBE7-33E590CE8AD3}" type="slidenum">
              <a:rPr lang="en-US" altLang="en-US" smtClean="0"/>
              <a:pPr>
                <a:spcBef>
                  <a:spcPct val="0"/>
                </a:spcBef>
              </a:pPr>
              <a:t>24</a:t>
            </a:fld>
            <a:endParaRPr lang="en-US" altLang="en-US"/>
          </a:p>
        </p:txBody>
      </p:sp>
    </p:spTree>
    <p:extLst>
      <p:ext uri="{BB962C8B-B14F-4D97-AF65-F5344CB8AC3E}">
        <p14:creationId xmlns:p14="http://schemas.microsoft.com/office/powerpoint/2010/main" val="2260134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0B06EFD7-0310-F34E-9948-63D726EEA2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CEF0B652-9010-454D-83BD-9C1EA03985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Organizations today are looking for ways to improve their profitability and to be socially responsible to their various stakeholders.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Being socially responsible can be strategic when it improves the company</a:t>
            </a:r>
            <a:r>
              <a:rPr lang="ja-JP" altLang="en-US">
                <a:ea typeface="ＭＳ Ｐゴシック" panose="020B0600070205080204" pitchFamily="34" charset="-128"/>
              </a:rPr>
              <a:t>’</a:t>
            </a:r>
            <a:r>
              <a:rPr lang="en-US" altLang="ja-JP">
                <a:ea typeface="ＭＳ Ｐゴシック" panose="020B0600070205080204" pitchFamily="34" charset="-128"/>
              </a:rPr>
              <a:t>s image with customers, opens access to new markets, and helps attract and retain talented employees.</a:t>
            </a:r>
            <a:endParaRPr lang="en-US" altLang="en-US">
              <a:ea typeface="ＭＳ Ｐゴシック" panose="020B0600070205080204" pitchFamily="34" charset="-128"/>
            </a:endParaRPr>
          </a:p>
        </p:txBody>
      </p:sp>
      <p:sp>
        <p:nvSpPr>
          <p:cNvPr id="70659" name="Slide Number Placeholder 3">
            <a:extLst>
              <a:ext uri="{FF2B5EF4-FFF2-40B4-BE49-F238E27FC236}">
                <a16:creationId xmlns:a16="http://schemas.microsoft.com/office/drawing/2014/main" id="{069B82A4-31B8-994C-9302-61F8A798D0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3CE9B0B-3419-EC40-B091-ADF68D3BF571}" type="slidenum">
              <a:rPr lang="en-US" altLang="en-US" smtClean="0"/>
              <a:pPr>
                <a:spcBef>
                  <a:spcPct val="0"/>
                </a:spcBef>
              </a:pPr>
              <a:t>25</a:t>
            </a:fld>
            <a:endParaRPr lang="en-US" altLang="en-US"/>
          </a:p>
        </p:txBody>
      </p:sp>
    </p:spTree>
    <p:extLst>
      <p:ext uri="{BB962C8B-B14F-4D97-AF65-F5344CB8AC3E}">
        <p14:creationId xmlns:p14="http://schemas.microsoft.com/office/powerpoint/2010/main" val="1464182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B2BABB39-2E82-E14E-8D26-7B86762AD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8BF62177-34FB-404B-ABC8-A6CC8D0796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ea typeface="ＭＳ Ｐゴシック" panose="020B0600070205080204" pitchFamily="34" charset="-128"/>
              </a:rPr>
              <a:t>With such varied responsibilities, the human resource department needs to bring together a large pool of skills. These skills fall into the six basic categories shown in Figure 1.3 on this slide.</a:t>
            </a:r>
          </a:p>
          <a:p>
            <a:pPr eaLnBrk="1" hangingPunct="1">
              <a:lnSpc>
                <a:spcPct val="90000"/>
              </a:lnSpc>
              <a:buFontTx/>
              <a:buAutoNum type="arabicPeriod"/>
            </a:pPr>
            <a:r>
              <a:rPr lang="en-US" altLang="en-US" b="1">
                <a:ea typeface="ＭＳ Ｐゴシック" panose="020B0600070205080204" pitchFamily="34" charset="-128"/>
              </a:rPr>
              <a:t>Credible activists – </a:t>
            </a:r>
            <a:r>
              <a:rPr lang="en-US" altLang="en-US">
                <a:ea typeface="ＭＳ Ｐゴシック" panose="020B0600070205080204" pitchFamily="34" charset="-128"/>
              </a:rPr>
              <a:t>being so well respected in the organization that you can influence the positions taken by managers.</a:t>
            </a:r>
          </a:p>
          <a:p>
            <a:pPr eaLnBrk="1" hangingPunct="1">
              <a:lnSpc>
                <a:spcPct val="90000"/>
              </a:lnSpc>
              <a:buFontTx/>
              <a:buAutoNum type="arabicPeriod"/>
            </a:pPr>
            <a:r>
              <a:rPr lang="en-US" altLang="en-US" b="1">
                <a:ea typeface="ＭＳ Ｐゴシック" panose="020B0600070205080204" pitchFamily="34" charset="-128"/>
              </a:rPr>
              <a:t>Cultural steward:</a:t>
            </a:r>
            <a:r>
              <a:rPr lang="en-US" altLang="en-US">
                <a:ea typeface="ＭＳ Ｐゴシック" panose="020B0600070205080204" pitchFamily="34" charset="-128"/>
              </a:rPr>
              <a:t> involves understanding the organization</a:t>
            </a:r>
            <a:r>
              <a:rPr lang="ja-JP" altLang="en-US">
                <a:ea typeface="ＭＳ Ｐゴシック" panose="020B0600070205080204" pitchFamily="34" charset="-128"/>
              </a:rPr>
              <a:t>’</a:t>
            </a:r>
            <a:r>
              <a:rPr lang="en-US" altLang="ja-JP">
                <a:ea typeface="ＭＳ Ｐゴシック" panose="020B0600070205080204" pitchFamily="34" charset="-128"/>
              </a:rPr>
              <a:t>s culture and helping to build and strengthen or change that culture by identifying and expressing its values through words and actions</a:t>
            </a:r>
          </a:p>
          <a:p>
            <a:pPr eaLnBrk="1" hangingPunct="1">
              <a:lnSpc>
                <a:spcPct val="90000"/>
              </a:lnSpc>
              <a:buFontTx/>
              <a:buAutoNum type="arabicPeriod"/>
            </a:pPr>
            <a:r>
              <a:rPr lang="en-US" altLang="en-US" b="1">
                <a:ea typeface="ＭＳ Ｐゴシック" panose="020B0600070205080204" pitchFamily="34" charset="-128"/>
              </a:rPr>
              <a:t>Talent manager/ organizational designer:  </a:t>
            </a:r>
            <a:r>
              <a:rPr lang="en-US" altLang="en-US">
                <a:ea typeface="ＭＳ Ｐゴシック" panose="020B0600070205080204" pitchFamily="34" charset="-128"/>
              </a:rPr>
              <a:t>knows the ways that people join the organization and move to different positions within it</a:t>
            </a:r>
          </a:p>
          <a:p>
            <a:pPr eaLnBrk="1" hangingPunct="1">
              <a:lnSpc>
                <a:spcPct val="90000"/>
              </a:lnSpc>
              <a:buFontTx/>
              <a:buAutoNum type="arabicPeriod"/>
            </a:pPr>
            <a:r>
              <a:rPr lang="en-US" altLang="en-US" b="1">
                <a:ea typeface="ＭＳ Ｐゴシック" panose="020B0600070205080204" pitchFamily="34" charset="-128"/>
              </a:rPr>
              <a:t>Strategy architect: </a:t>
            </a:r>
            <a:r>
              <a:rPr lang="en-US" altLang="en-US">
                <a:ea typeface="ＭＳ Ｐゴシック" panose="020B0600070205080204" pitchFamily="34" charset="-128"/>
              </a:rPr>
              <a:t> requires awareness of business trends and an understanding of how they might affect the business, as well as the opportunities and threats they might present.</a:t>
            </a:r>
          </a:p>
          <a:p>
            <a:pPr eaLnBrk="1" hangingPunct="1">
              <a:lnSpc>
                <a:spcPct val="90000"/>
              </a:lnSpc>
              <a:buFontTx/>
              <a:buAutoNum type="arabicPeriod"/>
            </a:pPr>
            <a:r>
              <a:rPr lang="en-US" altLang="en-US" b="1">
                <a:ea typeface="ＭＳ Ｐゴシック" panose="020B0600070205080204" pitchFamily="34" charset="-128"/>
              </a:rPr>
              <a:t>Business allies </a:t>
            </a:r>
            <a:r>
              <a:rPr lang="en-US" altLang="en-US">
                <a:ea typeface="ＭＳ Ｐゴシック" panose="020B0600070205080204" pitchFamily="34" charset="-128"/>
              </a:rPr>
              <a:t>– know how the business makes money, who its customers are, and why customers buy what the company sells</a:t>
            </a:r>
          </a:p>
          <a:p>
            <a:pPr eaLnBrk="1" hangingPunct="1">
              <a:lnSpc>
                <a:spcPct val="90000"/>
              </a:lnSpc>
              <a:buFontTx/>
              <a:buAutoNum type="arabicPeriod"/>
            </a:pPr>
            <a:r>
              <a:rPr lang="en-US" altLang="en-US" b="1">
                <a:ea typeface="ＭＳ Ｐゴシック" panose="020B0600070205080204" pitchFamily="34" charset="-128"/>
              </a:rPr>
              <a:t>Operational executors</a:t>
            </a:r>
            <a:r>
              <a:rPr lang="en-US" altLang="en-US">
                <a:ea typeface="ＭＳ Ｐゴシック" panose="020B0600070205080204" pitchFamily="34" charset="-128"/>
              </a:rPr>
              <a:t>:  at the most basic level carry out particular HR functions such as handling the selection, training, or compensation of employees.</a:t>
            </a:r>
          </a:p>
          <a:p>
            <a:pPr eaLnBrk="1" hangingPunct="1">
              <a:lnSpc>
                <a:spcPct val="90000"/>
              </a:lnSpc>
              <a:buFontTx/>
              <a:buAutoNum type="arabicPeriod"/>
            </a:pPr>
            <a:endParaRPr lang="en-US" altLang="en-US">
              <a:ea typeface="ＭＳ Ｐゴシック" panose="020B0600070205080204" pitchFamily="34" charset="-128"/>
            </a:endParaRPr>
          </a:p>
          <a:p>
            <a:pPr eaLnBrk="1" hangingPunct="1">
              <a:lnSpc>
                <a:spcPct val="90000"/>
              </a:lnSpc>
            </a:pPr>
            <a:r>
              <a:rPr lang="en-US" altLang="en-US">
                <a:ea typeface="ＭＳ Ｐゴシック" panose="020B0600070205080204" pitchFamily="34" charset="-128"/>
              </a:rPr>
              <a:t>To excel in each of these areas it requires interpersonal skills to share information, build relationships and influence people.</a:t>
            </a:r>
          </a:p>
        </p:txBody>
      </p:sp>
      <p:sp>
        <p:nvSpPr>
          <p:cNvPr id="72707" name="Slide Number Placeholder 3">
            <a:extLst>
              <a:ext uri="{FF2B5EF4-FFF2-40B4-BE49-F238E27FC236}">
                <a16:creationId xmlns:a16="http://schemas.microsoft.com/office/drawing/2014/main" id="{B4C5FB71-0823-F44F-8BE7-DFA751556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36D7786-A06C-8F48-B052-AF6B141F34E7}" type="slidenum">
              <a:rPr lang="en-US" altLang="en-US" smtClean="0"/>
              <a:pPr>
                <a:spcBef>
                  <a:spcPct val="0"/>
                </a:spcBef>
              </a:pPr>
              <a:t>26</a:t>
            </a:fld>
            <a:endParaRPr lang="en-US" altLang="en-US"/>
          </a:p>
        </p:txBody>
      </p:sp>
    </p:spTree>
    <p:extLst>
      <p:ext uri="{BB962C8B-B14F-4D97-AF65-F5344CB8AC3E}">
        <p14:creationId xmlns:p14="http://schemas.microsoft.com/office/powerpoint/2010/main" val="647995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0E2DF918-ADFF-2841-94A9-A4B6A7F4E4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CFBD25-8789-6D47-8521-ACB64536D144}" type="slidenum">
              <a:rPr lang="en-US" altLang="en-US" smtClean="0"/>
              <a:pPr>
                <a:spcBef>
                  <a:spcPct val="0"/>
                </a:spcBef>
              </a:pPr>
              <a:t>27</a:t>
            </a:fld>
            <a:endParaRPr lang="en-US" altLang="en-US"/>
          </a:p>
        </p:txBody>
      </p:sp>
      <p:sp>
        <p:nvSpPr>
          <p:cNvPr id="74754" name="Rectangle 2">
            <a:extLst>
              <a:ext uri="{FF2B5EF4-FFF2-40B4-BE49-F238E27FC236}">
                <a16:creationId xmlns:a16="http://schemas.microsoft.com/office/drawing/2014/main" id="{8A2E13A9-091A-8241-8921-AA5A6A93DA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CBD48B19-1024-C74F-854B-3443317287B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ea typeface="ＭＳ Ｐゴシック" panose="020B0600070205080204" pitchFamily="34" charset="-128"/>
              </a:rPr>
              <a:t>In an organization, who should be concerned with human resource management?</a:t>
            </a:r>
          </a:p>
          <a:p>
            <a:pPr marL="685800" lvl="1" indent="-228600" eaLnBrk="1" hangingPunct="1">
              <a:buFont typeface="Wingdings" pitchFamily="2" charset="2"/>
              <a:buAutoNum type="alphaLcPeriod"/>
            </a:pPr>
            <a:r>
              <a:rPr lang="en-US" altLang="en-US">
                <a:ea typeface="ＭＳ Ｐゴシック" panose="020B0600070205080204" pitchFamily="34" charset="-128"/>
              </a:rPr>
              <a:t>Only HR departments</a:t>
            </a:r>
          </a:p>
          <a:p>
            <a:pPr marL="685800" lvl="1" indent="-228600" eaLnBrk="1" hangingPunct="1">
              <a:buFont typeface="Wingdings" pitchFamily="2" charset="2"/>
              <a:buAutoNum type="alphaLcPeriod"/>
            </a:pPr>
            <a:r>
              <a:rPr lang="en-US" altLang="en-US">
                <a:ea typeface="ＭＳ Ｐゴシック" panose="020B0600070205080204" pitchFamily="34" charset="-128"/>
              </a:rPr>
              <a:t>Only Managers</a:t>
            </a:r>
          </a:p>
          <a:p>
            <a:pPr marL="685800" lvl="1" indent="-228600" eaLnBrk="1" hangingPunct="1">
              <a:buFont typeface="Wingdings" pitchFamily="2" charset="2"/>
              <a:buAutoNum type="alphaLcPeriod"/>
            </a:pPr>
            <a:r>
              <a:rPr lang="en-US" altLang="en-US">
                <a:ea typeface="ＭＳ Ｐゴシック" panose="020B0600070205080204" pitchFamily="34" charset="-128"/>
              </a:rPr>
              <a:t>Managers and HR departments</a:t>
            </a:r>
          </a:p>
          <a:p>
            <a:pPr marL="228600" indent="-228600" eaLnBrk="1" hangingPunct="1">
              <a:spcAft>
                <a:spcPct val="20000"/>
              </a:spcAft>
            </a:pPr>
            <a:r>
              <a:rPr lang="en-US" altLang="en-US">
                <a:ea typeface="ＭＳ Ｐゴシック" panose="020B0600070205080204" pitchFamily="34" charset="-128"/>
              </a:rPr>
              <a:t>Answer </a:t>
            </a:r>
            <a:r>
              <a:rPr lang="ja-JP" altLang="en-US">
                <a:ea typeface="ＭＳ Ｐゴシック" panose="020B0600070205080204" pitchFamily="34" charset="-128"/>
              </a:rPr>
              <a:t>“</a:t>
            </a:r>
            <a:r>
              <a:rPr lang="en-US" altLang="ja-JP">
                <a:ea typeface="ＭＳ Ｐゴシック" panose="020B0600070205080204" pitchFamily="34" charset="-128"/>
              </a:rPr>
              <a:t>C</a:t>
            </a:r>
            <a:r>
              <a:rPr lang="ja-JP" altLang="en-US">
                <a:ea typeface="ＭＳ Ｐゴシック" panose="020B0600070205080204" pitchFamily="34" charset="-128"/>
              </a:rPr>
              <a:t>”</a:t>
            </a:r>
            <a:r>
              <a:rPr lang="en-US" altLang="ja-JP">
                <a:ea typeface="ＭＳ Ｐゴシック" panose="020B0600070205080204" pitchFamily="34" charset="-128"/>
              </a:rPr>
              <a:t> - Every operating manager is, in essence, an HR manager.</a:t>
            </a:r>
          </a:p>
          <a:p>
            <a:pPr marL="685800" lvl="1" indent="-228600" eaLnBrk="1" hangingPunct="1"/>
            <a:endParaRPr lang="en-US" altLang="en-US">
              <a:ea typeface="ＭＳ Ｐゴシック" panose="020B0600070205080204" pitchFamily="34" charset="-128"/>
            </a:endParaRPr>
          </a:p>
          <a:p>
            <a:pPr marL="685800" lvl="1" indent="-228600" eaLnBrk="1" hangingPunct="1"/>
            <a:r>
              <a:rPr lang="en-US" altLang="en-US">
                <a:ea typeface="ＭＳ Ｐゴシック" panose="020B0600070205080204" pitchFamily="34" charset="-128"/>
              </a:rPr>
              <a:t>HR specialists design processes and systems that operating managers are integral in implementing.</a:t>
            </a:r>
          </a:p>
        </p:txBody>
      </p:sp>
    </p:spTree>
    <p:extLst>
      <p:ext uri="{BB962C8B-B14F-4D97-AF65-F5344CB8AC3E}">
        <p14:creationId xmlns:p14="http://schemas.microsoft.com/office/powerpoint/2010/main" val="3086439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E31C2F32-B868-4C45-B5FC-9BBD903B6B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C8FB5A13-A64D-6948-880E-D04CE782E5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Supervisors typically have responsibilities related to all HR functions.</a:t>
            </a:r>
          </a:p>
          <a:p>
            <a:pPr eaLnBrk="1" hangingPunct="1"/>
            <a:r>
              <a:rPr lang="en-US" altLang="en-US" b="1">
                <a:ea typeface="ＭＳ Ｐゴシック" panose="020B0600070205080204" pitchFamily="34" charset="-128"/>
              </a:rPr>
              <a:t>Figure 1.4 </a:t>
            </a:r>
            <a:r>
              <a:rPr lang="en-US" altLang="en-US">
                <a:ea typeface="ＭＳ Ｐゴシック" panose="020B0600070205080204" pitchFamily="34" charset="-128"/>
              </a:rPr>
              <a:t>(on this slide) shows some HR responsibilities that supervisors are likely to be involved in.</a:t>
            </a:r>
          </a:p>
          <a:p>
            <a:pPr eaLnBrk="1" hangingPunct="1"/>
            <a:r>
              <a:rPr lang="en-US" altLang="en-US">
                <a:ea typeface="ＭＳ Ｐゴシック" panose="020B0600070205080204" pitchFamily="34" charset="-128"/>
              </a:rPr>
              <a:t>In all these activities, supervisors can participate in HRM by taking into consideration the ways that decisions and policies will affect their employees.</a:t>
            </a:r>
          </a:p>
          <a:p>
            <a:pPr eaLnBrk="1" hangingPunct="1"/>
            <a:r>
              <a:rPr lang="en-US" altLang="en-US">
                <a:ea typeface="ＭＳ Ｐゴシック" panose="020B0600070205080204" pitchFamily="34" charset="-128"/>
              </a:rPr>
              <a:t>Understanding the principles of communication, motivation, and other elements of human behavior can help supervisors inspire the best from the organization</a:t>
            </a:r>
            <a:r>
              <a:rPr lang="ja-JP" altLang="en-US">
                <a:ea typeface="ＭＳ Ｐゴシック" panose="020B0600070205080204" pitchFamily="34" charset="-128"/>
              </a:rPr>
              <a:t>’</a:t>
            </a:r>
            <a:r>
              <a:rPr lang="en-US" altLang="ja-JP">
                <a:ea typeface="ＭＳ Ｐゴシック" panose="020B0600070205080204" pitchFamily="34" charset="-128"/>
              </a:rPr>
              <a:t>s human resources.</a:t>
            </a:r>
            <a:endParaRPr lang="en-US" altLang="en-US">
              <a:ea typeface="ＭＳ Ｐゴシック" panose="020B0600070205080204" pitchFamily="34" charset="-128"/>
            </a:endParaRPr>
          </a:p>
        </p:txBody>
      </p:sp>
      <p:sp>
        <p:nvSpPr>
          <p:cNvPr id="76803" name="Slide Number Placeholder 3">
            <a:extLst>
              <a:ext uri="{FF2B5EF4-FFF2-40B4-BE49-F238E27FC236}">
                <a16:creationId xmlns:a16="http://schemas.microsoft.com/office/drawing/2014/main" id="{24421872-E4F1-5C45-8CFA-719A56F12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0C1738B-6A6B-FB4F-A13B-BF41C9F33D75}" type="slidenum">
              <a:rPr lang="en-US" altLang="en-US" smtClean="0"/>
              <a:pPr>
                <a:spcBef>
                  <a:spcPct val="0"/>
                </a:spcBef>
              </a:pPr>
              <a:t>28</a:t>
            </a:fld>
            <a:endParaRPr lang="en-US" altLang="en-US"/>
          </a:p>
        </p:txBody>
      </p:sp>
    </p:spTree>
    <p:extLst>
      <p:ext uri="{BB962C8B-B14F-4D97-AF65-F5344CB8AC3E}">
        <p14:creationId xmlns:p14="http://schemas.microsoft.com/office/powerpoint/2010/main" val="793711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6998E216-9561-324A-810F-A143606D52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449462CB-0F15-4246-9C0C-A68CED7C95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Whenever people</a:t>
            </a:r>
            <a:r>
              <a:rPr lang="ja-JP" altLang="en-US">
                <a:ea typeface="ＭＳ Ｐゴシック" panose="020B0600070205080204" pitchFamily="34" charset="-128"/>
              </a:rPr>
              <a:t>’</a:t>
            </a:r>
            <a:r>
              <a:rPr lang="en-US" altLang="ja-JP">
                <a:ea typeface="ＭＳ Ｐゴシック" panose="020B0600070205080204" pitchFamily="34" charset="-128"/>
              </a:rPr>
              <a:t>s actions affect one another, ethical issues arise, and business decisions are no exception.</a:t>
            </a:r>
          </a:p>
          <a:p>
            <a:pPr eaLnBrk="1" hangingPunct="1"/>
            <a:r>
              <a:rPr lang="en-US" altLang="en-US">
                <a:ea typeface="ＭＳ Ｐゴシック" panose="020B0600070205080204" pitchFamily="34" charset="-128"/>
              </a:rPr>
              <a:t>Business decisions, including HRM decisions, should be ethical.</a:t>
            </a:r>
          </a:p>
        </p:txBody>
      </p:sp>
      <p:sp>
        <p:nvSpPr>
          <p:cNvPr id="78851" name="Slide Number Placeholder 3">
            <a:extLst>
              <a:ext uri="{FF2B5EF4-FFF2-40B4-BE49-F238E27FC236}">
                <a16:creationId xmlns:a16="http://schemas.microsoft.com/office/drawing/2014/main" id="{A2B3C2D3-DCBB-B04E-AA69-DF3F81E7B8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E1F87DE-1586-2E49-9DD0-AFCCC2DA0008}" type="slidenum">
              <a:rPr lang="en-US" altLang="en-US" smtClean="0"/>
              <a:pPr>
                <a:spcBef>
                  <a:spcPct val="0"/>
                </a:spcBef>
              </a:pPr>
              <a:t>29</a:t>
            </a:fld>
            <a:endParaRPr lang="en-US" altLang="en-US"/>
          </a:p>
        </p:txBody>
      </p:sp>
    </p:spTree>
    <p:extLst>
      <p:ext uri="{BB962C8B-B14F-4D97-AF65-F5344CB8AC3E}">
        <p14:creationId xmlns:p14="http://schemas.microsoft.com/office/powerpoint/2010/main" val="275866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5520326D-BBBA-F44C-B736-BD4350825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8FC82504-C154-A149-8100-C3F747FF0E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ea typeface="ＭＳ Ｐゴシック" panose="020B0600070205080204" pitchFamily="34" charset="-128"/>
              </a:rPr>
              <a:t>Many companies refer to HRM as involving </a:t>
            </a:r>
            <a:r>
              <a:rPr lang="ja-JP" altLang="en-US" sz="1400" i="1">
                <a:ea typeface="ＭＳ Ｐゴシック" panose="020B0600070205080204" pitchFamily="34" charset="-128"/>
              </a:rPr>
              <a:t>“</a:t>
            </a:r>
            <a:r>
              <a:rPr lang="en-US" altLang="ja-JP" sz="1400" i="1">
                <a:ea typeface="ＭＳ Ｐゴシック" panose="020B0600070205080204" pitchFamily="34" charset="-128"/>
              </a:rPr>
              <a:t>people practices.</a:t>
            </a:r>
            <a:r>
              <a:rPr lang="ja-JP" altLang="en-US" sz="1400" i="1">
                <a:ea typeface="ＭＳ Ｐゴシック" panose="020B0600070205080204" pitchFamily="34" charset="-128"/>
              </a:rPr>
              <a:t>”</a:t>
            </a:r>
            <a:endParaRPr lang="en-US" altLang="ja-JP" sz="1400" i="1">
              <a:ea typeface="ＭＳ Ｐゴシック" panose="020B0600070205080204" pitchFamily="34" charset="-128"/>
            </a:endParaRPr>
          </a:p>
          <a:p>
            <a:pPr eaLnBrk="1" hangingPunct="1"/>
            <a:endParaRPr lang="en-US" altLang="en-US" sz="1400">
              <a:ea typeface="ＭＳ Ｐゴシック" panose="020B0600070205080204" pitchFamily="34" charset="-128"/>
            </a:endParaRPr>
          </a:p>
          <a:p>
            <a:pPr eaLnBrk="1" hangingPunct="1"/>
            <a:endParaRPr lang="en-US" altLang="en-US" sz="140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DD4C7E7E-E9F7-5E45-961D-94A4B10D78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466D355-2522-0E4C-B9FF-C744310BCEE7}" type="slidenum">
              <a:rPr lang="en-US" altLang="en-US" smtClean="0"/>
              <a:pPr>
                <a:spcBef>
                  <a:spcPct val="0"/>
                </a:spcBef>
              </a:pPr>
              <a:t>3</a:t>
            </a:fld>
            <a:endParaRPr lang="en-US" altLang="en-US"/>
          </a:p>
        </p:txBody>
      </p:sp>
    </p:spTree>
    <p:extLst>
      <p:ext uri="{BB962C8B-B14F-4D97-AF65-F5344CB8AC3E}">
        <p14:creationId xmlns:p14="http://schemas.microsoft.com/office/powerpoint/2010/main" val="660979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BA6ECAB6-0E52-BA48-A832-BEB2C829C2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E2790138-488A-E64C-92D5-C14DD94579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In the context of ethical human resource management, HR managers must view employees as having basic rights. Such a view reflects ethical principles embodied in the U.S. Constitution and Bill of Rights.</a:t>
            </a:r>
          </a:p>
          <a:p>
            <a:pPr eaLnBrk="1" hangingPunct="1">
              <a:buFontTx/>
              <a:buChar char="•"/>
            </a:pPr>
            <a:r>
              <a:rPr lang="en-US" altLang="en-US" b="1" i="1">
                <a:ea typeface="ＭＳ Ｐゴシック" panose="020B0600070205080204" pitchFamily="34" charset="-128"/>
              </a:rPr>
              <a:t>Right of free consent –</a:t>
            </a:r>
            <a:r>
              <a:rPr lang="en-US" altLang="en-US">
                <a:ea typeface="ＭＳ Ｐゴシック" panose="020B0600070205080204" pitchFamily="34" charset="-128"/>
              </a:rPr>
              <a:t> People have the right to be treated only as they knowingly and willingly consent to be treated.</a:t>
            </a:r>
          </a:p>
          <a:p>
            <a:pPr eaLnBrk="1" hangingPunct="1">
              <a:buFontTx/>
              <a:buChar char="•"/>
            </a:pPr>
            <a:r>
              <a:rPr lang="en-US" altLang="en-US" b="1" i="1">
                <a:ea typeface="ＭＳ Ｐゴシック" panose="020B0600070205080204" pitchFamily="34" charset="-128"/>
              </a:rPr>
              <a:t>Right of privacy – </a:t>
            </a:r>
            <a:r>
              <a:rPr lang="en-US" altLang="en-US">
                <a:ea typeface="ＭＳ Ｐゴシック" panose="020B0600070205080204" pitchFamily="34" charset="-128"/>
              </a:rPr>
              <a:t>People have the right to do as they wish in their private lives, and they have the right to control what they reveal about private activities.</a:t>
            </a:r>
          </a:p>
          <a:p>
            <a:pPr eaLnBrk="1" hangingPunct="1">
              <a:buFontTx/>
              <a:buChar char="•"/>
            </a:pPr>
            <a:r>
              <a:rPr lang="en-US" altLang="en-US" b="1" i="1">
                <a:ea typeface="ＭＳ Ｐゴシック" panose="020B0600070205080204" pitchFamily="34" charset="-128"/>
              </a:rPr>
              <a:t>Right of freedom of conscience – </a:t>
            </a:r>
            <a:r>
              <a:rPr lang="en-US" altLang="en-US">
                <a:ea typeface="ＭＳ Ｐゴシック" panose="020B0600070205080204" pitchFamily="34" charset="-128"/>
              </a:rPr>
              <a:t>People have the right to refuse to do what violates their moral beliefs, as long as these beliefs reflect commonly accepted norms.</a:t>
            </a:r>
          </a:p>
          <a:p>
            <a:pPr eaLnBrk="1" hangingPunct="1">
              <a:buFontTx/>
              <a:buChar char="•"/>
            </a:pPr>
            <a:r>
              <a:rPr lang="en-US" altLang="en-US" b="1" i="1">
                <a:ea typeface="ＭＳ Ｐゴシック" panose="020B0600070205080204" pitchFamily="34" charset="-128"/>
              </a:rPr>
              <a:t>Right of freedom of speech – </a:t>
            </a:r>
            <a:r>
              <a:rPr lang="en-US" altLang="en-US">
                <a:ea typeface="ＭＳ Ｐゴシック" panose="020B0600070205080204" pitchFamily="34" charset="-128"/>
              </a:rPr>
              <a:t>People have the right to criticize an organization</a:t>
            </a:r>
            <a:r>
              <a:rPr lang="ja-JP" altLang="en-US">
                <a:ea typeface="ＭＳ Ｐゴシック" panose="020B0600070205080204" pitchFamily="34" charset="-128"/>
              </a:rPr>
              <a:t>’</a:t>
            </a:r>
            <a:r>
              <a:rPr lang="en-US" altLang="ja-JP">
                <a:ea typeface="ＭＳ Ｐゴシック" panose="020B0600070205080204" pitchFamily="34" charset="-128"/>
              </a:rPr>
              <a:t>s ethics, if they do so in good conscience and their criticism does not violate the rights of individuals in the organization.</a:t>
            </a:r>
          </a:p>
          <a:p>
            <a:pPr eaLnBrk="1" hangingPunct="1">
              <a:buFontTx/>
              <a:buChar char="•"/>
            </a:pPr>
            <a:r>
              <a:rPr lang="en-US" altLang="en-US" b="1" i="1">
                <a:ea typeface="ＭＳ Ｐゴシック" panose="020B0600070205080204" pitchFamily="34" charset="-128"/>
              </a:rPr>
              <a:t>Right to due process – </a:t>
            </a:r>
            <a:r>
              <a:rPr lang="en-US" altLang="en-US">
                <a:ea typeface="ＭＳ Ｐゴシック" panose="020B0600070205080204" pitchFamily="34" charset="-128"/>
              </a:rPr>
              <a:t>If people believe their rights are being violated, they have the right to a fair and impartial hearing.</a:t>
            </a:r>
          </a:p>
          <a:p>
            <a:pPr eaLnBrk="1" hangingPunct="1"/>
            <a:r>
              <a:rPr lang="en-US" altLang="en-US">
                <a:ea typeface="ＭＳ Ｐゴシック" panose="020B0600070205080204" pitchFamily="34" charset="-128"/>
              </a:rPr>
              <a:t>One way to think about ethics in business is that the morally correct action is the one that minimizes encroachments on and avoids violations of these rights.</a:t>
            </a:r>
            <a:endParaRPr lang="en-US" altLang="en-US" b="1" i="1">
              <a:ea typeface="ＭＳ Ｐゴシック" panose="020B0600070205080204" pitchFamily="34" charset="-128"/>
            </a:endParaRPr>
          </a:p>
        </p:txBody>
      </p:sp>
      <p:sp>
        <p:nvSpPr>
          <p:cNvPr id="80899" name="Slide Number Placeholder 3">
            <a:extLst>
              <a:ext uri="{FF2B5EF4-FFF2-40B4-BE49-F238E27FC236}">
                <a16:creationId xmlns:a16="http://schemas.microsoft.com/office/drawing/2014/main" id="{E231171C-EDA9-6F42-9D2F-6E67CFFB7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DE37F0-B125-8846-95F9-1625EAD21D2E}" type="slidenum">
              <a:rPr lang="en-US" altLang="en-US" smtClean="0"/>
              <a:pPr>
                <a:spcBef>
                  <a:spcPct val="0"/>
                </a:spcBef>
              </a:pPr>
              <a:t>30</a:t>
            </a:fld>
            <a:endParaRPr lang="en-US" altLang="en-US"/>
          </a:p>
        </p:txBody>
      </p:sp>
    </p:spTree>
    <p:extLst>
      <p:ext uri="{BB962C8B-B14F-4D97-AF65-F5344CB8AC3E}">
        <p14:creationId xmlns:p14="http://schemas.microsoft.com/office/powerpoint/2010/main" val="2703041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D7E4E76E-8C53-DC4D-A682-0342855325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A41E9D9D-99DD-2943-B58F-217D6E30CF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Ethical, successful companies act according to four principles:</a:t>
            </a:r>
          </a:p>
        </p:txBody>
      </p:sp>
      <p:sp>
        <p:nvSpPr>
          <p:cNvPr id="82947" name="Slide Number Placeholder 3">
            <a:extLst>
              <a:ext uri="{FF2B5EF4-FFF2-40B4-BE49-F238E27FC236}">
                <a16:creationId xmlns:a16="http://schemas.microsoft.com/office/drawing/2014/main" id="{B7CC302F-8B14-3747-927B-F207E1C23A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D60B750-D2AE-514C-AA63-DA49F0A59B09}" type="slidenum">
              <a:rPr lang="en-US" altLang="en-US" smtClean="0"/>
              <a:pPr>
                <a:spcBef>
                  <a:spcPct val="0"/>
                </a:spcBef>
              </a:pPr>
              <a:t>31</a:t>
            </a:fld>
            <a:endParaRPr lang="en-US" altLang="en-US"/>
          </a:p>
        </p:txBody>
      </p:sp>
    </p:spTree>
    <p:extLst>
      <p:ext uri="{BB962C8B-B14F-4D97-AF65-F5344CB8AC3E}">
        <p14:creationId xmlns:p14="http://schemas.microsoft.com/office/powerpoint/2010/main" val="1224801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C14800B9-E2E4-3744-A653-6F7514A613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4A46E189-EFDC-3648-8233-CC5589D31B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For human resource practices to be considered ethical, they must satisfy the three basic standards summarized in </a:t>
            </a:r>
            <a:r>
              <a:rPr lang="en-US" altLang="en-US" b="1">
                <a:ea typeface="ＭＳ Ｐゴシック" panose="020B0600070205080204" pitchFamily="34" charset="-128"/>
              </a:rPr>
              <a:t>Figure 1.5 </a:t>
            </a:r>
            <a:r>
              <a:rPr lang="en-US" altLang="en-US">
                <a:ea typeface="ＭＳ Ｐゴシック" panose="020B0600070205080204" pitchFamily="34" charset="-128"/>
              </a:rPr>
              <a:t>on this slide.</a:t>
            </a:r>
          </a:p>
          <a:p>
            <a:pPr eaLnBrk="1" hangingPunct="1"/>
            <a:r>
              <a:rPr lang="en-US" altLang="en-US">
                <a:ea typeface="ＭＳ Ｐゴシック" panose="020B0600070205080204" pitchFamily="34" charset="-128"/>
              </a:rPr>
              <a:t>These standards are discussed on the next slide.</a:t>
            </a:r>
          </a:p>
        </p:txBody>
      </p:sp>
      <p:sp>
        <p:nvSpPr>
          <p:cNvPr id="84995" name="Slide Number Placeholder 3">
            <a:extLst>
              <a:ext uri="{FF2B5EF4-FFF2-40B4-BE49-F238E27FC236}">
                <a16:creationId xmlns:a16="http://schemas.microsoft.com/office/drawing/2014/main" id="{82B6020C-2A4D-A34A-B9D8-6CF7CEC88D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337C4C-1987-9B47-A369-B4D4265DE0C4}" type="slidenum">
              <a:rPr lang="en-US" altLang="en-US" smtClean="0"/>
              <a:pPr>
                <a:spcBef>
                  <a:spcPct val="0"/>
                </a:spcBef>
              </a:pPr>
              <a:t>32</a:t>
            </a:fld>
            <a:endParaRPr lang="en-US" altLang="en-US"/>
          </a:p>
        </p:txBody>
      </p:sp>
    </p:spTree>
    <p:extLst>
      <p:ext uri="{BB962C8B-B14F-4D97-AF65-F5344CB8AC3E}">
        <p14:creationId xmlns:p14="http://schemas.microsoft.com/office/powerpoint/2010/main" val="21830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5B1F0809-4C14-C14F-8110-F6A790F71F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355F8387-F426-1345-90AF-0C5F5C6AF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For human resource management practices to be considered ethical, they must satisfy the three basic standards summarized in Figure 1.5 on the previous slide.</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These standards are most vexing when none of the alternatives in a situation meets all three of them.</a:t>
            </a:r>
          </a:p>
        </p:txBody>
      </p:sp>
      <p:sp>
        <p:nvSpPr>
          <p:cNvPr id="87043" name="Slide Number Placeholder 3">
            <a:extLst>
              <a:ext uri="{FF2B5EF4-FFF2-40B4-BE49-F238E27FC236}">
                <a16:creationId xmlns:a16="http://schemas.microsoft.com/office/drawing/2014/main" id="{3BBA7D48-ABDF-5E4E-93A2-9EC3E6DE17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414AE5-1FAB-3A4C-A44C-31EA34BB9FB6}" type="slidenum">
              <a:rPr lang="en-US" altLang="en-US" smtClean="0"/>
              <a:pPr>
                <a:spcBef>
                  <a:spcPct val="0"/>
                </a:spcBef>
              </a:pPr>
              <a:t>33</a:t>
            </a:fld>
            <a:endParaRPr lang="en-US" altLang="en-US"/>
          </a:p>
        </p:txBody>
      </p:sp>
    </p:spTree>
    <p:extLst>
      <p:ext uri="{BB962C8B-B14F-4D97-AF65-F5344CB8AC3E}">
        <p14:creationId xmlns:p14="http://schemas.microsoft.com/office/powerpoint/2010/main" val="729727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16A4CE26-C5E5-DE4D-B853-14492E0997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E84C358E-A08A-E74C-8F5A-887A223BFC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There are many different types of jobs in the HRM Profession.</a:t>
            </a:r>
          </a:p>
          <a:p>
            <a:pPr eaLnBrk="1" hangingPunct="1"/>
            <a:r>
              <a:rPr lang="en-US" altLang="en-US" b="1">
                <a:ea typeface="ＭＳ Ｐゴシック" panose="020B0600070205080204" pitchFamily="34" charset="-128"/>
              </a:rPr>
              <a:t>Figure 1.6 </a:t>
            </a:r>
            <a:r>
              <a:rPr lang="en-US" altLang="en-US">
                <a:ea typeface="ＭＳ Ｐゴシック" panose="020B0600070205080204" pitchFamily="34" charset="-128"/>
              </a:rPr>
              <a:t>on this slide shows selected HRM positions and their salaries.</a:t>
            </a:r>
          </a:p>
          <a:p>
            <a:pPr eaLnBrk="1" hangingPunct="1"/>
            <a:r>
              <a:rPr lang="en-US" altLang="en-US">
                <a:ea typeface="ＭＳ Ｐゴシック" panose="020B0600070205080204" pitchFamily="34" charset="-128"/>
              </a:rPr>
              <a:t>The salaries vary depending on education and experience, as well as the type of industry in which the person works.</a:t>
            </a:r>
          </a:p>
          <a:p>
            <a:pPr eaLnBrk="1" hangingPunct="1"/>
            <a:r>
              <a:rPr lang="en-US" altLang="en-US">
                <a:ea typeface="ＭＳ Ｐゴシック" panose="020B0600070205080204" pitchFamily="34" charset="-128"/>
              </a:rPr>
              <a:t>As you can see from </a:t>
            </a:r>
            <a:r>
              <a:rPr lang="en-US" altLang="en-US" b="1">
                <a:ea typeface="ＭＳ Ｐゴシック" panose="020B0600070205080204" pitchFamily="34" charset="-128"/>
              </a:rPr>
              <a:t>Figure 1.6</a:t>
            </a:r>
            <a:r>
              <a:rPr lang="en-US" altLang="en-US">
                <a:ea typeface="ＭＳ Ｐゴシック" panose="020B0600070205080204" pitchFamily="34" charset="-128"/>
              </a:rPr>
              <a:t>, some positions involve work in specialized areas of HRM such as recruiting, training, or compensation.</a:t>
            </a:r>
          </a:p>
          <a:p>
            <a:pPr eaLnBrk="1" hangingPunct="1"/>
            <a:r>
              <a:rPr lang="en-US" altLang="en-US">
                <a:ea typeface="ＭＳ Ｐゴシック" panose="020B0600070205080204" pitchFamily="34" charset="-128"/>
              </a:rPr>
              <a:t>The vast majority of HRM professionals have a college degree, and many also have completed post graduate work.</a:t>
            </a:r>
          </a:p>
          <a:p>
            <a:pPr eaLnBrk="1" hangingPunct="1"/>
            <a:r>
              <a:rPr lang="en-US" altLang="en-US">
                <a:ea typeface="ＭＳ Ｐゴシック" panose="020B0600070205080204" pitchFamily="34" charset="-128"/>
              </a:rPr>
              <a:t>HR professionals can increase their career opportunities by taking advantage of training and development programs.</a:t>
            </a:r>
          </a:p>
          <a:p>
            <a:pPr eaLnBrk="1" hangingPunct="1"/>
            <a:r>
              <a:rPr lang="en-US" altLang="en-US">
                <a:ea typeface="ＭＳ Ｐゴシック" panose="020B0600070205080204" pitchFamily="34" charset="-128"/>
              </a:rPr>
              <a:t>Some HRM professionals have a professional certification in HRM, but many more are members of professional associations. The primary professional organization for HRM is the Society for Human Resource Management (SHRM) with more than 250,000 members.</a:t>
            </a:r>
          </a:p>
        </p:txBody>
      </p:sp>
      <p:sp>
        <p:nvSpPr>
          <p:cNvPr id="89091" name="Slide Number Placeholder 3">
            <a:extLst>
              <a:ext uri="{FF2B5EF4-FFF2-40B4-BE49-F238E27FC236}">
                <a16:creationId xmlns:a16="http://schemas.microsoft.com/office/drawing/2014/main" id="{F68AF1FA-F219-C349-9E01-21DBF9BD56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5703365-2B46-5740-B865-9AF5CF0E87F8}" type="slidenum">
              <a:rPr lang="en-US" altLang="en-US" smtClean="0"/>
              <a:pPr>
                <a:spcBef>
                  <a:spcPct val="0"/>
                </a:spcBef>
              </a:pPr>
              <a:t>34</a:t>
            </a:fld>
            <a:endParaRPr lang="en-US" altLang="en-US"/>
          </a:p>
        </p:txBody>
      </p:sp>
    </p:spTree>
    <p:extLst>
      <p:ext uri="{BB962C8B-B14F-4D97-AF65-F5344CB8AC3E}">
        <p14:creationId xmlns:p14="http://schemas.microsoft.com/office/powerpoint/2010/main" val="2323336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E0A2431D-5C50-7347-B87D-AE9051AD3D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53E754B-354B-2B48-A57B-B6CC627AA8F9}" type="slidenum">
              <a:rPr lang="en-US" altLang="en-US" smtClean="0"/>
              <a:pPr>
                <a:spcBef>
                  <a:spcPct val="0"/>
                </a:spcBef>
              </a:pPr>
              <a:t>35</a:t>
            </a:fld>
            <a:endParaRPr lang="en-US" altLang="en-US"/>
          </a:p>
        </p:txBody>
      </p:sp>
      <p:sp>
        <p:nvSpPr>
          <p:cNvPr id="91138" name="Rectangle 2">
            <a:extLst>
              <a:ext uri="{FF2B5EF4-FFF2-40B4-BE49-F238E27FC236}">
                <a16:creationId xmlns:a16="http://schemas.microsoft.com/office/drawing/2014/main" id="{E6D0CC79-22D9-694A-9B26-0952F0165E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32597907-1579-B34B-A06A-DA8806CE4F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Answer - D</a:t>
            </a:r>
          </a:p>
        </p:txBody>
      </p:sp>
    </p:spTree>
    <p:extLst>
      <p:ext uri="{BB962C8B-B14F-4D97-AF65-F5344CB8AC3E}">
        <p14:creationId xmlns:p14="http://schemas.microsoft.com/office/powerpoint/2010/main" val="1996011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0A8CB0C5-B76F-8743-AEBA-32D6A23383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Rectangle 3">
            <a:extLst>
              <a:ext uri="{FF2B5EF4-FFF2-40B4-BE49-F238E27FC236}">
                <a16:creationId xmlns:a16="http://schemas.microsoft.com/office/drawing/2014/main" id="{4F5F504B-4B43-7B4E-B3C5-3AED6B833B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2965315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1F42D855-C2DE-0A4B-A7C0-952CE7E2E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Rectangle 3">
            <a:extLst>
              <a:ext uri="{FF2B5EF4-FFF2-40B4-BE49-F238E27FC236}">
                <a16:creationId xmlns:a16="http://schemas.microsoft.com/office/drawing/2014/main" id="{8562B2FE-2C1C-D444-8704-099237EEF9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099649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88C18F14-14D1-054F-BCA0-C5D043ECC9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Rectangle 3">
            <a:extLst>
              <a:ext uri="{FF2B5EF4-FFF2-40B4-BE49-F238E27FC236}">
                <a16:creationId xmlns:a16="http://schemas.microsoft.com/office/drawing/2014/main" id="{510031AE-399D-9D41-855A-C35E52EA9A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1194989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3945D271-7E7C-014C-9BBB-6CFC1A4097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Rectangle 3">
            <a:extLst>
              <a:ext uri="{FF2B5EF4-FFF2-40B4-BE49-F238E27FC236}">
                <a16:creationId xmlns:a16="http://schemas.microsoft.com/office/drawing/2014/main" id="{11195F36-1D03-2F43-8BE9-6922F53283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61988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444EA83C-66BD-2141-9C20-BCE7043359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99252E89-B96C-E74C-AA7A-6E35EFEDE2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ea typeface="ＭＳ Ｐゴシック" panose="020B0600070205080204" pitchFamily="34" charset="-128"/>
              </a:rPr>
              <a:t>Figure 1.1 </a:t>
            </a:r>
            <a:r>
              <a:rPr lang="en-US" altLang="en-US">
                <a:ea typeface="ＭＳ Ｐゴシック" panose="020B0600070205080204" pitchFamily="34" charset="-128"/>
              </a:rPr>
              <a:t>emphasizes that there are several important HRM practices:</a:t>
            </a:r>
          </a:p>
          <a:p>
            <a:pPr eaLnBrk="1" hangingPunct="1">
              <a:buFontTx/>
              <a:buChar char="•"/>
            </a:pPr>
            <a:r>
              <a:rPr lang="en-US" altLang="en-US">
                <a:ea typeface="ＭＳ Ｐゴシック" panose="020B0600070205080204" pitchFamily="34" charset="-128"/>
              </a:rPr>
              <a:t>Analyzing work and designing jobs</a:t>
            </a:r>
          </a:p>
          <a:p>
            <a:pPr eaLnBrk="1" hangingPunct="1">
              <a:buFontTx/>
              <a:buChar char="•"/>
            </a:pPr>
            <a:r>
              <a:rPr lang="en-US" altLang="en-US">
                <a:ea typeface="ＭＳ Ｐゴシック" panose="020B0600070205080204" pitchFamily="34" charset="-128"/>
              </a:rPr>
              <a:t>Attracting potential employees (recruiting)</a:t>
            </a:r>
          </a:p>
          <a:p>
            <a:pPr eaLnBrk="1" hangingPunct="1">
              <a:buFontTx/>
              <a:buChar char="•"/>
            </a:pPr>
            <a:r>
              <a:rPr lang="en-US" altLang="en-US">
                <a:ea typeface="ＭＳ Ｐゴシック" panose="020B0600070205080204" pitchFamily="34" charset="-128"/>
              </a:rPr>
              <a:t>Choosing employees (selection)</a:t>
            </a:r>
          </a:p>
          <a:p>
            <a:pPr eaLnBrk="1" hangingPunct="1">
              <a:buFontTx/>
              <a:buChar char="•"/>
            </a:pPr>
            <a:r>
              <a:rPr lang="en-US" altLang="en-US">
                <a:ea typeface="ＭＳ Ｐゴシック" panose="020B0600070205080204" pitchFamily="34" charset="-128"/>
              </a:rPr>
              <a:t>Teaching employees how to perform their jobs and preparing them for the future (training and development)</a:t>
            </a:r>
          </a:p>
          <a:p>
            <a:pPr eaLnBrk="1" hangingPunct="1">
              <a:buFontTx/>
              <a:buChar char="•"/>
            </a:pPr>
            <a:r>
              <a:rPr lang="en-US" altLang="en-US">
                <a:ea typeface="ＭＳ Ｐゴシック" panose="020B0600070205080204" pitchFamily="34" charset="-128"/>
              </a:rPr>
              <a:t>Evaluating their performance (performance management)</a:t>
            </a:r>
          </a:p>
          <a:p>
            <a:pPr eaLnBrk="1" hangingPunct="1">
              <a:buFontTx/>
              <a:buChar char="•"/>
            </a:pPr>
            <a:r>
              <a:rPr lang="en-US" altLang="en-US">
                <a:ea typeface="ＭＳ Ｐゴシック" panose="020B0600070205080204" pitchFamily="34" charset="-128"/>
              </a:rPr>
              <a:t>Rewarding employees (compensation)</a:t>
            </a:r>
          </a:p>
          <a:p>
            <a:pPr eaLnBrk="1" hangingPunct="1">
              <a:buFontTx/>
              <a:buChar char="•"/>
            </a:pPr>
            <a:r>
              <a:rPr lang="en-US" altLang="en-US">
                <a:ea typeface="ＭＳ Ｐゴシック" panose="020B0600070205080204" pitchFamily="34" charset="-128"/>
              </a:rPr>
              <a:t>Creating a positive work environment (employee relations)</a:t>
            </a:r>
          </a:p>
          <a:p>
            <a:pPr eaLnBrk="1" hangingPunct="1">
              <a:buFontTx/>
              <a:buChar char="•"/>
            </a:pPr>
            <a:r>
              <a:rPr lang="en-US" altLang="en-US">
                <a:ea typeface="ＭＳ Ｐゴシック" panose="020B0600070205080204" pitchFamily="34" charset="-128"/>
              </a:rPr>
              <a:t>Supporting the organization</a:t>
            </a:r>
            <a:r>
              <a:rPr lang="ja-JP" altLang="en-US">
                <a:ea typeface="ＭＳ Ｐゴシック" panose="020B0600070205080204" pitchFamily="34" charset="-128"/>
              </a:rPr>
              <a:t>’</a:t>
            </a:r>
            <a:r>
              <a:rPr lang="en-US" altLang="ja-JP">
                <a:ea typeface="ＭＳ Ｐゴシック" panose="020B0600070205080204" pitchFamily="34" charset="-128"/>
              </a:rPr>
              <a:t>s strategy (HR planning and change management)</a:t>
            </a:r>
          </a:p>
          <a:p>
            <a:pPr eaLnBrk="1" hangingPunct="1"/>
            <a:r>
              <a:rPr lang="en-US" altLang="en-US">
                <a:ea typeface="ＭＳ Ｐゴシック" panose="020B0600070205080204" pitchFamily="34" charset="-128"/>
              </a:rPr>
              <a:t>An organization performs best when all of these practices are managed well.</a:t>
            </a:r>
          </a:p>
        </p:txBody>
      </p:sp>
      <p:sp>
        <p:nvSpPr>
          <p:cNvPr id="27651" name="Slide Number Placeholder 3">
            <a:extLst>
              <a:ext uri="{FF2B5EF4-FFF2-40B4-BE49-F238E27FC236}">
                <a16:creationId xmlns:a16="http://schemas.microsoft.com/office/drawing/2014/main" id="{A6016A04-527F-FA4F-97AA-C8D1004116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39CD2E-9401-9245-87A1-761B259219EF}" type="slidenum">
              <a:rPr lang="en-US" altLang="en-US" smtClean="0"/>
              <a:pPr>
                <a:spcBef>
                  <a:spcPct val="0"/>
                </a:spcBef>
              </a:pPr>
              <a:t>4</a:t>
            </a:fld>
            <a:endParaRPr lang="en-US" altLang="en-US"/>
          </a:p>
        </p:txBody>
      </p:sp>
    </p:spTree>
    <p:extLst>
      <p:ext uri="{BB962C8B-B14F-4D97-AF65-F5344CB8AC3E}">
        <p14:creationId xmlns:p14="http://schemas.microsoft.com/office/powerpoint/2010/main" val="400773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0CFF1344-53E9-BE4C-80C0-61E7CB8098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5D3695AF-1236-1F44-BEB1-6EE8FD98F5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At companies with effective HRM:</a:t>
            </a:r>
          </a:p>
        </p:txBody>
      </p:sp>
      <p:sp>
        <p:nvSpPr>
          <p:cNvPr id="29699" name="Slide Number Placeholder 3">
            <a:extLst>
              <a:ext uri="{FF2B5EF4-FFF2-40B4-BE49-F238E27FC236}">
                <a16:creationId xmlns:a16="http://schemas.microsoft.com/office/drawing/2014/main" id="{8513B3AF-719E-384E-A7C1-4EB0022EDB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DCA2DAF-99E9-B84F-B4C6-83595F60A3DA}" type="slidenum">
              <a:rPr lang="en-US" altLang="en-US" smtClean="0"/>
              <a:pPr>
                <a:spcBef>
                  <a:spcPct val="0"/>
                </a:spcBef>
              </a:pPr>
              <a:t>5</a:t>
            </a:fld>
            <a:endParaRPr lang="en-US" altLang="en-US"/>
          </a:p>
        </p:txBody>
      </p:sp>
    </p:spTree>
    <p:extLst>
      <p:ext uri="{BB962C8B-B14F-4D97-AF65-F5344CB8AC3E}">
        <p14:creationId xmlns:p14="http://schemas.microsoft.com/office/powerpoint/2010/main" val="3675549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47E7F8AE-40E5-CE4B-982B-774D06B24F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00674220-E68F-6447-99CF-704FD33870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Managers and economists traditionally have seen HRM as a necessary expense, rather than as a source of value to their organizations. However, research has demonstrated that HRM practices can be valuable.  </a:t>
            </a:r>
          </a:p>
        </p:txBody>
      </p:sp>
      <p:sp>
        <p:nvSpPr>
          <p:cNvPr id="31747" name="Slide Number Placeholder 3">
            <a:extLst>
              <a:ext uri="{FF2B5EF4-FFF2-40B4-BE49-F238E27FC236}">
                <a16:creationId xmlns:a16="http://schemas.microsoft.com/office/drawing/2014/main" id="{190A5D15-25DE-BA4C-93D7-C604196621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715498F-76DB-5B47-9ED5-BA8FC413EBB5}" type="slidenum">
              <a:rPr lang="en-US" altLang="en-US" smtClean="0"/>
              <a:pPr>
                <a:spcBef>
                  <a:spcPct val="0"/>
                </a:spcBef>
              </a:pPr>
              <a:t>6</a:t>
            </a:fld>
            <a:endParaRPr lang="en-US" altLang="en-US"/>
          </a:p>
        </p:txBody>
      </p:sp>
    </p:spTree>
    <p:extLst>
      <p:ext uri="{BB962C8B-B14F-4D97-AF65-F5344CB8AC3E}">
        <p14:creationId xmlns:p14="http://schemas.microsoft.com/office/powerpoint/2010/main" val="33086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7091B8FB-B879-8149-AEA4-E03D098EAF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5B5EADD5-0010-894C-9426-7F5D99AFE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For an organization to succeed at what it does, it needs employees with certain qualities, such as particular kinds of training and experience. This view means that employees </a:t>
            </a:r>
            <a:r>
              <a:rPr lang="en-US" altLang="ja-JP">
                <a:ea typeface="ＭＳ Ｐゴシック" panose="020B0600070205080204" pitchFamily="34" charset="-128"/>
              </a:rPr>
              <a:t>are not interchangeable, easily replaced by parts of a system, but the source of the company</a:t>
            </a:r>
            <a:r>
              <a:rPr lang="ja-JP" altLang="en-US">
                <a:ea typeface="ＭＳ Ｐゴシック" panose="020B0600070205080204" pitchFamily="34" charset="-128"/>
              </a:rPr>
              <a:t>’</a:t>
            </a:r>
            <a:r>
              <a:rPr lang="en-US" altLang="ja-JP">
                <a:ea typeface="ＭＳ Ｐゴシック" panose="020B0600070205080204" pitchFamily="34" charset="-128"/>
              </a:rPr>
              <a:t>s success or failure. By influencing </a:t>
            </a:r>
            <a:r>
              <a:rPr lang="en-US" altLang="ja-JP" i="1">
                <a:ea typeface="ＭＳ Ｐゴシック" panose="020B0600070205080204" pitchFamily="34" charset="-128"/>
              </a:rPr>
              <a:t>who</a:t>
            </a:r>
            <a:r>
              <a:rPr lang="en-US" altLang="ja-JP">
                <a:ea typeface="ＭＳ Ｐゴシック" panose="020B0600070205080204" pitchFamily="34" charset="-128"/>
              </a:rPr>
              <a:t> works for the organization and </a:t>
            </a:r>
            <a:r>
              <a:rPr lang="en-US" altLang="ja-JP" i="1">
                <a:ea typeface="ＭＳ Ｐゴシック" panose="020B0600070205080204" pitchFamily="34" charset="-128"/>
              </a:rPr>
              <a:t>how</a:t>
            </a:r>
            <a:r>
              <a:rPr lang="en-US" altLang="ja-JP">
                <a:ea typeface="ＭＳ Ｐゴシック" panose="020B0600070205080204" pitchFamily="34" charset="-128"/>
              </a:rPr>
              <a:t> these people work,HRmanagement therefore contributes to such basic measures of an organization</a:t>
            </a:r>
            <a:r>
              <a:rPr lang="ja-JP" altLang="en-US">
                <a:ea typeface="ＭＳ Ｐゴシック" panose="020B0600070205080204" pitchFamily="34" charset="-128"/>
              </a:rPr>
              <a:t>’</a:t>
            </a:r>
            <a:r>
              <a:rPr lang="en-US" altLang="ja-JP">
                <a:ea typeface="ＭＳ Ｐゴシック" panose="020B0600070205080204" pitchFamily="34" charset="-128"/>
              </a:rPr>
              <a:t>s success as quality, profitability, and customer satisfaction.</a:t>
            </a:r>
          </a:p>
          <a:p>
            <a:pPr eaLnBrk="1" hangingPunct="1"/>
            <a:r>
              <a:rPr lang="en-US" altLang="en-US" b="1">
                <a:ea typeface="ＭＳ Ｐゴシック" panose="020B0600070205080204" pitchFamily="34" charset="-128"/>
              </a:rPr>
              <a:t>Figure 1.2 </a:t>
            </a:r>
            <a:r>
              <a:rPr lang="en-US" altLang="en-US">
                <a:ea typeface="ＭＳ Ｐゴシック" panose="020B0600070205080204" pitchFamily="34" charset="-128"/>
              </a:rPr>
              <a:t>(reproduced in this slide) shows this relationship.</a:t>
            </a:r>
          </a:p>
        </p:txBody>
      </p:sp>
      <p:sp>
        <p:nvSpPr>
          <p:cNvPr id="33795" name="Slide Number Placeholder 3">
            <a:extLst>
              <a:ext uri="{FF2B5EF4-FFF2-40B4-BE49-F238E27FC236}">
                <a16:creationId xmlns:a16="http://schemas.microsoft.com/office/drawing/2014/main" id="{69B4D2F2-3079-E14F-BB4B-D8FBF9F5E3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8996FF2-8C56-BB49-BB69-EF0E739725EF}" type="slidenum">
              <a:rPr lang="en-US" altLang="en-US" smtClean="0"/>
              <a:pPr>
                <a:spcBef>
                  <a:spcPct val="0"/>
                </a:spcBef>
              </a:pPr>
              <a:t>7</a:t>
            </a:fld>
            <a:endParaRPr lang="en-US" altLang="en-US"/>
          </a:p>
        </p:txBody>
      </p:sp>
    </p:spTree>
    <p:extLst>
      <p:ext uri="{BB962C8B-B14F-4D97-AF65-F5344CB8AC3E}">
        <p14:creationId xmlns:p14="http://schemas.microsoft.com/office/powerpoint/2010/main" val="3393541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ABDA1257-462B-1B49-A69B-6E803B1DA8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EFEE757-1B7D-BF4A-B85A-9B3223EDA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In terms of business strategy, an organization can succeed if it has a </a:t>
            </a:r>
            <a:r>
              <a:rPr lang="en-US" altLang="en-US" i="1">
                <a:ea typeface="ＭＳ Ｐゴシック" panose="020B0600070205080204" pitchFamily="34" charset="-128"/>
              </a:rPr>
              <a:t>sustainable competitive advantage</a:t>
            </a:r>
            <a:r>
              <a:rPr lang="en-US" altLang="en-US">
                <a:ea typeface="ＭＳ Ｐゴシック" panose="020B0600070205080204" pitchFamily="34" charset="-128"/>
              </a:rPr>
              <a:t> (is better than competitors at something, and can hold that advantage over a sustained period of time). Organizations need the kind of resources that will give them such an advantage. .HR have these necessary qualities:</a:t>
            </a:r>
          </a:p>
          <a:p>
            <a:pPr eaLnBrk="1" hangingPunct="1">
              <a:buFontTx/>
              <a:buChar char="•"/>
            </a:pPr>
            <a:r>
              <a:rPr lang="en-US" altLang="en-US">
                <a:ea typeface="ＭＳ Ｐゴシック" panose="020B0600070205080204" pitchFamily="34" charset="-128"/>
              </a:rPr>
              <a:t>HR are </a:t>
            </a:r>
            <a:r>
              <a:rPr lang="en-US" altLang="en-US" b="1" i="1">
                <a:ea typeface="ＭＳ Ｐゴシック" panose="020B0600070205080204" pitchFamily="34" charset="-128"/>
              </a:rPr>
              <a:t>valuable</a:t>
            </a:r>
            <a:r>
              <a:rPr lang="en-US" altLang="en-US">
                <a:ea typeface="ＭＳ Ｐゴシック" panose="020B0600070205080204" pitchFamily="34" charset="-128"/>
              </a:rPr>
              <a:t>. High-quality employees provide a needed service as they perform many critical functions.</a:t>
            </a:r>
          </a:p>
          <a:p>
            <a:pPr eaLnBrk="1" hangingPunct="1">
              <a:buFontTx/>
              <a:buChar char="•"/>
            </a:pPr>
            <a:r>
              <a:rPr lang="en-US" altLang="en-US">
                <a:ea typeface="ＭＳ Ｐゴシック" panose="020B0600070205080204" pitchFamily="34" charset="-128"/>
              </a:rPr>
              <a:t>are </a:t>
            </a:r>
            <a:r>
              <a:rPr lang="en-US" altLang="en-US" b="1" i="1">
                <a:ea typeface="ＭＳ Ｐゴシック" panose="020B0600070205080204" pitchFamily="34" charset="-128"/>
              </a:rPr>
              <a:t>rare</a:t>
            </a:r>
            <a:r>
              <a:rPr lang="en-US" altLang="en-US">
                <a:ea typeface="ＭＳ Ｐゴシック" panose="020B0600070205080204" pitchFamily="34" charset="-128"/>
              </a:rPr>
              <a:t> in the sense that a person with high levels of the needed skills and knowledge is not common. An organization may spend months looking for a talented and experienced manager or technician.</a:t>
            </a:r>
          </a:p>
          <a:p>
            <a:pPr eaLnBrk="1" hangingPunct="1">
              <a:buFontTx/>
              <a:buChar char="•"/>
            </a:pPr>
            <a:r>
              <a:rPr lang="en-US" altLang="en-US">
                <a:ea typeface="ＭＳ Ｐゴシック" panose="020B0600070205080204" pitchFamily="34" charset="-128"/>
              </a:rPr>
              <a:t>HR </a:t>
            </a:r>
            <a:r>
              <a:rPr lang="en-US" altLang="en-US" b="1" i="1">
                <a:ea typeface="ＭＳ Ｐゴシック" panose="020B0600070205080204" pitchFamily="34" charset="-128"/>
              </a:rPr>
              <a:t>cannot be imitated</a:t>
            </a:r>
            <a:r>
              <a:rPr lang="en-US" altLang="en-US">
                <a:ea typeface="ＭＳ Ｐゴシック" panose="020B0600070205080204" pitchFamily="34" charset="-128"/>
              </a:rPr>
              <a:t>. To imitate resources at a high-performing competitor, you would have to figure out which employees are providing the advantage and how.</a:t>
            </a:r>
          </a:p>
          <a:p>
            <a:pPr eaLnBrk="1" hangingPunct="1">
              <a:buFontTx/>
              <a:buChar char="•"/>
            </a:pPr>
            <a:r>
              <a:rPr lang="en-US" altLang="en-US">
                <a:ea typeface="ＭＳ Ｐゴシック" panose="020B0600070205080204" pitchFamily="34" charset="-128"/>
              </a:rPr>
              <a:t>HR have </a:t>
            </a:r>
            <a:r>
              <a:rPr lang="en-US" altLang="en-US" b="1" i="1">
                <a:ea typeface="ＭＳ Ｐゴシック" panose="020B0600070205080204" pitchFamily="34" charset="-128"/>
              </a:rPr>
              <a:t>no good substitutes</a:t>
            </a:r>
            <a:r>
              <a:rPr lang="en-US" altLang="en-US">
                <a:ea typeface="ＭＳ Ｐゴシック" panose="020B0600070205080204" pitchFamily="34" charset="-128"/>
              </a:rPr>
              <a:t>. When people are well trained and highly motivated, they learn, develop their abilities, and care about customers.</a:t>
            </a:r>
          </a:p>
          <a:p>
            <a:pPr eaLnBrk="1" hangingPunct="1"/>
            <a:r>
              <a:rPr lang="en-US" altLang="en-US">
                <a:ea typeface="ＭＳ Ｐゴシック" panose="020B0600070205080204" pitchFamily="34" charset="-128"/>
              </a:rPr>
              <a:t>These qualities imply that HR have enormous potential. An organization realizes this potential through the ways it practices HRM.</a:t>
            </a:r>
          </a:p>
        </p:txBody>
      </p:sp>
      <p:sp>
        <p:nvSpPr>
          <p:cNvPr id="35843" name="Slide Number Placeholder 3">
            <a:extLst>
              <a:ext uri="{FF2B5EF4-FFF2-40B4-BE49-F238E27FC236}">
                <a16:creationId xmlns:a16="http://schemas.microsoft.com/office/drawing/2014/main" id="{2408B3A9-C853-1E4C-916B-A18F2FAE3A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2E35BA1-01A4-E74B-ACE9-216F08D9A85C}" type="slidenum">
              <a:rPr lang="en-US" altLang="en-US" smtClean="0"/>
              <a:pPr>
                <a:spcBef>
                  <a:spcPct val="0"/>
                </a:spcBef>
              </a:pPr>
              <a:t>8</a:t>
            </a:fld>
            <a:endParaRPr lang="en-US" altLang="en-US"/>
          </a:p>
        </p:txBody>
      </p:sp>
    </p:spTree>
    <p:extLst>
      <p:ext uri="{BB962C8B-B14F-4D97-AF65-F5344CB8AC3E}">
        <p14:creationId xmlns:p14="http://schemas.microsoft.com/office/powerpoint/2010/main" val="1268695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27CF2690-944A-4141-80AF-301DB46C70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Rectangle 3">
            <a:extLst>
              <a:ext uri="{FF2B5EF4-FFF2-40B4-BE49-F238E27FC236}">
                <a16:creationId xmlns:a16="http://schemas.microsoft.com/office/drawing/2014/main" id="{F84EF984-694C-AC41-AAC6-A833B475DE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4254884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34F06C4-4051-8D47-876A-A15A5FD56034}" type="datetimeFigureOut">
              <a:rPr lang="en-US" smtClean="0"/>
              <a:t>5/24/18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224422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4F06C4-4051-8D47-876A-A15A5FD56034}"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254751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34F06C4-4051-8D47-876A-A15A5FD56034}"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810084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34F06C4-4051-8D47-876A-A15A5FD56034}"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89302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4F06C4-4051-8D47-876A-A15A5FD56034}"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10632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34F06C4-4051-8D47-876A-A15A5FD56034}" type="datetimeFigureOut">
              <a:rPr lang="en-US" smtClean="0"/>
              <a:t>5/24/18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1155049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34F06C4-4051-8D47-876A-A15A5FD56034}" type="datetimeFigureOut">
              <a:rPr lang="en-US" smtClean="0"/>
              <a:t>5/24/18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265177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34F06C4-4051-8D47-876A-A15A5FD56034}"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340031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34F06C4-4051-8D47-876A-A15A5FD56034}"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40887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lvl1pPr>
              <a:defRPr sz="3600"/>
            </a:lvl1pPr>
            <a:lvl2pPr>
              <a:defRPr sz="3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F06C4-4051-8D47-876A-A15A5FD56034}"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270582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4F06C4-4051-8D47-876A-A15A5FD56034}" type="datetimeFigureOut">
              <a:rPr lang="en-US" smtClean="0"/>
              <a:t>5/24/18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313771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4F06C4-4051-8D47-876A-A15A5FD56034}"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138613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4F06C4-4051-8D47-876A-A15A5FD56034}" type="datetimeFigureOut">
              <a:rPr lang="en-US" smtClean="0"/>
              <a:t>5/24/18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166270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4F06C4-4051-8D47-876A-A15A5FD56034}" type="datetimeFigureOut">
              <a:rPr lang="en-US" smtClean="0"/>
              <a:t>5/24/18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224085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F06C4-4051-8D47-876A-A15A5FD56034}" type="datetimeFigureOut">
              <a:rPr lang="en-US" smtClean="0"/>
              <a:t>5/24/18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192157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4F06C4-4051-8D47-876A-A15A5FD56034}"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274872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4F06C4-4051-8D47-876A-A15A5FD56034}" type="datetimeFigureOut">
              <a:rPr lang="en-US" smtClean="0"/>
              <a:t>5/24/18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DB86D0-1257-E643-9EC2-79E005D7B5FC}" type="slidenum">
              <a:rPr lang="en-US" smtClean="0"/>
              <a:t>‹#›</a:t>
            </a:fld>
            <a:endParaRPr lang="en-US"/>
          </a:p>
        </p:txBody>
      </p:sp>
    </p:spTree>
    <p:extLst>
      <p:ext uri="{BB962C8B-B14F-4D97-AF65-F5344CB8AC3E}">
        <p14:creationId xmlns:p14="http://schemas.microsoft.com/office/powerpoint/2010/main" val="259851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34F06C4-4051-8D47-876A-A15A5FD56034}" type="datetimeFigureOut">
              <a:rPr lang="en-US" smtClean="0"/>
              <a:t>5/24/18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FDB86D0-1257-E643-9EC2-79E005D7B5FC}" type="slidenum">
              <a:rPr lang="en-US" smtClean="0"/>
              <a:t>‹#›</a:t>
            </a:fld>
            <a:endParaRPr lang="en-US"/>
          </a:p>
        </p:txBody>
      </p:sp>
    </p:spTree>
    <p:extLst>
      <p:ext uri="{BB962C8B-B14F-4D97-AF65-F5344CB8AC3E}">
        <p14:creationId xmlns:p14="http://schemas.microsoft.com/office/powerpoint/2010/main" val="254939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6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200" b="0" i="0" kern="1200" baseline="-250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55753FD8-F3B1-7D48-B901-DDA59D9A88DC}"/>
              </a:ext>
            </a:extLst>
          </p:cNvPr>
          <p:cNvSpPr>
            <a:spLocks noGrp="1"/>
          </p:cNvSpPr>
          <p:nvPr>
            <p:ph type="ctrTitle"/>
          </p:nvPr>
        </p:nvSpPr>
        <p:spPr>
          <a:xfrm rot="19140000">
            <a:off x="1912938" y="915988"/>
            <a:ext cx="5770562" cy="2355850"/>
          </a:xfrm>
        </p:spPr>
        <p:txBody>
          <a:bodyPr/>
          <a:lstStyle/>
          <a:p>
            <a:pPr eaLnBrk="1" hangingPunct="1"/>
            <a:r>
              <a:rPr lang="en-US" altLang="en-US" sz="2800"/>
              <a:t>Fundamentals of </a:t>
            </a:r>
            <a:br>
              <a:rPr lang="en-US" altLang="en-US" sz="2800"/>
            </a:br>
            <a:r>
              <a:rPr lang="en-US" altLang="en-US" sz="2800"/>
              <a:t>human resource management </a:t>
            </a:r>
            <a:br>
              <a:rPr lang="en-US" altLang="en-US" sz="2800"/>
            </a:br>
            <a:r>
              <a:rPr lang="en-US" altLang="en-US" sz="2400"/>
              <a:t>5</a:t>
            </a:r>
            <a:r>
              <a:rPr lang="en-US" altLang="en-US" sz="2400" baseline="30000"/>
              <a:t>th</a:t>
            </a:r>
            <a:r>
              <a:rPr lang="en-US" altLang="en-US" sz="2400"/>
              <a:t> edition</a:t>
            </a:r>
            <a:br>
              <a:rPr lang="en-US" altLang="en-US" sz="2400"/>
            </a:br>
            <a:r>
              <a:rPr lang="en-US" altLang="en-US" sz="2400"/>
              <a:t>By R.A. Noe, J.R. Hollenbeck, B. Gerhart, and P.M. Wright</a:t>
            </a:r>
          </a:p>
        </p:txBody>
      </p:sp>
      <p:sp>
        <p:nvSpPr>
          <p:cNvPr id="6" name="Subtitle 2">
            <a:extLst>
              <a:ext uri="{FF2B5EF4-FFF2-40B4-BE49-F238E27FC236}">
                <a16:creationId xmlns:a16="http://schemas.microsoft.com/office/drawing/2014/main" id="{BC65EB42-4489-7E48-986E-087E1714FE8C}"/>
              </a:ext>
            </a:extLst>
          </p:cNvPr>
          <p:cNvSpPr txBox="1">
            <a:spLocks/>
          </p:cNvSpPr>
          <p:nvPr/>
        </p:nvSpPr>
        <p:spPr bwMode="auto">
          <a:xfrm rot="19140000">
            <a:off x="3767139" y="2540001"/>
            <a:ext cx="651192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a:lstStyle>
            <a:lvl1pPr marL="0" indent="0" algn="l" rtl="0" eaLnBrk="0" fontAlgn="base" hangingPunct="0">
              <a:spcBef>
                <a:spcPts val="800"/>
              </a:spcBef>
              <a:spcAft>
                <a:spcPct val="0"/>
              </a:spcAft>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rtl="0" eaLnBrk="0" fontAlgn="base" hangingPunct="0">
              <a:spcBef>
                <a:spcPts val="300"/>
              </a:spcBef>
              <a:spcAft>
                <a:spcPct val="0"/>
              </a:spcAft>
              <a:buClr>
                <a:schemeClr val="accent2"/>
              </a:buClr>
              <a:buFont typeface="Wingdings" pitchFamily="2" charset="2"/>
              <a:buNone/>
              <a:defRPr sz="2800" kern="1200">
                <a:solidFill>
                  <a:schemeClr val="tx1">
                    <a:tint val="75000"/>
                  </a:schemeClr>
                </a:solidFill>
                <a:latin typeface="Calibri"/>
                <a:ea typeface="ＭＳ Ｐゴシック" charset="0"/>
                <a:cs typeface="+mn-cs"/>
              </a:defRPr>
            </a:lvl2pPr>
            <a:lvl3pPr marL="914400" indent="0" algn="ctr" rtl="0" eaLnBrk="0" fontAlgn="base" hangingPunct="0">
              <a:spcBef>
                <a:spcPts val="300"/>
              </a:spcBef>
              <a:spcAft>
                <a:spcPct val="0"/>
              </a:spcAft>
              <a:buClr>
                <a:schemeClr val="accent2"/>
              </a:buClr>
              <a:buFont typeface="Wingdings" pitchFamily="2" charset="2"/>
              <a:buNone/>
              <a:defRPr sz="2800" kern="1200">
                <a:solidFill>
                  <a:schemeClr val="tx1">
                    <a:tint val="75000"/>
                  </a:schemeClr>
                </a:solidFill>
                <a:latin typeface="Calibri"/>
                <a:ea typeface="ＭＳ Ｐゴシック" charset="0"/>
                <a:cs typeface="+mn-cs"/>
              </a:defRPr>
            </a:lvl3pPr>
            <a:lvl4pPr marL="1371600" indent="0" algn="ctr" rtl="0" eaLnBrk="0" fontAlgn="base" hangingPunct="0">
              <a:spcBef>
                <a:spcPts val="300"/>
              </a:spcBef>
              <a:spcAft>
                <a:spcPct val="0"/>
              </a:spcAft>
              <a:buClr>
                <a:schemeClr val="accent2"/>
              </a:buClr>
              <a:buFont typeface="Wingdings" pitchFamily="2" charset="2"/>
              <a:buNone/>
              <a:defRPr sz="2800" kern="1200">
                <a:solidFill>
                  <a:schemeClr val="tx1">
                    <a:tint val="75000"/>
                  </a:schemeClr>
                </a:solidFill>
                <a:latin typeface="Calibri"/>
                <a:ea typeface="ＭＳ Ｐゴシック" charset="0"/>
                <a:cs typeface="+mn-cs"/>
              </a:defRPr>
            </a:lvl4pPr>
            <a:lvl5pPr marL="1828800" indent="0" algn="ctr" rtl="0" eaLnBrk="0" fontAlgn="base" hangingPunct="0">
              <a:spcBef>
                <a:spcPts val="300"/>
              </a:spcBef>
              <a:spcAft>
                <a:spcPct val="0"/>
              </a:spcAft>
              <a:buClr>
                <a:schemeClr val="accent2"/>
              </a:buClr>
              <a:buFont typeface="Wingdings" pitchFamily="2" charset="2"/>
              <a:buNone/>
              <a:defRPr sz="2800" kern="1200">
                <a:solidFill>
                  <a:schemeClr val="tx1">
                    <a:tint val="75000"/>
                  </a:schemeClr>
                </a:solidFill>
                <a:latin typeface="Calibri"/>
                <a:ea typeface="ＭＳ Ｐゴシック" charset="0"/>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defRPr/>
            </a:pPr>
            <a:r>
              <a:rPr sz="3600"/>
              <a:t>Chapter 1 managing human resources</a:t>
            </a:r>
          </a:p>
        </p:txBody>
      </p:sp>
    </p:spTree>
    <p:extLst>
      <p:ext uri="{BB962C8B-B14F-4D97-AF65-F5344CB8AC3E}">
        <p14:creationId xmlns:p14="http://schemas.microsoft.com/office/powerpoint/2010/main" val="242993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D5986F4E-7F30-5C40-93ED-0E578ED49CE1}"/>
              </a:ext>
            </a:extLst>
          </p:cNvPr>
          <p:cNvSpPr>
            <a:spLocks noGrp="1"/>
          </p:cNvSpPr>
          <p:nvPr>
            <p:ph type="title"/>
          </p:nvPr>
        </p:nvSpPr>
        <p:spPr>
          <a:xfrm>
            <a:off x="2109788" y="681039"/>
            <a:ext cx="8101012" cy="1379537"/>
          </a:xfrm>
        </p:spPr>
        <p:txBody>
          <a:bodyPr anchor="t"/>
          <a:lstStyle/>
          <a:p>
            <a:pPr eaLnBrk="1" hangingPunct="1">
              <a:lnSpc>
                <a:spcPct val="90000"/>
              </a:lnSpc>
            </a:pPr>
            <a:r>
              <a:rPr lang="en-US" altLang="en-US">
                <a:latin typeface="Calibri" panose="020F0502020204030204" pitchFamily="34" charset="0"/>
              </a:rPr>
              <a:t>High-Performance Work System</a:t>
            </a:r>
          </a:p>
        </p:txBody>
      </p:sp>
      <p:sp>
        <p:nvSpPr>
          <p:cNvPr id="32770" name="Content Placeholder 2">
            <a:extLst>
              <a:ext uri="{FF2B5EF4-FFF2-40B4-BE49-F238E27FC236}">
                <a16:creationId xmlns:a16="http://schemas.microsoft.com/office/drawing/2014/main" id="{382DEC3C-25B3-734D-A197-1797BD741AEF}"/>
              </a:ext>
            </a:extLst>
          </p:cNvPr>
          <p:cNvSpPr>
            <a:spLocks noGrp="1"/>
          </p:cNvSpPr>
          <p:nvPr>
            <p:ph idx="1"/>
          </p:nvPr>
        </p:nvSpPr>
        <p:spPr>
          <a:xfrm>
            <a:off x="2109788" y="1600200"/>
            <a:ext cx="8101012" cy="4800600"/>
          </a:xfrm>
          <a:gradFill rotWithShape="1">
            <a:gsLst>
              <a:gs pos="0">
                <a:srgbClr val="F2F9E9"/>
              </a:gs>
              <a:gs pos="64999">
                <a:srgbClr val="DCEDC7"/>
              </a:gs>
              <a:gs pos="100000">
                <a:srgbClr val="CEE6AF"/>
              </a:gs>
            </a:gsLst>
            <a:lin ang="5400000" scaled="1"/>
          </a:gradFill>
          <a:ln cap="flat">
            <a:solidFill>
              <a:srgbClr val="7A9646"/>
            </a:solidFill>
            <a:miter lim="800000"/>
            <a:headEnd/>
            <a:tailEnd/>
          </a:ln>
          <a:effectLst>
            <a:outerShdw blurRad="40000" dist="20000" dir="5400000" rotWithShape="0">
              <a:srgbClr val="000000">
                <a:alpha val="37999"/>
              </a:srgbClr>
            </a:outerShdw>
          </a:effectLst>
        </p:spPr>
        <p:txBody>
          <a:bodyPr rtlCol="0">
            <a:normAutofit/>
          </a:bodyPr>
          <a:lstStyle/>
          <a:p>
            <a:pPr marL="320040" indent="-320040">
              <a:buNone/>
              <a:defRPr/>
            </a:pPr>
            <a:r>
              <a:rPr lang="en-US" dirty="0">
                <a:solidFill>
                  <a:srgbClr val="000000"/>
                </a:solidFill>
                <a:latin typeface="Calibri" charset="0"/>
              </a:rPr>
              <a:t>An organization in which technology, organizational structure, people, and processes all work together to give an organization a competitive advantage.</a:t>
            </a:r>
          </a:p>
        </p:txBody>
      </p:sp>
    </p:spTree>
    <p:extLst>
      <p:ext uri="{BB962C8B-B14F-4D97-AF65-F5344CB8AC3E}">
        <p14:creationId xmlns:p14="http://schemas.microsoft.com/office/powerpoint/2010/main" val="229713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EAF7-B1D2-E14A-BC9B-A173914047E4}"/>
              </a:ext>
            </a:extLst>
          </p:cNvPr>
          <p:cNvSpPr>
            <a:spLocks noGrp="1"/>
          </p:cNvSpPr>
          <p:nvPr>
            <p:ph type="title"/>
          </p:nvPr>
        </p:nvSpPr>
        <p:spPr>
          <a:xfrm>
            <a:off x="2089150" y="22225"/>
            <a:ext cx="8229600" cy="1143000"/>
          </a:xfrm>
          <a:solidFill>
            <a:schemeClr val="bg1"/>
          </a:solidFill>
          <a:ln w="57150" cmpd="thickThi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4"/>
          </a:lnRef>
          <a:fillRef idx="2">
            <a:schemeClr val="accent4"/>
          </a:fillRef>
          <a:effectRef idx="1">
            <a:schemeClr val="accent4"/>
          </a:effectRef>
          <a:fontRef idx="minor">
            <a:schemeClr val="dk1"/>
          </a:fontRef>
        </p:style>
        <p:txBody>
          <a:bodyPr rtlCol="0" anchor="t">
            <a:normAutofit fontScale="90000"/>
          </a:bodyPr>
          <a:lstStyle/>
          <a:p>
            <a:pPr>
              <a:defRPr/>
            </a:pPr>
            <a:r>
              <a:rPr lang="en-US" dirty="0">
                <a:solidFill>
                  <a:srgbClr val="FF0000"/>
                </a:solidFill>
                <a:ea typeface="ＭＳ Ｐゴシック" pitchFamily="34" charset="-128"/>
              </a:rPr>
              <a:t>Table 1.1: </a:t>
            </a:r>
            <a:r>
              <a:rPr lang="en-US" dirty="0">
                <a:solidFill>
                  <a:schemeClr val="accent4">
                    <a:lumMod val="75000"/>
                  </a:schemeClr>
                </a:solidFill>
                <a:latin typeface="Calibri" pitchFamily="34" charset="0"/>
                <a:ea typeface="ＭＳ Ｐゴシック" pitchFamily="34" charset="-128"/>
                <a:cs typeface="Calibri" pitchFamily="34" charset="0"/>
              </a:rPr>
              <a:t>Responsibilities of HR Departments</a:t>
            </a:r>
          </a:p>
        </p:txBody>
      </p:sp>
      <p:pic>
        <p:nvPicPr>
          <p:cNvPr id="23555" name="Picture 4">
            <a:extLst>
              <a:ext uri="{FF2B5EF4-FFF2-40B4-BE49-F238E27FC236}">
                <a16:creationId xmlns:a16="http://schemas.microsoft.com/office/drawing/2014/main" id="{88B5BBA1-E191-5A44-A069-B18FADA4F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475" y="1562101"/>
            <a:ext cx="6180138" cy="461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86875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a:extLst>
              <a:ext uri="{FF2B5EF4-FFF2-40B4-BE49-F238E27FC236}">
                <a16:creationId xmlns:a16="http://schemas.microsoft.com/office/drawing/2014/main" id="{3EC08D3E-A4A0-F244-A44F-1337F9831423}"/>
              </a:ext>
            </a:extLst>
          </p:cNvPr>
          <p:cNvSpPr>
            <a:spLocks noGrp="1"/>
          </p:cNvSpPr>
          <p:nvPr>
            <p:ph type="title"/>
          </p:nvPr>
        </p:nvSpPr>
        <p:spPr>
          <a:xfrm>
            <a:off x="2047875" y="712788"/>
            <a:ext cx="8229600" cy="1143000"/>
          </a:xfrm>
        </p:spPr>
        <p:txBody>
          <a:bodyPr anchor="t"/>
          <a:lstStyle/>
          <a:p>
            <a:pPr eaLnBrk="1" hangingPunct="1"/>
            <a:r>
              <a:rPr lang="en-US" altLang="en-US">
                <a:solidFill>
                  <a:schemeClr val="accent2"/>
                </a:solidFill>
                <a:latin typeface="Calibri" panose="020F0502020204030204" pitchFamily="34" charset="0"/>
              </a:rPr>
              <a:t>Analyzing and Designing Jobs</a:t>
            </a:r>
          </a:p>
        </p:txBody>
      </p:sp>
      <p:sp>
        <p:nvSpPr>
          <p:cNvPr id="43010" name="Text Placeholder 4">
            <a:extLst>
              <a:ext uri="{FF2B5EF4-FFF2-40B4-BE49-F238E27FC236}">
                <a16:creationId xmlns:a16="http://schemas.microsoft.com/office/drawing/2014/main" id="{9F920D15-B1D6-9A46-A339-F6577467A34B}"/>
              </a:ext>
            </a:extLst>
          </p:cNvPr>
          <p:cNvSpPr>
            <a:spLocks noGrp="1" noChangeArrowheads="1"/>
          </p:cNvSpPr>
          <p:nvPr>
            <p:ph type="body" idx="1"/>
          </p:nvPr>
        </p:nvSpPr>
        <p:spPr>
          <a:xfrm>
            <a:off x="2047875" y="1535113"/>
            <a:ext cx="4040188" cy="639762"/>
          </a:xfrm>
        </p:spPr>
        <p:txBody>
          <a:bodyPr/>
          <a:lstStyle/>
          <a:p>
            <a:pPr eaLnBrk="1" hangingPunct="1">
              <a:buFont typeface="Arial" panose="020B0604020202020204" pitchFamily="34" charset="0"/>
              <a:buNone/>
            </a:pPr>
            <a:r>
              <a:rPr lang="en-US" altLang="en-US">
                <a:ea typeface="ＭＳ Ｐゴシック" panose="020B0600070205080204" pitchFamily="34" charset="-128"/>
              </a:rPr>
              <a:t>Job Analysis</a:t>
            </a:r>
          </a:p>
        </p:txBody>
      </p:sp>
      <p:sp>
        <p:nvSpPr>
          <p:cNvPr id="37891" name="Content Placeholder 5">
            <a:extLst>
              <a:ext uri="{FF2B5EF4-FFF2-40B4-BE49-F238E27FC236}">
                <a16:creationId xmlns:a16="http://schemas.microsoft.com/office/drawing/2014/main" id="{BB199FCE-8DA0-E148-AFE4-4C11691A0555}"/>
              </a:ext>
            </a:extLst>
          </p:cNvPr>
          <p:cNvSpPr>
            <a:spLocks noGrp="1"/>
          </p:cNvSpPr>
          <p:nvPr>
            <p:ph sz="half" idx="2"/>
          </p:nvPr>
        </p:nvSpPr>
        <p:spPr>
          <a:xfrm>
            <a:off x="2047876" y="2174875"/>
            <a:ext cx="3929063" cy="4256088"/>
          </a:xfrm>
          <a:solidFill>
            <a:schemeClr val="accent2">
              <a:lumMod val="40000"/>
              <a:lumOff val="60000"/>
            </a:schemeClr>
          </a:solidFill>
        </p:spPr>
        <p:txBody>
          <a:bodyPr rtlCol="0">
            <a:normAutofit/>
          </a:bodyPr>
          <a:lstStyle/>
          <a:p>
            <a:pPr marL="0" indent="0">
              <a:buNone/>
              <a:defRPr/>
            </a:pPr>
            <a:r>
              <a:rPr lang="en-US" dirty="0">
                <a:solidFill>
                  <a:schemeClr val="tx1">
                    <a:lumMod val="75000"/>
                    <a:lumOff val="25000"/>
                  </a:schemeClr>
                </a:solidFill>
              </a:rPr>
              <a:t>Process of getting detailed information about jobs.</a:t>
            </a:r>
          </a:p>
        </p:txBody>
      </p:sp>
      <p:sp>
        <p:nvSpPr>
          <p:cNvPr id="43012" name="Text Placeholder 6">
            <a:extLst>
              <a:ext uri="{FF2B5EF4-FFF2-40B4-BE49-F238E27FC236}">
                <a16:creationId xmlns:a16="http://schemas.microsoft.com/office/drawing/2014/main" id="{580C4DC1-DCC9-A64B-897E-4C6B055ABF2E}"/>
              </a:ext>
            </a:extLst>
          </p:cNvPr>
          <p:cNvSpPr>
            <a:spLocks noGrp="1" noChangeArrowheads="1"/>
          </p:cNvSpPr>
          <p:nvPr>
            <p:ph type="body" sz="quarter" idx="3"/>
          </p:nvPr>
        </p:nvSpPr>
        <p:spPr>
          <a:xfrm>
            <a:off x="6235701" y="1535113"/>
            <a:ext cx="4041775" cy="639762"/>
          </a:xfrm>
        </p:spPr>
        <p:txBody>
          <a:bodyPr/>
          <a:lstStyle/>
          <a:p>
            <a:pPr eaLnBrk="1" hangingPunct="1">
              <a:buFont typeface="Arial" panose="020B0604020202020204" pitchFamily="34" charset="0"/>
              <a:buNone/>
            </a:pPr>
            <a:r>
              <a:rPr lang="en-US" altLang="en-US">
                <a:ea typeface="ＭＳ Ｐゴシック" panose="020B0600070205080204" pitchFamily="34" charset="-128"/>
              </a:rPr>
              <a:t>Job Design</a:t>
            </a:r>
          </a:p>
        </p:txBody>
      </p:sp>
      <p:sp>
        <p:nvSpPr>
          <p:cNvPr id="39941" name="Content Placeholder 7">
            <a:extLst>
              <a:ext uri="{FF2B5EF4-FFF2-40B4-BE49-F238E27FC236}">
                <a16:creationId xmlns:a16="http://schemas.microsoft.com/office/drawing/2014/main" id="{6EAB83F8-B15C-8744-BE35-CDF991AFD93B}"/>
              </a:ext>
            </a:extLst>
          </p:cNvPr>
          <p:cNvSpPr>
            <a:spLocks noGrp="1"/>
          </p:cNvSpPr>
          <p:nvPr>
            <p:ph sz="quarter" idx="4"/>
          </p:nvPr>
        </p:nvSpPr>
        <p:spPr>
          <a:xfrm>
            <a:off x="5964238" y="2174875"/>
            <a:ext cx="4178300" cy="4267200"/>
          </a:xfrm>
          <a:solidFill>
            <a:schemeClr val="accent3">
              <a:lumMod val="40000"/>
              <a:lumOff val="60000"/>
            </a:schemeClr>
          </a:solidFill>
        </p:spPr>
        <p:txBody>
          <a:bodyPr rtlCol="0">
            <a:normAutofit/>
          </a:bodyPr>
          <a:lstStyle/>
          <a:p>
            <a:pPr marL="0" indent="0">
              <a:buNone/>
              <a:defRPr/>
            </a:pPr>
            <a:r>
              <a:rPr lang="en-US" dirty="0">
                <a:solidFill>
                  <a:schemeClr val="tx1">
                    <a:lumMod val="75000"/>
                    <a:lumOff val="25000"/>
                  </a:schemeClr>
                </a:solidFill>
              </a:rPr>
              <a:t>Process of defining the way work will be performed and the tasks that a given job requires.</a:t>
            </a:r>
          </a:p>
        </p:txBody>
      </p:sp>
    </p:spTree>
    <p:extLst>
      <p:ext uri="{BB962C8B-B14F-4D97-AF65-F5344CB8AC3E}">
        <p14:creationId xmlns:p14="http://schemas.microsoft.com/office/powerpoint/2010/main" val="223208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9DC426A5-5E4B-FD4D-9586-01949CB27A77}"/>
              </a:ext>
            </a:extLst>
          </p:cNvPr>
          <p:cNvSpPr>
            <a:spLocks noGrp="1"/>
          </p:cNvSpPr>
          <p:nvPr>
            <p:ph type="title"/>
          </p:nvPr>
        </p:nvSpPr>
        <p:spPr>
          <a:xfrm>
            <a:off x="2058988" y="947739"/>
            <a:ext cx="8229600" cy="1176337"/>
          </a:xfrm>
        </p:spPr>
        <p:txBody>
          <a:bodyPr anchor="t"/>
          <a:lstStyle/>
          <a:p>
            <a:pPr eaLnBrk="1" hangingPunct="1">
              <a:lnSpc>
                <a:spcPct val="80000"/>
              </a:lnSpc>
            </a:pPr>
            <a:r>
              <a:rPr lang="en-US" altLang="en-US">
                <a:latin typeface="Calibri" panose="020F0502020204030204" pitchFamily="34" charset="0"/>
              </a:rPr>
              <a:t>Recruiting and Hiring Employees</a:t>
            </a:r>
          </a:p>
        </p:txBody>
      </p:sp>
      <p:sp>
        <p:nvSpPr>
          <p:cNvPr id="45058" name="Text Placeholder 2">
            <a:extLst>
              <a:ext uri="{FF2B5EF4-FFF2-40B4-BE49-F238E27FC236}">
                <a16:creationId xmlns:a16="http://schemas.microsoft.com/office/drawing/2014/main" id="{AE4BCF93-C837-6747-9624-3D3FC0B3C32C}"/>
              </a:ext>
            </a:extLst>
          </p:cNvPr>
          <p:cNvSpPr>
            <a:spLocks noGrp="1" noChangeArrowheads="1"/>
          </p:cNvSpPr>
          <p:nvPr>
            <p:ph type="body" idx="1"/>
          </p:nvPr>
        </p:nvSpPr>
        <p:spPr>
          <a:xfrm>
            <a:off x="2058989" y="1535113"/>
            <a:ext cx="4040187" cy="639762"/>
          </a:xfrm>
        </p:spPr>
        <p:txBody>
          <a:bodyPr/>
          <a:lstStyle/>
          <a:p>
            <a:pPr algn="ctr" eaLnBrk="1" hangingPunct="1">
              <a:buFont typeface="Arial" panose="020B0604020202020204" pitchFamily="34" charset="0"/>
              <a:buNone/>
            </a:pPr>
            <a:r>
              <a:rPr lang="en-US" altLang="en-US">
                <a:ea typeface="ＭＳ Ｐゴシック" panose="020B0600070205080204" pitchFamily="34" charset="-128"/>
              </a:rPr>
              <a:t>Recruitment</a:t>
            </a:r>
          </a:p>
        </p:txBody>
      </p:sp>
      <p:sp>
        <p:nvSpPr>
          <p:cNvPr id="41987" name="Content Placeholder 3">
            <a:extLst>
              <a:ext uri="{FF2B5EF4-FFF2-40B4-BE49-F238E27FC236}">
                <a16:creationId xmlns:a16="http://schemas.microsoft.com/office/drawing/2014/main" id="{96A9CF2F-CB3E-FE43-9B60-EDFFEA4F91F0}"/>
              </a:ext>
            </a:extLst>
          </p:cNvPr>
          <p:cNvSpPr>
            <a:spLocks noGrp="1"/>
          </p:cNvSpPr>
          <p:nvPr>
            <p:ph sz="half" idx="2"/>
          </p:nvPr>
        </p:nvSpPr>
        <p:spPr>
          <a:xfrm>
            <a:off x="2058989" y="2174875"/>
            <a:ext cx="4040187" cy="4256088"/>
          </a:xfrm>
          <a:solidFill>
            <a:schemeClr val="accent3">
              <a:lumMod val="40000"/>
              <a:lumOff val="60000"/>
            </a:schemeClr>
          </a:solidFill>
        </p:spPr>
        <p:txBody>
          <a:bodyPr rtlCol="0">
            <a:normAutofit/>
          </a:bodyPr>
          <a:lstStyle/>
          <a:p>
            <a:pPr marL="0" indent="0">
              <a:buNone/>
              <a:defRPr/>
            </a:pPr>
            <a:r>
              <a:rPr lang="en-US" sz="2700">
                <a:solidFill>
                  <a:srgbClr val="000000"/>
                </a:solidFill>
              </a:rPr>
              <a:t>The process through which the organization seeks applicants for potential employment.</a:t>
            </a:r>
          </a:p>
        </p:txBody>
      </p:sp>
      <p:sp>
        <p:nvSpPr>
          <p:cNvPr id="45060" name="Text Placeholder 4">
            <a:extLst>
              <a:ext uri="{FF2B5EF4-FFF2-40B4-BE49-F238E27FC236}">
                <a16:creationId xmlns:a16="http://schemas.microsoft.com/office/drawing/2014/main" id="{D181F3F7-A4EA-A04A-B15E-042C90BB85A7}"/>
              </a:ext>
            </a:extLst>
          </p:cNvPr>
          <p:cNvSpPr>
            <a:spLocks noGrp="1" noChangeArrowheads="1"/>
          </p:cNvSpPr>
          <p:nvPr>
            <p:ph type="body" sz="quarter" idx="3"/>
          </p:nvPr>
        </p:nvSpPr>
        <p:spPr>
          <a:xfrm>
            <a:off x="6246814" y="1535113"/>
            <a:ext cx="4041775" cy="639762"/>
          </a:xfrm>
        </p:spPr>
        <p:txBody>
          <a:bodyPr/>
          <a:lstStyle/>
          <a:p>
            <a:pPr algn="ctr" eaLnBrk="1" hangingPunct="1">
              <a:buFont typeface="Arial" panose="020B0604020202020204" pitchFamily="34" charset="0"/>
              <a:buNone/>
            </a:pPr>
            <a:r>
              <a:rPr lang="en-US" altLang="en-US">
                <a:ea typeface="ＭＳ Ｐゴシック" panose="020B0600070205080204" pitchFamily="34" charset="-128"/>
              </a:rPr>
              <a:t>Selection</a:t>
            </a:r>
          </a:p>
        </p:txBody>
      </p:sp>
      <p:sp>
        <p:nvSpPr>
          <p:cNvPr id="41989" name="Content Placeholder 5">
            <a:extLst>
              <a:ext uri="{FF2B5EF4-FFF2-40B4-BE49-F238E27FC236}">
                <a16:creationId xmlns:a16="http://schemas.microsoft.com/office/drawing/2014/main" id="{93C8C80C-7D36-7740-853F-78E16949DECE}"/>
              </a:ext>
            </a:extLst>
          </p:cNvPr>
          <p:cNvSpPr>
            <a:spLocks noGrp="1"/>
          </p:cNvSpPr>
          <p:nvPr>
            <p:ph sz="quarter" idx="4"/>
          </p:nvPr>
        </p:nvSpPr>
        <p:spPr>
          <a:xfrm>
            <a:off x="6246814" y="2174875"/>
            <a:ext cx="4041775" cy="4267200"/>
          </a:xfrm>
          <a:solidFill>
            <a:schemeClr val="accent5">
              <a:lumMod val="60000"/>
              <a:lumOff val="40000"/>
            </a:schemeClr>
          </a:solidFill>
        </p:spPr>
        <p:txBody>
          <a:bodyPr rtlCol="0">
            <a:normAutofit/>
          </a:bodyPr>
          <a:lstStyle/>
          <a:p>
            <a:pPr marL="0" indent="0">
              <a:buNone/>
              <a:defRPr/>
            </a:pPr>
            <a:r>
              <a:rPr lang="en-US" sz="2700">
                <a:solidFill>
                  <a:srgbClr val="000000"/>
                </a:solidFill>
              </a:rPr>
              <a:t>The process by which the organization attempts to identify applicants with the necessary knowledge, skills, abilities, and other characteristics that will help the organization achieve its goals.</a:t>
            </a:r>
          </a:p>
        </p:txBody>
      </p:sp>
    </p:spTree>
    <p:extLst>
      <p:ext uri="{BB962C8B-B14F-4D97-AF65-F5344CB8AC3E}">
        <p14:creationId xmlns:p14="http://schemas.microsoft.com/office/powerpoint/2010/main" val="270540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DF1341C0-2E5D-7948-86F0-56CE7F4F48CA}"/>
              </a:ext>
            </a:extLst>
          </p:cNvPr>
          <p:cNvSpPr>
            <a:spLocks noGrp="1"/>
          </p:cNvSpPr>
          <p:nvPr>
            <p:ph type="title"/>
          </p:nvPr>
        </p:nvSpPr>
        <p:spPr>
          <a:xfrm>
            <a:off x="2103438" y="579438"/>
            <a:ext cx="8229600" cy="1143000"/>
          </a:xfrm>
        </p:spPr>
        <p:txBody>
          <a:bodyPr anchor="t"/>
          <a:lstStyle/>
          <a:p>
            <a:pPr eaLnBrk="1" hangingPunct="1"/>
            <a:r>
              <a:rPr lang="en-US" altLang="en-US">
                <a:latin typeface="Calibri" panose="020F0502020204030204" pitchFamily="34" charset="0"/>
              </a:rPr>
              <a:t>Qualities of Job Candidates</a:t>
            </a:r>
          </a:p>
        </p:txBody>
      </p:sp>
      <p:sp>
        <p:nvSpPr>
          <p:cNvPr id="26627" name="Rectangle 3">
            <a:extLst>
              <a:ext uri="{FF2B5EF4-FFF2-40B4-BE49-F238E27FC236}">
                <a16:creationId xmlns:a16="http://schemas.microsoft.com/office/drawing/2014/main" id="{FF59C0F3-2C8C-FD47-B065-C72D339BFA52}"/>
              </a:ext>
            </a:extLst>
          </p:cNvPr>
          <p:cNvSpPr>
            <a:spLocks noGrp="1" noChangeArrowheads="1"/>
          </p:cNvSpPr>
          <p:nvPr>
            <p:ph idx="1"/>
          </p:nvPr>
        </p:nvSpPr>
        <p:spPr>
          <a:xfrm>
            <a:off x="2103438" y="1600200"/>
            <a:ext cx="8229600" cy="4800600"/>
          </a:xfrm>
          <a:solidFill>
            <a:srgbClr val="FFAE37"/>
          </a:solidFill>
        </p:spPr>
        <p:txBody>
          <a:bodyPr rtlCol="0">
            <a:normAutofit/>
          </a:bodyPr>
          <a:lstStyle/>
          <a:p>
            <a:pPr>
              <a:buFont typeface="Wingdings 3" charset="2"/>
              <a:buChar char=""/>
              <a:defRPr/>
            </a:pPr>
            <a:r>
              <a:rPr lang="en-US" altLang="en-US" sz="2400">
                <a:solidFill>
                  <a:schemeClr val="tx1">
                    <a:lumMod val="75000"/>
                    <a:lumOff val="25000"/>
                  </a:schemeClr>
                </a:solidFill>
                <a:ea typeface="ＭＳ Ｐゴシック" charset="-128"/>
              </a:rPr>
              <a:t>Which of the following qualities were in the top 5 as reported by employers?</a:t>
            </a:r>
          </a:p>
          <a:p>
            <a:pPr marL="971550" lvl="1" indent="-514350">
              <a:buClr>
                <a:srgbClr val="10224E"/>
              </a:buClr>
              <a:buFont typeface="Calibri" charset="0"/>
              <a:buAutoNum type="alphaUcPeriod"/>
              <a:defRPr/>
            </a:pPr>
            <a:r>
              <a:rPr lang="en-US" altLang="en-US">
                <a:solidFill>
                  <a:schemeClr val="tx1">
                    <a:lumMod val="75000"/>
                    <a:lumOff val="25000"/>
                  </a:schemeClr>
                </a:solidFill>
                <a:ea typeface="ＭＳ Ｐゴシック" charset="-128"/>
              </a:rPr>
              <a:t>Technical skills</a:t>
            </a:r>
          </a:p>
          <a:p>
            <a:pPr marL="971550" lvl="1" indent="-514350">
              <a:buClr>
                <a:srgbClr val="10224E"/>
              </a:buClr>
              <a:buFont typeface="Calibri" charset="0"/>
              <a:buAutoNum type="alphaUcPeriod"/>
              <a:defRPr/>
            </a:pPr>
            <a:r>
              <a:rPr lang="en-US" altLang="en-US">
                <a:solidFill>
                  <a:schemeClr val="tx1">
                    <a:lumMod val="75000"/>
                    <a:lumOff val="25000"/>
                  </a:schemeClr>
                </a:solidFill>
                <a:ea typeface="ＭＳ Ｐゴシック" charset="-128"/>
              </a:rPr>
              <a:t>Intelligence</a:t>
            </a:r>
          </a:p>
          <a:p>
            <a:pPr marL="971550" lvl="1" indent="-514350">
              <a:buClr>
                <a:srgbClr val="10224E"/>
              </a:buClr>
              <a:buFont typeface="Calibri" charset="0"/>
              <a:buAutoNum type="alphaUcPeriod"/>
              <a:defRPr/>
            </a:pPr>
            <a:r>
              <a:rPr lang="en-US" altLang="en-US">
                <a:solidFill>
                  <a:schemeClr val="tx1">
                    <a:lumMod val="75000"/>
                    <a:lumOff val="25000"/>
                  </a:schemeClr>
                </a:solidFill>
                <a:ea typeface="ＭＳ Ｐゴシック" charset="-128"/>
              </a:rPr>
              <a:t>Interpersonal skills</a:t>
            </a:r>
          </a:p>
          <a:p>
            <a:pPr marL="971550" lvl="1" indent="-514350">
              <a:buClr>
                <a:srgbClr val="10224E"/>
              </a:buClr>
              <a:buFont typeface="Calibri" charset="0"/>
              <a:buAutoNum type="alphaUcPeriod"/>
              <a:defRPr/>
            </a:pPr>
            <a:r>
              <a:rPr lang="en-US" altLang="en-US">
                <a:solidFill>
                  <a:schemeClr val="tx1">
                    <a:lumMod val="75000"/>
                    <a:lumOff val="25000"/>
                  </a:schemeClr>
                </a:solidFill>
                <a:ea typeface="ＭＳ Ｐゴシック" charset="-128"/>
              </a:rPr>
              <a:t>Computer skills</a:t>
            </a:r>
          </a:p>
          <a:p>
            <a:pPr marL="971550" lvl="1" indent="-514350">
              <a:buClr>
                <a:srgbClr val="10224E"/>
              </a:buClr>
              <a:buFont typeface="Wingdings 3" charset="2"/>
              <a:buChar char=""/>
              <a:defRPr/>
            </a:pPr>
            <a:endParaRPr lang="en-US" altLang="en-US">
              <a:solidFill>
                <a:schemeClr val="tx1">
                  <a:lumMod val="75000"/>
                  <a:lumOff val="25000"/>
                </a:schemeClr>
              </a:solidFill>
              <a:ea typeface="ＭＳ Ｐゴシック" charset="-128"/>
            </a:endParaRPr>
          </a:p>
        </p:txBody>
      </p:sp>
    </p:spTree>
    <p:extLst>
      <p:ext uri="{BB962C8B-B14F-4D97-AF65-F5344CB8AC3E}">
        <p14:creationId xmlns:p14="http://schemas.microsoft.com/office/powerpoint/2010/main" val="111440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56510F-7A65-EC47-A6C1-913D58903CAF}"/>
              </a:ext>
            </a:extLst>
          </p:cNvPr>
          <p:cNvSpPr>
            <a:spLocks noGrp="1"/>
          </p:cNvSpPr>
          <p:nvPr>
            <p:ph type="title"/>
          </p:nvPr>
        </p:nvSpPr>
        <p:spPr>
          <a:xfrm>
            <a:off x="2058988" y="579438"/>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t">
            <a:noAutofit/>
          </a:bodyPr>
          <a:lstStyle/>
          <a:p>
            <a:pPr>
              <a:defRPr/>
            </a:pPr>
            <a:r>
              <a:rPr lang="en-US" sz="4000" dirty="0">
                <a:solidFill>
                  <a:srgbClr val="FF0000"/>
                </a:solidFill>
                <a:latin typeface="Calibri" pitchFamily="34" charset="0"/>
                <a:ea typeface="ＭＳ Ｐゴシック" pitchFamily="34" charset="-128"/>
                <a:cs typeface="Calibri" pitchFamily="34" charset="0"/>
              </a:rPr>
              <a:t>Table 1.2: </a:t>
            </a:r>
            <a:r>
              <a:rPr lang="en-US" sz="4000" dirty="0">
                <a:solidFill>
                  <a:schemeClr val="accent2"/>
                </a:solidFill>
                <a:latin typeface="Calibri" pitchFamily="34" charset="0"/>
                <a:ea typeface="ＭＳ Ｐゴシック" pitchFamily="34" charset="-128"/>
                <a:cs typeface="Calibri" pitchFamily="34" charset="0"/>
              </a:rPr>
              <a:t>Top Qualities Employers Seek in Job Candidates</a:t>
            </a:r>
          </a:p>
        </p:txBody>
      </p:sp>
      <p:pic>
        <p:nvPicPr>
          <p:cNvPr id="49154" name="Content Placeholder 12" descr="noe30468_tb0102.jpg">
            <a:extLst>
              <a:ext uri="{FF2B5EF4-FFF2-40B4-BE49-F238E27FC236}">
                <a16:creationId xmlns:a16="http://schemas.microsoft.com/office/drawing/2014/main" id="{C190CA55-8D94-F64B-A52A-A511583478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59038" y="2173289"/>
            <a:ext cx="7078662" cy="2073275"/>
          </a:xfrm>
        </p:spPr>
      </p:pic>
    </p:spTree>
    <p:extLst>
      <p:ext uri="{BB962C8B-B14F-4D97-AF65-F5344CB8AC3E}">
        <p14:creationId xmlns:p14="http://schemas.microsoft.com/office/powerpoint/2010/main" val="418433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3">
            <a:extLst>
              <a:ext uri="{FF2B5EF4-FFF2-40B4-BE49-F238E27FC236}">
                <a16:creationId xmlns:a16="http://schemas.microsoft.com/office/drawing/2014/main" id="{68AE9057-D685-CD46-A24B-B5ACD713E23B}"/>
              </a:ext>
            </a:extLst>
          </p:cNvPr>
          <p:cNvSpPr>
            <a:spLocks noGrp="1"/>
          </p:cNvSpPr>
          <p:nvPr>
            <p:ph type="title"/>
          </p:nvPr>
        </p:nvSpPr>
        <p:spPr>
          <a:xfrm>
            <a:off x="2058988" y="930275"/>
            <a:ext cx="8229600" cy="1143000"/>
          </a:xfrm>
        </p:spPr>
        <p:txBody>
          <a:bodyPr anchor="t"/>
          <a:lstStyle/>
          <a:p>
            <a:pPr eaLnBrk="1" hangingPunct="1">
              <a:lnSpc>
                <a:spcPct val="80000"/>
              </a:lnSpc>
            </a:pPr>
            <a:r>
              <a:rPr lang="en-US" altLang="en-US">
                <a:latin typeface="Calibri" panose="020F0502020204030204" pitchFamily="34" charset="0"/>
              </a:rPr>
              <a:t>Training and Developing Employees</a:t>
            </a:r>
          </a:p>
        </p:txBody>
      </p:sp>
      <p:sp>
        <p:nvSpPr>
          <p:cNvPr id="51202" name="Text Placeholder 4">
            <a:extLst>
              <a:ext uri="{FF2B5EF4-FFF2-40B4-BE49-F238E27FC236}">
                <a16:creationId xmlns:a16="http://schemas.microsoft.com/office/drawing/2014/main" id="{03DF3AA2-D727-B546-8D94-DE941B927833}"/>
              </a:ext>
            </a:extLst>
          </p:cNvPr>
          <p:cNvSpPr>
            <a:spLocks noGrp="1" noChangeArrowheads="1"/>
          </p:cNvSpPr>
          <p:nvPr>
            <p:ph type="body" idx="1"/>
          </p:nvPr>
        </p:nvSpPr>
        <p:spPr>
          <a:xfrm>
            <a:off x="2058989" y="1535113"/>
            <a:ext cx="4040187" cy="639762"/>
          </a:xfrm>
        </p:spPr>
        <p:txBody>
          <a:bodyPr/>
          <a:lstStyle/>
          <a:p>
            <a:pPr algn="ctr" eaLnBrk="1" hangingPunct="1">
              <a:buFont typeface="Arial" panose="020B0604020202020204" pitchFamily="34" charset="0"/>
              <a:buNone/>
            </a:pPr>
            <a:r>
              <a:rPr lang="en-US" altLang="en-US">
                <a:ea typeface="ＭＳ Ｐゴシック" panose="020B0600070205080204" pitchFamily="34" charset="-128"/>
              </a:rPr>
              <a:t>Training</a:t>
            </a:r>
          </a:p>
        </p:txBody>
      </p:sp>
      <p:sp>
        <p:nvSpPr>
          <p:cNvPr id="48131" name="Content Placeholder 5">
            <a:extLst>
              <a:ext uri="{FF2B5EF4-FFF2-40B4-BE49-F238E27FC236}">
                <a16:creationId xmlns:a16="http://schemas.microsoft.com/office/drawing/2014/main" id="{3D72A69D-01A2-514D-BEE7-82367D1A2C1C}"/>
              </a:ext>
            </a:extLst>
          </p:cNvPr>
          <p:cNvSpPr>
            <a:spLocks noGrp="1"/>
          </p:cNvSpPr>
          <p:nvPr>
            <p:ph sz="half" idx="2"/>
          </p:nvPr>
        </p:nvSpPr>
        <p:spPr>
          <a:xfrm>
            <a:off x="2058989" y="2174875"/>
            <a:ext cx="4040187" cy="4256088"/>
          </a:xfrm>
          <a:solidFill>
            <a:schemeClr val="accent4">
              <a:lumMod val="40000"/>
              <a:lumOff val="60000"/>
            </a:schemeClr>
          </a:solidFill>
        </p:spPr>
        <p:txBody>
          <a:bodyPr rtlCol="0">
            <a:normAutofit/>
          </a:bodyPr>
          <a:lstStyle/>
          <a:p>
            <a:pPr marL="0" indent="0">
              <a:buNone/>
              <a:defRPr/>
            </a:pPr>
            <a:r>
              <a:rPr lang="en-US" dirty="0">
                <a:solidFill>
                  <a:schemeClr val="tx1">
                    <a:lumMod val="75000"/>
                    <a:lumOff val="25000"/>
                  </a:schemeClr>
                </a:solidFill>
              </a:rPr>
              <a:t>A planned effort to enable employees to learn job-related knowledge, skills, and behavior.</a:t>
            </a:r>
          </a:p>
        </p:txBody>
      </p:sp>
      <p:sp>
        <p:nvSpPr>
          <p:cNvPr id="51204" name="Text Placeholder 6">
            <a:extLst>
              <a:ext uri="{FF2B5EF4-FFF2-40B4-BE49-F238E27FC236}">
                <a16:creationId xmlns:a16="http://schemas.microsoft.com/office/drawing/2014/main" id="{B030D4D6-191B-884D-9A9F-61C89A567ADB}"/>
              </a:ext>
            </a:extLst>
          </p:cNvPr>
          <p:cNvSpPr>
            <a:spLocks noGrp="1" noChangeArrowheads="1"/>
          </p:cNvSpPr>
          <p:nvPr>
            <p:ph type="body" sz="quarter" idx="3"/>
          </p:nvPr>
        </p:nvSpPr>
        <p:spPr>
          <a:xfrm>
            <a:off x="6246814" y="1535113"/>
            <a:ext cx="4041775" cy="639762"/>
          </a:xfrm>
        </p:spPr>
        <p:txBody>
          <a:bodyPr/>
          <a:lstStyle/>
          <a:p>
            <a:pPr algn="ctr" eaLnBrk="1" hangingPunct="1">
              <a:buFont typeface="Arial" panose="020B0604020202020204" pitchFamily="34" charset="0"/>
              <a:buNone/>
            </a:pPr>
            <a:r>
              <a:rPr lang="en-US" altLang="en-US">
                <a:ea typeface="ＭＳ Ｐゴシック" panose="020B0600070205080204" pitchFamily="34" charset="-128"/>
              </a:rPr>
              <a:t>Development</a:t>
            </a:r>
          </a:p>
        </p:txBody>
      </p:sp>
      <p:sp>
        <p:nvSpPr>
          <p:cNvPr id="48133" name="Content Placeholder 7">
            <a:extLst>
              <a:ext uri="{FF2B5EF4-FFF2-40B4-BE49-F238E27FC236}">
                <a16:creationId xmlns:a16="http://schemas.microsoft.com/office/drawing/2014/main" id="{81E00D10-7025-F641-A746-91DE9EAB7B3F}"/>
              </a:ext>
            </a:extLst>
          </p:cNvPr>
          <p:cNvSpPr>
            <a:spLocks noGrp="1"/>
          </p:cNvSpPr>
          <p:nvPr>
            <p:ph sz="quarter" idx="4"/>
          </p:nvPr>
        </p:nvSpPr>
        <p:spPr>
          <a:xfrm>
            <a:off x="6246814" y="2174875"/>
            <a:ext cx="4041775" cy="4267200"/>
          </a:xfrm>
          <a:solidFill>
            <a:schemeClr val="accent5">
              <a:lumMod val="40000"/>
              <a:lumOff val="60000"/>
            </a:schemeClr>
          </a:solidFill>
        </p:spPr>
        <p:txBody>
          <a:bodyPr rtlCol="0">
            <a:normAutofit/>
          </a:bodyPr>
          <a:lstStyle/>
          <a:p>
            <a:pPr marL="0" indent="0">
              <a:buNone/>
              <a:defRPr/>
            </a:pPr>
            <a:r>
              <a:rPr lang="en-US">
                <a:solidFill>
                  <a:schemeClr val="tx1">
                    <a:lumMod val="75000"/>
                    <a:lumOff val="25000"/>
                  </a:schemeClr>
                </a:solidFill>
                <a:latin typeface="Calibri" pitchFamily="34" charset="0"/>
                <a:ea typeface="ＭＳ Ｐゴシック" pitchFamily="34" charset="-128"/>
              </a:rPr>
              <a:t>Acquisition of knowledge, skills, and behaviors that improve an employee</a:t>
            </a:r>
            <a:r>
              <a:rPr lang="ja-JP" altLang="en-US">
                <a:solidFill>
                  <a:schemeClr val="tx1">
                    <a:lumMod val="75000"/>
                    <a:lumOff val="25000"/>
                  </a:schemeClr>
                </a:solidFill>
                <a:latin typeface="Calibri" pitchFamily="34" charset="0"/>
              </a:rPr>
              <a:t>’</a:t>
            </a:r>
            <a:r>
              <a:rPr lang="en-US" altLang="ja-JP">
                <a:solidFill>
                  <a:schemeClr val="tx1">
                    <a:lumMod val="75000"/>
                    <a:lumOff val="25000"/>
                  </a:schemeClr>
                </a:solidFill>
                <a:latin typeface="Calibri" pitchFamily="34" charset="0"/>
              </a:rPr>
              <a:t>s ability to meet changes in job requirements and in customer demands.</a:t>
            </a:r>
            <a:endParaRPr lang="en-US">
              <a:solidFill>
                <a:schemeClr val="tx1">
                  <a:lumMod val="75000"/>
                  <a:lumOff val="25000"/>
                </a:schemeClr>
              </a:solidFill>
              <a:latin typeface="Calibri" pitchFamily="34" charset="0"/>
              <a:ea typeface="ＭＳ Ｐゴシック" pitchFamily="34" charset="-128"/>
            </a:endParaRPr>
          </a:p>
        </p:txBody>
      </p:sp>
    </p:spTree>
    <p:extLst>
      <p:ext uri="{BB962C8B-B14F-4D97-AF65-F5344CB8AC3E}">
        <p14:creationId xmlns:p14="http://schemas.microsoft.com/office/powerpoint/2010/main" val="3989340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6">
            <a:extLst>
              <a:ext uri="{FF2B5EF4-FFF2-40B4-BE49-F238E27FC236}">
                <a16:creationId xmlns:a16="http://schemas.microsoft.com/office/drawing/2014/main" id="{91B8F081-1F27-AB44-959D-34FF5B8B590A}"/>
              </a:ext>
            </a:extLst>
          </p:cNvPr>
          <p:cNvSpPr>
            <a:spLocks noGrp="1"/>
          </p:cNvSpPr>
          <p:nvPr>
            <p:ph type="title"/>
          </p:nvPr>
        </p:nvSpPr>
        <p:spPr>
          <a:xfrm>
            <a:off x="2063750" y="714375"/>
            <a:ext cx="8229600" cy="1143000"/>
          </a:xfrm>
        </p:spPr>
        <p:txBody>
          <a:bodyPr anchor="t"/>
          <a:lstStyle/>
          <a:p>
            <a:pPr eaLnBrk="1" hangingPunct="1"/>
            <a:r>
              <a:rPr lang="en-US" altLang="en-US">
                <a:latin typeface="Calibri" panose="020F0502020204030204" pitchFamily="34" charset="0"/>
              </a:rPr>
              <a:t>Managing Performance</a:t>
            </a:r>
          </a:p>
        </p:txBody>
      </p:sp>
      <p:sp>
        <p:nvSpPr>
          <p:cNvPr id="50178" name="Content Placeholder 7">
            <a:extLst>
              <a:ext uri="{FF2B5EF4-FFF2-40B4-BE49-F238E27FC236}">
                <a16:creationId xmlns:a16="http://schemas.microsoft.com/office/drawing/2014/main" id="{72298423-2BA3-D14B-AC25-C327F2733371}"/>
              </a:ext>
            </a:extLst>
          </p:cNvPr>
          <p:cNvSpPr>
            <a:spLocks noGrp="1"/>
          </p:cNvSpPr>
          <p:nvPr>
            <p:ph idx="1"/>
          </p:nvPr>
        </p:nvSpPr>
        <p:spPr>
          <a:xfrm>
            <a:off x="2063750" y="1566863"/>
            <a:ext cx="8229600" cy="4800600"/>
          </a:xfrm>
          <a:solidFill>
            <a:schemeClr val="accent3">
              <a:lumMod val="40000"/>
              <a:lumOff val="60000"/>
            </a:schemeClr>
          </a:solidFill>
        </p:spPr>
        <p:txBody>
          <a:bodyPr rtlCol="0">
            <a:normAutofit/>
          </a:bodyPr>
          <a:lstStyle/>
          <a:p>
            <a:pPr marL="0" indent="0">
              <a:buNone/>
              <a:defRPr/>
            </a:pPr>
            <a:r>
              <a:rPr lang="en-US" altLang="en-US">
                <a:solidFill>
                  <a:srgbClr val="000090"/>
                </a:solidFill>
                <a:latin typeface="Calibri" charset="0"/>
                <a:ea typeface="ＭＳ Ｐゴシック" charset="-128"/>
              </a:rPr>
              <a:t>Performance Management – </a:t>
            </a:r>
            <a:r>
              <a:rPr lang="en-US" altLang="en-US">
                <a:solidFill>
                  <a:schemeClr val="tx1">
                    <a:lumMod val="75000"/>
                    <a:lumOff val="25000"/>
                  </a:schemeClr>
                </a:solidFill>
                <a:latin typeface="Calibri" charset="0"/>
                <a:ea typeface="ＭＳ Ｐゴシック" charset="-128"/>
              </a:rPr>
              <a:t>The process of ensuring that employees</a:t>
            </a:r>
            <a:r>
              <a:rPr lang="ja-JP" altLang="en-US">
                <a:solidFill>
                  <a:schemeClr val="tx1">
                    <a:lumMod val="75000"/>
                    <a:lumOff val="25000"/>
                  </a:schemeClr>
                </a:solidFill>
                <a:latin typeface="Calibri" charset="0"/>
                <a:cs typeface="HGPｺﾞｼｯｸE" charset="-128"/>
              </a:rPr>
              <a:t>’</a:t>
            </a:r>
            <a:r>
              <a:rPr lang="en-US" altLang="ja-JP">
                <a:solidFill>
                  <a:schemeClr val="tx1">
                    <a:lumMod val="75000"/>
                    <a:lumOff val="25000"/>
                  </a:schemeClr>
                </a:solidFill>
                <a:latin typeface="Calibri" charset="0"/>
                <a:cs typeface="HGPｺﾞｼｯｸE" charset="-128"/>
              </a:rPr>
              <a:t> activities and outputs match the organization</a:t>
            </a:r>
            <a:r>
              <a:rPr lang="ja-JP" altLang="en-US">
                <a:solidFill>
                  <a:schemeClr val="tx1">
                    <a:lumMod val="75000"/>
                    <a:lumOff val="25000"/>
                  </a:schemeClr>
                </a:solidFill>
                <a:latin typeface="Calibri" charset="0"/>
                <a:cs typeface="HGPｺﾞｼｯｸE" charset="-128"/>
              </a:rPr>
              <a:t>’</a:t>
            </a:r>
            <a:r>
              <a:rPr lang="en-US" altLang="ja-JP">
                <a:solidFill>
                  <a:schemeClr val="tx1">
                    <a:lumMod val="75000"/>
                    <a:lumOff val="25000"/>
                  </a:schemeClr>
                </a:solidFill>
                <a:latin typeface="Calibri" charset="0"/>
                <a:cs typeface="HGPｺﾞｼｯｸE" charset="-128"/>
              </a:rPr>
              <a:t>s goals.</a:t>
            </a:r>
          </a:p>
          <a:p>
            <a:pPr marL="0" indent="0">
              <a:buNone/>
              <a:defRPr/>
            </a:pPr>
            <a:r>
              <a:rPr lang="en-US" altLang="en-US">
                <a:solidFill>
                  <a:schemeClr val="tx1">
                    <a:lumMod val="75000"/>
                    <a:lumOff val="25000"/>
                  </a:schemeClr>
                </a:solidFill>
                <a:latin typeface="Calibri" charset="0"/>
                <a:ea typeface="ＭＳ Ｐゴシック" charset="-128"/>
              </a:rPr>
              <a:t>HR department may be responsible for developing or obtaining questionnaires and other devices for measuring performance.</a:t>
            </a:r>
          </a:p>
          <a:p>
            <a:pPr marL="0" indent="0">
              <a:buNone/>
              <a:defRPr/>
            </a:pPr>
            <a:endParaRPr lang="en-US" altLang="en-US">
              <a:solidFill>
                <a:schemeClr val="tx1">
                  <a:lumMod val="75000"/>
                  <a:lumOff val="25000"/>
                </a:schemeClr>
              </a:solidFill>
              <a:latin typeface="Calibri" charset="0"/>
              <a:ea typeface="ＭＳ Ｐゴシック" charset="-128"/>
            </a:endParaRPr>
          </a:p>
        </p:txBody>
      </p:sp>
    </p:spTree>
    <p:extLst>
      <p:ext uri="{BB962C8B-B14F-4D97-AF65-F5344CB8AC3E}">
        <p14:creationId xmlns:p14="http://schemas.microsoft.com/office/powerpoint/2010/main" val="298247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85A03639-0E29-3D4E-A7D5-FD13212DA46D}"/>
              </a:ext>
            </a:extLst>
          </p:cNvPr>
          <p:cNvSpPr>
            <a:spLocks noGrp="1"/>
          </p:cNvSpPr>
          <p:nvPr>
            <p:ph type="title"/>
          </p:nvPr>
        </p:nvSpPr>
        <p:spPr>
          <a:xfrm>
            <a:off x="2058988" y="868363"/>
            <a:ext cx="8229600" cy="1028700"/>
          </a:xfrm>
        </p:spPr>
        <p:txBody>
          <a:bodyPr anchor="t">
            <a:normAutofit/>
          </a:bodyPr>
          <a:lstStyle/>
          <a:p>
            <a:pPr eaLnBrk="1" hangingPunct="1"/>
            <a:r>
              <a:rPr lang="en-US" altLang="en-US">
                <a:latin typeface="Calibri" panose="020F0502020204030204" pitchFamily="34" charset="0"/>
              </a:rPr>
              <a:t>Planning &amp; Administering Pay &amp;  Benefits</a:t>
            </a:r>
          </a:p>
        </p:txBody>
      </p:sp>
      <p:sp>
        <p:nvSpPr>
          <p:cNvPr id="55298" name="Text Placeholder 3">
            <a:extLst>
              <a:ext uri="{FF2B5EF4-FFF2-40B4-BE49-F238E27FC236}">
                <a16:creationId xmlns:a16="http://schemas.microsoft.com/office/drawing/2014/main" id="{0B15C350-1146-4A4B-AB6B-A78BAC67D4FA}"/>
              </a:ext>
            </a:extLst>
          </p:cNvPr>
          <p:cNvSpPr>
            <a:spLocks noGrp="1" noChangeArrowheads="1"/>
          </p:cNvSpPr>
          <p:nvPr>
            <p:ph type="body" idx="1"/>
          </p:nvPr>
        </p:nvSpPr>
        <p:spPr>
          <a:xfrm>
            <a:off x="2092325" y="1416051"/>
            <a:ext cx="4040188" cy="639763"/>
          </a:xfrm>
        </p:spPr>
        <p:txBody>
          <a:bodyPr>
            <a:normAutofit fontScale="92500" lnSpcReduction="10000"/>
          </a:bodyPr>
          <a:lstStyle/>
          <a:p>
            <a:pPr algn="ctr" eaLnBrk="1" hangingPunct="1">
              <a:buFont typeface="Arial" panose="020B0604020202020204" pitchFamily="34" charset="0"/>
              <a:buNone/>
            </a:pPr>
            <a:r>
              <a:rPr lang="en-US" altLang="en-US">
                <a:ea typeface="ＭＳ Ｐゴシック" panose="020B0600070205080204" pitchFamily="34" charset="-128"/>
              </a:rPr>
              <a:t>Planning Pay &amp; Benefits</a:t>
            </a:r>
          </a:p>
        </p:txBody>
      </p:sp>
      <p:sp>
        <p:nvSpPr>
          <p:cNvPr id="55299" name="Content Placeholder 4">
            <a:extLst>
              <a:ext uri="{FF2B5EF4-FFF2-40B4-BE49-F238E27FC236}">
                <a16:creationId xmlns:a16="http://schemas.microsoft.com/office/drawing/2014/main" id="{24D1E7D4-5273-EC43-8D4F-15136BCD3754}"/>
              </a:ext>
            </a:extLst>
          </p:cNvPr>
          <p:cNvSpPr>
            <a:spLocks noGrp="1" noChangeArrowheads="1"/>
          </p:cNvSpPr>
          <p:nvPr>
            <p:ph sz="half" idx="2"/>
          </p:nvPr>
        </p:nvSpPr>
        <p:spPr>
          <a:xfrm>
            <a:off x="2008189" y="2208214"/>
            <a:ext cx="4040187" cy="4256087"/>
          </a:xfrm>
          <a:solidFill>
            <a:srgbClr val="91DFFB"/>
          </a:solidFill>
        </p:spPr>
        <p:txBody>
          <a:bodyPr>
            <a:normAutofit lnSpcReduction="10000"/>
          </a:bodyPr>
          <a:lstStyle/>
          <a:p>
            <a:pPr marL="114300" indent="-114300">
              <a:buFont typeface="Wingdings" pitchFamily="2" charset="2"/>
              <a:buChar char="§"/>
            </a:pPr>
            <a:r>
              <a:rPr lang="en-US" altLang="en-US">
                <a:ea typeface="ＭＳ Ｐゴシック" panose="020B0600070205080204" pitchFamily="34" charset="-128"/>
              </a:rPr>
              <a:t>How much salary, wages bonuses, commissions, and other performance -related pay to offer.</a:t>
            </a:r>
          </a:p>
          <a:p>
            <a:pPr marL="114300" indent="-114300">
              <a:buFont typeface="Wingdings" pitchFamily="2" charset="2"/>
              <a:buChar char="§"/>
            </a:pPr>
            <a:r>
              <a:rPr lang="en-US" altLang="en-US">
                <a:ea typeface="ＭＳ Ｐゴシック" panose="020B0600070205080204" pitchFamily="34" charset="-128"/>
              </a:rPr>
              <a:t>Which benefits to offer and how much of the cost will be shared by employees.</a:t>
            </a:r>
          </a:p>
        </p:txBody>
      </p:sp>
      <p:sp>
        <p:nvSpPr>
          <p:cNvPr id="55300" name="Text Placeholder 5">
            <a:extLst>
              <a:ext uri="{FF2B5EF4-FFF2-40B4-BE49-F238E27FC236}">
                <a16:creationId xmlns:a16="http://schemas.microsoft.com/office/drawing/2014/main" id="{CE5AEC03-4F28-924D-864A-CE52E1FB4DD4}"/>
              </a:ext>
            </a:extLst>
          </p:cNvPr>
          <p:cNvSpPr>
            <a:spLocks noGrp="1" noChangeArrowheads="1"/>
          </p:cNvSpPr>
          <p:nvPr>
            <p:ph type="body" sz="quarter" idx="3"/>
          </p:nvPr>
        </p:nvSpPr>
        <p:spPr>
          <a:xfrm>
            <a:off x="6162676" y="1433513"/>
            <a:ext cx="4041775" cy="639762"/>
          </a:xfrm>
        </p:spPr>
        <p:txBody>
          <a:bodyPr>
            <a:normAutofit fontScale="92500" lnSpcReduction="10000"/>
          </a:bodyPr>
          <a:lstStyle/>
          <a:p>
            <a:pPr algn="ctr" eaLnBrk="1" hangingPunct="1">
              <a:lnSpc>
                <a:spcPct val="70000"/>
              </a:lnSpc>
              <a:buFont typeface="Arial" panose="020B0604020202020204" pitchFamily="34" charset="0"/>
              <a:buNone/>
            </a:pPr>
            <a:r>
              <a:rPr lang="en-US" altLang="en-US">
                <a:ea typeface="ＭＳ Ｐゴシック" panose="020B0600070205080204" pitchFamily="34" charset="-128"/>
              </a:rPr>
              <a:t>Administering</a:t>
            </a:r>
          </a:p>
          <a:p>
            <a:pPr algn="ctr" eaLnBrk="1" hangingPunct="1">
              <a:lnSpc>
                <a:spcPct val="70000"/>
              </a:lnSpc>
              <a:buFont typeface="Arial" panose="020B0604020202020204" pitchFamily="34" charset="0"/>
              <a:buNone/>
            </a:pPr>
            <a:r>
              <a:rPr lang="en-US" altLang="en-US">
                <a:ea typeface="ＭＳ Ｐゴシック" panose="020B0600070205080204" pitchFamily="34" charset="-128"/>
              </a:rPr>
              <a:t> Pay &amp; Benefits</a:t>
            </a:r>
          </a:p>
        </p:txBody>
      </p:sp>
      <p:sp>
        <p:nvSpPr>
          <p:cNvPr id="52229" name="Content Placeholder 6">
            <a:extLst>
              <a:ext uri="{FF2B5EF4-FFF2-40B4-BE49-F238E27FC236}">
                <a16:creationId xmlns:a16="http://schemas.microsoft.com/office/drawing/2014/main" id="{E67DDCAE-0E59-5244-B5E6-28522DD4C540}"/>
              </a:ext>
            </a:extLst>
          </p:cNvPr>
          <p:cNvSpPr>
            <a:spLocks noGrp="1"/>
          </p:cNvSpPr>
          <p:nvPr>
            <p:ph sz="quarter" idx="4"/>
          </p:nvPr>
        </p:nvSpPr>
        <p:spPr>
          <a:xfrm>
            <a:off x="6246814" y="2174875"/>
            <a:ext cx="4041775" cy="4267200"/>
          </a:xfrm>
          <a:solidFill>
            <a:schemeClr val="accent5">
              <a:lumMod val="40000"/>
              <a:lumOff val="60000"/>
            </a:schemeClr>
          </a:solidFill>
        </p:spPr>
        <p:txBody>
          <a:bodyPr rtlCol="0">
            <a:normAutofit lnSpcReduction="10000"/>
          </a:bodyPr>
          <a:lstStyle/>
          <a:p>
            <a:pPr marL="114300" indent="-114300">
              <a:buFont typeface="Wingdings" charset="2"/>
              <a:buChar char="§"/>
              <a:defRPr/>
            </a:pPr>
            <a:r>
              <a:rPr lang="en-US" altLang="en-US">
                <a:solidFill>
                  <a:schemeClr val="tx1">
                    <a:lumMod val="75000"/>
                    <a:lumOff val="25000"/>
                  </a:schemeClr>
                </a:solidFill>
                <a:latin typeface="Calibri" charset="0"/>
                <a:ea typeface="ＭＳ Ｐゴシック" charset="-128"/>
              </a:rPr>
              <a:t>Systems for keeping track of employees</a:t>
            </a:r>
            <a:r>
              <a:rPr lang="ja-JP" altLang="en-US">
                <a:solidFill>
                  <a:schemeClr val="tx1">
                    <a:lumMod val="75000"/>
                    <a:lumOff val="25000"/>
                  </a:schemeClr>
                </a:solidFill>
                <a:latin typeface="Calibri" charset="0"/>
                <a:cs typeface="HGPｺﾞｼｯｸE" charset="-128"/>
              </a:rPr>
              <a:t>’</a:t>
            </a:r>
            <a:r>
              <a:rPr lang="en-US" altLang="ja-JP">
                <a:solidFill>
                  <a:schemeClr val="tx1">
                    <a:lumMod val="75000"/>
                    <a:lumOff val="25000"/>
                  </a:schemeClr>
                </a:solidFill>
                <a:latin typeface="Calibri" charset="0"/>
                <a:cs typeface="HGPｺﾞｼｯｸE" charset="-128"/>
              </a:rPr>
              <a:t> earnings and benefits are needed.</a:t>
            </a:r>
          </a:p>
          <a:p>
            <a:pPr marL="114300" indent="-114300">
              <a:buFont typeface="Wingdings" charset="2"/>
              <a:buChar char="§"/>
              <a:defRPr/>
            </a:pPr>
            <a:r>
              <a:rPr lang="en-US" altLang="en-US">
                <a:solidFill>
                  <a:schemeClr val="tx1">
                    <a:lumMod val="75000"/>
                    <a:lumOff val="25000"/>
                  </a:schemeClr>
                </a:solidFill>
                <a:latin typeface="Calibri" charset="0"/>
                <a:ea typeface="ＭＳ Ｐゴシック" charset="-128"/>
              </a:rPr>
              <a:t>Employees need information about their benefits plan.</a:t>
            </a:r>
          </a:p>
          <a:p>
            <a:pPr marL="114300" indent="-114300">
              <a:buFont typeface="Wingdings" charset="2"/>
              <a:buChar char="§"/>
              <a:defRPr/>
            </a:pPr>
            <a:r>
              <a:rPr lang="en-US" altLang="en-US">
                <a:solidFill>
                  <a:schemeClr val="tx1">
                    <a:lumMod val="75000"/>
                    <a:lumOff val="25000"/>
                  </a:schemeClr>
                </a:solidFill>
                <a:latin typeface="Calibri" charset="0"/>
                <a:ea typeface="ＭＳ Ｐゴシック" charset="-128"/>
              </a:rPr>
              <a:t>Extensive record keeping and reporting is needed.</a:t>
            </a:r>
          </a:p>
        </p:txBody>
      </p:sp>
    </p:spTree>
    <p:extLst>
      <p:ext uri="{BB962C8B-B14F-4D97-AF65-F5344CB8AC3E}">
        <p14:creationId xmlns:p14="http://schemas.microsoft.com/office/powerpoint/2010/main" val="3067533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DF3C9C5E-2821-4145-AB19-30F2C69D049E}"/>
              </a:ext>
            </a:extLst>
          </p:cNvPr>
          <p:cNvSpPr>
            <a:spLocks noGrp="1"/>
          </p:cNvSpPr>
          <p:nvPr>
            <p:ph type="title"/>
          </p:nvPr>
        </p:nvSpPr>
        <p:spPr>
          <a:xfrm>
            <a:off x="2058988" y="612775"/>
            <a:ext cx="8229600" cy="1143000"/>
          </a:xfrm>
        </p:spPr>
        <p:txBody>
          <a:bodyPr anchor="t"/>
          <a:lstStyle/>
          <a:p>
            <a:pPr eaLnBrk="1" hangingPunct="1">
              <a:lnSpc>
                <a:spcPct val="90000"/>
              </a:lnSpc>
            </a:pPr>
            <a:r>
              <a:rPr lang="en-US" altLang="en-US" sz="3800">
                <a:latin typeface="Calibri" panose="020F0502020204030204" pitchFamily="34" charset="0"/>
              </a:rPr>
              <a:t>Maintaining Positive Employee Relations</a:t>
            </a:r>
          </a:p>
        </p:txBody>
      </p:sp>
      <p:sp>
        <p:nvSpPr>
          <p:cNvPr id="52227" name="Content Placeholder 6">
            <a:extLst>
              <a:ext uri="{FF2B5EF4-FFF2-40B4-BE49-F238E27FC236}">
                <a16:creationId xmlns:a16="http://schemas.microsoft.com/office/drawing/2014/main" id="{2D70A73E-587C-7A4F-9FAA-1E0CDAF8AA26}"/>
              </a:ext>
            </a:extLst>
          </p:cNvPr>
          <p:cNvSpPr>
            <a:spLocks noGrp="1"/>
          </p:cNvSpPr>
          <p:nvPr>
            <p:ph idx="1"/>
          </p:nvPr>
        </p:nvSpPr>
        <p:spPr>
          <a:xfrm>
            <a:off x="2058988" y="1600200"/>
            <a:ext cx="8229600" cy="4800600"/>
          </a:xfrm>
          <a:gradFill rotWithShape="1">
            <a:gsLst>
              <a:gs pos="0">
                <a:srgbClr val="FFE1D9"/>
              </a:gs>
              <a:gs pos="64999">
                <a:srgbClr val="FFB9A4"/>
              </a:gs>
              <a:gs pos="100000">
                <a:srgbClr val="FF9D7D"/>
              </a:gs>
            </a:gsLst>
            <a:lin ang="5400000" scaled="1"/>
          </a:gradFill>
          <a:ln cap="flat">
            <a:solidFill>
              <a:srgbClr val="F96615"/>
            </a:solidFill>
            <a:miter lim="800000"/>
            <a:headEnd/>
            <a:tailEnd/>
          </a:ln>
          <a:effectLst>
            <a:outerShdw blurRad="40000" dist="20000" dir="5400000" rotWithShape="0">
              <a:srgbClr val="000000">
                <a:alpha val="37999"/>
              </a:srgbClr>
            </a:outerShdw>
          </a:effectLst>
        </p:spPr>
        <p:txBody>
          <a:bodyPr rtlCol="0">
            <a:normAutofit lnSpcReduction="10000"/>
          </a:bodyPr>
          <a:lstStyle/>
          <a:p>
            <a:pPr marL="320040" indent="-320040">
              <a:buNone/>
              <a:defRPr/>
            </a:pPr>
            <a:r>
              <a:rPr lang="en-US" dirty="0">
                <a:solidFill>
                  <a:schemeClr val="dk1"/>
                </a:solidFill>
              </a:rPr>
              <a:t>Preparing and distributing:</a:t>
            </a:r>
          </a:p>
          <a:p>
            <a:pPr marL="402336" lvl="2" indent="-164592">
              <a:buClr>
                <a:srgbClr val="10224E"/>
              </a:buClr>
              <a:buFont typeface="Wingdings" charset="0"/>
              <a:buChar char="§"/>
              <a:defRPr/>
            </a:pPr>
            <a:r>
              <a:rPr lang="en-US" sz="1950" dirty="0">
                <a:solidFill>
                  <a:schemeClr val="dk1"/>
                </a:solidFill>
              </a:rPr>
              <a:t>employee handbooks and policies</a:t>
            </a:r>
          </a:p>
          <a:p>
            <a:pPr marL="402336" lvl="2" indent="-164592">
              <a:buClr>
                <a:srgbClr val="10224E"/>
              </a:buClr>
              <a:buFont typeface="Wingdings" charset="0"/>
              <a:buChar char="§"/>
              <a:defRPr/>
            </a:pPr>
            <a:r>
              <a:rPr lang="en-US" sz="1950" dirty="0">
                <a:solidFill>
                  <a:schemeClr val="dk1"/>
                </a:solidFill>
              </a:rPr>
              <a:t>company publications and newsletters</a:t>
            </a:r>
          </a:p>
          <a:p>
            <a:pPr marL="320040" indent="-320040">
              <a:buNone/>
              <a:defRPr/>
            </a:pPr>
            <a:r>
              <a:rPr lang="en-US" dirty="0">
                <a:solidFill>
                  <a:schemeClr val="dk1"/>
                </a:solidFill>
              </a:rPr>
              <a:t>Dealing with and responding to communications from employees questions:</a:t>
            </a:r>
          </a:p>
          <a:p>
            <a:pPr marL="402336" lvl="2" indent="-164592">
              <a:buClr>
                <a:srgbClr val="10224E"/>
              </a:buClr>
              <a:buFont typeface="Wingdings" charset="0"/>
              <a:buChar char="§"/>
              <a:defRPr/>
            </a:pPr>
            <a:r>
              <a:rPr lang="en-US" sz="1950" dirty="0">
                <a:solidFill>
                  <a:schemeClr val="dk1"/>
                </a:solidFill>
              </a:rPr>
              <a:t>about benefits and company policy, possible discrimination or harassment, safety hazards etc.</a:t>
            </a:r>
          </a:p>
          <a:p>
            <a:pPr marL="0" lvl="1" indent="0">
              <a:buClr>
                <a:srgbClr val="10224E"/>
              </a:buClr>
              <a:buNone/>
              <a:defRPr/>
            </a:pPr>
            <a:r>
              <a:rPr lang="en-US" b="1" dirty="0">
                <a:solidFill>
                  <a:schemeClr val="dk1"/>
                </a:solidFill>
              </a:rPr>
              <a:t>Collective bargaining and contract administration</a:t>
            </a:r>
            <a:r>
              <a:rPr lang="en-US" dirty="0">
                <a:solidFill>
                  <a:schemeClr val="dk1"/>
                </a:solidFill>
              </a:rPr>
              <a:t>.</a:t>
            </a:r>
          </a:p>
        </p:txBody>
      </p:sp>
    </p:spTree>
    <p:extLst>
      <p:ext uri="{BB962C8B-B14F-4D97-AF65-F5344CB8AC3E}">
        <p14:creationId xmlns:p14="http://schemas.microsoft.com/office/powerpoint/2010/main" val="70640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DA96E251-ABA5-A347-B6B2-7E4D59145CDF}"/>
              </a:ext>
            </a:extLst>
          </p:cNvPr>
          <p:cNvSpPr>
            <a:spLocks noGrp="1"/>
          </p:cNvSpPr>
          <p:nvPr>
            <p:ph type="title"/>
          </p:nvPr>
        </p:nvSpPr>
        <p:spPr>
          <a:xfrm>
            <a:off x="2047875" y="647700"/>
            <a:ext cx="8229600" cy="1143000"/>
          </a:xfrm>
        </p:spPr>
        <p:txBody>
          <a:bodyPr anchor="t"/>
          <a:lstStyle/>
          <a:p>
            <a:pPr eaLnBrk="1" hangingPunct="1"/>
            <a:r>
              <a:rPr lang="en-US" altLang="en-US">
                <a:latin typeface="Calibri" panose="020F0502020204030204" pitchFamily="34" charset="0"/>
                <a:ea typeface="ＭＳ Ｐゴシック" panose="020B0600070205080204" pitchFamily="34" charset="-128"/>
              </a:rPr>
              <a:t> NEED TO KNOW </a:t>
            </a:r>
          </a:p>
        </p:txBody>
      </p:sp>
      <p:sp>
        <p:nvSpPr>
          <p:cNvPr id="12291" name="Content Placeholder 2">
            <a:extLst>
              <a:ext uri="{FF2B5EF4-FFF2-40B4-BE49-F238E27FC236}">
                <a16:creationId xmlns:a16="http://schemas.microsoft.com/office/drawing/2014/main" id="{C96388A8-FAEC-E741-BB99-4AD2A11A1D87}"/>
              </a:ext>
            </a:extLst>
          </p:cNvPr>
          <p:cNvSpPr>
            <a:spLocks noGrp="1"/>
          </p:cNvSpPr>
          <p:nvPr>
            <p:ph idx="1"/>
          </p:nvPr>
        </p:nvSpPr>
        <p:spPr>
          <a:xfrm>
            <a:off x="2047875" y="1600200"/>
            <a:ext cx="8229600" cy="4800600"/>
          </a:xfrm>
          <a:solidFill>
            <a:schemeClr val="accent3">
              <a:lumMod val="20000"/>
              <a:lumOff val="80000"/>
            </a:schemeClr>
          </a:solidFill>
          <a:ln>
            <a:solidFill>
              <a:schemeClr val="tx1"/>
            </a:solidFill>
            <a:miter lim="800000"/>
            <a:headEnd/>
            <a:tailEnd/>
          </a:ln>
        </p:spPr>
        <p:txBody>
          <a:bodyPr rtlCol="0">
            <a:normAutofit lnSpcReduction="10000"/>
          </a:bodyPr>
          <a:lstStyle/>
          <a:p>
            <a:pPr marL="514350" indent="-514350">
              <a:buFont typeface="Calibri" pitchFamily="34" charset="0"/>
              <a:buAutoNum type="arabicPeriod"/>
              <a:defRPr/>
            </a:pPr>
            <a:r>
              <a:rPr lang="en-US" dirty="0">
                <a:solidFill>
                  <a:schemeClr val="tx1">
                    <a:lumMod val="75000"/>
                    <a:lumOff val="25000"/>
                  </a:schemeClr>
                </a:solidFill>
                <a:latin typeface="Calibri" pitchFamily="34" charset="0"/>
                <a:ea typeface="ＭＳ Ｐゴシック" pitchFamily="34" charset="-128"/>
              </a:rPr>
              <a:t>Definition of HRM and how HRM contributes to an organization</a:t>
            </a:r>
            <a:r>
              <a:rPr lang="ja-JP" altLang="en-US" dirty="0">
                <a:solidFill>
                  <a:schemeClr val="tx1">
                    <a:lumMod val="75000"/>
                    <a:lumOff val="25000"/>
                  </a:schemeClr>
                </a:solidFill>
                <a:latin typeface="Calibri" pitchFamily="34" charset="0"/>
              </a:rPr>
              <a:t>’</a:t>
            </a:r>
            <a:r>
              <a:rPr lang="en-US" altLang="ja-JP" dirty="0">
                <a:solidFill>
                  <a:schemeClr val="tx1">
                    <a:lumMod val="75000"/>
                    <a:lumOff val="25000"/>
                  </a:schemeClr>
                </a:solidFill>
                <a:latin typeface="Calibri" pitchFamily="34" charset="0"/>
              </a:rPr>
              <a:t>s performance.</a:t>
            </a:r>
          </a:p>
          <a:p>
            <a:pPr marL="514350" indent="-514350">
              <a:buFont typeface="Calibri" pitchFamily="34" charset="0"/>
              <a:buAutoNum type="arabicPeriod"/>
              <a:defRPr/>
            </a:pPr>
            <a:r>
              <a:rPr lang="en-US" dirty="0">
                <a:solidFill>
                  <a:schemeClr val="tx1">
                    <a:lumMod val="75000"/>
                    <a:lumOff val="25000"/>
                  </a:schemeClr>
                </a:solidFill>
                <a:latin typeface="Calibri" pitchFamily="34" charset="0"/>
                <a:ea typeface="ＭＳ Ｐゴシック" pitchFamily="34" charset="-128"/>
              </a:rPr>
              <a:t>Responsibilities of HR departments.</a:t>
            </a:r>
          </a:p>
          <a:p>
            <a:pPr marL="514350" indent="-514350">
              <a:buFont typeface="Calibri" pitchFamily="34" charset="0"/>
              <a:buAutoNum type="arabicPeriod"/>
              <a:defRPr/>
            </a:pPr>
            <a:r>
              <a:rPr lang="en-US" dirty="0">
                <a:solidFill>
                  <a:schemeClr val="tx1">
                    <a:lumMod val="75000"/>
                    <a:lumOff val="25000"/>
                  </a:schemeClr>
                </a:solidFill>
                <a:latin typeface="Calibri" pitchFamily="34" charset="0"/>
                <a:ea typeface="ＭＳ Ｐゴシック" pitchFamily="34" charset="-128"/>
              </a:rPr>
              <a:t>Types of skills needed HRM.</a:t>
            </a:r>
          </a:p>
          <a:p>
            <a:pPr marL="514350" indent="-514350">
              <a:buFont typeface="Calibri" pitchFamily="34" charset="0"/>
              <a:buAutoNum type="arabicPeriod" startAt="4"/>
              <a:defRPr/>
            </a:pPr>
            <a:r>
              <a:rPr lang="en-US" dirty="0">
                <a:solidFill>
                  <a:schemeClr val="tx1">
                    <a:lumMod val="75000"/>
                    <a:lumOff val="25000"/>
                  </a:schemeClr>
                </a:solidFill>
                <a:latin typeface="Calibri" pitchFamily="34" charset="0"/>
                <a:ea typeface="ＭＳ Ｐゴシック" pitchFamily="34" charset="-128"/>
              </a:rPr>
              <a:t>Role of supervisors.</a:t>
            </a:r>
          </a:p>
          <a:p>
            <a:pPr marL="514350" indent="-514350">
              <a:buFont typeface="Calibri" pitchFamily="34" charset="0"/>
              <a:buAutoNum type="arabicPeriod" startAt="4"/>
              <a:defRPr/>
            </a:pPr>
            <a:r>
              <a:rPr lang="en-US" dirty="0">
                <a:solidFill>
                  <a:schemeClr val="tx1">
                    <a:lumMod val="75000"/>
                    <a:lumOff val="25000"/>
                  </a:schemeClr>
                </a:solidFill>
                <a:latin typeface="Calibri" pitchFamily="34" charset="0"/>
                <a:ea typeface="ＭＳ Ｐゴシック" pitchFamily="34" charset="-128"/>
              </a:rPr>
              <a:t>Ethical issues in HRM.</a:t>
            </a:r>
          </a:p>
          <a:p>
            <a:pPr marL="514350" indent="-514350">
              <a:buFont typeface="Calibri" pitchFamily="34" charset="0"/>
              <a:buAutoNum type="arabicPeriod" startAt="4"/>
              <a:defRPr/>
            </a:pPr>
            <a:r>
              <a:rPr lang="en-US" dirty="0">
                <a:solidFill>
                  <a:schemeClr val="tx1">
                    <a:lumMod val="75000"/>
                    <a:lumOff val="25000"/>
                  </a:schemeClr>
                </a:solidFill>
                <a:latin typeface="Calibri" pitchFamily="34" charset="0"/>
                <a:ea typeface="ＭＳ Ｐゴシック" pitchFamily="34" charset="-128"/>
              </a:rPr>
              <a:t>Typical careers HRM.</a:t>
            </a:r>
          </a:p>
          <a:p>
            <a:pPr marL="514350" indent="-514350">
              <a:buNone/>
              <a:defRPr/>
            </a:pPr>
            <a:endParaRPr lang="en-US" dirty="0">
              <a:solidFill>
                <a:schemeClr val="tx1">
                  <a:lumMod val="75000"/>
                  <a:lumOff val="25000"/>
                </a:schemeClr>
              </a:solidFill>
              <a:latin typeface="Calibri" pitchFamily="34" charset="0"/>
              <a:ea typeface="ＭＳ Ｐゴシック" pitchFamily="34" charset="-128"/>
            </a:endParaRPr>
          </a:p>
        </p:txBody>
      </p:sp>
    </p:spTree>
    <p:extLst>
      <p:ext uri="{BB962C8B-B14F-4D97-AF65-F5344CB8AC3E}">
        <p14:creationId xmlns:p14="http://schemas.microsoft.com/office/powerpoint/2010/main" val="3819829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13239767-D5E8-8649-B346-739A34F54CC6}"/>
              </a:ext>
            </a:extLst>
          </p:cNvPr>
          <p:cNvSpPr>
            <a:spLocks noGrp="1"/>
          </p:cNvSpPr>
          <p:nvPr>
            <p:ph type="title"/>
          </p:nvPr>
        </p:nvSpPr>
        <p:spPr>
          <a:xfrm>
            <a:off x="2070100" y="577850"/>
            <a:ext cx="8229600" cy="1143000"/>
          </a:xfrm>
        </p:spPr>
        <p:txBody>
          <a:bodyPr anchor="t">
            <a:normAutofit fontScale="90000"/>
          </a:bodyPr>
          <a:lstStyle/>
          <a:p>
            <a:pPr eaLnBrk="1" hangingPunct="1"/>
            <a:r>
              <a:rPr lang="en-US" altLang="en-US">
                <a:latin typeface="Calibri" panose="020F0502020204030204" pitchFamily="34" charset="0"/>
              </a:rPr>
              <a:t>Establishing and Administering</a:t>
            </a:r>
            <a:br>
              <a:rPr lang="en-US" altLang="en-US">
                <a:latin typeface="Calibri" panose="020F0502020204030204" pitchFamily="34" charset="0"/>
              </a:rPr>
            </a:br>
            <a:r>
              <a:rPr lang="en-US" altLang="en-US">
                <a:latin typeface="Calibri" panose="020F0502020204030204" pitchFamily="34" charset="0"/>
              </a:rPr>
              <a:t>Personnel Policies</a:t>
            </a:r>
          </a:p>
        </p:txBody>
      </p:sp>
      <p:sp>
        <p:nvSpPr>
          <p:cNvPr id="32771" name="Content Placeholder 2">
            <a:extLst>
              <a:ext uri="{FF2B5EF4-FFF2-40B4-BE49-F238E27FC236}">
                <a16:creationId xmlns:a16="http://schemas.microsoft.com/office/drawing/2014/main" id="{A3C82E7A-9AA7-7A48-A30E-D5A2D3D252A0}"/>
              </a:ext>
            </a:extLst>
          </p:cNvPr>
          <p:cNvSpPr>
            <a:spLocks noGrp="1"/>
          </p:cNvSpPr>
          <p:nvPr>
            <p:ph idx="1"/>
          </p:nvPr>
        </p:nvSpPr>
        <p:spPr>
          <a:xfrm>
            <a:off x="2070100" y="1600200"/>
            <a:ext cx="8229600" cy="4800600"/>
          </a:xfrm>
          <a:solidFill>
            <a:srgbClr val="E7DED1"/>
          </a:solidFill>
        </p:spPr>
        <p:txBody>
          <a:bodyPr rtlCol="0">
            <a:normAutofit/>
          </a:bodyPr>
          <a:lstStyle/>
          <a:p>
            <a:pPr>
              <a:buFont typeface="Wingdings 3" charset="2"/>
              <a:buChar char=""/>
              <a:defRPr/>
            </a:pPr>
            <a:r>
              <a:rPr lang="en-US" altLang="en-US">
                <a:solidFill>
                  <a:schemeClr val="tx1">
                    <a:lumMod val="75000"/>
                    <a:lumOff val="25000"/>
                  </a:schemeClr>
                </a:solidFill>
                <a:ea typeface="ＭＳ Ｐゴシック" charset="-128"/>
              </a:rPr>
              <a:t>Organizations depend on their HR department to help establish and communicate policies related to:</a:t>
            </a:r>
          </a:p>
          <a:p>
            <a:pPr lvl="2">
              <a:buClr>
                <a:srgbClr val="10224E"/>
              </a:buClr>
              <a:buFont typeface="Wingdings 3" charset="2"/>
              <a:buChar char=""/>
              <a:defRPr/>
            </a:pPr>
            <a:r>
              <a:rPr lang="en-US" altLang="en-US" sz="1950">
                <a:solidFill>
                  <a:schemeClr val="tx1">
                    <a:lumMod val="75000"/>
                    <a:lumOff val="25000"/>
                  </a:schemeClr>
                </a:solidFill>
                <a:ea typeface="ＭＳ Ｐゴシック" charset="-128"/>
              </a:rPr>
              <a:t>hiring</a:t>
            </a:r>
          </a:p>
          <a:p>
            <a:pPr lvl="2">
              <a:buClr>
                <a:srgbClr val="10224E"/>
              </a:buClr>
              <a:buFont typeface="Wingdings 3" charset="2"/>
              <a:buChar char=""/>
              <a:defRPr/>
            </a:pPr>
            <a:r>
              <a:rPr lang="en-US" altLang="en-US" sz="1950">
                <a:solidFill>
                  <a:schemeClr val="tx1">
                    <a:lumMod val="75000"/>
                    <a:lumOff val="25000"/>
                  </a:schemeClr>
                </a:solidFill>
                <a:ea typeface="ＭＳ Ｐゴシック" charset="-128"/>
              </a:rPr>
              <a:t>discipline</a:t>
            </a:r>
          </a:p>
          <a:p>
            <a:pPr lvl="2">
              <a:buClr>
                <a:srgbClr val="10224E"/>
              </a:buClr>
              <a:buFont typeface="Wingdings 3" charset="2"/>
              <a:buChar char=""/>
              <a:defRPr/>
            </a:pPr>
            <a:r>
              <a:rPr lang="en-US" altLang="en-US" sz="1950">
                <a:solidFill>
                  <a:schemeClr val="tx1">
                    <a:lumMod val="75000"/>
                    <a:lumOff val="25000"/>
                  </a:schemeClr>
                </a:solidFill>
                <a:ea typeface="ＭＳ Ｐゴシック" charset="-128"/>
              </a:rPr>
              <a:t>promotions</a:t>
            </a:r>
          </a:p>
          <a:p>
            <a:pPr lvl="2">
              <a:buClr>
                <a:srgbClr val="10224E"/>
              </a:buClr>
              <a:buFont typeface="Wingdings 3" charset="2"/>
              <a:buChar char=""/>
              <a:defRPr/>
            </a:pPr>
            <a:r>
              <a:rPr lang="en-US" altLang="en-US" sz="1950">
                <a:solidFill>
                  <a:schemeClr val="tx1">
                    <a:lumMod val="75000"/>
                    <a:lumOff val="25000"/>
                  </a:schemeClr>
                </a:solidFill>
                <a:ea typeface="ＭＳ Ｐゴシック" charset="-128"/>
              </a:rPr>
              <a:t>benefits</a:t>
            </a:r>
          </a:p>
          <a:p>
            <a:pPr>
              <a:buFont typeface="Wingdings 3" charset="2"/>
              <a:buChar char=""/>
              <a:defRPr/>
            </a:pPr>
            <a:r>
              <a:rPr lang="en-US" altLang="en-US">
                <a:solidFill>
                  <a:schemeClr val="tx1">
                    <a:lumMod val="75000"/>
                    <a:lumOff val="25000"/>
                  </a:schemeClr>
                </a:solidFill>
                <a:ea typeface="ＭＳ Ｐゴシック" charset="-128"/>
              </a:rPr>
              <a:t>All aspects of HRM require careful and discreet record keeping.</a:t>
            </a:r>
          </a:p>
        </p:txBody>
      </p:sp>
    </p:spTree>
    <p:extLst>
      <p:ext uri="{BB962C8B-B14F-4D97-AF65-F5344CB8AC3E}">
        <p14:creationId xmlns:p14="http://schemas.microsoft.com/office/powerpoint/2010/main" val="371586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13526B33-BA4A-0447-926A-561BD12A3252}"/>
              </a:ext>
            </a:extLst>
          </p:cNvPr>
          <p:cNvSpPr>
            <a:spLocks noGrp="1"/>
          </p:cNvSpPr>
          <p:nvPr>
            <p:ph type="title"/>
          </p:nvPr>
        </p:nvSpPr>
        <p:spPr>
          <a:xfrm>
            <a:off x="2058988" y="698500"/>
            <a:ext cx="8229600" cy="1143000"/>
          </a:xfrm>
        </p:spPr>
        <p:txBody>
          <a:bodyPr anchor="t">
            <a:normAutofit/>
          </a:bodyPr>
          <a:lstStyle/>
          <a:p>
            <a:pPr eaLnBrk="1" hangingPunct="1">
              <a:lnSpc>
                <a:spcPct val="90000"/>
              </a:lnSpc>
            </a:pPr>
            <a:r>
              <a:rPr lang="en-US" altLang="en-US">
                <a:latin typeface="Calibri" panose="020F0502020204030204" pitchFamily="34" charset="0"/>
              </a:rPr>
              <a:t>Ensuring Compliance with Labor Laws</a:t>
            </a:r>
          </a:p>
        </p:txBody>
      </p:sp>
      <p:sp>
        <p:nvSpPr>
          <p:cNvPr id="56323" name="Content Placeholder 2">
            <a:extLst>
              <a:ext uri="{FF2B5EF4-FFF2-40B4-BE49-F238E27FC236}">
                <a16:creationId xmlns:a16="http://schemas.microsoft.com/office/drawing/2014/main" id="{4ED9FA21-5F88-C844-BADC-1FA213A09C11}"/>
              </a:ext>
            </a:extLst>
          </p:cNvPr>
          <p:cNvSpPr>
            <a:spLocks noGrp="1"/>
          </p:cNvSpPr>
          <p:nvPr>
            <p:ph idx="1"/>
          </p:nvPr>
        </p:nvSpPr>
        <p:spPr>
          <a:xfrm>
            <a:off x="2058988" y="1600200"/>
            <a:ext cx="8229600" cy="4800600"/>
          </a:xfrm>
          <a:gradFill rotWithShape="1">
            <a:gsLst>
              <a:gs pos="0">
                <a:srgbClr val="FFE1D9"/>
              </a:gs>
              <a:gs pos="64999">
                <a:srgbClr val="FFB9A4"/>
              </a:gs>
              <a:gs pos="100000">
                <a:srgbClr val="FF9D7D"/>
              </a:gs>
            </a:gsLst>
            <a:lin ang="5400000" scaled="1"/>
          </a:gradFill>
          <a:ln cap="flat">
            <a:solidFill>
              <a:srgbClr val="F96615"/>
            </a:solidFill>
            <a:miter lim="800000"/>
            <a:headEnd/>
            <a:tailEnd/>
          </a:ln>
          <a:effectLst>
            <a:outerShdw blurRad="40000" dist="20000" dir="5400000" rotWithShape="0">
              <a:srgbClr val="000000">
                <a:alpha val="37999"/>
              </a:srgbClr>
            </a:outerShdw>
          </a:effectLst>
        </p:spPr>
        <p:txBody>
          <a:bodyPr rtlCol="0">
            <a:normAutofit/>
          </a:bodyPr>
          <a:lstStyle/>
          <a:p>
            <a:pPr marL="0" indent="0">
              <a:buNone/>
              <a:defRPr/>
            </a:pPr>
            <a:r>
              <a:rPr lang="en-US" dirty="0">
                <a:solidFill>
                  <a:schemeClr val="dk1"/>
                </a:solidFill>
              </a:rPr>
              <a:t>Government requirements include:</a:t>
            </a:r>
          </a:p>
          <a:p>
            <a:pPr marL="630936" lvl="3" indent="-164592">
              <a:buClr>
                <a:srgbClr val="10224E"/>
              </a:buClr>
              <a:buFont typeface="Wingdings" charset="0"/>
              <a:buChar char="§"/>
              <a:defRPr/>
            </a:pPr>
            <a:r>
              <a:rPr lang="en-US" dirty="0">
                <a:solidFill>
                  <a:schemeClr val="dk1"/>
                </a:solidFill>
              </a:rPr>
              <a:t>filing reports and displaying posters</a:t>
            </a:r>
          </a:p>
          <a:p>
            <a:pPr marL="630936" lvl="3" indent="-164592">
              <a:buClr>
                <a:srgbClr val="10224E"/>
              </a:buClr>
              <a:buFont typeface="Wingdings" charset="0"/>
              <a:buChar char="§"/>
              <a:defRPr/>
            </a:pPr>
            <a:r>
              <a:rPr lang="en-US" dirty="0">
                <a:solidFill>
                  <a:schemeClr val="dk1"/>
                </a:solidFill>
              </a:rPr>
              <a:t>avoiding unlawful behavior</a:t>
            </a:r>
          </a:p>
          <a:p>
            <a:pPr marL="0" indent="0">
              <a:buNone/>
              <a:defRPr/>
            </a:pPr>
            <a:r>
              <a:rPr lang="en-US" dirty="0">
                <a:solidFill>
                  <a:schemeClr val="dk1"/>
                </a:solidFill>
              </a:rPr>
              <a:t>Managers depend on HR professionals to help them keep track of these requirements.</a:t>
            </a:r>
          </a:p>
          <a:p>
            <a:pPr marL="0" indent="0">
              <a:buNone/>
              <a:defRPr/>
            </a:pPr>
            <a:r>
              <a:rPr lang="en-US" dirty="0">
                <a:solidFill>
                  <a:schemeClr val="dk1"/>
                </a:solidFill>
              </a:rPr>
              <a:t>Lawsuits will continue to influence HRM practices concern job security. </a:t>
            </a:r>
          </a:p>
        </p:txBody>
      </p:sp>
    </p:spTree>
    <p:extLst>
      <p:ext uri="{BB962C8B-B14F-4D97-AF65-F5344CB8AC3E}">
        <p14:creationId xmlns:p14="http://schemas.microsoft.com/office/powerpoint/2010/main" val="2069723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Content Placeholder 3" descr="noe81470_p0103.jpg">
            <a:extLst>
              <a:ext uri="{FF2B5EF4-FFF2-40B4-BE49-F238E27FC236}">
                <a16:creationId xmlns:a16="http://schemas.microsoft.com/office/drawing/2014/main" id="{B7B36A8B-410C-CE42-B308-2071E6C3A24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155700" y="2750200"/>
            <a:ext cx="4824413" cy="3122899"/>
          </a:xfrm>
          <a:solidFill>
            <a:srgbClr val="D6D9CD"/>
          </a:solidFill>
        </p:spPr>
      </p:pic>
      <p:sp>
        <p:nvSpPr>
          <p:cNvPr id="63490" name="Content Placeholder 5">
            <a:extLst>
              <a:ext uri="{FF2B5EF4-FFF2-40B4-BE49-F238E27FC236}">
                <a16:creationId xmlns:a16="http://schemas.microsoft.com/office/drawing/2014/main" id="{D8B08DF6-74EE-F443-9EA1-F1203A3D0486}"/>
              </a:ext>
            </a:extLst>
          </p:cNvPr>
          <p:cNvSpPr>
            <a:spLocks noGrp="1" noChangeArrowheads="1"/>
          </p:cNvSpPr>
          <p:nvPr>
            <p:ph sz="half" idx="2"/>
          </p:nvPr>
        </p:nvSpPr>
        <p:spPr>
          <a:xfrm>
            <a:off x="6327775" y="1555751"/>
            <a:ext cx="4038600" cy="4811713"/>
          </a:xfrm>
          <a:solidFill>
            <a:srgbClr val="FFAE37"/>
          </a:solidFill>
        </p:spPr>
        <p:txBody>
          <a:bodyPr>
            <a:normAutofit fontScale="92500" lnSpcReduction="10000"/>
          </a:bodyPr>
          <a:lstStyle/>
          <a:p>
            <a:pPr marL="171450" indent="-171450"/>
            <a:r>
              <a:rPr lang="en-US" altLang="en-US">
                <a:ea typeface="ＭＳ Ｐゴシック" panose="020B0600070205080204" pitchFamily="34" charset="-128"/>
              </a:rPr>
              <a:t>One reason W.L. Gore &amp; Associates is repeatedly named one of the 100 Best Companies to Work for in America is their unusual corporate culture where all employees are known as associates and bosses are not found.</a:t>
            </a:r>
          </a:p>
        </p:txBody>
      </p:sp>
    </p:spTree>
    <p:extLst>
      <p:ext uri="{BB962C8B-B14F-4D97-AF65-F5344CB8AC3E}">
        <p14:creationId xmlns:p14="http://schemas.microsoft.com/office/powerpoint/2010/main" val="134618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F5E77E41-32AA-524C-AF77-EA572F60BBB2}"/>
              </a:ext>
            </a:extLst>
          </p:cNvPr>
          <p:cNvSpPr>
            <a:spLocks noGrp="1"/>
          </p:cNvSpPr>
          <p:nvPr>
            <p:ph type="title"/>
          </p:nvPr>
        </p:nvSpPr>
        <p:spPr>
          <a:xfrm>
            <a:off x="2058989" y="765176"/>
            <a:ext cx="8220075" cy="1077913"/>
          </a:xfrm>
        </p:spPr>
        <p:txBody>
          <a:bodyPr anchor="t">
            <a:normAutofit/>
          </a:bodyPr>
          <a:lstStyle/>
          <a:p>
            <a:pPr eaLnBrk="1" hangingPunct="1">
              <a:lnSpc>
                <a:spcPct val="80000"/>
              </a:lnSpc>
            </a:pPr>
            <a:r>
              <a:rPr lang="en-US" altLang="en-US">
                <a:latin typeface="Calibri" panose="020F0502020204030204" pitchFamily="34" charset="0"/>
                <a:ea typeface="ＭＳ Ｐゴシック" panose="020B0600070205080204" pitchFamily="34" charset="-128"/>
              </a:rPr>
              <a:t>Supporting the Organization</a:t>
            </a:r>
            <a:r>
              <a:rPr lang="ja-JP" altLang="en-US">
                <a:latin typeface="Calibri" panose="020F0502020204030204" pitchFamily="34" charset="0"/>
              </a:rPr>
              <a:t>’</a:t>
            </a:r>
            <a:r>
              <a:rPr lang="en-US" altLang="ja-JP">
                <a:latin typeface="Calibri" panose="020F0502020204030204" pitchFamily="34" charset="0"/>
              </a:rPr>
              <a:t>s Strategy</a:t>
            </a:r>
            <a:endParaRPr lang="en-US" altLang="en-US">
              <a:latin typeface="Calibri" panose="020F0502020204030204" pitchFamily="34" charset="0"/>
              <a:ea typeface="ＭＳ Ｐゴシック" panose="020B0600070205080204" pitchFamily="34" charset="-128"/>
            </a:endParaRPr>
          </a:p>
        </p:txBody>
      </p:sp>
      <p:sp>
        <p:nvSpPr>
          <p:cNvPr id="62466" name="Content Placeholder 2">
            <a:extLst>
              <a:ext uri="{FF2B5EF4-FFF2-40B4-BE49-F238E27FC236}">
                <a16:creationId xmlns:a16="http://schemas.microsoft.com/office/drawing/2014/main" id="{595B128F-7D31-ED4A-BAB9-9139C4E53B03}"/>
              </a:ext>
            </a:extLst>
          </p:cNvPr>
          <p:cNvSpPr>
            <a:spLocks noGrp="1"/>
          </p:cNvSpPr>
          <p:nvPr>
            <p:ph idx="1"/>
          </p:nvPr>
        </p:nvSpPr>
        <p:spPr>
          <a:xfrm>
            <a:off x="2027239" y="1611314"/>
            <a:ext cx="8283575" cy="4897437"/>
          </a:xfrm>
          <a:solidFill>
            <a:schemeClr val="accent4">
              <a:lumMod val="40000"/>
              <a:lumOff val="60000"/>
            </a:schemeClr>
          </a:solidFill>
        </p:spPr>
        <p:txBody>
          <a:bodyPr rtlCol="0">
            <a:normAutofit lnSpcReduction="10000"/>
          </a:bodyPr>
          <a:lstStyle/>
          <a:p>
            <a:pPr marL="0" indent="0">
              <a:lnSpc>
                <a:spcPct val="80000"/>
              </a:lnSpc>
              <a:buNone/>
              <a:defRPr/>
            </a:pPr>
            <a:r>
              <a:rPr lang="en-US" altLang="en-US">
                <a:solidFill>
                  <a:srgbClr val="000090"/>
                </a:solidFill>
                <a:latin typeface="Calibri" charset="0"/>
                <a:ea typeface="ＭＳ Ｐゴシック" charset="-128"/>
              </a:rPr>
              <a:t>HR planning – </a:t>
            </a:r>
            <a:r>
              <a:rPr lang="en-US" altLang="en-US">
                <a:solidFill>
                  <a:schemeClr val="tx1">
                    <a:lumMod val="75000"/>
                    <a:lumOff val="25000"/>
                  </a:schemeClr>
                </a:solidFill>
                <a:latin typeface="Calibri" charset="0"/>
                <a:ea typeface="ＭＳ Ｐゴシック" charset="-128"/>
              </a:rPr>
              <a:t>identifying the numbers and types of employees the organization will require to meet its objectives.</a:t>
            </a:r>
          </a:p>
          <a:p>
            <a:pPr marL="0" indent="0">
              <a:lnSpc>
                <a:spcPct val="80000"/>
              </a:lnSpc>
              <a:buNone/>
              <a:defRPr/>
            </a:pPr>
            <a:r>
              <a:rPr lang="en-US" altLang="en-US">
                <a:solidFill>
                  <a:schemeClr val="tx1">
                    <a:lumMod val="75000"/>
                    <a:lumOff val="25000"/>
                  </a:schemeClr>
                </a:solidFill>
                <a:latin typeface="Calibri" charset="0"/>
                <a:ea typeface="ＭＳ Ｐゴシック" charset="-128"/>
              </a:rPr>
              <a:t>The organization may turn to its HR department for help in managing the change process.</a:t>
            </a:r>
          </a:p>
          <a:p>
            <a:pPr marL="0" indent="0">
              <a:lnSpc>
                <a:spcPct val="80000"/>
              </a:lnSpc>
              <a:buNone/>
              <a:defRPr/>
            </a:pPr>
            <a:r>
              <a:rPr lang="en-US" altLang="en-US">
                <a:solidFill>
                  <a:schemeClr val="tx1">
                    <a:lumMod val="75000"/>
                    <a:lumOff val="25000"/>
                  </a:schemeClr>
                </a:solidFill>
                <a:latin typeface="Calibri" charset="0"/>
                <a:ea typeface="ＭＳ Ｐゴシック" charset="-128"/>
              </a:rPr>
              <a:t>Skilled HR professionals can apply knowledge of human behavior, along with performance management tools, to help the organization manage change constructively.</a:t>
            </a:r>
          </a:p>
          <a:p>
            <a:pPr marL="0" indent="0">
              <a:lnSpc>
                <a:spcPct val="80000"/>
              </a:lnSpc>
              <a:buNone/>
              <a:defRPr/>
            </a:pPr>
            <a:endParaRPr lang="en-US" altLang="en-US">
              <a:solidFill>
                <a:schemeClr val="tx1">
                  <a:lumMod val="75000"/>
                  <a:lumOff val="25000"/>
                </a:schemeClr>
              </a:solidFill>
              <a:latin typeface="Calibri" charset="0"/>
              <a:ea typeface="ＭＳ Ｐゴシック" charset="-128"/>
            </a:endParaRPr>
          </a:p>
        </p:txBody>
      </p:sp>
    </p:spTree>
    <p:extLst>
      <p:ext uri="{BB962C8B-B14F-4D97-AF65-F5344CB8AC3E}">
        <p14:creationId xmlns:p14="http://schemas.microsoft.com/office/powerpoint/2010/main" val="1692399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13C1D869-5CA7-D141-95BA-FCA3A52C3188}"/>
              </a:ext>
            </a:extLst>
          </p:cNvPr>
          <p:cNvSpPr>
            <a:spLocks noGrp="1"/>
          </p:cNvSpPr>
          <p:nvPr>
            <p:ph type="title"/>
          </p:nvPr>
        </p:nvSpPr>
        <p:spPr>
          <a:xfrm>
            <a:off x="2058989" y="833438"/>
            <a:ext cx="8220075" cy="1077912"/>
          </a:xfrm>
        </p:spPr>
        <p:txBody>
          <a:bodyPr anchor="t">
            <a:normAutofit/>
          </a:bodyPr>
          <a:lstStyle/>
          <a:p>
            <a:pPr eaLnBrk="1" hangingPunct="1">
              <a:lnSpc>
                <a:spcPct val="80000"/>
              </a:lnSpc>
            </a:pPr>
            <a:r>
              <a:rPr lang="en-US" altLang="en-US">
                <a:latin typeface="Calibri" panose="020F0502020204030204" pitchFamily="34" charset="0"/>
                <a:ea typeface="ＭＳ Ｐゴシック" panose="020B0600070205080204" pitchFamily="34" charset="-128"/>
              </a:rPr>
              <a:t>Supporting the Organization</a:t>
            </a:r>
            <a:r>
              <a:rPr lang="ja-JP" altLang="en-US">
                <a:latin typeface="Calibri" panose="020F0502020204030204" pitchFamily="34" charset="0"/>
              </a:rPr>
              <a:t>’</a:t>
            </a:r>
            <a:r>
              <a:rPr lang="en-US" altLang="ja-JP">
                <a:latin typeface="Calibri" panose="020F0502020204030204" pitchFamily="34" charset="0"/>
              </a:rPr>
              <a:t>s Strategy</a:t>
            </a:r>
            <a:endParaRPr lang="en-US" altLang="en-US">
              <a:latin typeface="Calibri" panose="020F0502020204030204" pitchFamily="34" charset="0"/>
              <a:ea typeface="ＭＳ Ｐゴシック" panose="020B0600070205080204" pitchFamily="34" charset="-128"/>
            </a:endParaRPr>
          </a:p>
        </p:txBody>
      </p:sp>
      <p:sp>
        <p:nvSpPr>
          <p:cNvPr id="2" name="Content Placeholder 2">
            <a:extLst>
              <a:ext uri="{FF2B5EF4-FFF2-40B4-BE49-F238E27FC236}">
                <a16:creationId xmlns:a16="http://schemas.microsoft.com/office/drawing/2014/main" id="{84242DDE-BCE1-BA4F-A13A-CCC222083B7B}"/>
              </a:ext>
            </a:extLst>
          </p:cNvPr>
          <p:cNvSpPr>
            <a:spLocks noGrp="1"/>
          </p:cNvSpPr>
          <p:nvPr>
            <p:ph idx="1"/>
          </p:nvPr>
        </p:nvSpPr>
        <p:spPr>
          <a:xfrm>
            <a:off x="2027239" y="1611314"/>
            <a:ext cx="8283575" cy="4897437"/>
          </a:xfrm>
          <a:gradFill rotWithShape="1">
            <a:gsLst>
              <a:gs pos="0">
                <a:srgbClr val="DEF4FF"/>
              </a:gs>
              <a:gs pos="64999">
                <a:srgbClr val="AEE5FF"/>
              </a:gs>
              <a:gs pos="100000">
                <a:srgbClr val="8ADCFF"/>
              </a:gs>
            </a:gsLst>
            <a:lin ang="5400000" scaled="1"/>
          </a:gradFill>
          <a:ln cap="flat">
            <a:solidFill>
              <a:srgbClr val="03A0D9"/>
            </a:solidFill>
            <a:miter lim="800000"/>
            <a:headEnd/>
            <a:tailEnd/>
          </a:ln>
          <a:effectLst>
            <a:outerShdw blurRad="40000" dist="20000" dir="5400000" rotWithShape="0">
              <a:srgbClr val="000000">
                <a:alpha val="37999"/>
              </a:srgbClr>
            </a:outerShdw>
          </a:effectLst>
        </p:spPr>
        <p:txBody>
          <a:bodyPr rtlCol="0">
            <a:normAutofit/>
          </a:bodyPr>
          <a:lstStyle/>
          <a:p>
            <a:pPr marL="0" indent="0">
              <a:lnSpc>
                <a:spcPct val="80000"/>
              </a:lnSpc>
              <a:buNone/>
              <a:defRPr/>
            </a:pPr>
            <a:r>
              <a:rPr lang="en-US" altLang="en-US">
                <a:solidFill>
                  <a:srgbClr val="000090"/>
                </a:solidFill>
                <a:latin typeface="Calibri" panose="020F0502020204030204" pitchFamily="34" charset="0"/>
                <a:ea typeface="ＭＳ Ｐゴシック" panose="020B0600070205080204" pitchFamily="34" charset="-128"/>
              </a:rPr>
              <a:t>Evidence-based HR – </a:t>
            </a:r>
            <a:r>
              <a:rPr lang="en-US" altLang="en-US">
                <a:solidFill>
                  <a:srgbClr val="000000"/>
                </a:solidFill>
                <a:latin typeface="Calibri" panose="020F0502020204030204" pitchFamily="34" charset="0"/>
                <a:ea typeface="ＭＳ Ｐゴシック" panose="020B0600070205080204" pitchFamily="34" charset="-128"/>
              </a:rPr>
              <a:t>Collecting and using data to show that human resource practices have a positive influence on the company</a:t>
            </a:r>
            <a:r>
              <a:rPr lang="ja-JP" altLang="en-US">
                <a:solidFill>
                  <a:srgbClr val="000000"/>
                </a:solidFill>
                <a:latin typeface="Calibri" panose="020F0502020204030204" pitchFamily="34" charset="0"/>
                <a:cs typeface="HGPｺﾞｼｯｸE" panose="020B0900000000000000" pitchFamily="34" charset="-128"/>
              </a:rPr>
              <a:t>’</a:t>
            </a:r>
            <a:r>
              <a:rPr lang="en-US" altLang="ja-JP">
                <a:solidFill>
                  <a:srgbClr val="000000"/>
                </a:solidFill>
                <a:latin typeface="Calibri" panose="020F0502020204030204" pitchFamily="34" charset="0"/>
                <a:cs typeface="HGPｺﾞｼｯｸE" panose="020B0900000000000000" pitchFamily="34" charset="-128"/>
              </a:rPr>
              <a:t>s bottom line or key stakeholders.</a:t>
            </a:r>
          </a:p>
          <a:p>
            <a:pPr marL="0" indent="0">
              <a:lnSpc>
                <a:spcPct val="80000"/>
              </a:lnSpc>
              <a:buNone/>
              <a:defRPr/>
            </a:pPr>
            <a:endParaRPr lang="en-US" altLang="en-US">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20609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FDE7212D-F4B7-9149-8DC6-46596936361D}"/>
              </a:ext>
            </a:extLst>
          </p:cNvPr>
          <p:cNvSpPr>
            <a:spLocks noGrp="1"/>
          </p:cNvSpPr>
          <p:nvPr>
            <p:ph type="title"/>
          </p:nvPr>
        </p:nvSpPr>
        <p:spPr>
          <a:xfrm>
            <a:off x="2058988" y="630238"/>
            <a:ext cx="8229600" cy="1143000"/>
          </a:xfrm>
        </p:spPr>
        <p:txBody>
          <a:bodyPr anchor="t">
            <a:normAutofit/>
          </a:bodyPr>
          <a:lstStyle/>
          <a:p>
            <a:pPr eaLnBrk="1" hangingPunct="1"/>
            <a:r>
              <a:rPr lang="en-US" altLang="en-US">
                <a:solidFill>
                  <a:schemeClr val="accent2"/>
                </a:solidFill>
                <a:latin typeface="Calibri" panose="020F0502020204030204" pitchFamily="34" charset="0"/>
                <a:ea typeface="ＭＳ Ｐゴシック" panose="020B0600070205080204" pitchFamily="34" charset="-128"/>
                <a:cs typeface="Calibri" panose="020F0502020204030204" pitchFamily="34" charset="0"/>
              </a:rPr>
              <a:t>Supporting the Organization</a:t>
            </a:r>
            <a:r>
              <a:rPr lang="ja-JP" altLang="en-US">
                <a:solidFill>
                  <a:schemeClr val="accent2"/>
                </a:solidFill>
                <a:latin typeface="Calibri" panose="020F0502020204030204" pitchFamily="34" charset="0"/>
                <a:cs typeface="Calibri" panose="020F0502020204030204" pitchFamily="34" charset="0"/>
              </a:rPr>
              <a:t>’</a:t>
            </a:r>
            <a:r>
              <a:rPr lang="en-US" altLang="ja-JP">
                <a:solidFill>
                  <a:schemeClr val="accent2"/>
                </a:solidFill>
                <a:latin typeface="Calibri" panose="020F0502020204030204" pitchFamily="34" charset="0"/>
                <a:cs typeface="Calibri" panose="020F0502020204030204" pitchFamily="34" charset="0"/>
              </a:rPr>
              <a:t>s Strategy</a:t>
            </a:r>
            <a:endParaRPr lang="en-US" altLang="en-US">
              <a:solidFill>
                <a:schemeClr val="accent2"/>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9634" name="Text Placeholder 3">
            <a:extLst>
              <a:ext uri="{FF2B5EF4-FFF2-40B4-BE49-F238E27FC236}">
                <a16:creationId xmlns:a16="http://schemas.microsoft.com/office/drawing/2014/main" id="{9DD05611-5862-1B4D-A50F-55E5FC33C71A}"/>
              </a:ext>
            </a:extLst>
          </p:cNvPr>
          <p:cNvSpPr>
            <a:spLocks noGrp="1" noChangeArrowheads="1"/>
          </p:cNvSpPr>
          <p:nvPr>
            <p:ph type="body" idx="1"/>
          </p:nvPr>
        </p:nvSpPr>
        <p:spPr>
          <a:xfrm>
            <a:off x="2058989" y="1371601"/>
            <a:ext cx="4040187" cy="803275"/>
          </a:xfrm>
        </p:spPr>
        <p:txBody>
          <a:bodyPr/>
          <a:lstStyle/>
          <a:p>
            <a:pPr algn="ctr" eaLnBrk="1" hangingPunct="1">
              <a:buFont typeface="Arial" panose="020B0604020202020204" pitchFamily="34" charset="0"/>
              <a:buNone/>
            </a:pPr>
            <a:r>
              <a:rPr lang="en-US" altLang="en-US">
                <a:ea typeface="ＭＳ Ｐゴシック" panose="020B0600070205080204" pitchFamily="34" charset="-128"/>
              </a:rPr>
              <a:t>Corporate Social Responsibility</a:t>
            </a:r>
          </a:p>
        </p:txBody>
      </p:sp>
      <p:sp>
        <p:nvSpPr>
          <p:cNvPr id="64515" name="Content Placeholder 4">
            <a:extLst>
              <a:ext uri="{FF2B5EF4-FFF2-40B4-BE49-F238E27FC236}">
                <a16:creationId xmlns:a16="http://schemas.microsoft.com/office/drawing/2014/main" id="{CD2D1D84-104E-3545-85E0-A9A0612839B8}"/>
              </a:ext>
            </a:extLst>
          </p:cNvPr>
          <p:cNvSpPr>
            <a:spLocks noGrp="1"/>
          </p:cNvSpPr>
          <p:nvPr>
            <p:ph sz="half" idx="2"/>
          </p:nvPr>
        </p:nvSpPr>
        <p:spPr>
          <a:xfrm>
            <a:off x="2058989" y="2174875"/>
            <a:ext cx="4040187" cy="4256088"/>
          </a:xfrm>
          <a:gradFill rotWithShape="1">
            <a:gsLst>
              <a:gs pos="0">
                <a:srgbClr val="FFE1D9"/>
              </a:gs>
              <a:gs pos="64999">
                <a:srgbClr val="FFB9A4"/>
              </a:gs>
              <a:gs pos="100000">
                <a:srgbClr val="FF9D7D"/>
              </a:gs>
            </a:gsLst>
            <a:lin ang="5400000" scaled="1"/>
          </a:gradFill>
          <a:ln cap="flat">
            <a:solidFill>
              <a:srgbClr val="F96615"/>
            </a:solidFill>
            <a:miter lim="800000"/>
            <a:headEnd/>
            <a:tailEnd/>
          </a:ln>
          <a:effectLst>
            <a:outerShdw blurRad="40000" dist="20000" dir="5400000" rotWithShape="0">
              <a:srgbClr val="000000">
                <a:alpha val="37999"/>
              </a:srgbClr>
            </a:outerShdw>
          </a:effectLst>
        </p:spPr>
        <p:txBody>
          <a:bodyPr rtlCol="0">
            <a:normAutofit/>
          </a:bodyPr>
          <a:lstStyle/>
          <a:p>
            <a:pPr marL="0" indent="0">
              <a:buNone/>
              <a:defRPr/>
            </a:pPr>
            <a:r>
              <a:rPr lang="en-US" altLang="en-US">
                <a:solidFill>
                  <a:srgbClr val="000000"/>
                </a:solidFill>
                <a:latin typeface="Calibri" panose="020F0502020204030204" pitchFamily="34" charset="0"/>
                <a:ea typeface="ＭＳ Ｐゴシック" panose="020B0600070205080204" pitchFamily="34" charset="-128"/>
              </a:rPr>
              <a:t>A company</a:t>
            </a:r>
            <a:r>
              <a:rPr lang="ja-JP" altLang="en-US">
                <a:solidFill>
                  <a:srgbClr val="000000"/>
                </a:solidFill>
                <a:latin typeface="Calibri" panose="020F0502020204030204" pitchFamily="34" charset="0"/>
                <a:cs typeface="HGPｺﾞｼｯｸE" panose="020B0900000000000000" pitchFamily="34" charset="-128"/>
              </a:rPr>
              <a:t>’</a:t>
            </a:r>
            <a:r>
              <a:rPr lang="en-US" altLang="ja-JP">
                <a:solidFill>
                  <a:srgbClr val="000000"/>
                </a:solidFill>
                <a:latin typeface="Calibri" panose="020F0502020204030204" pitchFamily="34" charset="0"/>
                <a:cs typeface="HGPｺﾞｼｯｸE" panose="020B0900000000000000" pitchFamily="34" charset="-128"/>
              </a:rPr>
              <a:t>s commitment to meeting the needs of its stakeholders.</a:t>
            </a:r>
          </a:p>
          <a:p>
            <a:pPr marL="0" indent="0">
              <a:buNone/>
              <a:defRPr/>
            </a:pPr>
            <a:endParaRPr lang="en-US" altLang="en-US">
              <a:solidFill>
                <a:srgbClr val="000000"/>
              </a:solidFill>
              <a:latin typeface="Calibri" panose="020F0502020204030204" pitchFamily="34" charset="0"/>
              <a:ea typeface="ＭＳ Ｐゴシック" panose="020B0600070205080204" pitchFamily="34" charset="-128"/>
            </a:endParaRPr>
          </a:p>
        </p:txBody>
      </p:sp>
      <p:sp>
        <p:nvSpPr>
          <p:cNvPr id="69636" name="Text Placeholder 5">
            <a:extLst>
              <a:ext uri="{FF2B5EF4-FFF2-40B4-BE49-F238E27FC236}">
                <a16:creationId xmlns:a16="http://schemas.microsoft.com/office/drawing/2014/main" id="{A1C99397-6C06-824A-920A-6C0A1FCD9FA9}"/>
              </a:ext>
            </a:extLst>
          </p:cNvPr>
          <p:cNvSpPr>
            <a:spLocks noGrp="1" noChangeArrowheads="1"/>
          </p:cNvSpPr>
          <p:nvPr>
            <p:ph type="body" sz="quarter" idx="3"/>
          </p:nvPr>
        </p:nvSpPr>
        <p:spPr>
          <a:xfrm>
            <a:off x="6246814" y="1390651"/>
            <a:ext cx="4041775" cy="784225"/>
          </a:xfrm>
        </p:spPr>
        <p:txBody>
          <a:bodyPr/>
          <a:lstStyle/>
          <a:p>
            <a:pPr algn="ctr" eaLnBrk="1" hangingPunct="1">
              <a:lnSpc>
                <a:spcPct val="70000"/>
              </a:lnSpc>
              <a:buFont typeface="Arial" panose="020B0604020202020204" pitchFamily="34" charset="0"/>
              <a:buNone/>
            </a:pPr>
            <a:r>
              <a:rPr lang="en-US" altLang="en-US">
                <a:ea typeface="ＭＳ Ｐゴシック" panose="020B0600070205080204" pitchFamily="34" charset="-128"/>
              </a:rPr>
              <a:t>Stakeholders</a:t>
            </a:r>
          </a:p>
        </p:txBody>
      </p:sp>
      <p:sp>
        <p:nvSpPr>
          <p:cNvPr id="64517" name="Content Placeholder 6">
            <a:extLst>
              <a:ext uri="{FF2B5EF4-FFF2-40B4-BE49-F238E27FC236}">
                <a16:creationId xmlns:a16="http://schemas.microsoft.com/office/drawing/2014/main" id="{DBB51027-EDBE-D24B-97E3-9618245B1655}"/>
              </a:ext>
            </a:extLst>
          </p:cNvPr>
          <p:cNvSpPr>
            <a:spLocks noGrp="1"/>
          </p:cNvSpPr>
          <p:nvPr>
            <p:ph sz="quarter" idx="4"/>
          </p:nvPr>
        </p:nvSpPr>
        <p:spPr>
          <a:xfrm>
            <a:off x="6246814" y="2174875"/>
            <a:ext cx="4041775" cy="4267200"/>
          </a:xfrm>
          <a:gradFill rotWithShape="1">
            <a:gsLst>
              <a:gs pos="0">
                <a:srgbClr val="F2F9E9"/>
              </a:gs>
              <a:gs pos="64999">
                <a:srgbClr val="DCEDC7"/>
              </a:gs>
              <a:gs pos="100000">
                <a:srgbClr val="CEE6AF"/>
              </a:gs>
            </a:gsLst>
            <a:lin ang="5400000" scaled="1"/>
          </a:gradFill>
          <a:ln cap="flat">
            <a:solidFill>
              <a:srgbClr val="7A9646"/>
            </a:solidFill>
            <a:miter lim="800000"/>
            <a:headEnd/>
            <a:tailEnd/>
          </a:ln>
          <a:effectLst>
            <a:outerShdw blurRad="40000" dist="20000" dir="5400000" rotWithShape="0">
              <a:srgbClr val="000000">
                <a:alpha val="37999"/>
              </a:srgbClr>
            </a:outerShdw>
          </a:effectLst>
        </p:spPr>
        <p:txBody>
          <a:bodyPr rtlCol="0">
            <a:normAutofit/>
          </a:bodyPr>
          <a:lstStyle/>
          <a:p>
            <a:pPr marL="0" indent="0">
              <a:buNone/>
              <a:defRPr/>
            </a:pPr>
            <a:r>
              <a:rPr lang="en-US" altLang="en-US" sz="1300">
                <a:solidFill>
                  <a:srgbClr val="000000"/>
                </a:solidFill>
                <a:latin typeface="Calibri" panose="020F0502020204030204" pitchFamily="34" charset="0"/>
                <a:ea typeface="ＭＳ Ｐゴシック" panose="020B0600070205080204" pitchFamily="34" charset="-128"/>
              </a:rPr>
              <a:t>The parties with an interest in the company</a:t>
            </a:r>
            <a:r>
              <a:rPr lang="ja-JP" altLang="en-US" sz="1300">
                <a:solidFill>
                  <a:srgbClr val="000000"/>
                </a:solidFill>
                <a:latin typeface="Calibri" panose="020F0502020204030204" pitchFamily="34" charset="0"/>
                <a:cs typeface="HGPｺﾞｼｯｸE" panose="020B0900000000000000" pitchFamily="34" charset="-128"/>
              </a:rPr>
              <a:t>’</a:t>
            </a:r>
            <a:r>
              <a:rPr lang="en-US" altLang="ja-JP" sz="1300">
                <a:solidFill>
                  <a:srgbClr val="000000"/>
                </a:solidFill>
                <a:latin typeface="Calibri" panose="020F0502020204030204" pitchFamily="34" charset="0"/>
                <a:cs typeface="HGPｺﾞｼｯｸE" panose="020B0900000000000000" pitchFamily="34" charset="-128"/>
              </a:rPr>
              <a:t>s success (typically, shareholders, the community, customers, and employees).</a:t>
            </a:r>
            <a:endParaRPr lang="en-US" altLang="en-US" sz="1300">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485470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81F5F0B3-B497-464B-ACB0-999E112DF1B6}"/>
              </a:ext>
            </a:extLst>
          </p:cNvPr>
          <p:cNvSpPr>
            <a:spLocks noGrp="1"/>
          </p:cNvSpPr>
          <p:nvPr>
            <p:ph type="title"/>
          </p:nvPr>
        </p:nvSpPr>
        <p:spPr>
          <a:xfrm>
            <a:off x="2047875" y="884238"/>
            <a:ext cx="8229600" cy="1143000"/>
          </a:xfrm>
        </p:spPr>
        <p:txBody>
          <a:bodyPr anchor="t">
            <a:normAutofit/>
          </a:bodyPr>
          <a:lstStyle/>
          <a:p>
            <a:pPr eaLnBrk="1" hangingPunct="1">
              <a:lnSpc>
                <a:spcPct val="90000"/>
              </a:lnSpc>
            </a:pPr>
            <a:r>
              <a:rPr lang="en-US" altLang="en-US">
                <a:solidFill>
                  <a:srgbClr val="FF0000"/>
                </a:solidFill>
                <a:latin typeface="Calibri" panose="020F0502020204030204" pitchFamily="34" charset="0"/>
              </a:rPr>
              <a:t>Figure 1.3: </a:t>
            </a:r>
            <a:r>
              <a:rPr lang="en-US" altLang="en-US">
                <a:solidFill>
                  <a:schemeClr val="accent2"/>
                </a:solidFill>
                <a:latin typeface="Calibri" panose="020F0502020204030204" pitchFamily="34" charset="0"/>
              </a:rPr>
              <a:t>Skills of HRM Professionals</a:t>
            </a:r>
          </a:p>
        </p:txBody>
      </p:sp>
      <p:pic>
        <p:nvPicPr>
          <p:cNvPr id="71682" name="Content Placeholder 5" descr="noe30468_0103.jpg">
            <a:extLst>
              <a:ext uri="{FF2B5EF4-FFF2-40B4-BE49-F238E27FC236}">
                <a16:creationId xmlns:a16="http://schemas.microsoft.com/office/drawing/2014/main" id="{F6511549-FB9D-5545-A160-0E6FFB3578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35450" y="2603500"/>
            <a:ext cx="2928938" cy="3416300"/>
          </a:xfrm>
        </p:spPr>
      </p:pic>
    </p:spTree>
    <p:extLst>
      <p:ext uri="{BB962C8B-B14F-4D97-AF65-F5344CB8AC3E}">
        <p14:creationId xmlns:p14="http://schemas.microsoft.com/office/powerpoint/2010/main" val="1384183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6C81245E-BBEA-E041-998E-19604D6CEEAC}"/>
              </a:ext>
            </a:extLst>
          </p:cNvPr>
          <p:cNvSpPr>
            <a:spLocks noGrp="1"/>
          </p:cNvSpPr>
          <p:nvPr>
            <p:ph type="title"/>
          </p:nvPr>
        </p:nvSpPr>
        <p:spPr>
          <a:xfrm>
            <a:off x="2103438" y="612775"/>
            <a:ext cx="8229600" cy="1143000"/>
          </a:xfrm>
        </p:spPr>
        <p:txBody>
          <a:bodyPr anchor="t"/>
          <a:lstStyle/>
          <a:p>
            <a:pPr eaLnBrk="1" hangingPunct="1"/>
            <a:r>
              <a:rPr lang="en-US" altLang="en-US">
                <a:latin typeface="Calibri" panose="020F0502020204030204" pitchFamily="34" charset="0"/>
              </a:rPr>
              <a:t>Who is Responsible for HR?</a:t>
            </a:r>
          </a:p>
        </p:txBody>
      </p:sp>
      <p:sp>
        <p:nvSpPr>
          <p:cNvPr id="39939" name="Rectangle 3">
            <a:extLst>
              <a:ext uri="{FF2B5EF4-FFF2-40B4-BE49-F238E27FC236}">
                <a16:creationId xmlns:a16="http://schemas.microsoft.com/office/drawing/2014/main" id="{3498BEB3-E540-CC4A-8CE7-7DE9CBCB658F}"/>
              </a:ext>
            </a:extLst>
          </p:cNvPr>
          <p:cNvSpPr>
            <a:spLocks noGrp="1" noChangeArrowheads="1"/>
          </p:cNvSpPr>
          <p:nvPr>
            <p:ph idx="1"/>
          </p:nvPr>
        </p:nvSpPr>
        <p:spPr>
          <a:xfrm>
            <a:off x="2103438" y="1600200"/>
            <a:ext cx="8229600" cy="4800600"/>
          </a:xfrm>
          <a:solidFill>
            <a:srgbClr val="FFAE37"/>
          </a:solidFill>
        </p:spPr>
        <p:txBody>
          <a:bodyPr rtlCol="0">
            <a:normAutofit/>
          </a:bodyPr>
          <a:lstStyle/>
          <a:p>
            <a:pPr>
              <a:buFont typeface="Wingdings 3" charset="2"/>
              <a:buChar char=""/>
              <a:defRPr/>
            </a:pPr>
            <a:r>
              <a:rPr lang="en-US" altLang="en-US">
                <a:solidFill>
                  <a:schemeClr val="tx1">
                    <a:lumMod val="75000"/>
                    <a:lumOff val="25000"/>
                  </a:schemeClr>
                </a:solidFill>
                <a:ea typeface="ＭＳ Ｐゴシック" charset="-128"/>
              </a:rPr>
              <a:t>In an organization, who should be concerned with human resource management?</a:t>
            </a:r>
          </a:p>
          <a:p>
            <a:pPr marL="971550" lvl="1" indent="-514350">
              <a:buClr>
                <a:srgbClr val="10224E"/>
              </a:buClr>
              <a:buFont typeface="Calibri" charset="0"/>
              <a:buAutoNum type="alphaUcPeriod"/>
              <a:defRPr/>
            </a:pPr>
            <a:r>
              <a:rPr lang="en-US" altLang="en-US">
                <a:solidFill>
                  <a:schemeClr val="tx1">
                    <a:lumMod val="75000"/>
                    <a:lumOff val="25000"/>
                  </a:schemeClr>
                </a:solidFill>
                <a:ea typeface="ＭＳ Ｐゴシック" charset="-128"/>
              </a:rPr>
              <a:t>Only HR departments</a:t>
            </a:r>
          </a:p>
          <a:p>
            <a:pPr marL="971550" lvl="1" indent="-514350">
              <a:buClr>
                <a:srgbClr val="10224E"/>
              </a:buClr>
              <a:buFont typeface="Calibri" charset="0"/>
              <a:buAutoNum type="alphaUcPeriod"/>
              <a:defRPr/>
            </a:pPr>
            <a:r>
              <a:rPr lang="en-US" altLang="en-US">
                <a:solidFill>
                  <a:schemeClr val="tx1">
                    <a:lumMod val="75000"/>
                    <a:lumOff val="25000"/>
                  </a:schemeClr>
                </a:solidFill>
                <a:ea typeface="ＭＳ Ｐゴシック" charset="-128"/>
              </a:rPr>
              <a:t>Only Managers</a:t>
            </a:r>
          </a:p>
          <a:p>
            <a:pPr marL="971550" lvl="1" indent="-514350">
              <a:buClr>
                <a:srgbClr val="10224E"/>
              </a:buClr>
              <a:buFont typeface="Calibri" charset="0"/>
              <a:buAutoNum type="alphaUcPeriod"/>
              <a:defRPr/>
            </a:pPr>
            <a:r>
              <a:rPr lang="en-US" altLang="en-US">
                <a:solidFill>
                  <a:schemeClr val="tx1">
                    <a:lumMod val="75000"/>
                    <a:lumOff val="25000"/>
                  </a:schemeClr>
                </a:solidFill>
                <a:ea typeface="ＭＳ Ｐゴシック" charset="-128"/>
              </a:rPr>
              <a:t>Managers and HR departments</a:t>
            </a:r>
          </a:p>
        </p:txBody>
      </p:sp>
    </p:spTree>
    <p:extLst>
      <p:ext uri="{BB962C8B-B14F-4D97-AF65-F5344CB8AC3E}">
        <p14:creationId xmlns:p14="http://schemas.microsoft.com/office/powerpoint/2010/main" val="1055064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EF6CB524-BB41-6F4C-8895-8E26E5B22927}"/>
              </a:ext>
            </a:extLst>
          </p:cNvPr>
          <p:cNvSpPr>
            <a:spLocks noGrp="1"/>
          </p:cNvSpPr>
          <p:nvPr>
            <p:ph type="title"/>
          </p:nvPr>
        </p:nvSpPr>
        <p:spPr>
          <a:xfrm>
            <a:off x="2058988" y="579438"/>
            <a:ext cx="8229600" cy="1143000"/>
          </a:xfrm>
        </p:spPr>
        <p:txBody>
          <a:bodyPr anchor="t">
            <a:normAutofit/>
          </a:bodyPr>
          <a:lstStyle/>
          <a:p>
            <a:pPr eaLnBrk="1" hangingPunct="1">
              <a:lnSpc>
                <a:spcPct val="90000"/>
              </a:lnSpc>
            </a:pPr>
            <a:r>
              <a:rPr lang="en-US" altLang="en-US">
                <a:solidFill>
                  <a:srgbClr val="FF0000"/>
                </a:solidFill>
                <a:latin typeface="Calibri" panose="020F0502020204030204" pitchFamily="34" charset="0"/>
                <a:ea typeface="ＭＳ Ｐゴシック" panose="020B0600070205080204" pitchFamily="34" charset="-128"/>
              </a:rPr>
              <a:t>Figure 1.4:</a:t>
            </a:r>
            <a:br>
              <a:rPr lang="en-US" altLang="en-US">
                <a:solidFill>
                  <a:srgbClr val="FF0000"/>
                </a:solidFill>
                <a:latin typeface="Calibri" panose="020F0502020204030204" pitchFamily="34" charset="0"/>
                <a:ea typeface="ＭＳ Ｐゴシック" panose="020B0600070205080204" pitchFamily="34" charset="-128"/>
              </a:rPr>
            </a:br>
            <a:r>
              <a:rPr lang="en-US" altLang="en-US">
                <a:latin typeface="Calibri" panose="020F0502020204030204" pitchFamily="34" charset="0"/>
                <a:ea typeface="ＭＳ Ｐゴシック" panose="020B0600070205080204" pitchFamily="34" charset="-128"/>
              </a:rPr>
              <a:t>Supervisors</a:t>
            </a:r>
            <a:r>
              <a:rPr lang="ja-JP" altLang="en-US" sz="3700">
                <a:latin typeface="Calibri" panose="020F0502020204030204" pitchFamily="34" charset="0"/>
              </a:rPr>
              <a:t>’</a:t>
            </a:r>
            <a:r>
              <a:rPr lang="en-US" altLang="ja-JP" sz="3700">
                <a:latin typeface="Calibri" panose="020F0502020204030204" pitchFamily="34" charset="0"/>
              </a:rPr>
              <a:t> Involvement in HRM</a:t>
            </a:r>
            <a:endParaRPr lang="en-US" altLang="en-US" sz="3700">
              <a:latin typeface="Calibri" panose="020F0502020204030204" pitchFamily="34" charset="0"/>
              <a:ea typeface="ＭＳ Ｐゴシック" panose="020B0600070205080204" pitchFamily="34" charset="-128"/>
            </a:endParaRPr>
          </a:p>
        </p:txBody>
      </p:sp>
      <p:pic>
        <p:nvPicPr>
          <p:cNvPr id="75778" name="Content Placeholder 3" descr="noe34255_0105.jpg">
            <a:extLst>
              <a:ext uri="{FF2B5EF4-FFF2-40B4-BE49-F238E27FC236}">
                <a16:creationId xmlns:a16="http://schemas.microsoft.com/office/drawing/2014/main" id="{D4818EE7-D5C9-0840-9A33-E7911AD040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38475" y="2603500"/>
            <a:ext cx="5322888" cy="3416300"/>
          </a:xfrm>
        </p:spPr>
      </p:pic>
    </p:spTree>
    <p:extLst>
      <p:ext uri="{BB962C8B-B14F-4D97-AF65-F5344CB8AC3E}">
        <p14:creationId xmlns:p14="http://schemas.microsoft.com/office/powerpoint/2010/main" val="433357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A842A3E5-F651-004F-894D-056292DB1D91}"/>
              </a:ext>
            </a:extLst>
          </p:cNvPr>
          <p:cNvSpPr>
            <a:spLocks noGrp="1"/>
          </p:cNvSpPr>
          <p:nvPr>
            <p:ph type="title"/>
          </p:nvPr>
        </p:nvSpPr>
        <p:spPr>
          <a:xfrm>
            <a:off x="2103438" y="612775"/>
            <a:ext cx="8229600" cy="1143000"/>
          </a:xfrm>
        </p:spPr>
        <p:txBody>
          <a:bodyPr anchor="t"/>
          <a:lstStyle/>
          <a:p>
            <a:pPr eaLnBrk="1" hangingPunct="1">
              <a:lnSpc>
                <a:spcPct val="90000"/>
              </a:lnSpc>
            </a:pPr>
            <a:r>
              <a:rPr lang="en-US" altLang="en-US">
                <a:latin typeface="Calibri" panose="020F0502020204030204" pitchFamily="34" charset="0"/>
                <a:ea typeface="ＭＳ Ｐゴシック" panose="020B0600070205080204" pitchFamily="34" charset="-128"/>
              </a:rPr>
              <a:t>ETHICS IN HRM</a:t>
            </a:r>
          </a:p>
        </p:txBody>
      </p:sp>
      <p:sp>
        <p:nvSpPr>
          <p:cNvPr id="72706" name="Content Placeholder 2">
            <a:extLst>
              <a:ext uri="{FF2B5EF4-FFF2-40B4-BE49-F238E27FC236}">
                <a16:creationId xmlns:a16="http://schemas.microsoft.com/office/drawing/2014/main" id="{4004A766-369A-FF4D-90DA-C33C2FB93E9B}"/>
              </a:ext>
            </a:extLst>
          </p:cNvPr>
          <p:cNvSpPr>
            <a:spLocks noGrp="1"/>
          </p:cNvSpPr>
          <p:nvPr>
            <p:ph idx="1"/>
          </p:nvPr>
        </p:nvSpPr>
        <p:spPr>
          <a:xfrm>
            <a:off x="2103438" y="1600200"/>
            <a:ext cx="8229600" cy="4800600"/>
          </a:xfrm>
          <a:gradFill rotWithShape="1">
            <a:gsLst>
              <a:gs pos="0">
                <a:srgbClr val="F2F9E9"/>
              </a:gs>
              <a:gs pos="64999">
                <a:srgbClr val="DCEDC7"/>
              </a:gs>
              <a:gs pos="100000">
                <a:srgbClr val="CEE6AF"/>
              </a:gs>
            </a:gsLst>
            <a:lin ang="5400000" scaled="1"/>
          </a:gradFill>
          <a:ln cap="flat">
            <a:solidFill>
              <a:srgbClr val="7A9646"/>
            </a:solidFill>
            <a:miter lim="800000"/>
            <a:headEnd/>
            <a:tailEnd/>
          </a:ln>
          <a:effectLst>
            <a:outerShdw blurRad="40000" dist="20000" dir="5400000" rotWithShape="0">
              <a:srgbClr val="000000">
                <a:alpha val="37999"/>
              </a:srgbClr>
            </a:outerShdw>
          </a:effectLst>
        </p:spPr>
        <p:txBody>
          <a:bodyPr rtlCol="0">
            <a:normAutofit/>
          </a:bodyPr>
          <a:lstStyle/>
          <a:p>
            <a:pPr marL="0" indent="0">
              <a:buNone/>
              <a:defRPr/>
            </a:pPr>
            <a:r>
              <a:rPr lang="en-US" altLang="en-US">
                <a:solidFill>
                  <a:srgbClr val="000090"/>
                </a:solidFill>
                <a:latin typeface="Calibri" charset="0"/>
                <a:ea typeface="ＭＳ Ｐゴシック" charset="-128"/>
              </a:rPr>
              <a:t>Ethics –</a:t>
            </a:r>
            <a:r>
              <a:rPr lang="en-US" altLang="en-US">
                <a:solidFill>
                  <a:srgbClr val="000000"/>
                </a:solidFill>
                <a:latin typeface="Calibri" charset="0"/>
                <a:ea typeface="ＭＳ Ｐゴシック" charset="-128"/>
              </a:rPr>
              <a:t> fundamental principles of right and wrong.</a:t>
            </a:r>
          </a:p>
          <a:p>
            <a:pPr marL="0" indent="0">
              <a:buNone/>
              <a:defRPr/>
            </a:pPr>
            <a:r>
              <a:rPr lang="en-US" altLang="en-US">
                <a:solidFill>
                  <a:srgbClr val="000000"/>
                </a:solidFill>
                <a:latin typeface="Calibri" charset="0"/>
                <a:ea typeface="ＭＳ Ｐゴシック" charset="-128"/>
              </a:rPr>
              <a:t>Ethical behavior is behavior that is consistent with those principles.</a:t>
            </a:r>
          </a:p>
          <a:p>
            <a:pPr marL="0" indent="0">
              <a:buNone/>
              <a:defRPr/>
            </a:pPr>
            <a:r>
              <a:rPr lang="en-US" altLang="en-US">
                <a:solidFill>
                  <a:srgbClr val="000000"/>
                </a:solidFill>
                <a:latin typeface="Calibri" charset="0"/>
                <a:ea typeface="ＭＳ Ｐゴシック" charset="-128"/>
              </a:rPr>
              <a:t>Many ethical issues in the workplace involve HRM.</a:t>
            </a:r>
          </a:p>
        </p:txBody>
      </p:sp>
    </p:spTree>
    <p:extLst>
      <p:ext uri="{BB962C8B-B14F-4D97-AF65-F5344CB8AC3E}">
        <p14:creationId xmlns:p14="http://schemas.microsoft.com/office/powerpoint/2010/main" val="162922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96FA6D59-F570-C04A-88EB-E741BAE7B96B}"/>
              </a:ext>
            </a:extLst>
          </p:cNvPr>
          <p:cNvSpPr>
            <a:spLocks noGrp="1"/>
          </p:cNvSpPr>
          <p:nvPr>
            <p:ph type="title"/>
          </p:nvPr>
        </p:nvSpPr>
        <p:spPr>
          <a:xfrm>
            <a:off x="2058988" y="709614"/>
            <a:ext cx="8337550" cy="1228725"/>
          </a:xfrm>
        </p:spPr>
        <p:txBody>
          <a:bodyPr anchor="t">
            <a:normAutofit/>
          </a:bodyPr>
          <a:lstStyle/>
          <a:p>
            <a:pPr eaLnBrk="1" hangingPunct="1"/>
            <a:r>
              <a:rPr lang="en-US" altLang="en-US">
                <a:latin typeface="Calibri" panose="020F0502020204030204" pitchFamily="34" charset="0"/>
              </a:rPr>
              <a:t>Human Resource Management (HRM)</a:t>
            </a:r>
          </a:p>
        </p:txBody>
      </p:sp>
      <p:sp>
        <p:nvSpPr>
          <p:cNvPr id="2" name="Content Placeholder 4">
            <a:extLst>
              <a:ext uri="{FF2B5EF4-FFF2-40B4-BE49-F238E27FC236}">
                <a16:creationId xmlns:a16="http://schemas.microsoft.com/office/drawing/2014/main" id="{0561BC64-AAF3-DD4B-B056-C7F9BF48CBF7}"/>
              </a:ext>
            </a:extLst>
          </p:cNvPr>
          <p:cNvSpPr>
            <a:spLocks noGrp="1"/>
          </p:cNvSpPr>
          <p:nvPr>
            <p:ph sz="half" idx="1"/>
          </p:nvPr>
        </p:nvSpPr>
        <p:spPr>
          <a:xfrm>
            <a:off x="2058988" y="1600200"/>
            <a:ext cx="4038600" cy="4821238"/>
          </a:xfrm>
          <a:gradFill rotWithShape="1">
            <a:gsLst>
              <a:gs pos="0">
                <a:srgbClr val="F2F9E9"/>
              </a:gs>
              <a:gs pos="64999">
                <a:srgbClr val="DCEDC7"/>
              </a:gs>
              <a:gs pos="100000">
                <a:srgbClr val="CEE6AF"/>
              </a:gs>
            </a:gsLst>
            <a:lin ang="5400000" scaled="1"/>
          </a:gradFill>
          <a:ln cap="flat">
            <a:solidFill>
              <a:srgbClr val="7A9646"/>
            </a:solidFill>
            <a:miter lim="800000"/>
            <a:headEnd/>
            <a:tailEnd/>
          </a:ln>
          <a:effectLst>
            <a:outerShdw blurRad="40000" dist="20000" dir="5400000" rotWithShape="0">
              <a:srgbClr val="000000">
                <a:alpha val="37999"/>
              </a:srgbClr>
            </a:outerShdw>
          </a:effectLst>
        </p:spPr>
        <p:txBody>
          <a:bodyPr rtlCol="0">
            <a:normAutofit/>
          </a:bodyPr>
          <a:lstStyle/>
          <a:p>
            <a:pPr marL="0" indent="0">
              <a:buNone/>
              <a:defRPr/>
            </a:pPr>
            <a:r>
              <a:rPr lang="en-US" altLang="en-US">
                <a:solidFill>
                  <a:srgbClr val="000000"/>
                </a:solidFill>
                <a:latin typeface="Calibri" panose="020F0502020204030204" pitchFamily="34" charset="0"/>
                <a:ea typeface="ＭＳ Ｐゴシック" panose="020B0600070205080204" pitchFamily="34" charset="-128"/>
              </a:rPr>
              <a:t>The policies, practices, and systems that influence employees</a:t>
            </a:r>
            <a:r>
              <a:rPr lang="ja-JP" altLang="en-US">
                <a:solidFill>
                  <a:srgbClr val="000000"/>
                </a:solidFill>
                <a:latin typeface="Calibri" panose="020F0502020204030204" pitchFamily="34" charset="0"/>
                <a:cs typeface="HGPｺﾞｼｯｸE" panose="020B0900000000000000" pitchFamily="34" charset="-128"/>
              </a:rPr>
              <a:t>’</a:t>
            </a:r>
            <a:r>
              <a:rPr lang="en-US" altLang="ja-JP">
                <a:solidFill>
                  <a:srgbClr val="000000"/>
                </a:solidFill>
                <a:latin typeface="Calibri" panose="020F0502020204030204" pitchFamily="34" charset="0"/>
                <a:cs typeface="HGPｺﾞｼｯｸE" panose="020B0900000000000000" pitchFamily="34" charset="-128"/>
              </a:rPr>
              <a:t>:</a:t>
            </a:r>
          </a:p>
          <a:p>
            <a:pPr marL="173038" lvl="1" indent="-173038">
              <a:buClr>
                <a:srgbClr val="193374"/>
              </a:buClr>
              <a:defRPr/>
            </a:pPr>
            <a:r>
              <a:rPr lang="en-US" altLang="en-US" sz="2800">
                <a:solidFill>
                  <a:srgbClr val="000000"/>
                </a:solidFill>
                <a:latin typeface="Calibri" panose="020F0502020204030204" pitchFamily="34" charset="0"/>
                <a:ea typeface="ＭＳ Ｐゴシック" panose="020B0600070205080204" pitchFamily="34" charset="-128"/>
              </a:rPr>
              <a:t>behavior</a:t>
            </a:r>
          </a:p>
          <a:p>
            <a:pPr marL="173038" lvl="1" indent="-173038">
              <a:buClr>
                <a:srgbClr val="193374"/>
              </a:buClr>
              <a:defRPr/>
            </a:pPr>
            <a:r>
              <a:rPr lang="en-US" altLang="en-US" sz="2800">
                <a:solidFill>
                  <a:srgbClr val="000000"/>
                </a:solidFill>
                <a:latin typeface="Calibri" panose="020F0502020204030204" pitchFamily="34" charset="0"/>
                <a:ea typeface="ＭＳ Ｐゴシック" panose="020B0600070205080204" pitchFamily="34" charset="-128"/>
              </a:rPr>
              <a:t>attitudes</a:t>
            </a:r>
          </a:p>
          <a:p>
            <a:pPr marL="173038" lvl="1" indent="-173038">
              <a:buClr>
                <a:srgbClr val="193374"/>
              </a:buClr>
              <a:defRPr/>
            </a:pPr>
            <a:r>
              <a:rPr lang="en-US" altLang="en-US" sz="2800">
                <a:solidFill>
                  <a:srgbClr val="000000"/>
                </a:solidFill>
                <a:latin typeface="Calibri" panose="020F0502020204030204" pitchFamily="34" charset="0"/>
                <a:ea typeface="ＭＳ Ｐゴシック" panose="020B0600070205080204" pitchFamily="34" charset="-128"/>
              </a:rPr>
              <a:t>performance</a:t>
            </a:r>
          </a:p>
        </p:txBody>
      </p:sp>
      <p:pic>
        <p:nvPicPr>
          <p:cNvPr id="7" name="Content Placeholder 6">
            <a:extLst>
              <a:ext uri="{FF2B5EF4-FFF2-40B4-BE49-F238E27FC236}">
                <a16:creationId xmlns:a16="http://schemas.microsoft.com/office/drawing/2014/main" id="{6FB5DFEA-1F94-4D49-BCBB-A45DADD948DF}"/>
              </a:ext>
            </a:extLst>
          </p:cNvPr>
          <p:cNvPicPr>
            <a:picLocks noGrp="1" noChangeAspect="1"/>
          </p:cNvPicPr>
          <p:nvPr>
            <p:ph sz="half" idx="2"/>
          </p:nvPr>
        </p:nvPicPr>
        <p:blipFill>
          <a:blip r:embed="rId3"/>
          <a:stretch>
            <a:fillRect/>
          </a:stretch>
        </p:blipFill>
        <p:spPr>
          <a:xfrm>
            <a:off x="6853238" y="3270250"/>
            <a:ext cx="2273300" cy="2082800"/>
          </a:xfrm>
          <a:solidFill>
            <a:schemeClr val="bg2">
              <a:lumMod val="60000"/>
              <a:lumOff val="40000"/>
            </a:schemeClr>
          </a:solidFill>
        </p:spPr>
      </p:pic>
    </p:spTree>
    <p:extLst>
      <p:ext uri="{BB962C8B-B14F-4D97-AF65-F5344CB8AC3E}">
        <p14:creationId xmlns:p14="http://schemas.microsoft.com/office/powerpoint/2010/main" val="1521134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CCB2A9D1-B71E-2E4D-885C-4DFC5521F180}"/>
              </a:ext>
            </a:extLst>
          </p:cNvPr>
          <p:cNvSpPr>
            <a:spLocks noGrp="1"/>
          </p:cNvSpPr>
          <p:nvPr>
            <p:ph type="title"/>
          </p:nvPr>
        </p:nvSpPr>
        <p:spPr>
          <a:xfrm>
            <a:off x="2058988" y="901700"/>
            <a:ext cx="8229600" cy="1143000"/>
          </a:xfrm>
        </p:spPr>
        <p:txBody>
          <a:bodyPr anchor="t"/>
          <a:lstStyle/>
          <a:p>
            <a:pPr eaLnBrk="1" hangingPunct="1"/>
            <a:r>
              <a:rPr lang="en-US" altLang="en-US">
                <a:latin typeface="Calibri" panose="020F0502020204030204" pitchFamily="34" charset="0"/>
              </a:rPr>
              <a:t>Employee Rights</a:t>
            </a:r>
          </a:p>
        </p:txBody>
      </p:sp>
      <p:graphicFrame>
        <p:nvGraphicFramePr>
          <p:cNvPr id="4" name="Content Placeholder 3">
            <a:extLst>
              <a:ext uri="{FF2B5EF4-FFF2-40B4-BE49-F238E27FC236}">
                <a16:creationId xmlns:a16="http://schemas.microsoft.com/office/drawing/2014/main" id="{1D1E4E40-3C4A-2140-898C-A54F37FC646D}"/>
              </a:ext>
            </a:extLst>
          </p:cNvPr>
          <p:cNvGraphicFramePr>
            <a:graphicFrameLocks noGrp="1"/>
          </p:cNvGraphicFramePr>
          <p:nvPr>
            <p:ph idx="1"/>
          </p:nvPr>
        </p:nvGraphicFramePr>
        <p:xfrm>
          <a:off x="2390775" y="2603500"/>
          <a:ext cx="6618288"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942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225E6695-D8CF-B24B-A0FF-3014A65DFEF4}"/>
              </a:ext>
            </a:extLst>
          </p:cNvPr>
          <p:cNvSpPr>
            <a:spLocks noGrp="1"/>
          </p:cNvSpPr>
          <p:nvPr>
            <p:ph type="title"/>
          </p:nvPr>
        </p:nvSpPr>
        <p:spPr>
          <a:xfrm>
            <a:off x="2081213" y="592138"/>
            <a:ext cx="8229600" cy="1143000"/>
          </a:xfrm>
        </p:spPr>
        <p:txBody>
          <a:bodyPr anchor="t">
            <a:normAutofit fontScale="90000"/>
          </a:bodyPr>
          <a:lstStyle/>
          <a:p>
            <a:pPr eaLnBrk="1" hangingPunct="1"/>
            <a:r>
              <a:rPr lang="en-US" altLang="en-US">
                <a:solidFill>
                  <a:schemeClr val="accent2"/>
                </a:solidFill>
                <a:latin typeface="Calibri" panose="020F0502020204030204" pitchFamily="34" charset="0"/>
              </a:rPr>
              <a:t>Ethical companies act according to </a:t>
            </a:r>
            <a:br>
              <a:rPr lang="en-US" altLang="en-US">
                <a:solidFill>
                  <a:schemeClr val="accent2"/>
                </a:solidFill>
                <a:latin typeface="Calibri" panose="020F0502020204030204" pitchFamily="34" charset="0"/>
              </a:rPr>
            </a:br>
            <a:r>
              <a:rPr lang="en-US" altLang="en-US">
                <a:solidFill>
                  <a:schemeClr val="accent2"/>
                </a:solidFill>
                <a:latin typeface="Calibri" panose="020F0502020204030204" pitchFamily="34" charset="0"/>
              </a:rPr>
              <a:t>four principles:</a:t>
            </a:r>
          </a:p>
        </p:txBody>
      </p:sp>
      <p:sp>
        <p:nvSpPr>
          <p:cNvPr id="81922" name="Content Placeholder 2">
            <a:extLst>
              <a:ext uri="{FF2B5EF4-FFF2-40B4-BE49-F238E27FC236}">
                <a16:creationId xmlns:a16="http://schemas.microsoft.com/office/drawing/2014/main" id="{3B70B2E8-4045-1A40-A3DF-69275EB1F285}"/>
              </a:ext>
            </a:extLst>
          </p:cNvPr>
          <p:cNvSpPr>
            <a:spLocks noGrp="1" noChangeArrowheads="1"/>
          </p:cNvSpPr>
          <p:nvPr>
            <p:ph idx="1"/>
          </p:nvPr>
        </p:nvSpPr>
        <p:spPr>
          <a:xfrm>
            <a:off x="2081213" y="1600200"/>
            <a:ext cx="8229600" cy="4800600"/>
          </a:xfrm>
          <a:solidFill>
            <a:srgbClr val="FFAE37"/>
          </a:solidFill>
        </p:spPr>
        <p:txBody>
          <a:bodyPr>
            <a:normAutofit fontScale="92500" lnSpcReduction="10000"/>
          </a:bodyPr>
          <a:lstStyle/>
          <a:p>
            <a:pPr marL="514350" indent="-514350">
              <a:buFont typeface="Calibri" panose="020F0502020204030204" pitchFamily="34" charset="0"/>
              <a:buAutoNum type="arabicPeriod"/>
            </a:pPr>
            <a:r>
              <a:rPr lang="en-US" altLang="en-US">
                <a:ea typeface="ＭＳ Ｐゴシック" panose="020B0600070205080204" pitchFamily="34" charset="-128"/>
              </a:rPr>
              <a:t>In their relationships with customers, vendors, and clients, ethical companies emphasize mutual benefits.</a:t>
            </a:r>
          </a:p>
          <a:p>
            <a:pPr marL="514350" indent="-514350">
              <a:buFont typeface="Calibri" panose="020F0502020204030204" pitchFamily="34" charset="0"/>
              <a:buAutoNum type="arabicPeriod"/>
            </a:pPr>
            <a:r>
              <a:rPr lang="en-US" altLang="en-US">
                <a:ea typeface="ＭＳ Ｐゴシック" panose="020B0600070205080204" pitchFamily="34" charset="-128"/>
              </a:rPr>
              <a:t>Employees assume responsibility for the actions of the company.</a:t>
            </a:r>
          </a:p>
          <a:p>
            <a:pPr marL="514350" indent="-514350">
              <a:buFont typeface="Calibri" panose="020F0502020204030204" pitchFamily="34" charset="0"/>
              <a:buAutoNum type="arabicPeriod"/>
            </a:pPr>
            <a:r>
              <a:rPr lang="en-US" altLang="en-US">
                <a:ea typeface="ＭＳ Ｐゴシック" panose="020B0600070205080204" pitchFamily="34" charset="-128"/>
              </a:rPr>
              <a:t>The company has a sense of purpose or vision that employees value and use in their day-to-day work.</a:t>
            </a:r>
          </a:p>
          <a:p>
            <a:pPr marL="514350" indent="-514350">
              <a:buFont typeface="Calibri" panose="020F0502020204030204" pitchFamily="34" charset="0"/>
              <a:buAutoNum type="arabicPeriod"/>
            </a:pPr>
            <a:r>
              <a:rPr lang="en-US" altLang="en-US">
                <a:ea typeface="ＭＳ Ｐゴシック" panose="020B0600070205080204" pitchFamily="34" charset="-128"/>
              </a:rPr>
              <a:t>They emphasize fairness.</a:t>
            </a:r>
          </a:p>
        </p:txBody>
      </p:sp>
    </p:spTree>
    <p:extLst>
      <p:ext uri="{BB962C8B-B14F-4D97-AF65-F5344CB8AC3E}">
        <p14:creationId xmlns:p14="http://schemas.microsoft.com/office/powerpoint/2010/main" val="1699026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5EFBEF69-9FBC-744B-BE05-EABF55C89759}"/>
              </a:ext>
            </a:extLst>
          </p:cNvPr>
          <p:cNvSpPr>
            <a:spLocks noGrp="1"/>
          </p:cNvSpPr>
          <p:nvPr>
            <p:ph type="title"/>
          </p:nvPr>
        </p:nvSpPr>
        <p:spPr>
          <a:xfrm>
            <a:off x="2078039" y="800101"/>
            <a:ext cx="8391525" cy="1185863"/>
          </a:xfrm>
        </p:spPr>
        <p:txBody>
          <a:bodyPr anchor="t"/>
          <a:lstStyle/>
          <a:p>
            <a:pPr eaLnBrk="1" hangingPunct="1">
              <a:lnSpc>
                <a:spcPct val="70000"/>
              </a:lnSpc>
            </a:pPr>
            <a:r>
              <a:rPr lang="en-US" altLang="en-US" sz="3600">
                <a:solidFill>
                  <a:srgbClr val="FF0000"/>
                </a:solidFill>
                <a:latin typeface="Calibri" panose="020F0502020204030204" pitchFamily="34" charset="0"/>
              </a:rPr>
              <a:t>Figure 1.5:  </a:t>
            </a:r>
            <a:r>
              <a:rPr lang="en-US" altLang="en-US" sz="3600">
                <a:latin typeface="Calibri" panose="020F0502020204030204" pitchFamily="34" charset="0"/>
              </a:rPr>
              <a:t>Standards for Identifying Ethical Practices</a:t>
            </a:r>
          </a:p>
        </p:txBody>
      </p:sp>
      <p:pic>
        <p:nvPicPr>
          <p:cNvPr id="83970" name="Content Placeholder 3" descr="noe34255_0106.jpg">
            <a:extLst>
              <a:ext uri="{FF2B5EF4-FFF2-40B4-BE49-F238E27FC236}">
                <a16:creationId xmlns:a16="http://schemas.microsoft.com/office/drawing/2014/main" id="{FF150FDD-F370-BC4E-B465-88D1F5081E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82938" y="2603500"/>
            <a:ext cx="5033962" cy="3416300"/>
          </a:xfrm>
        </p:spPr>
      </p:pic>
    </p:spTree>
    <p:extLst>
      <p:ext uri="{BB962C8B-B14F-4D97-AF65-F5344CB8AC3E}">
        <p14:creationId xmlns:p14="http://schemas.microsoft.com/office/powerpoint/2010/main" val="76518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F5C9525B-2318-C149-94EE-2230FFDF30F2}"/>
              </a:ext>
            </a:extLst>
          </p:cNvPr>
          <p:cNvSpPr>
            <a:spLocks noGrp="1"/>
          </p:cNvSpPr>
          <p:nvPr>
            <p:ph type="title"/>
          </p:nvPr>
        </p:nvSpPr>
        <p:spPr>
          <a:xfrm>
            <a:off x="2141539" y="528639"/>
            <a:ext cx="8283575" cy="1336675"/>
          </a:xfrm>
        </p:spPr>
        <p:txBody>
          <a:bodyPr anchor="t"/>
          <a:lstStyle/>
          <a:p>
            <a:pPr eaLnBrk="1" hangingPunct="1">
              <a:lnSpc>
                <a:spcPct val="80000"/>
              </a:lnSpc>
            </a:pPr>
            <a:r>
              <a:rPr lang="en-US" altLang="en-US" sz="3600">
                <a:latin typeface="Calibri" panose="020F0502020204030204" pitchFamily="34" charset="0"/>
                <a:ea typeface="ＭＳ Ｐゴシック" panose="020B0600070205080204" pitchFamily="34" charset="-128"/>
              </a:rPr>
              <a:t>STANDARDS FOR IDENTIFYING ETHICAL HRM PRACTICES</a:t>
            </a:r>
          </a:p>
        </p:txBody>
      </p:sp>
      <p:sp>
        <p:nvSpPr>
          <p:cNvPr id="80898" name="Content Placeholder 2">
            <a:extLst>
              <a:ext uri="{FF2B5EF4-FFF2-40B4-BE49-F238E27FC236}">
                <a16:creationId xmlns:a16="http://schemas.microsoft.com/office/drawing/2014/main" id="{1EA1487B-4326-C14A-9B95-FE4F28FACCB6}"/>
              </a:ext>
            </a:extLst>
          </p:cNvPr>
          <p:cNvSpPr>
            <a:spLocks noGrp="1"/>
          </p:cNvSpPr>
          <p:nvPr>
            <p:ph idx="1"/>
          </p:nvPr>
        </p:nvSpPr>
        <p:spPr>
          <a:xfrm>
            <a:off x="2179638" y="1685926"/>
            <a:ext cx="8208962" cy="4714875"/>
          </a:xfrm>
          <a:gradFill rotWithShape="1">
            <a:gsLst>
              <a:gs pos="0">
                <a:srgbClr val="DEF4FF"/>
              </a:gs>
              <a:gs pos="64999">
                <a:srgbClr val="AEE5FF"/>
              </a:gs>
              <a:gs pos="100000">
                <a:srgbClr val="8ADCFF"/>
              </a:gs>
            </a:gsLst>
            <a:lin ang="5400000" scaled="1"/>
          </a:gradFill>
          <a:ln cap="flat">
            <a:solidFill>
              <a:srgbClr val="03A0D9"/>
            </a:solidFill>
            <a:miter lim="800000"/>
            <a:headEnd/>
            <a:tailEnd/>
          </a:ln>
          <a:effectLst>
            <a:outerShdw blurRad="40000" dist="20000" dir="5400000" rotWithShape="0">
              <a:srgbClr val="000000">
                <a:alpha val="37999"/>
              </a:srgbClr>
            </a:outerShdw>
          </a:effectLst>
        </p:spPr>
        <p:txBody>
          <a:bodyPr rtlCol="0">
            <a:normAutofit lnSpcReduction="10000"/>
          </a:bodyPr>
          <a:lstStyle/>
          <a:p>
            <a:pPr marL="514350" indent="-514350">
              <a:buFont typeface="Calibri" charset="0"/>
              <a:buAutoNum type="arabicPeriod"/>
              <a:defRPr/>
            </a:pPr>
            <a:r>
              <a:rPr lang="en-US" dirty="0">
                <a:solidFill>
                  <a:srgbClr val="000000"/>
                </a:solidFill>
                <a:latin typeface="Calibri" charset="0"/>
              </a:rPr>
              <a:t>HRM practices must result in the greatest good for the largest number of people.</a:t>
            </a:r>
          </a:p>
          <a:p>
            <a:pPr marL="514350" indent="-514350">
              <a:buFont typeface="Calibri" charset="0"/>
              <a:buAutoNum type="arabicPeriod"/>
              <a:defRPr/>
            </a:pPr>
            <a:r>
              <a:rPr lang="en-US" dirty="0">
                <a:solidFill>
                  <a:srgbClr val="000000"/>
                </a:solidFill>
                <a:latin typeface="Calibri" charset="0"/>
              </a:rPr>
              <a:t>Employment practices must respect basic human rights of privacy, due process, consent, and free speech.</a:t>
            </a:r>
          </a:p>
          <a:p>
            <a:pPr marL="514350" indent="-514350">
              <a:buFont typeface="Calibri" charset="0"/>
              <a:buAutoNum type="arabicPeriod"/>
              <a:defRPr/>
            </a:pPr>
            <a:r>
              <a:rPr lang="en-US" dirty="0">
                <a:solidFill>
                  <a:srgbClr val="000000"/>
                </a:solidFill>
                <a:latin typeface="Calibri" charset="0"/>
              </a:rPr>
              <a:t>Managers must treat employees and customers equitably and fairly.</a:t>
            </a:r>
          </a:p>
        </p:txBody>
      </p:sp>
    </p:spTree>
    <p:extLst>
      <p:ext uri="{BB962C8B-B14F-4D97-AF65-F5344CB8AC3E}">
        <p14:creationId xmlns:p14="http://schemas.microsoft.com/office/powerpoint/2010/main" val="123414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9A103238-6C42-E641-A9F8-6D5CFB094112}"/>
              </a:ext>
            </a:extLst>
          </p:cNvPr>
          <p:cNvSpPr>
            <a:spLocks noGrp="1"/>
          </p:cNvSpPr>
          <p:nvPr>
            <p:ph type="title"/>
          </p:nvPr>
        </p:nvSpPr>
        <p:spPr>
          <a:xfrm>
            <a:off x="2019300" y="469900"/>
            <a:ext cx="8229600" cy="1143000"/>
          </a:xfrm>
          <a:ln>
            <a:headEnd/>
            <a:tailEnd/>
          </a:ln>
        </p:spPr>
        <p:txBody>
          <a:bodyPr rtlCol="0" anchor="t">
            <a:normAutofit fontScale="90000"/>
          </a:bodyPr>
          <a:lstStyle/>
          <a:p>
            <a:pPr>
              <a:defRPr/>
            </a:pPr>
            <a:r>
              <a:rPr lang="en-US" sz="3600" dirty="0">
                <a:solidFill>
                  <a:srgbClr val="FF0000"/>
                </a:solidFill>
                <a:latin typeface="Calibri" charset="0"/>
              </a:rPr>
              <a:t>Figure 1.6:</a:t>
            </a:r>
            <a:br>
              <a:rPr lang="en-US" sz="3600" dirty="0">
                <a:solidFill>
                  <a:srgbClr val="FF0000"/>
                </a:solidFill>
                <a:latin typeface="Calibri" charset="0"/>
              </a:rPr>
            </a:br>
            <a:r>
              <a:rPr lang="en-US" sz="3600" dirty="0">
                <a:latin typeface="Calibri" charset="0"/>
              </a:rPr>
              <a:t>Median Salaries for HRM Positions</a:t>
            </a:r>
          </a:p>
        </p:txBody>
      </p:sp>
      <p:pic>
        <p:nvPicPr>
          <p:cNvPr id="47107" name="Picture 4">
            <a:extLst>
              <a:ext uri="{FF2B5EF4-FFF2-40B4-BE49-F238E27FC236}">
                <a16:creationId xmlns:a16="http://schemas.microsoft.com/office/drawing/2014/main" id="{72338E7D-DC02-EC47-BBAC-30C2A5D40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601" y="1612901"/>
            <a:ext cx="6823075" cy="49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10126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258C4B19-3CE7-7644-AD5B-9A89D7A8AC9D}"/>
              </a:ext>
            </a:extLst>
          </p:cNvPr>
          <p:cNvSpPr>
            <a:spLocks noGrp="1"/>
          </p:cNvSpPr>
          <p:nvPr>
            <p:ph type="title"/>
          </p:nvPr>
        </p:nvSpPr>
        <p:spPr>
          <a:xfrm>
            <a:off x="2036763" y="698500"/>
            <a:ext cx="8229600" cy="1143000"/>
          </a:xfrm>
        </p:spPr>
        <p:txBody>
          <a:bodyPr anchor="t"/>
          <a:lstStyle/>
          <a:p>
            <a:pPr eaLnBrk="1" hangingPunct="1"/>
            <a:r>
              <a:rPr lang="en-US" altLang="en-US">
                <a:latin typeface="Calibri" panose="020F0502020204030204" pitchFamily="34" charset="0"/>
              </a:rPr>
              <a:t>Test Your Knowledge</a:t>
            </a:r>
          </a:p>
        </p:txBody>
      </p:sp>
      <p:sp>
        <p:nvSpPr>
          <p:cNvPr id="48131" name="Rectangle 3">
            <a:extLst>
              <a:ext uri="{FF2B5EF4-FFF2-40B4-BE49-F238E27FC236}">
                <a16:creationId xmlns:a16="http://schemas.microsoft.com/office/drawing/2014/main" id="{DF813E06-A2B0-844C-86C9-2E3FF3C4D8B1}"/>
              </a:ext>
            </a:extLst>
          </p:cNvPr>
          <p:cNvSpPr>
            <a:spLocks noGrp="1" noChangeArrowheads="1"/>
          </p:cNvSpPr>
          <p:nvPr>
            <p:ph idx="1"/>
          </p:nvPr>
        </p:nvSpPr>
        <p:spPr>
          <a:xfrm>
            <a:off x="2036763" y="1600200"/>
            <a:ext cx="8229600" cy="4800600"/>
          </a:xfrm>
          <a:solidFill>
            <a:srgbClr val="FFAE37"/>
          </a:solidFill>
          <a:ln>
            <a:solidFill>
              <a:schemeClr val="tx1"/>
            </a:solidFill>
            <a:miter lim="800000"/>
            <a:headEnd/>
            <a:tailEnd/>
          </a:ln>
        </p:spPr>
        <p:txBody>
          <a:bodyPr rtlCol="0">
            <a:normAutofit fontScale="92500"/>
          </a:bodyPr>
          <a:lstStyle/>
          <a:p>
            <a:pPr>
              <a:buFont typeface="Wingdings 3" charset="2"/>
              <a:buChar char=""/>
              <a:defRPr/>
            </a:pPr>
            <a:r>
              <a:rPr lang="en-US" altLang="en-US">
                <a:solidFill>
                  <a:schemeClr val="tx1">
                    <a:lumMod val="75000"/>
                    <a:lumOff val="25000"/>
                  </a:schemeClr>
                </a:solidFill>
                <a:latin typeface="Calibri" charset="0"/>
                <a:ea typeface="ＭＳ Ｐゴシック" charset="-128"/>
              </a:rPr>
              <a:t>Which HR functions are primarily concerned with 1) ensuring employees are capable of doing their current job , 2) ensuring that employees are satisfied with their rewards.</a:t>
            </a:r>
          </a:p>
          <a:p>
            <a:pPr marL="971550" lvl="1" indent="-514350">
              <a:buClr>
                <a:srgbClr val="10224E"/>
              </a:buClr>
              <a:buFont typeface="Calibri" charset="0"/>
              <a:buAutoNum type="alphaUcPeriod"/>
              <a:defRPr/>
            </a:pPr>
            <a:r>
              <a:rPr lang="en-US" altLang="en-US">
                <a:solidFill>
                  <a:schemeClr val="tx1">
                    <a:lumMod val="75000"/>
                    <a:lumOff val="25000"/>
                  </a:schemeClr>
                </a:solidFill>
                <a:latin typeface="Calibri" charset="0"/>
                <a:ea typeface="ＭＳ Ｐゴシック" charset="-128"/>
              </a:rPr>
              <a:t>1) Development; 2) Employee Relations</a:t>
            </a:r>
          </a:p>
          <a:p>
            <a:pPr marL="971550" lvl="1" indent="-514350">
              <a:buClr>
                <a:srgbClr val="10224E"/>
              </a:buClr>
              <a:buFont typeface="Calibri" charset="0"/>
              <a:buAutoNum type="alphaUcPeriod"/>
              <a:defRPr/>
            </a:pPr>
            <a:r>
              <a:rPr lang="en-US" altLang="en-US">
                <a:solidFill>
                  <a:schemeClr val="tx1">
                    <a:lumMod val="75000"/>
                    <a:lumOff val="25000"/>
                  </a:schemeClr>
                </a:solidFill>
                <a:latin typeface="Calibri" charset="0"/>
                <a:ea typeface="ＭＳ Ｐゴシック" charset="-128"/>
              </a:rPr>
              <a:t>1) Training; 2) Legal Compliance</a:t>
            </a:r>
          </a:p>
          <a:p>
            <a:pPr marL="971550" lvl="1" indent="-514350">
              <a:buClr>
                <a:srgbClr val="10224E"/>
              </a:buClr>
              <a:buFont typeface="Calibri" charset="0"/>
              <a:buAutoNum type="alphaUcPeriod"/>
              <a:defRPr/>
            </a:pPr>
            <a:r>
              <a:rPr lang="en-US" altLang="en-US">
                <a:solidFill>
                  <a:schemeClr val="tx1">
                    <a:lumMod val="75000"/>
                    <a:lumOff val="25000"/>
                  </a:schemeClr>
                </a:solidFill>
                <a:latin typeface="Calibri" charset="0"/>
                <a:ea typeface="ＭＳ Ｐゴシック" charset="-128"/>
              </a:rPr>
              <a:t>1) Selection; 2) Pay &amp; Benefits</a:t>
            </a:r>
          </a:p>
          <a:p>
            <a:pPr marL="971550" lvl="1" indent="-514350">
              <a:buClr>
                <a:srgbClr val="10224E"/>
              </a:buClr>
              <a:buFont typeface="Calibri" charset="0"/>
              <a:buAutoNum type="alphaUcPeriod"/>
              <a:defRPr/>
            </a:pPr>
            <a:r>
              <a:rPr lang="en-US" altLang="en-US">
                <a:solidFill>
                  <a:schemeClr val="tx1">
                    <a:lumMod val="75000"/>
                    <a:lumOff val="25000"/>
                  </a:schemeClr>
                </a:solidFill>
                <a:latin typeface="Calibri" charset="0"/>
                <a:ea typeface="ＭＳ Ｐゴシック" charset="-128"/>
              </a:rPr>
              <a:t>1) Training; 2) Pay &amp; Benefits</a:t>
            </a:r>
          </a:p>
        </p:txBody>
      </p:sp>
    </p:spTree>
    <p:extLst>
      <p:ext uri="{BB962C8B-B14F-4D97-AF65-F5344CB8AC3E}">
        <p14:creationId xmlns:p14="http://schemas.microsoft.com/office/powerpoint/2010/main" val="1081229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EC236CAC-702F-5448-BA12-C04A66A6ED9A}"/>
              </a:ext>
            </a:extLst>
          </p:cNvPr>
          <p:cNvSpPr>
            <a:spLocks noGrp="1"/>
          </p:cNvSpPr>
          <p:nvPr>
            <p:ph type="title"/>
          </p:nvPr>
        </p:nvSpPr>
        <p:spPr>
          <a:xfrm>
            <a:off x="2014538" y="409575"/>
            <a:ext cx="8229600" cy="1143000"/>
          </a:xfrm>
        </p:spPr>
        <p:txBody>
          <a:bodyPr anchor="t"/>
          <a:lstStyle/>
          <a:p>
            <a:pPr eaLnBrk="1" hangingPunct="1"/>
            <a:r>
              <a:rPr lang="en-US" altLang="en-US">
                <a:latin typeface="Calibri" panose="020F0502020204030204" pitchFamily="34" charset="0"/>
              </a:rPr>
              <a:t>Summary</a:t>
            </a:r>
          </a:p>
        </p:txBody>
      </p:sp>
      <p:sp>
        <p:nvSpPr>
          <p:cNvPr id="48131" name="Content Placeholder 2">
            <a:extLst>
              <a:ext uri="{FF2B5EF4-FFF2-40B4-BE49-F238E27FC236}">
                <a16:creationId xmlns:a16="http://schemas.microsoft.com/office/drawing/2014/main" id="{67F8BE5C-53D3-9A4A-A36E-602F14E1A470}"/>
              </a:ext>
            </a:extLst>
          </p:cNvPr>
          <p:cNvSpPr>
            <a:spLocks noGrp="1"/>
          </p:cNvSpPr>
          <p:nvPr>
            <p:ph idx="1"/>
          </p:nvPr>
        </p:nvSpPr>
        <p:spPr>
          <a:xfrm>
            <a:off x="2014538" y="1428750"/>
            <a:ext cx="8304212" cy="5048250"/>
          </a:xfrm>
          <a:solidFill>
            <a:schemeClr val="accent3">
              <a:lumMod val="20000"/>
              <a:lumOff val="80000"/>
            </a:schemeClr>
          </a:solidFill>
          <a:ln>
            <a:solidFill>
              <a:schemeClr val="tx1"/>
            </a:solidFill>
            <a:miter lim="800000"/>
            <a:headEnd/>
            <a:tailEnd/>
          </a:ln>
        </p:spPr>
        <p:txBody>
          <a:bodyPr rtlCol="0">
            <a:normAutofit/>
          </a:bodyPr>
          <a:lstStyle/>
          <a:p>
            <a:pPr marL="0" indent="0">
              <a:lnSpc>
                <a:spcPct val="80000"/>
              </a:lnSpc>
              <a:buNone/>
              <a:defRPr/>
            </a:pPr>
            <a:endParaRPr lang="en-US" dirty="0">
              <a:solidFill>
                <a:schemeClr val="tx1">
                  <a:lumMod val="75000"/>
                  <a:lumOff val="25000"/>
                </a:schemeClr>
              </a:solidFill>
              <a:latin typeface="Calibri" pitchFamily="34" charset="0"/>
              <a:ea typeface="ＭＳ Ｐゴシック" pitchFamily="34" charset="-128"/>
            </a:endParaRPr>
          </a:p>
          <a:p>
            <a:pPr marL="0" indent="0">
              <a:lnSpc>
                <a:spcPct val="80000"/>
              </a:lnSpc>
              <a:buNone/>
              <a:defRPr/>
            </a:pPr>
            <a:r>
              <a:rPr lang="en-US" dirty="0">
                <a:solidFill>
                  <a:schemeClr val="tx1">
                    <a:lumMod val="75000"/>
                    <a:lumOff val="25000"/>
                  </a:schemeClr>
                </a:solidFill>
                <a:latin typeface="Calibri" pitchFamily="34" charset="0"/>
                <a:ea typeface="ＭＳ Ｐゴシック" pitchFamily="34" charset="-128"/>
              </a:rPr>
              <a:t>HRM consists of an organization</a:t>
            </a:r>
            <a:r>
              <a:rPr lang="ja-JP" altLang="en-US" dirty="0">
                <a:solidFill>
                  <a:schemeClr val="tx1">
                    <a:lumMod val="75000"/>
                    <a:lumOff val="25000"/>
                  </a:schemeClr>
                </a:solidFill>
                <a:latin typeface="Calibri" pitchFamily="34" charset="0"/>
              </a:rPr>
              <a:t>’</a:t>
            </a:r>
            <a:r>
              <a:rPr lang="en-US" altLang="ja-JP" dirty="0">
                <a:solidFill>
                  <a:schemeClr val="tx1">
                    <a:lumMod val="75000"/>
                    <a:lumOff val="25000"/>
                  </a:schemeClr>
                </a:solidFill>
                <a:latin typeface="Calibri" pitchFamily="34" charset="0"/>
              </a:rPr>
              <a:t>s </a:t>
            </a:r>
            <a:r>
              <a:rPr lang="ja-JP" altLang="en-US" dirty="0">
                <a:solidFill>
                  <a:schemeClr val="tx1">
                    <a:lumMod val="75000"/>
                    <a:lumOff val="25000"/>
                  </a:schemeClr>
                </a:solidFill>
                <a:latin typeface="Calibri" pitchFamily="34" charset="0"/>
              </a:rPr>
              <a:t>“</a:t>
            </a:r>
            <a:r>
              <a:rPr lang="en-US" altLang="ja-JP" dirty="0">
                <a:solidFill>
                  <a:schemeClr val="tx1">
                    <a:lumMod val="75000"/>
                    <a:lumOff val="25000"/>
                  </a:schemeClr>
                </a:solidFill>
                <a:latin typeface="Calibri" pitchFamily="34" charset="0"/>
              </a:rPr>
              <a:t>people practices</a:t>
            </a:r>
            <a:r>
              <a:rPr lang="ja-JP" altLang="en-US" dirty="0">
                <a:solidFill>
                  <a:schemeClr val="tx1">
                    <a:lumMod val="75000"/>
                    <a:lumOff val="25000"/>
                  </a:schemeClr>
                </a:solidFill>
                <a:latin typeface="Calibri" pitchFamily="34" charset="0"/>
              </a:rPr>
              <a:t>”</a:t>
            </a:r>
            <a:endParaRPr lang="en-US" altLang="ja-JP" dirty="0">
              <a:solidFill>
                <a:schemeClr val="tx1">
                  <a:lumMod val="75000"/>
                  <a:lumOff val="25000"/>
                </a:schemeClr>
              </a:solidFill>
              <a:latin typeface="Calibri" pitchFamily="34" charset="0"/>
            </a:endParaRPr>
          </a:p>
          <a:p>
            <a:pPr marL="515938" lvl="2" indent="-457200">
              <a:lnSpc>
                <a:spcPct val="80000"/>
              </a:lnSpc>
              <a:buFont typeface="Wingdings"/>
              <a:buChar char=""/>
              <a:defRPr/>
            </a:pPr>
            <a:r>
              <a:rPr lang="en-US" sz="1950" dirty="0">
                <a:solidFill>
                  <a:schemeClr val="tx1">
                    <a:lumMod val="75000"/>
                    <a:lumOff val="25000"/>
                  </a:schemeClr>
                </a:solidFill>
                <a:latin typeface="Calibri" pitchFamily="34" charset="0"/>
                <a:ea typeface="ＭＳ Ｐゴシック" pitchFamily="34" charset="-128"/>
              </a:rPr>
              <a:t>policies, practices, and systems that influence employees</a:t>
            </a:r>
            <a:r>
              <a:rPr lang="ja-JP" altLang="en-US" sz="1950" dirty="0">
                <a:solidFill>
                  <a:schemeClr val="tx1">
                    <a:lumMod val="75000"/>
                    <a:lumOff val="25000"/>
                  </a:schemeClr>
                </a:solidFill>
                <a:latin typeface="Calibri" pitchFamily="34" charset="0"/>
              </a:rPr>
              <a:t>’</a:t>
            </a:r>
            <a:r>
              <a:rPr lang="en-US" altLang="ja-JP" sz="1950" dirty="0">
                <a:solidFill>
                  <a:schemeClr val="tx1">
                    <a:lumMod val="75000"/>
                    <a:lumOff val="25000"/>
                  </a:schemeClr>
                </a:solidFill>
                <a:latin typeface="Calibri" pitchFamily="34" charset="0"/>
              </a:rPr>
              <a:t> behavior, attitudes, and performance.</a:t>
            </a:r>
          </a:p>
          <a:p>
            <a:pPr marL="515938" lvl="2" indent="-457200">
              <a:lnSpc>
                <a:spcPct val="80000"/>
              </a:lnSpc>
              <a:buFont typeface="Wingdings"/>
              <a:buChar char=""/>
              <a:defRPr/>
            </a:pPr>
            <a:r>
              <a:rPr lang="en-US" sz="1950" dirty="0">
                <a:solidFill>
                  <a:schemeClr val="tx1">
                    <a:lumMod val="75000"/>
                    <a:lumOff val="25000"/>
                  </a:schemeClr>
                </a:solidFill>
                <a:latin typeface="Calibri" pitchFamily="34" charset="0"/>
                <a:ea typeface="ＭＳ Ｐゴシック" pitchFamily="34" charset="-128"/>
              </a:rPr>
              <a:t>HRM influences who works for the organization and how those people work.</a:t>
            </a:r>
          </a:p>
          <a:p>
            <a:pPr marL="0" indent="0">
              <a:lnSpc>
                <a:spcPct val="80000"/>
              </a:lnSpc>
              <a:buNone/>
              <a:defRPr/>
            </a:pPr>
            <a:endParaRPr lang="en-US" dirty="0">
              <a:solidFill>
                <a:schemeClr val="tx1">
                  <a:lumMod val="75000"/>
                  <a:lumOff val="25000"/>
                </a:schemeClr>
              </a:solidFill>
              <a:latin typeface="Calibri" pitchFamily="34" charset="0"/>
              <a:ea typeface="ＭＳ Ｐゴシック" pitchFamily="34" charset="-128"/>
            </a:endParaRPr>
          </a:p>
          <a:p>
            <a:pPr marL="0" indent="0">
              <a:lnSpc>
                <a:spcPct val="80000"/>
              </a:lnSpc>
              <a:buNone/>
              <a:defRPr/>
            </a:pPr>
            <a:r>
              <a:rPr lang="en-US" dirty="0">
                <a:solidFill>
                  <a:schemeClr val="tx1">
                    <a:lumMod val="75000"/>
                    <a:lumOff val="25000"/>
                  </a:schemeClr>
                </a:solidFill>
                <a:latin typeface="Calibri" pitchFamily="34" charset="0"/>
                <a:ea typeface="ＭＳ Ｐゴシック" pitchFamily="34" charset="-128"/>
              </a:rPr>
              <a:t>HR departments have responsibility for a variety of functions related to acquiring and managing employees. </a:t>
            </a:r>
          </a:p>
        </p:txBody>
      </p:sp>
    </p:spTree>
    <p:extLst>
      <p:ext uri="{BB962C8B-B14F-4D97-AF65-F5344CB8AC3E}">
        <p14:creationId xmlns:p14="http://schemas.microsoft.com/office/powerpoint/2010/main" val="863459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6AC36F70-E2AF-D444-9ABD-FC62CB5EE62C}"/>
              </a:ext>
            </a:extLst>
          </p:cNvPr>
          <p:cNvSpPr>
            <a:spLocks noGrp="1"/>
          </p:cNvSpPr>
          <p:nvPr>
            <p:ph type="title"/>
          </p:nvPr>
        </p:nvSpPr>
        <p:spPr>
          <a:xfrm>
            <a:off x="2047875" y="457200"/>
            <a:ext cx="8229600" cy="1143000"/>
          </a:xfrm>
        </p:spPr>
        <p:txBody>
          <a:bodyPr anchor="t"/>
          <a:lstStyle/>
          <a:p>
            <a:pPr eaLnBrk="1" hangingPunct="1"/>
            <a:r>
              <a:rPr lang="en-US" altLang="en-US">
                <a:latin typeface="Calibri" panose="020F0502020204030204" pitchFamily="34" charset="0"/>
                <a:ea typeface="ＭＳ Ｐゴシック" panose="020B0600070205080204" pitchFamily="34" charset="-128"/>
              </a:rPr>
              <a:t>Summary </a:t>
            </a:r>
            <a:r>
              <a:rPr lang="en-US" altLang="en-US" sz="2000">
                <a:latin typeface="Calibri" panose="020F0502020204030204" pitchFamily="34" charset="0"/>
                <a:ea typeface="ＭＳ Ｐゴシック" panose="020B0600070205080204" pitchFamily="34" charset="-128"/>
              </a:rPr>
              <a:t>(continued)</a:t>
            </a:r>
            <a:endParaRPr lang="en-US" altLang="en-US">
              <a:latin typeface="Calibri" panose="020F0502020204030204" pitchFamily="34" charset="0"/>
              <a:ea typeface="ＭＳ Ｐゴシック" panose="020B0600070205080204" pitchFamily="34" charset="-128"/>
            </a:endParaRPr>
          </a:p>
        </p:txBody>
      </p:sp>
      <p:sp>
        <p:nvSpPr>
          <p:cNvPr id="89091" name="Content Placeholder 2">
            <a:extLst>
              <a:ext uri="{FF2B5EF4-FFF2-40B4-BE49-F238E27FC236}">
                <a16:creationId xmlns:a16="http://schemas.microsoft.com/office/drawing/2014/main" id="{6C9C3720-360A-894A-A41B-99C9F0B5BD64}"/>
              </a:ext>
            </a:extLst>
          </p:cNvPr>
          <p:cNvSpPr>
            <a:spLocks noGrp="1"/>
          </p:cNvSpPr>
          <p:nvPr>
            <p:ph idx="1"/>
          </p:nvPr>
        </p:nvSpPr>
        <p:spPr>
          <a:xfrm>
            <a:off x="2047875" y="1600200"/>
            <a:ext cx="8229600" cy="4800600"/>
          </a:xfrm>
          <a:solidFill>
            <a:srgbClr val="E4E1DD"/>
          </a:solidFill>
          <a:ln cap="flat">
            <a:solidFill>
              <a:srgbClr val="BFA988"/>
            </a:solidFill>
            <a:miter lim="800000"/>
            <a:headEnd/>
            <a:tailEnd/>
          </a:ln>
          <a:effectLst>
            <a:outerShdw blurRad="40000" dist="20000" dir="5400000" rotWithShape="0">
              <a:srgbClr val="000000">
                <a:alpha val="37999"/>
              </a:srgbClr>
            </a:outerShdw>
          </a:effectLst>
        </p:spPr>
        <p:txBody>
          <a:bodyPr rtlCol="0">
            <a:normAutofit/>
          </a:bodyPr>
          <a:lstStyle/>
          <a:p>
            <a:pPr marL="320040" indent="-320040">
              <a:buNone/>
              <a:defRPr/>
            </a:pPr>
            <a:r>
              <a:rPr lang="en-US" dirty="0">
                <a:solidFill>
                  <a:schemeClr val="dk1"/>
                </a:solidFill>
                <a:latin typeface="Calibri" charset="0"/>
              </a:rPr>
              <a:t>HRM requires human relations skills, including skill in:</a:t>
            </a:r>
          </a:p>
          <a:p>
            <a:pPr marL="402336" lvl="2" indent="-164592">
              <a:buClr>
                <a:srgbClr val="10224E"/>
              </a:buClr>
              <a:buFont typeface="Wingdings" charset="0"/>
              <a:buChar char="§"/>
              <a:defRPr/>
            </a:pPr>
            <a:r>
              <a:rPr lang="en-US" sz="1950" dirty="0">
                <a:solidFill>
                  <a:schemeClr val="dk1"/>
                </a:solidFill>
                <a:latin typeface="Calibri" charset="0"/>
              </a:rPr>
              <a:t>communicating</a:t>
            </a:r>
          </a:p>
          <a:p>
            <a:pPr marL="402336" lvl="2" indent="-164592">
              <a:buClr>
                <a:srgbClr val="10224E"/>
              </a:buClr>
              <a:buFont typeface="Wingdings" charset="0"/>
              <a:buChar char="§"/>
              <a:defRPr/>
            </a:pPr>
            <a:r>
              <a:rPr lang="en-US" sz="1950" dirty="0">
                <a:solidFill>
                  <a:schemeClr val="dk1"/>
                </a:solidFill>
                <a:latin typeface="Calibri" charset="0"/>
              </a:rPr>
              <a:t>negotiating</a:t>
            </a:r>
          </a:p>
          <a:p>
            <a:pPr marL="402336" lvl="2" indent="-164592">
              <a:buClr>
                <a:srgbClr val="10224E"/>
              </a:buClr>
              <a:buFont typeface="Wingdings" charset="0"/>
              <a:buChar char="§"/>
              <a:defRPr/>
            </a:pPr>
            <a:r>
              <a:rPr lang="en-US" sz="1950" dirty="0">
                <a:solidFill>
                  <a:schemeClr val="dk1"/>
                </a:solidFill>
                <a:latin typeface="Calibri" charset="0"/>
              </a:rPr>
              <a:t>team development</a:t>
            </a:r>
          </a:p>
          <a:p>
            <a:pPr marL="320040" indent="-320040">
              <a:buNone/>
              <a:defRPr/>
            </a:pPr>
            <a:r>
              <a:rPr lang="en-US" dirty="0">
                <a:solidFill>
                  <a:schemeClr val="dk1"/>
                </a:solidFill>
                <a:latin typeface="Calibri" charset="0"/>
              </a:rPr>
              <a:t>HR professionals also need to :</a:t>
            </a:r>
          </a:p>
          <a:p>
            <a:pPr marL="402336" lvl="2" indent="-164592">
              <a:buClr>
                <a:srgbClr val="10224E"/>
              </a:buClr>
              <a:buFont typeface="Wingdings" charset="0"/>
              <a:buChar char="§"/>
              <a:defRPr/>
            </a:pPr>
            <a:r>
              <a:rPr lang="en-US" sz="1950" dirty="0">
                <a:solidFill>
                  <a:schemeClr val="dk1"/>
                </a:solidFill>
                <a:latin typeface="Calibri" charset="0"/>
              </a:rPr>
              <a:t>understand the language of business</a:t>
            </a:r>
          </a:p>
          <a:p>
            <a:pPr marL="402336" lvl="2" indent="-164592">
              <a:buClr>
                <a:srgbClr val="10224E"/>
              </a:buClr>
              <a:buFont typeface="Wingdings" charset="0"/>
              <a:buChar char="§"/>
              <a:defRPr/>
            </a:pPr>
            <a:r>
              <a:rPr lang="en-US" sz="1950" dirty="0">
                <a:solidFill>
                  <a:schemeClr val="dk1"/>
                </a:solidFill>
                <a:latin typeface="Calibri" charset="0"/>
              </a:rPr>
              <a:t>be a credible with line managers and executives</a:t>
            </a:r>
          </a:p>
          <a:p>
            <a:pPr marL="402336" lvl="2" indent="-164592">
              <a:buClr>
                <a:srgbClr val="10224E"/>
              </a:buClr>
              <a:buFont typeface="Wingdings" charset="0"/>
              <a:buChar char="§"/>
              <a:defRPr/>
            </a:pPr>
            <a:r>
              <a:rPr lang="en-US" sz="1950" dirty="0">
                <a:solidFill>
                  <a:schemeClr val="dk1"/>
                </a:solidFill>
                <a:latin typeface="Calibri" charset="0"/>
              </a:rPr>
              <a:t>be strategic partners</a:t>
            </a:r>
          </a:p>
        </p:txBody>
      </p:sp>
    </p:spTree>
    <p:extLst>
      <p:ext uri="{BB962C8B-B14F-4D97-AF65-F5344CB8AC3E}">
        <p14:creationId xmlns:p14="http://schemas.microsoft.com/office/powerpoint/2010/main" val="583190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4DA3BB4D-C62F-6A49-9C72-9D7D702C9BD9}"/>
              </a:ext>
            </a:extLst>
          </p:cNvPr>
          <p:cNvSpPr>
            <a:spLocks noGrp="1"/>
          </p:cNvSpPr>
          <p:nvPr>
            <p:ph type="title"/>
          </p:nvPr>
        </p:nvSpPr>
        <p:spPr>
          <a:xfrm>
            <a:off x="2070100" y="782638"/>
            <a:ext cx="8229600" cy="1143000"/>
          </a:xfrm>
        </p:spPr>
        <p:txBody>
          <a:bodyPr anchor="t"/>
          <a:lstStyle/>
          <a:p>
            <a:pPr eaLnBrk="1" hangingPunct="1"/>
            <a:r>
              <a:rPr lang="en-US" altLang="en-US">
                <a:latin typeface="Calibri" panose="020F0502020204030204" pitchFamily="34" charset="0"/>
              </a:rPr>
              <a:t>Summary </a:t>
            </a:r>
            <a:r>
              <a:rPr lang="en-US" altLang="en-US" sz="2000">
                <a:latin typeface="Calibri" panose="020F0502020204030204" pitchFamily="34" charset="0"/>
              </a:rPr>
              <a:t>(continued)</a:t>
            </a:r>
          </a:p>
        </p:txBody>
      </p:sp>
      <p:sp>
        <p:nvSpPr>
          <p:cNvPr id="93186" name="Content Placeholder 2">
            <a:extLst>
              <a:ext uri="{FF2B5EF4-FFF2-40B4-BE49-F238E27FC236}">
                <a16:creationId xmlns:a16="http://schemas.microsoft.com/office/drawing/2014/main" id="{BE308506-4E61-C342-B4C9-DC93E7595170}"/>
              </a:ext>
            </a:extLst>
          </p:cNvPr>
          <p:cNvSpPr>
            <a:spLocks noGrp="1"/>
          </p:cNvSpPr>
          <p:nvPr>
            <p:ph idx="1"/>
          </p:nvPr>
        </p:nvSpPr>
        <p:spPr>
          <a:xfrm>
            <a:off x="2070100" y="1600200"/>
            <a:ext cx="8229600" cy="4800600"/>
          </a:xfrm>
          <a:solidFill>
            <a:srgbClr val="E4E1DD"/>
          </a:solidFill>
          <a:ln cap="flat">
            <a:solidFill>
              <a:srgbClr val="03A0D9"/>
            </a:solidFill>
            <a:miter lim="800000"/>
            <a:headEnd/>
            <a:tailEnd/>
          </a:ln>
          <a:effectLst>
            <a:outerShdw blurRad="40000" dist="20000" dir="5400000" rotWithShape="0">
              <a:srgbClr val="000000">
                <a:alpha val="37999"/>
              </a:srgbClr>
            </a:outerShdw>
          </a:effectLst>
        </p:spPr>
        <p:txBody>
          <a:bodyPr rtlCol="0">
            <a:normAutofit/>
          </a:bodyPr>
          <a:lstStyle/>
          <a:p>
            <a:pPr>
              <a:buNone/>
              <a:defRPr/>
            </a:pPr>
            <a:r>
              <a:rPr lang="en-US" altLang="en-US">
                <a:solidFill>
                  <a:srgbClr val="000000"/>
                </a:solidFill>
                <a:latin typeface="Calibri" charset="0"/>
              </a:rPr>
              <a:t>	Non-HR managers must be familiar with the basics of HRM and their own role with regard to managing human resources.</a:t>
            </a:r>
          </a:p>
          <a:p>
            <a:pPr marL="401638" lvl="2" indent="-163513">
              <a:buClr>
                <a:srgbClr val="10224E"/>
              </a:buClr>
              <a:buFont typeface="Wingdings" charset="2"/>
              <a:buChar char="§"/>
              <a:defRPr/>
            </a:pPr>
            <a:r>
              <a:rPr lang="en-US" altLang="en-US" sz="1950">
                <a:solidFill>
                  <a:srgbClr val="000000"/>
                </a:solidFill>
                <a:latin typeface="Calibri" charset="0"/>
              </a:rPr>
              <a:t>Supervisors typically have responsibilities related to all the HR functions.</a:t>
            </a:r>
          </a:p>
          <a:p>
            <a:pPr>
              <a:buNone/>
              <a:defRPr/>
            </a:pPr>
            <a:r>
              <a:rPr lang="en-US" altLang="en-US">
                <a:solidFill>
                  <a:srgbClr val="000000"/>
                </a:solidFill>
                <a:latin typeface="Calibri" charset="0"/>
              </a:rPr>
              <a:t>	HR professionals should make decisions consistent with sound ethical principles.</a:t>
            </a:r>
          </a:p>
        </p:txBody>
      </p:sp>
    </p:spTree>
    <p:extLst>
      <p:ext uri="{BB962C8B-B14F-4D97-AF65-F5344CB8AC3E}">
        <p14:creationId xmlns:p14="http://schemas.microsoft.com/office/powerpoint/2010/main" val="2840535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8C580DFB-3A56-3946-BA8E-BC192BCF3923}"/>
              </a:ext>
            </a:extLst>
          </p:cNvPr>
          <p:cNvSpPr>
            <a:spLocks noGrp="1"/>
          </p:cNvSpPr>
          <p:nvPr>
            <p:ph type="title"/>
          </p:nvPr>
        </p:nvSpPr>
        <p:spPr>
          <a:xfrm>
            <a:off x="2125663" y="596900"/>
            <a:ext cx="8229600" cy="1143000"/>
          </a:xfrm>
        </p:spPr>
        <p:txBody>
          <a:bodyPr anchor="t"/>
          <a:lstStyle/>
          <a:p>
            <a:pPr eaLnBrk="1" hangingPunct="1"/>
            <a:r>
              <a:rPr lang="en-US" altLang="en-US">
                <a:latin typeface="Calibri" panose="020F0502020204030204" pitchFamily="34" charset="0"/>
                <a:ea typeface="ＭＳ Ｐゴシック" panose="020B0600070205080204" pitchFamily="34" charset="-128"/>
              </a:rPr>
              <a:t>Summary </a:t>
            </a:r>
            <a:r>
              <a:rPr lang="en-US" altLang="en-US" sz="2000">
                <a:latin typeface="Calibri" panose="020F0502020204030204" pitchFamily="34" charset="0"/>
                <a:ea typeface="ＭＳ Ｐゴシック" panose="020B0600070205080204" pitchFamily="34" charset="-128"/>
              </a:rPr>
              <a:t>(continued)</a:t>
            </a:r>
            <a:endParaRPr lang="en-US" altLang="en-US">
              <a:latin typeface="Calibri" panose="020F0502020204030204" pitchFamily="34" charset="0"/>
              <a:ea typeface="ＭＳ Ｐゴシック" panose="020B0600070205080204" pitchFamily="34" charset="-128"/>
            </a:endParaRPr>
          </a:p>
        </p:txBody>
      </p:sp>
      <p:sp>
        <p:nvSpPr>
          <p:cNvPr id="95234" name="Content Placeholder 2">
            <a:extLst>
              <a:ext uri="{FF2B5EF4-FFF2-40B4-BE49-F238E27FC236}">
                <a16:creationId xmlns:a16="http://schemas.microsoft.com/office/drawing/2014/main" id="{D9CE9920-94A8-CC47-9BC7-89B088B3BF6F}"/>
              </a:ext>
            </a:extLst>
          </p:cNvPr>
          <p:cNvSpPr>
            <a:spLocks noGrp="1"/>
          </p:cNvSpPr>
          <p:nvPr>
            <p:ph idx="1"/>
          </p:nvPr>
        </p:nvSpPr>
        <p:spPr>
          <a:xfrm>
            <a:off x="2125663" y="1600200"/>
            <a:ext cx="8229600" cy="4800600"/>
          </a:xfrm>
          <a:solidFill>
            <a:srgbClr val="E4E1DD"/>
          </a:solidFill>
          <a:ln cap="flat">
            <a:solidFill>
              <a:srgbClr val="F96615"/>
            </a:solidFill>
            <a:miter lim="800000"/>
            <a:headEnd/>
            <a:tailEnd/>
          </a:ln>
          <a:effectLst>
            <a:outerShdw blurRad="40000" dist="20000" dir="5400000" rotWithShape="0">
              <a:srgbClr val="000000">
                <a:alpha val="37999"/>
              </a:srgbClr>
            </a:outerShdw>
          </a:effectLst>
        </p:spPr>
        <p:txBody>
          <a:bodyPr rtlCol="0">
            <a:normAutofit fontScale="92500"/>
          </a:bodyPr>
          <a:lstStyle/>
          <a:p>
            <a:pPr defTabSz="173038">
              <a:buNone/>
              <a:defRPr/>
            </a:pPr>
            <a:r>
              <a:rPr lang="en-US" altLang="en-US">
                <a:solidFill>
                  <a:srgbClr val="000000"/>
                </a:solidFill>
                <a:latin typeface="Calibri" charset="0"/>
              </a:rPr>
              <a:t>Decisions of HR professionals should:</a:t>
            </a:r>
          </a:p>
          <a:p>
            <a:pPr marL="401638" lvl="2" indent="-163513" defTabSz="173038">
              <a:buClr>
                <a:srgbClr val="10224E"/>
              </a:buClr>
              <a:buFont typeface="Wingdings" charset="2"/>
              <a:buChar char="§"/>
              <a:defRPr/>
            </a:pPr>
            <a:r>
              <a:rPr lang="en-US" altLang="en-US" sz="2700">
                <a:solidFill>
                  <a:srgbClr val="000000"/>
                </a:solidFill>
                <a:latin typeface="Calibri" charset="0"/>
              </a:rPr>
              <a:t>result in the greatest good for the largest number of people.</a:t>
            </a:r>
          </a:p>
          <a:p>
            <a:pPr marL="401638" lvl="2" indent="-163513" defTabSz="173038">
              <a:buClr>
                <a:srgbClr val="10224E"/>
              </a:buClr>
              <a:buFont typeface="Wingdings" charset="2"/>
              <a:buChar char="§"/>
              <a:defRPr/>
            </a:pPr>
            <a:r>
              <a:rPr lang="en-US" altLang="en-US" sz="2700">
                <a:solidFill>
                  <a:srgbClr val="000000"/>
                </a:solidFill>
                <a:latin typeface="Calibri" charset="0"/>
              </a:rPr>
              <a:t>respect basic rights of privacy, due process, consent, and free speech.</a:t>
            </a:r>
          </a:p>
          <a:p>
            <a:pPr marL="401638" lvl="2" indent="-163513" defTabSz="173038">
              <a:buClr>
                <a:srgbClr val="10224E"/>
              </a:buClr>
              <a:buFont typeface="Wingdings" charset="2"/>
              <a:buChar char="§"/>
              <a:defRPr/>
            </a:pPr>
            <a:r>
              <a:rPr lang="en-US" altLang="en-US" sz="2700">
                <a:solidFill>
                  <a:srgbClr val="000000"/>
                </a:solidFill>
                <a:latin typeface="Calibri" charset="0"/>
              </a:rPr>
              <a:t>treat employees and customers equitably and fairly.</a:t>
            </a:r>
          </a:p>
          <a:p>
            <a:pPr defTabSz="173038">
              <a:buNone/>
              <a:defRPr/>
            </a:pPr>
            <a:r>
              <a:rPr lang="en-US" altLang="en-US">
                <a:solidFill>
                  <a:srgbClr val="000000"/>
                </a:solidFill>
                <a:latin typeface="Calibri" charset="0"/>
              </a:rPr>
              <a:t>Careers in HRM may involve specialized work in fields</a:t>
            </a:r>
          </a:p>
          <a:p>
            <a:pPr defTabSz="173038">
              <a:buNone/>
              <a:defRPr/>
            </a:pPr>
            <a:r>
              <a:rPr lang="en-US" altLang="en-US">
                <a:solidFill>
                  <a:srgbClr val="000000"/>
                </a:solidFill>
                <a:latin typeface="Calibri" charset="0"/>
              </a:rPr>
              <a:t>such as recruiting, training, or compensation</a:t>
            </a:r>
          </a:p>
        </p:txBody>
      </p:sp>
    </p:spTree>
    <p:extLst>
      <p:ext uri="{BB962C8B-B14F-4D97-AF65-F5344CB8AC3E}">
        <p14:creationId xmlns:p14="http://schemas.microsoft.com/office/powerpoint/2010/main" val="31803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63AF1385-B757-3545-BD14-256E42CF401E}"/>
              </a:ext>
            </a:extLst>
          </p:cNvPr>
          <p:cNvSpPr>
            <a:spLocks noGrp="1"/>
          </p:cNvSpPr>
          <p:nvPr>
            <p:ph type="title"/>
          </p:nvPr>
        </p:nvSpPr>
        <p:spPr>
          <a:xfrm>
            <a:off x="1990725" y="773113"/>
            <a:ext cx="8643938" cy="1173162"/>
          </a:xfrm>
        </p:spPr>
        <p:txBody>
          <a:bodyPr anchor="t"/>
          <a:lstStyle/>
          <a:p>
            <a:pPr eaLnBrk="1" hangingPunct="1">
              <a:lnSpc>
                <a:spcPct val="80000"/>
              </a:lnSpc>
            </a:pPr>
            <a:r>
              <a:rPr lang="en-US" altLang="en-US">
                <a:solidFill>
                  <a:srgbClr val="FF0000"/>
                </a:solidFill>
                <a:latin typeface="Calibri" panose="020F0502020204030204" pitchFamily="34" charset="0"/>
                <a:ea typeface="ＭＳ Ｐゴシック" panose="020B0600070205080204" pitchFamily="34" charset="-128"/>
              </a:rPr>
              <a:t>FIGURE 1.1: </a:t>
            </a:r>
            <a:r>
              <a:rPr lang="en-US" altLang="en-US">
                <a:latin typeface="Calibri" panose="020F0502020204030204" pitchFamily="34" charset="0"/>
                <a:ea typeface="ＭＳ Ｐゴシック" panose="020B0600070205080204" pitchFamily="34" charset="-128"/>
              </a:rPr>
              <a:t>HRM PRACTICES</a:t>
            </a:r>
          </a:p>
        </p:txBody>
      </p:sp>
      <p:sp>
        <p:nvSpPr>
          <p:cNvPr id="26626" name="TextBox 1">
            <a:extLst>
              <a:ext uri="{FF2B5EF4-FFF2-40B4-BE49-F238E27FC236}">
                <a16:creationId xmlns:a16="http://schemas.microsoft.com/office/drawing/2014/main" id="{92699B9C-2674-9749-B9C2-EA4D70E36329}"/>
              </a:ext>
            </a:extLst>
          </p:cNvPr>
          <p:cNvSpPr txBox="1">
            <a:spLocks noChangeArrowheads="1"/>
          </p:cNvSpPr>
          <p:nvPr/>
        </p:nvSpPr>
        <p:spPr bwMode="auto">
          <a:xfrm>
            <a:off x="4775200" y="54022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pic>
        <p:nvPicPr>
          <p:cNvPr id="16388" name="Picture 5">
            <a:extLst>
              <a:ext uri="{FF2B5EF4-FFF2-40B4-BE49-F238E27FC236}">
                <a16:creationId xmlns:a16="http://schemas.microsoft.com/office/drawing/2014/main" id="{2778C032-28A1-B84B-99C5-20C54A567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1774825"/>
            <a:ext cx="772795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8616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598BFE25-A1C8-774E-988A-E5188D67C151}"/>
              </a:ext>
            </a:extLst>
          </p:cNvPr>
          <p:cNvSpPr>
            <a:spLocks noGrp="1"/>
          </p:cNvSpPr>
          <p:nvPr>
            <p:ph type="title"/>
          </p:nvPr>
        </p:nvSpPr>
        <p:spPr>
          <a:xfrm>
            <a:off x="1958975" y="652463"/>
            <a:ext cx="8477250" cy="1358900"/>
          </a:xfrm>
        </p:spPr>
        <p:txBody>
          <a:bodyPr anchor="t"/>
          <a:lstStyle/>
          <a:p>
            <a:pPr eaLnBrk="1" hangingPunct="1"/>
            <a:r>
              <a:rPr lang="en-US" altLang="en-US">
                <a:latin typeface="Calibri" panose="020F0502020204030204" pitchFamily="34" charset="0"/>
                <a:ea typeface="ＭＳ Ｐゴシック" panose="020B0600070205080204" pitchFamily="34" charset="-128"/>
              </a:rPr>
              <a:t>COMPANIES WITH EFFECTIVE HRM:</a:t>
            </a:r>
          </a:p>
        </p:txBody>
      </p:sp>
      <p:sp>
        <p:nvSpPr>
          <p:cNvPr id="22530" name="Content Placeholder 2">
            <a:extLst>
              <a:ext uri="{FF2B5EF4-FFF2-40B4-BE49-F238E27FC236}">
                <a16:creationId xmlns:a16="http://schemas.microsoft.com/office/drawing/2014/main" id="{9790A87F-E77A-4D4A-9703-AED4166F7169}"/>
              </a:ext>
            </a:extLst>
          </p:cNvPr>
          <p:cNvSpPr>
            <a:spLocks noGrp="1"/>
          </p:cNvSpPr>
          <p:nvPr>
            <p:ph idx="1"/>
          </p:nvPr>
        </p:nvSpPr>
        <p:spPr>
          <a:xfrm>
            <a:off x="2216151" y="1792288"/>
            <a:ext cx="8220075" cy="3579812"/>
          </a:xfrm>
          <a:gradFill rotWithShape="1">
            <a:gsLst>
              <a:gs pos="0">
                <a:srgbClr val="FDF6EC"/>
              </a:gs>
              <a:gs pos="64999">
                <a:srgbClr val="F8E7D1"/>
              </a:gs>
              <a:gs pos="100000">
                <a:srgbClr val="F6DEBE"/>
              </a:gs>
            </a:gsLst>
            <a:lin ang="5400000" scaled="1"/>
          </a:gradFill>
          <a:ln cap="flat">
            <a:solidFill>
              <a:srgbClr val="BFA988"/>
            </a:solidFill>
            <a:miter lim="800000"/>
            <a:headEnd/>
            <a:tailEnd/>
          </a:ln>
          <a:effectLst>
            <a:outerShdw blurRad="40000" dist="20000" dir="5400000" rotWithShape="0">
              <a:srgbClr val="000000">
                <a:alpha val="37999"/>
              </a:srgbClr>
            </a:outerShdw>
          </a:effectLst>
        </p:spPr>
        <p:txBody>
          <a:bodyPr rtlCol="0">
            <a:normAutofit fontScale="92500" lnSpcReduction="20000"/>
          </a:bodyPr>
          <a:lstStyle/>
          <a:p>
            <a:pPr marL="320040" indent="-320040">
              <a:buNone/>
              <a:defRPr/>
            </a:pPr>
            <a:r>
              <a:rPr lang="en-US">
                <a:solidFill>
                  <a:srgbClr val="000000"/>
                </a:solidFill>
                <a:latin typeface="Calibri" charset="0"/>
              </a:rPr>
              <a:t>Employees and customers tend to be more satisfied.</a:t>
            </a:r>
          </a:p>
          <a:p>
            <a:pPr marL="320040" indent="-320040">
              <a:buNone/>
              <a:defRPr/>
            </a:pPr>
            <a:r>
              <a:rPr lang="en-US">
                <a:solidFill>
                  <a:srgbClr val="000000"/>
                </a:solidFill>
                <a:latin typeface="Calibri" charset="0"/>
              </a:rPr>
              <a:t>The companies tend to:</a:t>
            </a:r>
          </a:p>
          <a:p>
            <a:pPr marL="173736" lvl="1" indent="-173736">
              <a:buClr>
                <a:srgbClr val="10224E"/>
              </a:buClr>
              <a:buFont typeface="Wingdings" charset="0"/>
              <a:buChar char="§"/>
              <a:defRPr/>
            </a:pPr>
            <a:r>
              <a:rPr lang="en-US">
                <a:solidFill>
                  <a:srgbClr val="000000"/>
                </a:solidFill>
                <a:latin typeface="Calibri" charset="0"/>
              </a:rPr>
              <a:t>be more innovative</a:t>
            </a:r>
          </a:p>
          <a:p>
            <a:pPr marL="173736" lvl="1" indent="-173736">
              <a:buClr>
                <a:srgbClr val="10224E"/>
              </a:buClr>
              <a:buFont typeface="Wingdings" charset="0"/>
              <a:buChar char="§"/>
              <a:defRPr/>
            </a:pPr>
            <a:r>
              <a:rPr lang="en-US">
                <a:solidFill>
                  <a:srgbClr val="000000"/>
                </a:solidFill>
                <a:latin typeface="Calibri" charset="0"/>
              </a:rPr>
              <a:t>have greater productivity</a:t>
            </a:r>
          </a:p>
          <a:p>
            <a:pPr marL="173736" lvl="1" indent="-173736">
              <a:buClr>
                <a:srgbClr val="10224E"/>
              </a:buClr>
              <a:buFont typeface="Wingdings" charset="0"/>
              <a:buChar char="§"/>
              <a:defRPr/>
            </a:pPr>
            <a:r>
              <a:rPr lang="en-US">
                <a:solidFill>
                  <a:srgbClr val="000000"/>
                </a:solidFill>
                <a:latin typeface="Calibri" charset="0"/>
              </a:rPr>
              <a:t>develop a more favorable reputation in the community</a:t>
            </a:r>
          </a:p>
        </p:txBody>
      </p:sp>
    </p:spTree>
    <p:extLst>
      <p:ext uri="{BB962C8B-B14F-4D97-AF65-F5344CB8AC3E}">
        <p14:creationId xmlns:p14="http://schemas.microsoft.com/office/powerpoint/2010/main" val="100407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7443ECD0-5A54-AB4F-8828-95809629FFCB}"/>
              </a:ext>
            </a:extLst>
          </p:cNvPr>
          <p:cNvSpPr>
            <a:spLocks noGrp="1"/>
          </p:cNvSpPr>
          <p:nvPr>
            <p:ph type="title"/>
          </p:nvPr>
        </p:nvSpPr>
        <p:spPr>
          <a:xfrm>
            <a:off x="1981200" y="658813"/>
            <a:ext cx="8229600" cy="1143000"/>
          </a:xfrm>
        </p:spPr>
        <p:txBody>
          <a:bodyPr anchor="t"/>
          <a:lstStyle/>
          <a:p>
            <a:pPr eaLnBrk="1" hangingPunct="1"/>
            <a:r>
              <a:rPr lang="en-US" altLang="en-US">
                <a:latin typeface="Calibri" panose="020F0502020204030204" pitchFamily="34" charset="0"/>
                <a:ea typeface="ＭＳ Ｐゴシック" panose="020B0600070205080204" pitchFamily="34" charset="-128"/>
              </a:rPr>
              <a:t>HUMAN CAPITAL</a:t>
            </a:r>
          </a:p>
        </p:txBody>
      </p:sp>
      <p:sp>
        <p:nvSpPr>
          <p:cNvPr id="2" name="Content Placeholder 2">
            <a:extLst>
              <a:ext uri="{FF2B5EF4-FFF2-40B4-BE49-F238E27FC236}">
                <a16:creationId xmlns:a16="http://schemas.microsoft.com/office/drawing/2014/main" id="{164A5E8F-ADAF-FE4E-9EAF-EA31E4A20F3B}"/>
              </a:ext>
            </a:extLst>
          </p:cNvPr>
          <p:cNvSpPr>
            <a:spLocks noGrp="1"/>
          </p:cNvSpPr>
          <p:nvPr>
            <p:ph sz="half" idx="1"/>
          </p:nvPr>
        </p:nvSpPr>
        <p:spPr>
          <a:xfrm>
            <a:off x="2346326" y="1589088"/>
            <a:ext cx="4105275" cy="3949700"/>
          </a:xfrm>
          <a:gradFill rotWithShape="1">
            <a:gsLst>
              <a:gs pos="0">
                <a:srgbClr val="FFE1D9"/>
              </a:gs>
              <a:gs pos="64999">
                <a:srgbClr val="FFB9A4"/>
              </a:gs>
              <a:gs pos="100000">
                <a:srgbClr val="FF9D7D"/>
              </a:gs>
            </a:gsLst>
            <a:lin ang="5400000" scaled="1"/>
          </a:gradFill>
          <a:ln cap="flat">
            <a:solidFill>
              <a:srgbClr val="F96615"/>
            </a:solidFill>
            <a:miter lim="800000"/>
            <a:headEnd/>
            <a:tailEnd/>
          </a:ln>
          <a:effectLst>
            <a:outerShdw blurRad="40000" dist="20000" dir="5400000" rotWithShape="0">
              <a:srgbClr val="000000">
                <a:alpha val="37999"/>
              </a:srgbClr>
            </a:outerShdw>
          </a:effectLst>
        </p:spPr>
        <p:txBody>
          <a:bodyPr rtlCol="0">
            <a:normAutofit fontScale="92500" lnSpcReduction="10000"/>
          </a:bodyPr>
          <a:lstStyle/>
          <a:p>
            <a:pPr marL="0" indent="0">
              <a:lnSpc>
                <a:spcPct val="80000"/>
              </a:lnSpc>
              <a:buNone/>
              <a:defRPr/>
            </a:pPr>
            <a:r>
              <a:rPr lang="en-US">
                <a:solidFill>
                  <a:srgbClr val="000090"/>
                </a:solidFill>
                <a:latin typeface="Calibri" pitchFamily="34" charset="0"/>
                <a:ea typeface="ＭＳ Ｐゴシック" pitchFamily="34" charset="-128"/>
              </a:rPr>
              <a:t>Human Capital – </a:t>
            </a:r>
            <a:r>
              <a:rPr lang="en-US">
                <a:solidFill>
                  <a:srgbClr val="000000"/>
                </a:solidFill>
                <a:latin typeface="Calibri" pitchFamily="34" charset="0"/>
                <a:ea typeface="ＭＳ Ｐゴシック" pitchFamily="34" charset="-128"/>
              </a:rPr>
              <a:t>an organization</a:t>
            </a:r>
            <a:r>
              <a:rPr lang="ja-JP" altLang="en-US">
                <a:solidFill>
                  <a:srgbClr val="000000"/>
                </a:solidFill>
                <a:latin typeface="Calibri" pitchFamily="34" charset="0"/>
              </a:rPr>
              <a:t>’</a:t>
            </a:r>
            <a:r>
              <a:rPr lang="en-US" altLang="ja-JP">
                <a:solidFill>
                  <a:srgbClr val="000000"/>
                </a:solidFill>
                <a:latin typeface="Calibri" pitchFamily="34" charset="0"/>
              </a:rPr>
              <a:t>s employees described in terms of their:</a:t>
            </a:r>
          </a:p>
          <a:p>
            <a:pPr marL="173736" lvl="1" indent="-173736">
              <a:lnSpc>
                <a:spcPct val="80000"/>
              </a:lnSpc>
              <a:buClr>
                <a:srgbClr val="193374"/>
              </a:buClr>
              <a:buFont typeface="Wingdings 2"/>
              <a:buChar char=""/>
              <a:defRPr/>
            </a:pPr>
            <a:r>
              <a:rPr lang="en-US" sz="2800">
                <a:solidFill>
                  <a:srgbClr val="000000"/>
                </a:solidFill>
                <a:latin typeface="Calibri" pitchFamily="34" charset="0"/>
                <a:ea typeface="ＭＳ Ｐゴシック" pitchFamily="34" charset="-128"/>
              </a:rPr>
              <a:t>training</a:t>
            </a:r>
          </a:p>
          <a:p>
            <a:pPr marL="173736" lvl="1" indent="-173736">
              <a:lnSpc>
                <a:spcPct val="80000"/>
              </a:lnSpc>
              <a:buClr>
                <a:srgbClr val="193374"/>
              </a:buClr>
              <a:buFont typeface="Wingdings 2"/>
              <a:buChar char=""/>
              <a:defRPr/>
            </a:pPr>
            <a:r>
              <a:rPr lang="en-US" sz="2800">
                <a:solidFill>
                  <a:srgbClr val="000000"/>
                </a:solidFill>
                <a:latin typeface="Calibri" pitchFamily="34" charset="0"/>
                <a:ea typeface="ＭＳ Ｐゴシック" pitchFamily="34" charset="-128"/>
              </a:rPr>
              <a:t>experience</a:t>
            </a:r>
          </a:p>
          <a:p>
            <a:pPr marL="173736" lvl="1" indent="-173736">
              <a:lnSpc>
                <a:spcPct val="80000"/>
              </a:lnSpc>
              <a:buClr>
                <a:srgbClr val="193374"/>
              </a:buClr>
              <a:buFont typeface="Wingdings 2"/>
              <a:buChar char=""/>
              <a:defRPr/>
            </a:pPr>
            <a:r>
              <a:rPr lang="en-US" sz="2800">
                <a:solidFill>
                  <a:srgbClr val="000000"/>
                </a:solidFill>
                <a:latin typeface="Calibri" pitchFamily="34" charset="0"/>
                <a:ea typeface="ＭＳ Ｐゴシック" pitchFamily="34" charset="-128"/>
              </a:rPr>
              <a:t>judgment</a:t>
            </a:r>
          </a:p>
          <a:p>
            <a:pPr marL="173736" lvl="1" indent="-173736">
              <a:lnSpc>
                <a:spcPct val="80000"/>
              </a:lnSpc>
              <a:buClr>
                <a:srgbClr val="193374"/>
              </a:buClr>
              <a:buFont typeface="Wingdings 2"/>
              <a:buChar char=""/>
              <a:defRPr/>
            </a:pPr>
            <a:r>
              <a:rPr lang="en-US" sz="2800">
                <a:solidFill>
                  <a:srgbClr val="000000"/>
                </a:solidFill>
                <a:latin typeface="Calibri" pitchFamily="34" charset="0"/>
                <a:ea typeface="ＭＳ Ｐゴシック" pitchFamily="34" charset="-128"/>
              </a:rPr>
              <a:t>intelligence</a:t>
            </a:r>
          </a:p>
          <a:p>
            <a:pPr marL="173736" lvl="1" indent="-173736">
              <a:lnSpc>
                <a:spcPct val="80000"/>
              </a:lnSpc>
              <a:buClr>
                <a:srgbClr val="193374"/>
              </a:buClr>
              <a:buFont typeface="Wingdings 2"/>
              <a:buChar char=""/>
              <a:defRPr/>
            </a:pPr>
            <a:r>
              <a:rPr lang="en-US" sz="2800">
                <a:solidFill>
                  <a:srgbClr val="000000"/>
                </a:solidFill>
                <a:latin typeface="Calibri" pitchFamily="34" charset="0"/>
                <a:ea typeface="ＭＳ Ｐゴシック" pitchFamily="34" charset="-128"/>
              </a:rPr>
              <a:t>relationships</a:t>
            </a:r>
          </a:p>
          <a:p>
            <a:pPr marL="173736" lvl="1" indent="-173736">
              <a:lnSpc>
                <a:spcPct val="80000"/>
              </a:lnSpc>
              <a:buClr>
                <a:srgbClr val="193374"/>
              </a:buClr>
              <a:buFont typeface="Wingdings 2"/>
              <a:buChar char=""/>
              <a:defRPr/>
            </a:pPr>
            <a:r>
              <a:rPr lang="en-US" sz="2800">
                <a:solidFill>
                  <a:srgbClr val="000000"/>
                </a:solidFill>
                <a:latin typeface="Calibri" pitchFamily="34" charset="0"/>
                <a:ea typeface="ＭＳ Ｐゴシック" pitchFamily="34" charset="-128"/>
              </a:rPr>
              <a:t>insight</a:t>
            </a:r>
          </a:p>
        </p:txBody>
      </p:sp>
      <p:sp>
        <p:nvSpPr>
          <p:cNvPr id="3" name="Content Placeholder 3">
            <a:extLst>
              <a:ext uri="{FF2B5EF4-FFF2-40B4-BE49-F238E27FC236}">
                <a16:creationId xmlns:a16="http://schemas.microsoft.com/office/drawing/2014/main" id="{0D632630-6A58-CB49-93E1-418A79F15536}"/>
              </a:ext>
            </a:extLst>
          </p:cNvPr>
          <p:cNvSpPr>
            <a:spLocks noGrp="1"/>
          </p:cNvSpPr>
          <p:nvPr>
            <p:ph sz="half" idx="2"/>
          </p:nvPr>
        </p:nvSpPr>
        <p:spPr>
          <a:xfrm>
            <a:off x="6816725" y="1597025"/>
            <a:ext cx="3563938" cy="3911600"/>
          </a:xfrm>
          <a:gradFill rotWithShape="1">
            <a:gsLst>
              <a:gs pos="0">
                <a:srgbClr val="F2F9E9"/>
              </a:gs>
              <a:gs pos="64999">
                <a:srgbClr val="DCEDC7"/>
              </a:gs>
              <a:gs pos="100000">
                <a:srgbClr val="CEE6AF"/>
              </a:gs>
            </a:gsLst>
            <a:lin ang="5400000" scaled="1"/>
          </a:gradFill>
          <a:ln cap="flat">
            <a:solidFill>
              <a:srgbClr val="7A9646"/>
            </a:solidFill>
            <a:miter lim="800000"/>
            <a:headEnd/>
            <a:tailEnd/>
          </a:ln>
          <a:effectLst>
            <a:outerShdw blurRad="40000" dist="20000" dir="5400000" rotWithShape="0">
              <a:srgbClr val="000000">
                <a:alpha val="37999"/>
              </a:srgbClr>
            </a:outerShdw>
          </a:effectLst>
        </p:spPr>
        <p:txBody>
          <a:bodyPr rtlCol="0">
            <a:normAutofit fontScale="92500" lnSpcReduction="10000"/>
          </a:bodyPr>
          <a:lstStyle/>
          <a:p>
            <a:pPr marL="0" indent="0">
              <a:lnSpc>
                <a:spcPct val="70000"/>
              </a:lnSpc>
              <a:buNone/>
              <a:defRPr/>
            </a:pPr>
            <a:r>
              <a:rPr lang="en-US" altLang="en-US">
                <a:solidFill>
                  <a:srgbClr val="000000"/>
                </a:solidFill>
                <a:latin typeface="Calibri" panose="020F0502020204030204" pitchFamily="34" charset="0"/>
              </a:rPr>
              <a:t>The concept of </a:t>
            </a:r>
            <a:r>
              <a:rPr lang="en-US" altLang="ja-JP">
                <a:solidFill>
                  <a:srgbClr val="000000"/>
                </a:solidFill>
                <a:latin typeface="Calibri" panose="020F0502020204030204" pitchFamily="34" charset="0"/>
                <a:cs typeface="HGPｺﾞｼｯｸE" panose="020B0900000000000000" pitchFamily="34" charset="-128"/>
              </a:rPr>
              <a:t>HRM implies that employees are </a:t>
            </a:r>
            <a:r>
              <a:rPr lang="en-US" altLang="ja-JP" i="1">
                <a:solidFill>
                  <a:srgbClr val="800000"/>
                </a:solidFill>
                <a:latin typeface="Calibri" panose="020F0502020204030204" pitchFamily="34" charset="0"/>
                <a:cs typeface="HGPｺﾞｼｯｸE" panose="020B0900000000000000" pitchFamily="34" charset="-128"/>
              </a:rPr>
              <a:t>resources</a:t>
            </a:r>
            <a:r>
              <a:rPr lang="en-US" altLang="ja-JP">
                <a:solidFill>
                  <a:srgbClr val="000000"/>
                </a:solidFill>
                <a:latin typeface="Calibri" panose="020F0502020204030204" pitchFamily="34" charset="0"/>
                <a:cs typeface="HGPｺﾞｼｯｸE" panose="020B0900000000000000" pitchFamily="34" charset="-128"/>
              </a:rPr>
              <a:t> of the employer.</a:t>
            </a:r>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9795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7C94D-7B20-6D49-903D-04451CB1F636}"/>
              </a:ext>
            </a:extLst>
          </p:cNvPr>
          <p:cNvSpPr>
            <a:spLocks noGrp="1"/>
          </p:cNvSpPr>
          <p:nvPr>
            <p:ph type="title"/>
          </p:nvPr>
        </p:nvSpPr>
        <p:spPr>
          <a:xfrm>
            <a:off x="2133600" y="381000"/>
            <a:ext cx="8229600" cy="850900"/>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t">
            <a:normAutofit/>
          </a:bodyPr>
          <a:lstStyle/>
          <a:p>
            <a:pPr>
              <a:defRPr/>
            </a:pPr>
            <a:r>
              <a:rPr lang="en-US" sz="4000" dirty="0">
                <a:solidFill>
                  <a:srgbClr val="FF0000"/>
                </a:solidFill>
                <a:latin typeface="Calibri" pitchFamily="34" charset="0"/>
                <a:ea typeface="ＭＳ Ｐゴシック" pitchFamily="34" charset="-128"/>
                <a:cs typeface="Calibri" pitchFamily="34" charset="0"/>
              </a:rPr>
              <a:t>Figure 1.2: </a:t>
            </a:r>
            <a:r>
              <a:rPr lang="en-US" sz="4000" dirty="0">
                <a:solidFill>
                  <a:schemeClr val="accent2"/>
                </a:solidFill>
                <a:latin typeface="Calibri" pitchFamily="34" charset="0"/>
                <a:ea typeface="ＭＳ Ｐゴシック" pitchFamily="34" charset="-128"/>
                <a:cs typeface="Calibri" pitchFamily="34" charset="0"/>
              </a:rPr>
              <a:t>Impact of HRM</a:t>
            </a:r>
          </a:p>
        </p:txBody>
      </p:sp>
      <p:pic>
        <p:nvPicPr>
          <p:cNvPr id="32770" name="Content Placeholder 4" descr="noe30468_0102.jpg">
            <a:extLst>
              <a:ext uri="{FF2B5EF4-FFF2-40B4-BE49-F238E27FC236}">
                <a16:creationId xmlns:a16="http://schemas.microsoft.com/office/drawing/2014/main" id="{96567EBA-7A59-D14A-9D9B-8571CEB8A6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78176" y="1736725"/>
            <a:ext cx="6202363" cy="3373438"/>
          </a:xfrm>
        </p:spPr>
      </p:pic>
    </p:spTree>
    <p:extLst>
      <p:ext uri="{BB962C8B-B14F-4D97-AF65-F5344CB8AC3E}">
        <p14:creationId xmlns:p14="http://schemas.microsoft.com/office/powerpoint/2010/main" val="342443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D5195E56-32F6-A445-8C2F-84E940F73244}"/>
              </a:ext>
            </a:extLst>
          </p:cNvPr>
          <p:cNvSpPr>
            <a:spLocks noGrp="1"/>
          </p:cNvSpPr>
          <p:nvPr>
            <p:ph type="title"/>
          </p:nvPr>
        </p:nvSpPr>
        <p:spPr>
          <a:xfrm>
            <a:off x="2136776" y="896938"/>
            <a:ext cx="8315325" cy="1096962"/>
          </a:xfrm>
        </p:spPr>
        <p:txBody>
          <a:bodyPr anchor="t">
            <a:normAutofit fontScale="90000"/>
          </a:bodyPr>
          <a:lstStyle/>
          <a:p>
            <a:pPr eaLnBrk="1" hangingPunct="1"/>
            <a:r>
              <a:rPr lang="en-US" altLang="en-US">
                <a:latin typeface="Calibri" panose="020F0502020204030204" pitchFamily="34" charset="0"/>
              </a:rPr>
              <a:t>HRM and Sustainable Competitive Advantage</a:t>
            </a:r>
          </a:p>
        </p:txBody>
      </p:sp>
      <p:sp>
        <p:nvSpPr>
          <p:cNvPr id="28674" name="Content Placeholder 2">
            <a:extLst>
              <a:ext uri="{FF2B5EF4-FFF2-40B4-BE49-F238E27FC236}">
                <a16:creationId xmlns:a16="http://schemas.microsoft.com/office/drawing/2014/main" id="{B7D18A00-39EE-7849-BC52-9E5BB5FF9FAE}"/>
              </a:ext>
            </a:extLst>
          </p:cNvPr>
          <p:cNvSpPr>
            <a:spLocks noGrp="1"/>
          </p:cNvSpPr>
          <p:nvPr>
            <p:ph idx="1"/>
          </p:nvPr>
        </p:nvSpPr>
        <p:spPr>
          <a:xfrm>
            <a:off x="2490788" y="1943101"/>
            <a:ext cx="7607300" cy="4232275"/>
          </a:xfrm>
          <a:gradFill rotWithShape="1">
            <a:gsLst>
              <a:gs pos="0">
                <a:srgbClr val="DEF4FF"/>
              </a:gs>
              <a:gs pos="64999">
                <a:srgbClr val="AEE5FF"/>
              </a:gs>
              <a:gs pos="100000">
                <a:srgbClr val="8ADCFF"/>
              </a:gs>
            </a:gsLst>
            <a:lin ang="5400000" scaled="1"/>
          </a:gradFill>
          <a:ln cap="flat">
            <a:solidFill>
              <a:srgbClr val="03A0D9"/>
            </a:solidFill>
            <a:miter lim="800000"/>
            <a:headEnd/>
            <a:tailEnd/>
          </a:ln>
          <a:effectLst>
            <a:outerShdw blurRad="40000" dist="20000" dir="5400000" rotWithShape="0">
              <a:srgbClr val="000000">
                <a:alpha val="37999"/>
              </a:srgbClr>
            </a:outerShdw>
          </a:effectLst>
        </p:spPr>
        <p:txBody>
          <a:bodyPr rtlCol="0">
            <a:normAutofit fontScale="92500" lnSpcReduction="10000"/>
          </a:bodyPr>
          <a:lstStyle/>
          <a:p>
            <a:pPr marL="457200" indent="-457200">
              <a:buFont typeface="Arial" charset="0"/>
              <a:buChar char="•"/>
              <a:tabLst>
                <a:tab pos="457200" algn="l"/>
                <a:tab pos="977900" algn="l"/>
              </a:tabLst>
              <a:defRPr/>
            </a:pPr>
            <a:r>
              <a:rPr lang="en-US" altLang="en-US">
                <a:solidFill>
                  <a:srgbClr val="000000"/>
                </a:solidFill>
              </a:rPr>
              <a:t>An organization can succeed if it has sustainable competitive advantage.</a:t>
            </a:r>
          </a:p>
          <a:p>
            <a:pPr marL="457200" indent="-457200">
              <a:buFont typeface="Arial" charset="0"/>
              <a:buChar char="•"/>
              <a:tabLst>
                <a:tab pos="457200" algn="l"/>
                <a:tab pos="977900" algn="l"/>
              </a:tabLst>
              <a:defRPr/>
            </a:pPr>
            <a:r>
              <a:rPr lang="en-US" altLang="en-US">
                <a:solidFill>
                  <a:srgbClr val="000000"/>
                </a:solidFill>
              </a:rPr>
              <a:t>HR have the necessary qualities to help give organizations this advantage: </a:t>
            </a:r>
          </a:p>
          <a:p>
            <a:pPr marL="457200" indent="-457200">
              <a:buFont typeface="Arial" charset="0"/>
              <a:buChar char="•"/>
              <a:tabLst>
                <a:tab pos="457200" algn="l"/>
                <a:tab pos="977900" algn="l"/>
              </a:tabLst>
              <a:defRPr/>
            </a:pPr>
            <a:r>
              <a:rPr lang="en-US" altLang="en-US">
                <a:solidFill>
                  <a:srgbClr val="000000"/>
                </a:solidFill>
              </a:rPr>
              <a:t>HR are valuable, cannot be imitated, have no good substitutes and with needed skills and and knowledge are sometimes rare. </a:t>
            </a:r>
          </a:p>
        </p:txBody>
      </p:sp>
    </p:spTree>
    <p:extLst>
      <p:ext uri="{BB962C8B-B14F-4D97-AF65-F5344CB8AC3E}">
        <p14:creationId xmlns:p14="http://schemas.microsoft.com/office/powerpoint/2010/main" val="217654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Content Placeholder 3" descr="noe81470_p0101.jpg">
            <a:extLst>
              <a:ext uri="{FF2B5EF4-FFF2-40B4-BE49-F238E27FC236}">
                <a16:creationId xmlns:a16="http://schemas.microsoft.com/office/drawing/2014/main" id="{97AB0A76-8536-ED41-AD24-F418D14ED69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262856" y="2673350"/>
            <a:ext cx="4610100" cy="3276600"/>
          </a:xfrm>
          <a:solidFill>
            <a:srgbClr val="D6D9CD"/>
          </a:solidFill>
        </p:spPr>
      </p:pic>
      <p:sp>
        <p:nvSpPr>
          <p:cNvPr id="2" name="Content Placeholder 9">
            <a:extLst>
              <a:ext uri="{FF2B5EF4-FFF2-40B4-BE49-F238E27FC236}">
                <a16:creationId xmlns:a16="http://schemas.microsoft.com/office/drawing/2014/main" id="{CEA3CD61-DFF1-AE40-A888-94BF4ADBD830}"/>
              </a:ext>
            </a:extLst>
          </p:cNvPr>
          <p:cNvSpPr>
            <a:spLocks noGrp="1"/>
          </p:cNvSpPr>
          <p:nvPr>
            <p:ph sz="half" idx="2"/>
          </p:nvPr>
        </p:nvSpPr>
        <p:spPr>
          <a:xfrm>
            <a:off x="6343650" y="1143001"/>
            <a:ext cx="4038600" cy="4811713"/>
          </a:xfrm>
          <a:solidFill>
            <a:schemeClr val="accent4">
              <a:lumMod val="60000"/>
              <a:lumOff val="40000"/>
            </a:schemeClr>
          </a:solidFill>
        </p:spPr>
        <p:txBody>
          <a:bodyPr rtlCol="0">
            <a:normAutofit/>
          </a:bodyPr>
          <a:lstStyle/>
          <a:p>
            <a:pPr marL="0" indent="0">
              <a:buNone/>
              <a:defRPr/>
            </a:pPr>
            <a:r>
              <a:rPr lang="en-US">
                <a:solidFill>
                  <a:schemeClr val="tx1">
                    <a:lumMod val="75000"/>
                    <a:lumOff val="25000"/>
                  </a:schemeClr>
                </a:solidFill>
                <a:latin typeface="Calibri" pitchFamily="34" charset="0"/>
                <a:ea typeface="ＭＳ Ｐゴシック" pitchFamily="34" charset="-128"/>
              </a:rPr>
              <a:t>At Southwest Airlines, the company</a:t>
            </a:r>
            <a:r>
              <a:rPr lang="ja-JP" altLang="en-US">
                <a:solidFill>
                  <a:schemeClr val="tx1">
                    <a:lumMod val="75000"/>
                    <a:lumOff val="25000"/>
                  </a:schemeClr>
                </a:solidFill>
                <a:latin typeface="Calibri" pitchFamily="34" charset="0"/>
              </a:rPr>
              <a:t>’</a:t>
            </a:r>
            <a:r>
              <a:rPr lang="en-US" altLang="ja-JP">
                <a:solidFill>
                  <a:schemeClr val="tx1">
                    <a:lumMod val="75000"/>
                    <a:lumOff val="25000"/>
                  </a:schemeClr>
                </a:solidFill>
                <a:latin typeface="Calibri" pitchFamily="34" charset="0"/>
              </a:rPr>
              <a:t>s focus is on keeping employees loyal, motivated, trained, and compensated. In turn, there is a low turnover rate and a high rate of customer satisfaction.</a:t>
            </a:r>
            <a:endParaRPr lang="en-US">
              <a:solidFill>
                <a:schemeClr val="tx1">
                  <a:lumMod val="75000"/>
                  <a:lumOff val="25000"/>
                </a:schemeClr>
              </a:solidFill>
              <a:latin typeface="Calibri" pitchFamily="34" charset="0"/>
              <a:ea typeface="ＭＳ Ｐゴシック" pitchFamily="34" charset="-128"/>
            </a:endParaRPr>
          </a:p>
        </p:txBody>
      </p:sp>
    </p:spTree>
    <p:extLst>
      <p:ext uri="{BB962C8B-B14F-4D97-AF65-F5344CB8AC3E}">
        <p14:creationId xmlns:p14="http://schemas.microsoft.com/office/powerpoint/2010/main" val="2713973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 Purpl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Lecture Purple" id="{B6DDE1A6-0016-FE4F-96D3-8D458FC4AA73}" vid="{7A9E5324-4B12-254D-8F54-7B189377B6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Purple</Template>
  <TotalTime>0</TotalTime>
  <Words>3595</Words>
  <Application>Microsoft Macintosh PowerPoint</Application>
  <PresentationFormat>Widescreen</PresentationFormat>
  <Paragraphs>307</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ＭＳ Ｐゴシック</vt:lpstr>
      <vt:lpstr>Arial</vt:lpstr>
      <vt:lpstr>Calibri</vt:lpstr>
      <vt:lpstr>HGPｺﾞｼｯｸE</vt:lpstr>
      <vt:lpstr>ＭＳ Ｐ明朝</vt:lpstr>
      <vt:lpstr>Times New Roman</vt:lpstr>
      <vt:lpstr>Tunga</vt:lpstr>
      <vt:lpstr>Wingdings</vt:lpstr>
      <vt:lpstr>Wingdings 2</vt:lpstr>
      <vt:lpstr>Wingdings 3</vt:lpstr>
      <vt:lpstr>Lecture Purple</vt:lpstr>
      <vt:lpstr>Fundamentals of  human resource management  5th edition By R.A. Noe, J.R. Hollenbeck, B. Gerhart, and P.M. Wright</vt:lpstr>
      <vt:lpstr> NEED TO KNOW </vt:lpstr>
      <vt:lpstr>Human Resource Management (HRM)</vt:lpstr>
      <vt:lpstr>FIGURE 1.1: HRM PRACTICES</vt:lpstr>
      <vt:lpstr>COMPANIES WITH EFFECTIVE HRM:</vt:lpstr>
      <vt:lpstr>HUMAN CAPITAL</vt:lpstr>
      <vt:lpstr>Figure 1.2: Impact of HRM</vt:lpstr>
      <vt:lpstr>HRM and Sustainable Competitive Advantage</vt:lpstr>
      <vt:lpstr>PowerPoint Presentation</vt:lpstr>
      <vt:lpstr>High-Performance Work System</vt:lpstr>
      <vt:lpstr>Table 1.1: Responsibilities of HR Departments</vt:lpstr>
      <vt:lpstr>Analyzing and Designing Jobs</vt:lpstr>
      <vt:lpstr>Recruiting and Hiring Employees</vt:lpstr>
      <vt:lpstr>Qualities of Job Candidates</vt:lpstr>
      <vt:lpstr>Table 1.2: Top Qualities Employers Seek in Job Candidates</vt:lpstr>
      <vt:lpstr>Training and Developing Employees</vt:lpstr>
      <vt:lpstr>Managing Performance</vt:lpstr>
      <vt:lpstr>Planning &amp; Administering Pay &amp;  Benefits</vt:lpstr>
      <vt:lpstr>Maintaining Positive Employee Relations</vt:lpstr>
      <vt:lpstr>Establishing and Administering Personnel Policies</vt:lpstr>
      <vt:lpstr>Ensuring Compliance with Labor Laws</vt:lpstr>
      <vt:lpstr>PowerPoint Presentation</vt:lpstr>
      <vt:lpstr>Supporting the Organization’s Strategy</vt:lpstr>
      <vt:lpstr>Supporting the Organization’s Strategy</vt:lpstr>
      <vt:lpstr>Supporting the Organization’s Strategy</vt:lpstr>
      <vt:lpstr>Figure 1.3: Skills of HRM Professionals</vt:lpstr>
      <vt:lpstr>Who is Responsible for HR?</vt:lpstr>
      <vt:lpstr>Figure 1.4: Supervisors’ Involvement in HRM</vt:lpstr>
      <vt:lpstr>ETHICS IN HRM</vt:lpstr>
      <vt:lpstr>Employee Rights</vt:lpstr>
      <vt:lpstr>Ethical companies act according to  four principles:</vt:lpstr>
      <vt:lpstr>Figure 1.5:  Standards for Identifying Ethical Practices</vt:lpstr>
      <vt:lpstr>STANDARDS FOR IDENTIFYING ETHICAL HRM PRACTICES</vt:lpstr>
      <vt:lpstr>Figure 1.6: Median Salaries for HRM Positions</vt:lpstr>
      <vt:lpstr>Test Your Knowledge</vt:lpstr>
      <vt:lpstr>Summary</vt:lpstr>
      <vt:lpstr>Summary (continued)</vt:lpstr>
      <vt:lpstr>Summary (continued)</vt:lpstr>
      <vt:lpstr>Summary (continued)</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human resource management  5th edition By R.A. Noe, J.R. Hollenbeck, B. Gerhart, and P.M. Wright</dc:title>
  <dc:creator>Oeshwik Ahmed</dc:creator>
  <cp:lastModifiedBy>Oeshwik Ahmed</cp:lastModifiedBy>
  <cp:revision>1</cp:revision>
  <dcterms:created xsi:type="dcterms:W3CDTF">2018-05-24T06:51:08Z</dcterms:created>
  <dcterms:modified xsi:type="dcterms:W3CDTF">2018-05-24T06:51:34Z</dcterms:modified>
</cp:coreProperties>
</file>