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4" r:id="rId14"/>
    <p:sldId id="275" r:id="rId15"/>
    <p:sldId id="276" r:id="rId16"/>
    <p:sldId id="277" r:id="rId17"/>
    <p:sldId id="268" r:id="rId18"/>
    <p:sldId id="269" r:id="rId19"/>
    <p:sldId id="270" r:id="rId20"/>
    <p:sldId id="271" r:id="rId21"/>
    <p:sldId id="272" r:id="rId22"/>
    <p:sldId id="273"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98"/>
    <p:restoredTop sz="94643"/>
  </p:normalViewPr>
  <p:slideViewPr>
    <p:cSldViewPr snapToGrid="0" snapToObjects="1">
      <p:cViewPr varScale="1">
        <p:scale>
          <a:sx n="51" d="100"/>
          <a:sy n="51" d="100"/>
        </p:scale>
        <p:origin x="232" y="18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esProps" Target="presProps.xml"/><Relationship Id="rId4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0A3CE6-4ABA-5C44-8E93-C6BD7610C959}" type="datetimeFigureOut">
              <a:rPr lang="en-US" smtClean="0"/>
              <a:t>4/25/18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B5FCB-29F4-404D-8A88-09AF826EE259}" type="slidenum">
              <a:rPr lang="en-US" smtClean="0"/>
              <a:t>‹#›</a:t>
            </a:fld>
            <a:endParaRPr lang="en-US"/>
          </a:p>
        </p:txBody>
      </p:sp>
    </p:spTree>
    <p:extLst>
      <p:ext uri="{BB962C8B-B14F-4D97-AF65-F5344CB8AC3E}">
        <p14:creationId xmlns:p14="http://schemas.microsoft.com/office/powerpoint/2010/main" val="2023188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D86A7A-C9B7-2641-8F6F-E628C9AB2CC4}" type="slidenum">
              <a:rPr lang="en-US" smtClean="0"/>
              <a:t>38</a:t>
            </a:fld>
            <a:endParaRPr lang="en-US"/>
          </a:p>
        </p:txBody>
      </p:sp>
    </p:spTree>
    <p:extLst>
      <p:ext uri="{BB962C8B-B14F-4D97-AF65-F5344CB8AC3E}">
        <p14:creationId xmlns:p14="http://schemas.microsoft.com/office/powerpoint/2010/main" val="2069083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44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FF6321-6BB0-7545-A094-74459C34F497}" type="datetimeFigureOut">
              <a:rPr lang="en-US" smtClean="0"/>
              <a:t>4/25/18</a:t>
            </a:fld>
            <a:endParaRPr lang="en-US"/>
          </a:p>
        </p:txBody>
      </p:sp>
      <p:sp>
        <p:nvSpPr>
          <p:cNvPr id="5" name="Footer Placeholder 4"/>
          <p:cNvSpPr>
            <a:spLocks noGrp="1"/>
          </p:cNvSpPr>
          <p:nvPr>
            <p:ph type="ftr" sz="quarter" idx="11"/>
          </p:nvPr>
        </p:nvSpPr>
        <p:spPr/>
        <p:txBody>
          <a:bodyPr/>
          <a:lstStyle>
            <a:lvl1pPr>
              <a:defRPr sz="1100"/>
            </a:lvl1pPr>
          </a:lstStyle>
          <a:p>
            <a:endParaRPr lang="en-US"/>
          </a:p>
        </p:txBody>
      </p:sp>
      <p:sp>
        <p:nvSpPr>
          <p:cNvPr id="6" name="Slide Number Placeholder 5"/>
          <p:cNvSpPr>
            <a:spLocks noGrp="1"/>
          </p:cNvSpPr>
          <p:nvPr>
            <p:ph type="sldNum" sz="quarter" idx="12"/>
          </p:nvPr>
        </p:nvSpPr>
        <p:spPr/>
        <p:txBody>
          <a:bodyPr/>
          <a:lstStyle/>
          <a:p>
            <a:fld id="{E3018E5F-847C-3849-AD57-039635AD028B}" type="slidenum">
              <a:rPr lang="en-US" smtClean="0"/>
              <a:t>‹#›</a:t>
            </a:fld>
            <a:endParaRPr lang="en-US"/>
          </a:p>
        </p:txBody>
      </p:sp>
    </p:spTree>
    <p:extLst>
      <p:ext uri="{BB962C8B-B14F-4D97-AF65-F5344CB8AC3E}">
        <p14:creationId xmlns:p14="http://schemas.microsoft.com/office/powerpoint/2010/main" val="1584250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FF6321-6BB0-7545-A094-74459C34F497}"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18E5F-847C-3849-AD57-039635AD028B}" type="slidenum">
              <a:rPr lang="en-US" smtClean="0"/>
              <a:t>‹#›</a:t>
            </a:fld>
            <a:endParaRPr lang="en-US"/>
          </a:p>
        </p:txBody>
      </p:sp>
    </p:spTree>
    <p:extLst>
      <p:ext uri="{BB962C8B-B14F-4D97-AF65-F5344CB8AC3E}">
        <p14:creationId xmlns:p14="http://schemas.microsoft.com/office/powerpoint/2010/main" val="178595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FF6321-6BB0-7545-A094-74459C34F497}"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18E5F-847C-3849-AD57-039635AD028B}" type="slidenum">
              <a:rPr lang="en-US" smtClean="0"/>
              <a:t>‹#›</a:t>
            </a:fld>
            <a:endParaRPr lang="en-US"/>
          </a:p>
        </p:txBody>
      </p:sp>
    </p:spTree>
    <p:extLst>
      <p:ext uri="{BB962C8B-B14F-4D97-AF65-F5344CB8AC3E}">
        <p14:creationId xmlns:p14="http://schemas.microsoft.com/office/powerpoint/2010/main" val="1249155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FF6321-6BB0-7545-A094-74459C34F497}"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18E5F-847C-3849-AD57-039635AD028B}" type="slidenum">
              <a:rPr lang="en-US" smtClean="0"/>
              <a:t>‹#›</a:t>
            </a:fld>
            <a:endParaRPr lang="en-US"/>
          </a:p>
        </p:txBody>
      </p:sp>
    </p:spTree>
    <p:extLst>
      <p:ext uri="{BB962C8B-B14F-4D97-AF65-F5344CB8AC3E}">
        <p14:creationId xmlns:p14="http://schemas.microsoft.com/office/powerpoint/2010/main" val="1993108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44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3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FF6321-6BB0-7545-A094-74459C34F497}"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18E5F-847C-3849-AD57-039635AD028B}" type="slidenum">
              <a:rPr lang="en-US" smtClean="0"/>
              <a:t>‹#›</a:t>
            </a:fld>
            <a:endParaRPr lang="en-US"/>
          </a:p>
        </p:txBody>
      </p:sp>
    </p:spTree>
    <p:extLst>
      <p:ext uri="{BB962C8B-B14F-4D97-AF65-F5344CB8AC3E}">
        <p14:creationId xmlns:p14="http://schemas.microsoft.com/office/powerpoint/2010/main" val="1716767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FF6321-6BB0-7545-A094-74459C34F497}"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18E5F-847C-3849-AD57-039635AD028B}" type="slidenum">
              <a:rPr lang="en-US" smtClean="0"/>
              <a:t>‹#›</a:t>
            </a:fld>
            <a:endParaRPr lang="en-US"/>
          </a:p>
        </p:txBody>
      </p:sp>
    </p:spTree>
    <p:extLst>
      <p:ext uri="{BB962C8B-B14F-4D97-AF65-F5344CB8AC3E}">
        <p14:creationId xmlns:p14="http://schemas.microsoft.com/office/powerpoint/2010/main" val="128116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FF6321-6BB0-7545-A094-74459C34F497}" type="datetimeFigureOut">
              <a:rPr lang="en-US" smtClean="0"/>
              <a:t>4/25/18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018E5F-847C-3849-AD57-039635AD028B}" type="slidenum">
              <a:rPr lang="en-US" smtClean="0"/>
              <a:t>‹#›</a:t>
            </a:fld>
            <a:endParaRPr lang="en-US"/>
          </a:p>
        </p:txBody>
      </p:sp>
    </p:spTree>
    <p:extLst>
      <p:ext uri="{BB962C8B-B14F-4D97-AF65-F5344CB8AC3E}">
        <p14:creationId xmlns:p14="http://schemas.microsoft.com/office/powerpoint/2010/main" val="1479334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FF6321-6BB0-7545-A094-74459C34F497}" type="datetimeFigureOut">
              <a:rPr lang="en-US" smtClean="0"/>
              <a:t>4/25/18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018E5F-847C-3849-AD57-039635AD028B}" type="slidenum">
              <a:rPr lang="en-US" smtClean="0"/>
              <a:t>‹#›</a:t>
            </a:fld>
            <a:endParaRPr lang="en-US"/>
          </a:p>
        </p:txBody>
      </p:sp>
    </p:spTree>
    <p:extLst>
      <p:ext uri="{BB962C8B-B14F-4D97-AF65-F5344CB8AC3E}">
        <p14:creationId xmlns:p14="http://schemas.microsoft.com/office/powerpoint/2010/main" val="1749096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FF6321-6BB0-7545-A094-74459C34F497}" type="datetimeFigureOut">
              <a:rPr lang="en-US" smtClean="0"/>
              <a:t>4/25/18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018E5F-847C-3849-AD57-039635AD028B}" type="slidenum">
              <a:rPr lang="en-US" smtClean="0"/>
              <a:t>‹#›</a:t>
            </a:fld>
            <a:endParaRPr lang="en-US"/>
          </a:p>
        </p:txBody>
      </p:sp>
    </p:spTree>
    <p:extLst>
      <p:ext uri="{BB962C8B-B14F-4D97-AF65-F5344CB8AC3E}">
        <p14:creationId xmlns:p14="http://schemas.microsoft.com/office/powerpoint/2010/main" val="156004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FF6321-6BB0-7545-A094-74459C34F497}"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18E5F-847C-3849-AD57-039635AD028B}" type="slidenum">
              <a:rPr lang="en-US" smtClean="0"/>
              <a:t>‹#›</a:t>
            </a:fld>
            <a:endParaRPr lang="en-US"/>
          </a:p>
        </p:txBody>
      </p:sp>
    </p:spTree>
    <p:extLst>
      <p:ext uri="{BB962C8B-B14F-4D97-AF65-F5344CB8AC3E}">
        <p14:creationId xmlns:p14="http://schemas.microsoft.com/office/powerpoint/2010/main" val="2041615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FF6321-6BB0-7545-A094-74459C34F497}" type="datetimeFigureOut">
              <a:rPr lang="en-US" smtClean="0"/>
              <a:t>4/25/18</a:t>
            </a:fld>
            <a:endParaRPr lang="en-US"/>
          </a:p>
        </p:txBody>
      </p:sp>
      <p:sp>
        <p:nvSpPr>
          <p:cNvPr id="6" name="Footer Placeholder 5"/>
          <p:cNvSpPr>
            <a:spLocks noGrp="1"/>
          </p:cNvSpPr>
          <p:nvPr>
            <p:ph type="ftr" sz="quarter" idx="11"/>
          </p:nvPr>
        </p:nvSpPr>
        <p:spPr/>
        <p:txBody>
          <a:bodyPr/>
          <a:lstStyle/>
          <a:p>
            <a:r>
              <a:rPr lang="en-US" dirty="0" err="1" smtClean="0"/>
              <a:t>Oeshwik</a:t>
            </a:r>
            <a:r>
              <a:rPr lang="en-US" dirty="0" smtClean="0"/>
              <a:t> Ahmed </a:t>
            </a:r>
            <a:br>
              <a:rPr lang="en-US" dirty="0" smtClean="0"/>
            </a:br>
            <a:r>
              <a:rPr lang="en-US" dirty="0" smtClean="0"/>
              <a:t>Faculty: Northern University </a:t>
            </a:r>
          </a:p>
          <a:p>
            <a:endParaRPr lang="en-US" dirty="0"/>
          </a:p>
        </p:txBody>
      </p:sp>
      <p:sp>
        <p:nvSpPr>
          <p:cNvPr id="7" name="Slide Number Placeholder 6"/>
          <p:cNvSpPr>
            <a:spLocks noGrp="1"/>
          </p:cNvSpPr>
          <p:nvPr>
            <p:ph type="sldNum" sz="quarter" idx="12"/>
          </p:nvPr>
        </p:nvSpPr>
        <p:spPr/>
        <p:txBody>
          <a:bodyPr/>
          <a:lstStyle/>
          <a:p>
            <a:fld id="{E3018E5F-847C-3849-AD57-039635AD028B}" type="slidenum">
              <a:rPr lang="en-US" smtClean="0"/>
              <a:t>‹#›</a:t>
            </a:fld>
            <a:endParaRPr lang="en-US"/>
          </a:p>
        </p:txBody>
      </p:sp>
    </p:spTree>
    <p:extLst>
      <p:ext uri="{BB962C8B-B14F-4D97-AF65-F5344CB8AC3E}">
        <p14:creationId xmlns:p14="http://schemas.microsoft.com/office/powerpoint/2010/main" val="9437111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a:noFill/>
        </p:spPr>
        <p:txBody>
          <a:bodyPr vert="horz" lIns="91440" tIns="45720" rIns="91440" bIns="45720" rtlCol="0" anchor="ctr"/>
          <a:lstStyle>
            <a:lvl1pPr algn="l">
              <a:defRPr sz="1200">
                <a:solidFill>
                  <a:schemeClr val="tx1">
                    <a:tint val="75000"/>
                  </a:schemeClr>
                </a:solidFill>
              </a:defRPr>
            </a:lvl1pPr>
          </a:lstStyle>
          <a:p>
            <a:fld id="{ABFF6321-6BB0-7545-A094-74459C34F497}" type="datetimeFigureOut">
              <a:rPr lang="en-US" smtClean="0"/>
              <a:t>4/25/18</a:t>
            </a:fld>
            <a:endParaRPr lang="en-US"/>
          </a:p>
        </p:txBody>
      </p:sp>
      <p:sp>
        <p:nvSpPr>
          <p:cNvPr id="5" name="Footer Placeholder 4"/>
          <p:cNvSpPr>
            <a:spLocks noGrp="1"/>
          </p:cNvSpPr>
          <p:nvPr>
            <p:ph type="ftr" sz="quarter" idx="3"/>
          </p:nvPr>
        </p:nvSpPr>
        <p:spPr>
          <a:xfrm>
            <a:off x="4038600" y="6356350"/>
            <a:ext cx="4114800" cy="365125"/>
          </a:xfrm>
          <a:prstGeom prst="rect">
            <a:avLst/>
          </a:prstGeom>
          <a:noFill/>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a:noFill/>
        </p:spPr>
        <p:style>
          <a:lnRef idx="2">
            <a:schemeClr val="dk1"/>
          </a:lnRef>
          <a:fillRef idx="1">
            <a:schemeClr val="lt1"/>
          </a:fillRef>
          <a:effectRef idx="0">
            <a:schemeClr val="dk1"/>
          </a:effectRef>
          <a:fontRef idx="none"/>
        </p:style>
        <p:txBody>
          <a:bodyPr vert="horz" lIns="91440" tIns="45720" rIns="91440" bIns="45720" rtlCol="0" anchor="ctr"/>
          <a:lstStyle>
            <a:lvl1pPr algn="r">
              <a:defRPr sz="1200">
                <a:solidFill>
                  <a:schemeClr val="tx1">
                    <a:tint val="75000"/>
                  </a:schemeClr>
                </a:solidFill>
              </a:defRPr>
            </a:lvl1pPr>
          </a:lstStyle>
          <a:p>
            <a:fld id="{E3018E5F-847C-3849-AD57-039635AD028B}" type="slidenum">
              <a:rPr lang="en-US" smtClean="0"/>
              <a:t>‹#›</a:t>
            </a:fld>
            <a:endParaRPr lang="en-US"/>
          </a:p>
        </p:txBody>
      </p:sp>
    </p:spTree>
    <p:extLst>
      <p:ext uri="{BB962C8B-B14F-4D97-AF65-F5344CB8AC3E}">
        <p14:creationId xmlns:p14="http://schemas.microsoft.com/office/powerpoint/2010/main" val="2023893481"/>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3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3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3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SHRM LECTURE 2</a:t>
            </a:r>
            <a:endParaRPr lang="en-US" dirty="0"/>
          </a:p>
        </p:txBody>
      </p:sp>
      <p:sp>
        <p:nvSpPr>
          <p:cNvPr id="3" name="Subtitle 2"/>
          <p:cNvSpPr>
            <a:spLocks noGrp="1"/>
          </p:cNvSpPr>
          <p:nvPr>
            <p:ph type="subTitle" idx="1"/>
          </p:nvPr>
        </p:nvSpPr>
        <p:spPr/>
        <p:txBody>
          <a:bodyPr>
            <a:normAutofit/>
          </a:bodyPr>
          <a:lstStyle/>
          <a:p>
            <a:r>
              <a:rPr lang="en-US" sz="4000" dirty="0" smtClean="0"/>
              <a:t>THE HUMAN RESOURCE ENVIORNMENT</a:t>
            </a:r>
            <a:endParaRPr lang="en-US" sz="4000" dirty="0"/>
          </a:p>
        </p:txBody>
      </p:sp>
    </p:spTree>
    <p:extLst>
      <p:ext uri="{BB962C8B-B14F-4D97-AF65-F5344CB8AC3E}">
        <p14:creationId xmlns:p14="http://schemas.microsoft.com/office/powerpoint/2010/main" val="2075743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New Organizational Structures </a:t>
            </a:r>
            <a:endParaRPr lang="en-US" dirty="0"/>
          </a:p>
        </p:txBody>
      </p:sp>
      <p:sp>
        <p:nvSpPr>
          <p:cNvPr id="3" name="Content Placeholder 2"/>
          <p:cNvSpPr>
            <a:spLocks noGrp="1"/>
          </p:cNvSpPr>
          <p:nvPr>
            <p:ph idx="1"/>
          </p:nvPr>
        </p:nvSpPr>
        <p:spPr/>
        <p:txBody>
          <a:bodyPr>
            <a:noAutofit/>
          </a:bodyPr>
          <a:lstStyle/>
          <a:p>
            <a:r>
              <a:rPr lang="en-US" sz="3600" dirty="0"/>
              <a:t>Not only is the nature of work and management changing, but organizations also are changing as a result of advances in information technology. The distinctions between management and labor have become blurred. Workers are becoming increasingly responsible to act on matters that they become aware of through computerized information systems. </a:t>
            </a:r>
            <a:endParaRPr lang="en-US" sz="3600" dirty="0" smtClean="0"/>
          </a:p>
          <a:p>
            <a:endParaRPr lang="en-US" sz="3600" dirty="0"/>
          </a:p>
        </p:txBody>
      </p:sp>
    </p:spTree>
    <p:extLst>
      <p:ext uri="{BB962C8B-B14F-4D97-AF65-F5344CB8AC3E}">
        <p14:creationId xmlns:p14="http://schemas.microsoft.com/office/powerpoint/2010/main" val="167389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2805" y="710503"/>
            <a:ext cx="10515600" cy="4351338"/>
          </a:xfrm>
        </p:spPr>
        <p:txBody>
          <a:bodyPr>
            <a:noAutofit/>
          </a:bodyPr>
          <a:lstStyle/>
          <a:p>
            <a:r>
              <a:rPr lang="en-US" sz="4000" dirty="0" smtClean="0"/>
              <a:t>Many </a:t>
            </a:r>
            <a:r>
              <a:rPr lang="en-US" sz="4000" dirty="0"/>
              <a:t>organizations have become much less hierarchical. More work is being performed in task force teams and project- oriented work groups. Temporary organizations, such as task forces, require different managerial skills. Likewise, there is evidence that organizations are becoming more flexible, porous, and adaptive. In some, the organizational structure may become less pyramidal and more like a set of concentric circles </a:t>
            </a:r>
            <a:r>
              <a:rPr lang="en-US" sz="4000" dirty="0" smtClean="0"/>
              <a:t>.</a:t>
            </a:r>
          </a:p>
          <a:p>
            <a:endParaRPr lang="en-US" sz="4000" dirty="0"/>
          </a:p>
        </p:txBody>
      </p:sp>
    </p:spTree>
    <p:extLst>
      <p:ext uri="{BB962C8B-B14F-4D97-AF65-F5344CB8AC3E}">
        <p14:creationId xmlns:p14="http://schemas.microsoft.com/office/powerpoint/2010/main" val="1850897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a:t>Aside from the structural changes noted, there are four new structural forms of interest: </a:t>
            </a:r>
            <a:endParaRPr lang="en-US" sz="4000" dirty="0" smtClean="0"/>
          </a:p>
          <a:p>
            <a:r>
              <a:rPr lang="en-US" sz="4000" dirty="0" smtClean="0"/>
              <a:t>(</a:t>
            </a:r>
            <a:r>
              <a:rPr lang="en-US" sz="4000" dirty="0"/>
              <a:t>1) unbundled corporations</a:t>
            </a:r>
            <a:r>
              <a:rPr lang="en-US" sz="4000" dirty="0" smtClean="0"/>
              <a:t>,</a:t>
            </a:r>
          </a:p>
          <a:p>
            <a:r>
              <a:rPr lang="en-US" sz="4000" dirty="0" smtClean="0"/>
              <a:t>(</a:t>
            </a:r>
            <a:r>
              <a:rPr lang="en-US" sz="4000" dirty="0"/>
              <a:t>2) network organizations, </a:t>
            </a:r>
          </a:p>
          <a:p>
            <a:r>
              <a:rPr lang="en-US" sz="4000" dirty="0" smtClean="0"/>
              <a:t>(</a:t>
            </a:r>
            <a:r>
              <a:rPr lang="en-US" sz="4000" dirty="0"/>
              <a:t>3) cellular organizations, </a:t>
            </a:r>
            <a:endParaRPr lang="en-US" sz="4000" dirty="0" smtClean="0"/>
          </a:p>
          <a:p>
            <a:r>
              <a:rPr lang="en-US" sz="4000" dirty="0" smtClean="0"/>
              <a:t>(</a:t>
            </a:r>
            <a:r>
              <a:rPr lang="en-US" sz="4000" dirty="0"/>
              <a:t>4) respondent organizations. </a:t>
            </a:r>
            <a:endParaRPr lang="en-US" sz="4000" dirty="0" smtClean="0"/>
          </a:p>
          <a:p>
            <a:endParaRPr lang="en-US" sz="4000" dirty="0"/>
          </a:p>
        </p:txBody>
      </p:sp>
    </p:spTree>
    <p:extLst>
      <p:ext uri="{BB962C8B-B14F-4D97-AF65-F5344CB8AC3E}">
        <p14:creationId xmlns:p14="http://schemas.microsoft.com/office/powerpoint/2010/main" val="535591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Unbundled Corporations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sz="4300" dirty="0"/>
              <a:t>Essentially, unbundled corporations employ a portfolio or conglomerate approach toward their peripheral business units. As a result, units are retained or divested according to profitability and risk criteria. An example of an unbundled corporation is Johnson &amp; Johnson, which has 190 autonomous operating companies in 51 countries </a:t>
            </a:r>
            <a:r>
              <a:rPr lang="en-US" sz="4300" dirty="0" smtClean="0"/>
              <a:t>.</a:t>
            </a:r>
            <a:endParaRPr lang="en-US" sz="4300" dirty="0"/>
          </a:p>
          <a:p>
            <a:endParaRPr lang="en-US" dirty="0"/>
          </a:p>
        </p:txBody>
      </p:sp>
    </p:spTree>
    <p:extLst>
      <p:ext uri="{BB962C8B-B14F-4D97-AF65-F5344CB8AC3E}">
        <p14:creationId xmlns:p14="http://schemas.microsoft.com/office/powerpoint/2010/main" val="830855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Network Organizations or Virtual Corporations </a:t>
            </a:r>
            <a:endParaRPr lang="en-US" dirty="0"/>
          </a:p>
        </p:txBody>
      </p:sp>
      <p:sp>
        <p:nvSpPr>
          <p:cNvPr id="3" name="Content Placeholder 2"/>
          <p:cNvSpPr>
            <a:spLocks noGrp="1"/>
          </p:cNvSpPr>
          <p:nvPr>
            <p:ph idx="1"/>
          </p:nvPr>
        </p:nvSpPr>
        <p:spPr/>
        <p:txBody>
          <a:bodyPr>
            <a:noAutofit/>
          </a:bodyPr>
          <a:lstStyle/>
          <a:p>
            <a:r>
              <a:rPr lang="en-US" sz="3200" dirty="0"/>
              <a:t>One of the driving forces for the evolution or creation of network organizations is the need to outsource activities that other companies, consultants, or joint venture partners can perform better or more quickly. </a:t>
            </a:r>
          </a:p>
          <a:p>
            <a:r>
              <a:rPr lang="en-US" sz="3200" dirty="0"/>
              <a:t>Membership of the network may include companies from throughout the world. Like unbundled corporations, network organizations also have a permanent core member that performs a broker role. </a:t>
            </a:r>
          </a:p>
          <a:p>
            <a:endParaRPr lang="en-US" sz="3200" dirty="0"/>
          </a:p>
        </p:txBody>
      </p:sp>
    </p:spTree>
    <p:extLst>
      <p:ext uri="{BB962C8B-B14F-4D97-AF65-F5344CB8AC3E}">
        <p14:creationId xmlns:p14="http://schemas.microsoft.com/office/powerpoint/2010/main" val="421673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Cellular Organizations </a:t>
            </a:r>
            <a:endParaRPr lang="en-US" dirty="0"/>
          </a:p>
        </p:txBody>
      </p:sp>
      <p:sp>
        <p:nvSpPr>
          <p:cNvPr id="3" name="Content Placeholder 2"/>
          <p:cNvSpPr>
            <a:spLocks noGrp="1"/>
          </p:cNvSpPr>
          <p:nvPr>
            <p:ph idx="1"/>
          </p:nvPr>
        </p:nvSpPr>
        <p:spPr/>
        <p:txBody>
          <a:bodyPr>
            <a:noAutofit/>
          </a:bodyPr>
          <a:lstStyle/>
          <a:p>
            <a:r>
              <a:rPr lang="en-US" sz="3600" dirty="0"/>
              <a:t>Another structural form is called the cellular organization, which has some similarities with classical guilds. Such organizations are typically groups of small technology-oriented companies that maintain affiliations over time. </a:t>
            </a:r>
          </a:p>
          <a:p>
            <a:r>
              <a:rPr lang="en-US" sz="3600" dirty="0"/>
              <a:t>Subsets of the organization’s companies join forces on various projects when their unique skills and capabilities are needed. </a:t>
            </a:r>
          </a:p>
          <a:p>
            <a:endParaRPr lang="en-US" sz="3600" dirty="0"/>
          </a:p>
        </p:txBody>
      </p:sp>
    </p:spTree>
    <p:extLst>
      <p:ext uri="{BB962C8B-B14F-4D97-AF65-F5344CB8AC3E}">
        <p14:creationId xmlns:p14="http://schemas.microsoft.com/office/powerpoint/2010/main" val="1520564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Respondent Organizations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3200" dirty="0"/>
              <a:t>Another structural form, the respondent organization, is essentially an entrepreneurial corporation that exists by filling niches to supply customized services to unbundled corporations and bureaucracies </a:t>
            </a:r>
          </a:p>
          <a:p>
            <a:endParaRPr lang="en-US" sz="3200" dirty="0"/>
          </a:p>
        </p:txBody>
      </p:sp>
    </p:spTree>
    <p:extLst>
      <p:ext uri="{BB962C8B-B14F-4D97-AF65-F5344CB8AC3E}">
        <p14:creationId xmlns:p14="http://schemas.microsoft.com/office/powerpoint/2010/main" val="524895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WORKER VALUES AND ATTITUDINAL </a:t>
            </a:r>
            <a:r>
              <a:rPr lang="en-US" b="1" dirty="0"/>
              <a:t>TRENDS </a:t>
            </a:r>
            <a:endParaRPr lang="en-US" dirty="0"/>
          </a:p>
        </p:txBody>
      </p:sp>
      <p:sp>
        <p:nvSpPr>
          <p:cNvPr id="3" name="Content Placeholder 2"/>
          <p:cNvSpPr>
            <a:spLocks noGrp="1"/>
          </p:cNvSpPr>
          <p:nvPr>
            <p:ph idx="1"/>
          </p:nvPr>
        </p:nvSpPr>
        <p:spPr>
          <a:xfrm>
            <a:off x="841248" y="2093976"/>
            <a:ext cx="10515600" cy="4351338"/>
          </a:xfrm>
        </p:spPr>
        <p:txBody>
          <a:bodyPr>
            <a:noAutofit/>
          </a:bodyPr>
          <a:lstStyle/>
          <a:p>
            <a:r>
              <a:rPr lang="en-US" sz="3600" dirty="0"/>
              <a:t>Younger workers who currently account for a major portion of the workforce and who will dominate it during the rest of the decade and beyond, feel entitled to meaningfulness and involvement. They want interesting work, to participate in decisions affecting them, autonomy, and opportunities to grow. Pay will remain important, but workers will probably not be as focused on pay as in the past </a:t>
            </a:r>
            <a:endParaRPr lang="en-US" sz="3600" dirty="0" smtClean="0"/>
          </a:p>
          <a:p>
            <a:endParaRPr lang="en-US" sz="3600" dirty="0"/>
          </a:p>
        </p:txBody>
      </p:sp>
    </p:spTree>
    <p:extLst>
      <p:ext uri="{BB962C8B-B14F-4D97-AF65-F5344CB8AC3E}">
        <p14:creationId xmlns:p14="http://schemas.microsoft.com/office/powerpoint/2010/main" val="583109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 TRENDS </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r>
              <a:rPr lang="en-US" sz="4000" b="1" dirty="0"/>
              <a:t>Management of Diversity </a:t>
            </a:r>
          </a:p>
          <a:p>
            <a:r>
              <a:rPr lang="en-US" sz="4000" dirty="0"/>
              <a:t>managers must be prepared to deal with the challenges associated with such demographic changes. Effective management of diversity can increase an organization’s productivity through several avenues, one of which is increased problem-solving ability. </a:t>
            </a:r>
            <a:endParaRPr lang="en-US" sz="4000" dirty="0" smtClean="0"/>
          </a:p>
          <a:p>
            <a:endParaRPr lang="en-US" sz="4000" dirty="0"/>
          </a:p>
        </p:txBody>
      </p:sp>
    </p:spTree>
    <p:extLst>
      <p:ext uri="{BB962C8B-B14F-4D97-AF65-F5344CB8AC3E}">
        <p14:creationId xmlns:p14="http://schemas.microsoft.com/office/powerpoint/2010/main" val="481060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Work Teams </a:t>
            </a:r>
            <a:endParaRPr lang="en-US" dirty="0"/>
          </a:p>
        </p:txBody>
      </p:sp>
      <p:sp>
        <p:nvSpPr>
          <p:cNvPr id="3" name="Content Placeholder 2"/>
          <p:cNvSpPr>
            <a:spLocks noGrp="1"/>
          </p:cNvSpPr>
          <p:nvPr>
            <p:ph idx="1"/>
          </p:nvPr>
        </p:nvSpPr>
        <p:spPr/>
        <p:txBody>
          <a:bodyPr>
            <a:noAutofit/>
          </a:bodyPr>
          <a:lstStyle/>
          <a:p>
            <a:r>
              <a:rPr lang="en-US" sz="4000" dirty="0"/>
              <a:t>Work teams have been of increasing interest to managers in a number of leading companies, such as Procter &amp; Gamble,</a:t>
            </a:r>
            <a:br>
              <a:rPr lang="en-US" sz="4000" dirty="0"/>
            </a:br>
            <a:r>
              <a:rPr lang="en-US" sz="4000" dirty="0"/>
              <a:t>Eli Lilly, and Motorola. These companies have developed substantial expertise in the utilization of teams </a:t>
            </a:r>
            <a:endParaRPr lang="en-US" sz="4000" dirty="0" smtClean="0"/>
          </a:p>
        </p:txBody>
      </p:sp>
    </p:spTree>
    <p:extLst>
      <p:ext uri="{BB962C8B-B14F-4D97-AF65-F5344CB8AC3E}">
        <p14:creationId xmlns:p14="http://schemas.microsoft.com/office/powerpoint/2010/main" val="189558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Human Resource Environment </a:t>
            </a:r>
            <a:endParaRPr lang="en-US" dirty="0"/>
          </a:p>
        </p:txBody>
      </p:sp>
      <p:sp>
        <p:nvSpPr>
          <p:cNvPr id="3" name="Content Placeholder 2"/>
          <p:cNvSpPr>
            <a:spLocks noGrp="1"/>
          </p:cNvSpPr>
          <p:nvPr>
            <p:ph idx="1"/>
          </p:nvPr>
        </p:nvSpPr>
        <p:spPr/>
        <p:txBody>
          <a:bodyPr>
            <a:noAutofit/>
          </a:bodyPr>
          <a:lstStyle/>
          <a:p>
            <a:r>
              <a:rPr lang="en-US" sz="3600" dirty="0"/>
              <a:t>As indicated in the conceptual framework, following the development of an investment </a:t>
            </a:r>
            <a:r>
              <a:rPr lang="en-US" sz="3600" dirty="0" smtClean="0"/>
              <a:t>perspective </a:t>
            </a:r>
            <a:r>
              <a:rPr lang="en-US" sz="3600" dirty="0"/>
              <a:t>for making strategic decisions about human resources, managers need to scan the environment before formulating strategy. This section examines the numerous factors making up the environment of human resources as well as emerging trends </a:t>
            </a:r>
            <a:endParaRPr lang="en-US" sz="3600" dirty="0" smtClean="0"/>
          </a:p>
          <a:p>
            <a:endParaRPr lang="en-US" sz="3600" dirty="0"/>
          </a:p>
        </p:txBody>
      </p:sp>
    </p:spTree>
    <p:extLst>
      <p:ext uri="{BB962C8B-B14F-4D97-AF65-F5344CB8AC3E}">
        <p14:creationId xmlns:p14="http://schemas.microsoft.com/office/powerpoint/2010/main" val="985140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sz="4000" dirty="0" smtClean="0"/>
          </a:p>
          <a:p>
            <a:r>
              <a:rPr lang="en-US" sz="4000" dirty="0" smtClean="0"/>
              <a:t>A number of benefits have been attributed to the use of work teams as an organizational form. These include improved decision making, improved performance, improved quality, and increased flexibility afforded by the ease with which they can be created and disbanded. </a:t>
            </a:r>
          </a:p>
          <a:p>
            <a:endParaRPr lang="en-US" sz="4000" dirty="0" smtClean="0"/>
          </a:p>
          <a:p>
            <a:endParaRPr lang="en-US" sz="4000" dirty="0"/>
          </a:p>
        </p:txBody>
      </p:sp>
    </p:spTree>
    <p:extLst>
      <p:ext uri="{BB962C8B-B14F-4D97-AF65-F5344CB8AC3E}">
        <p14:creationId xmlns:p14="http://schemas.microsoft.com/office/powerpoint/2010/main" val="1728647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In </a:t>
            </a:r>
            <a:r>
              <a:rPr lang="en-US" sz="4000" dirty="0"/>
              <a:t>spite of the advantages, there also are disadvantages with the use of work teams as they are sometimes subject to the dysfunctional groupthink phenomenon and norms of production restriction. </a:t>
            </a:r>
            <a:endParaRPr lang="en-US" sz="4000" dirty="0" smtClean="0"/>
          </a:p>
          <a:p>
            <a:endParaRPr lang="en-US" sz="4000" dirty="0"/>
          </a:p>
        </p:txBody>
      </p:sp>
    </p:spTree>
    <p:extLst>
      <p:ext uri="{BB962C8B-B14F-4D97-AF65-F5344CB8AC3E}">
        <p14:creationId xmlns:p14="http://schemas.microsoft.com/office/powerpoint/2010/main" val="1367829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Virtual Teams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4000" dirty="0"/>
              <a:t>Virtual teams have members who work closely together even though they are based at different locations, including different countries, and may even be in different time zones. They typically have members from different functions and work across organizational boundaries as well. </a:t>
            </a:r>
            <a:endParaRPr lang="en-US" sz="4000" dirty="0" smtClean="0"/>
          </a:p>
          <a:p>
            <a:endParaRPr lang="en-US" sz="4000" dirty="0"/>
          </a:p>
        </p:txBody>
      </p:sp>
    </p:spTree>
    <p:extLst>
      <p:ext uri="{BB962C8B-B14F-4D97-AF65-F5344CB8AC3E}">
        <p14:creationId xmlns:p14="http://schemas.microsoft.com/office/powerpoint/2010/main" val="1504462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3931" y="540126"/>
            <a:ext cx="9966960" cy="3035808"/>
          </a:xfrm>
        </p:spPr>
        <p:txBody>
          <a:bodyPr>
            <a:normAutofit/>
          </a:bodyPr>
          <a:lstStyle/>
          <a:p>
            <a:r>
              <a:rPr lang="en-US" b="1" dirty="0"/>
              <a:t>Human Resource Outsourcing </a:t>
            </a:r>
            <a:r>
              <a:rPr lang="en-US" dirty="0" smtClean="0"/>
              <a:t/>
            </a:r>
            <a:br>
              <a:rPr lang="en-US" dirty="0" smtClean="0"/>
            </a:br>
            <a:endParaRPr lang="en-US" dirty="0"/>
          </a:p>
        </p:txBody>
      </p:sp>
      <p:sp>
        <p:nvSpPr>
          <p:cNvPr id="3" name="Subtitle 2"/>
          <p:cNvSpPr>
            <a:spLocks noGrp="1"/>
          </p:cNvSpPr>
          <p:nvPr>
            <p:ph type="subTitle" idx="1"/>
          </p:nvPr>
        </p:nvSpPr>
        <p:spPr>
          <a:xfrm>
            <a:off x="1025913" y="2810107"/>
            <a:ext cx="10816682" cy="3590693"/>
          </a:xfrm>
        </p:spPr>
        <p:txBody>
          <a:bodyPr>
            <a:normAutofit/>
          </a:bodyPr>
          <a:lstStyle/>
          <a:p>
            <a:pPr algn="l"/>
            <a:r>
              <a:rPr lang="en-US" sz="3200" dirty="0"/>
              <a:t>One of the most significant forces affecting human resource management has been the outsourcing of human resource functions. </a:t>
            </a:r>
            <a:endParaRPr lang="en-US" sz="3200" dirty="0" smtClean="0"/>
          </a:p>
          <a:p>
            <a:pPr algn="l"/>
            <a:r>
              <a:rPr lang="en-US" sz="3200" dirty="0"/>
              <a:t>recent surveys have found as many as 91 to 93 percent of responding companies engaging in outsourcing </a:t>
            </a:r>
            <a:endParaRPr lang="en-US" sz="3200" dirty="0" smtClean="0"/>
          </a:p>
          <a:p>
            <a:pPr algn="l"/>
            <a:endParaRPr lang="en-US" sz="3200" dirty="0"/>
          </a:p>
        </p:txBody>
      </p:sp>
    </p:spTree>
    <p:extLst>
      <p:ext uri="{BB962C8B-B14F-4D97-AF65-F5344CB8AC3E}">
        <p14:creationId xmlns:p14="http://schemas.microsoft.com/office/powerpoint/2010/main" val="803038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9073"/>
            <a:ext cx="10515600" cy="5507890"/>
          </a:xfrm>
        </p:spPr>
        <p:txBody>
          <a:bodyPr>
            <a:noAutofit/>
          </a:bodyPr>
          <a:lstStyle/>
          <a:p>
            <a:r>
              <a:rPr lang="en-US" sz="3200" dirty="0"/>
              <a:t>The trend toward outsourcing has been caused by several strategic and operational influences. </a:t>
            </a:r>
            <a:endParaRPr lang="en-US" sz="3200" dirty="0" smtClean="0"/>
          </a:p>
          <a:p>
            <a:r>
              <a:rPr lang="en-US" sz="3200" dirty="0"/>
              <a:t>human resource executives have used outsourcing to relieve their departments of some of the more mundane aspects of the function, such as those involving routine, low-value-added transactions. </a:t>
            </a:r>
            <a:endParaRPr lang="en-US" sz="3200" dirty="0" smtClean="0"/>
          </a:p>
          <a:p>
            <a:r>
              <a:rPr lang="en-US" sz="3200" dirty="0"/>
              <a:t>Outsourcing also has been used to help reduce bureaucracy and to encourage a more responsive and cost-sensitive culture by introducing external market forces into the organization through the bidding process. </a:t>
            </a:r>
            <a:endParaRPr lang="en-US" sz="3200" dirty="0" smtClean="0"/>
          </a:p>
          <a:p>
            <a:endParaRPr lang="en-US" sz="3200" dirty="0"/>
          </a:p>
        </p:txBody>
      </p:sp>
    </p:spTree>
    <p:extLst>
      <p:ext uri="{BB962C8B-B14F-4D97-AF65-F5344CB8AC3E}">
        <p14:creationId xmlns:p14="http://schemas.microsoft.com/office/powerpoint/2010/main" val="1873201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25190"/>
            <a:ext cx="10515600" cy="5351773"/>
          </a:xfrm>
        </p:spPr>
        <p:txBody>
          <a:bodyPr>
            <a:normAutofit/>
          </a:bodyPr>
          <a:lstStyle/>
          <a:p>
            <a:r>
              <a:rPr lang="en-US" sz="3200" dirty="0"/>
              <a:t>Outsourcing has been pursued for several operational reasons as well, such as for greater efficiency or better service in the performance of functions </a:t>
            </a:r>
            <a:endParaRPr lang="en-US" sz="3200" dirty="0" smtClean="0"/>
          </a:p>
          <a:p>
            <a:r>
              <a:rPr lang="en-US" sz="3200" dirty="0" smtClean="0"/>
              <a:t>Example- 401(k) plans and Medical claim processing. </a:t>
            </a:r>
          </a:p>
          <a:p>
            <a:r>
              <a:rPr lang="en-US" sz="3200" dirty="0"/>
              <a:t>outsourcing has been used to obtain specialized expertise that is not available in-house </a:t>
            </a:r>
            <a:endParaRPr lang="en-US" sz="3200" dirty="0" smtClean="0"/>
          </a:p>
          <a:p>
            <a:endParaRPr lang="en-US" sz="3200" dirty="0"/>
          </a:p>
        </p:txBody>
      </p:sp>
    </p:spTree>
    <p:extLst>
      <p:ext uri="{BB962C8B-B14F-4D97-AF65-F5344CB8AC3E}">
        <p14:creationId xmlns:p14="http://schemas.microsoft.com/office/powerpoint/2010/main" val="785227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Open-Book Management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a:t>The practice of sharing financial and performance information is often referred to as open-book management. Essentially, the practice relies on the notion that empowered employees can make informed decisions and take informed actions on behalf of the firm. </a:t>
            </a:r>
            <a:endParaRPr lang="en-US" sz="3200" dirty="0" smtClean="0"/>
          </a:p>
          <a:p>
            <a:r>
              <a:rPr lang="en-US" sz="3200" dirty="0"/>
              <a:t>Jack Stack of Springfield Manufacturing has been credited for being the inventor of open-book management </a:t>
            </a:r>
            <a:endParaRPr lang="en-US" sz="3200" dirty="0" smtClean="0"/>
          </a:p>
          <a:p>
            <a:endParaRPr lang="en-US" sz="3200" dirty="0"/>
          </a:p>
        </p:txBody>
      </p:sp>
    </p:spTree>
    <p:extLst>
      <p:ext uri="{BB962C8B-B14F-4D97-AF65-F5344CB8AC3E}">
        <p14:creationId xmlns:p14="http://schemas.microsoft.com/office/powerpoint/2010/main" val="10365901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200" dirty="0"/>
              <a:t>Stack acquired a nearly bankrupt plant from International Harvester and was able to achieve a remarkable turnaround through the use of open-book management. </a:t>
            </a:r>
            <a:endParaRPr lang="en-US" sz="3200" dirty="0" smtClean="0"/>
          </a:p>
          <a:p>
            <a:r>
              <a:rPr lang="en-US" sz="3200" dirty="0"/>
              <a:t>“He persuaded employees to view running the business as a game they </a:t>
            </a:r>
            <a:r>
              <a:rPr lang="en-US" sz="3200" dirty="0" smtClean="0"/>
              <a:t>could </a:t>
            </a:r>
            <a:r>
              <a:rPr lang="en-US" sz="3200" dirty="0"/>
              <a:t>learn to play—and win</a:t>
            </a:r>
            <a:r>
              <a:rPr lang="en-US" sz="3200" dirty="0" smtClean="0"/>
              <a:t>.”</a:t>
            </a:r>
          </a:p>
          <a:p>
            <a:r>
              <a:rPr lang="en-US" sz="3200" dirty="0"/>
              <a:t>Open-book management is broader than many human resource practices as it combines a number of practices such as profit sharing, use of bonuses, </a:t>
            </a:r>
            <a:r>
              <a:rPr lang="en-US" sz="3200" dirty="0" err="1"/>
              <a:t>scoreboarding</a:t>
            </a:r>
            <a:r>
              <a:rPr lang="en-US" sz="3200" dirty="0"/>
              <a:t> (reporting results on score-boards), and training employees to understand the business. </a:t>
            </a:r>
            <a:endParaRPr lang="en-US" sz="3200" dirty="0" smtClean="0"/>
          </a:p>
          <a:p>
            <a:endParaRPr lang="en-US" sz="3200" dirty="0" smtClean="0"/>
          </a:p>
        </p:txBody>
      </p:sp>
    </p:spTree>
    <p:extLst>
      <p:ext uri="{BB962C8B-B14F-4D97-AF65-F5344CB8AC3E}">
        <p14:creationId xmlns:p14="http://schemas.microsoft.com/office/powerpoint/2010/main" val="1583659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Total Quality Management </a:t>
            </a:r>
            <a:endParaRPr lang="en-US" dirty="0"/>
          </a:p>
        </p:txBody>
      </p:sp>
      <p:sp>
        <p:nvSpPr>
          <p:cNvPr id="3" name="Content Placeholder 2"/>
          <p:cNvSpPr>
            <a:spLocks noGrp="1"/>
          </p:cNvSpPr>
          <p:nvPr>
            <p:ph idx="1"/>
          </p:nvPr>
        </p:nvSpPr>
        <p:spPr/>
        <p:txBody>
          <a:bodyPr>
            <a:noAutofit/>
          </a:bodyPr>
          <a:lstStyle/>
          <a:p>
            <a:r>
              <a:rPr lang="en-US" sz="3600" dirty="0"/>
              <a:t>pioneered by Edwards Deming, is a broad-based, systematic approach for achieving high levels of quality. Many leading companies such as Motorola, Cadillac, and Xerox, whose strategies require them to survive against the pressures of world-class </a:t>
            </a:r>
            <a:r>
              <a:rPr lang="en-US" sz="3600" dirty="0" smtClean="0"/>
              <a:t>competition uses TQM.</a:t>
            </a:r>
          </a:p>
          <a:p>
            <a:r>
              <a:rPr lang="en-US" sz="3600" dirty="0"/>
              <a:t>TQM is probably most accurately categorized as a tactic for carrying out strategies requiring high levels of product or service quality </a:t>
            </a:r>
            <a:endParaRPr lang="en-US" sz="3600" dirty="0" smtClean="0"/>
          </a:p>
          <a:p>
            <a:endParaRPr lang="en-US" sz="3600" dirty="0" smtClean="0"/>
          </a:p>
          <a:p>
            <a:endParaRPr lang="en-US" sz="3600" dirty="0"/>
          </a:p>
        </p:txBody>
      </p:sp>
    </p:spTree>
    <p:extLst>
      <p:ext uri="{BB962C8B-B14F-4D97-AF65-F5344CB8AC3E}">
        <p14:creationId xmlns:p14="http://schemas.microsoft.com/office/powerpoint/2010/main" val="6534502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t>TQM principles emphasize: </a:t>
            </a:r>
          </a:p>
        </p:txBody>
      </p:sp>
      <p:sp>
        <p:nvSpPr>
          <p:cNvPr id="3" name="Content Placeholder 2"/>
          <p:cNvSpPr>
            <a:spLocks noGrp="1"/>
          </p:cNvSpPr>
          <p:nvPr>
            <p:ph idx="1"/>
          </p:nvPr>
        </p:nvSpPr>
        <p:spPr>
          <a:xfrm>
            <a:off x="838200" y="1025913"/>
            <a:ext cx="10515600" cy="5129560"/>
          </a:xfrm>
        </p:spPr>
        <p:txBody>
          <a:bodyPr>
            <a:noAutofit/>
          </a:bodyPr>
          <a:lstStyle/>
          <a:p>
            <a:r>
              <a:rPr lang="en-US" sz="3200" dirty="0"/>
              <a:t>Articulation of a strategic vision </a:t>
            </a:r>
          </a:p>
          <a:p>
            <a:r>
              <a:rPr lang="en-US" sz="3200" dirty="0"/>
              <a:t>Objective and accurate measurements </a:t>
            </a:r>
          </a:p>
          <a:p>
            <a:r>
              <a:rPr lang="en-US" sz="3200" dirty="0"/>
              <a:t>Benchmarking </a:t>
            </a:r>
          </a:p>
          <a:p>
            <a:r>
              <a:rPr lang="en-US" sz="3200" dirty="0"/>
              <a:t>Widespread employee empowerment and team building </a:t>
            </a:r>
          </a:p>
          <a:p>
            <a:r>
              <a:rPr lang="en-US" sz="3200" dirty="0"/>
              <a:t>Striving for continuous improvement </a:t>
            </a:r>
          </a:p>
          <a:p>
            <a:r>
              <a:rPr lang="en-US" sz="3200" dirty="0"/>
              <a:t>Emphasis on a systems view of quality that </a:t>
            </a:r>
          </a:p>
          <a:p>
            <a:r>
              <a:rPr lang="en-US" sz="3200" dirty="0"/>
              <a:t>conceptualizes quality-related activities as being highly </a:t>
            </a:r>
          </a:p>
          <a:p>
            <a:r>
              <a:rPr lang="en-US" sz="3200" dirty="0"/>
              <a:t>interdependent </a:t>
            </a:r>
          </a:p>
          <a:p>
            <a:r>
              <a:rPr lang="en-US" sz="3200" dirty="0"/>
              <a:t>Leadership committed to quality </a:t>
            </a:r>
          </a:p>
          <a:p>
            <a:r>
              <a:rPr lang="en-US" sz="3200" dirty="0" smtClean="0"/>
              <a:t>Great </a:t>
            </a:r>
            <a:r>
              <a:rPr lang="en-US" sz="3200" dirty="0"/>
              <a:t>emphasis on customer satisfaction </a:t>
            </a:r>
            <a:endParaRPr lang="en-US" sz="3200" dirty="0" smtClean="0"/>
          </a:p>
          <a:p>
            <a:endParaRPr lang="en-US" sz="3200" dirty="0"/>
          </a:p>
        </p:txBody>
      </p:sp>
    </p:spTree>
    <p:extLst>
      <p:ext uri="{BB962C8B-B14F-4D97-AF65-F5344CB8AC3E}">
        <p14:creationId xmlns:p14="http://schemas.microsoft.com/office/powerpoint/2010/main" val="306359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4386" y="532084"/>
            <a:ext cx="10515600" cy="4351338"/>
          </a:xfrm>
        </p:spPr>
        <p:txBody>
          <a:bodyPr>
            <a:noAutofit/>
          </a:bodyPr>
          <a:lstStyle/>
          <a:p>
            <a:r>
              <a:rPr lang="en-US" sz="3600" dirty="0"/>
              <a:t>Technology also had massive impacts as well. The Internet alone had an impact of epic pro-portions. Dot-com companies and existing businesses created thousands of e- business and e-commerce operations, employing some of the labor force’s most talented workers. Companies providing infrastructure for the Internet, such as Cisco Systems, Oracle, Sun Microsystems, and Microsoft became some of the largest companies in the world based on their market capitalization </a:t>
            </a:r>
          </a:p>
        </p:txBody>
      </p:sp>
    </p:spTree>
    <p:extLst>
      <p:ext uri="{BB962C8B-B14F-4D97-AF65-F5344CB8AC3E}">
        <p14:creationId xmlns:p14="http://schemas.microsoft.com/office/powerpoint/2010/main" val="12961000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One of the important impacts of TQM, from a human resource management perspective, is that it places great emphasis on training. TQM maintains that errors and mistakes, which detract from the quality of companies’ products and services, are a predictable result of untrained workers, and therefore training must be provided </a:t>
            </a:r>
            <a:endParaRPr lang="en-US" sz="3600" dirty="0" smtClean="0"/>
          </a:p>
          <a:p>
            <a:endParaRPr lang="en-US" sz="3600" dirty="0"/>
          </a:p>
        </p:txBody>
      </p:sp>
    </p:spTree>
    <p:extLst>
      <p:ext uri="{BB962C8B-B14F-4D97-AF65-F5344CB8AC3E}">
        <p14:creationId xmlns:p14="http://schemas.microsoft.com/office/powerpoint/2010/main" val="14596464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Integrated Manufacturing </a:t>
            </a:r>
            <a:r>
              <a:rPr lang="en-US" dirty="0" smtClean="0"/>
              <a:t/>
            </a:r>
            <a:br>
              <a:rPr lang="en-US" dirty="0" smtClean="0"/>
            </a:br>
            <a:endParaRPr lang="en-US" dirty="0"/>
          </a:p>
        </p:txBody>
      </p:sp>
      <p:sp>
        <p:nvSpPr>
          <p:cNvPr id="3" name="Content Placeholder 2"/>
          <p:cNvSpPr>
            <a:spLocks noGrp="1"/>
          </p:cNvSpPr>
          <p:nvPr>
            <p:ph idx="1"/>
          </p:nvPr>
        </p:nvSpPr>
        <p:spPr>
          <a:xfrm>
            <a:off x="838200" y="1204332"/>
            <a:ext cx="10515600" cy="5241073"/>
          </a:xfrm>
        </p:spPr>
        <p:txBody>
          <a:bodyPr>
            <a:noAutofit/>
          </a:bodyPr>
          <a:lstStyle/>
          <a:p>
            <a:r>
              <a:rPr lang="en-US" sz="3200" dirty="0"/>
              <a:t>Integrated manufacturing systems provide a new approach for streamlined manufacturing. </a:t>
            </a:r>
            <a:endParaRPr lang="en-US" sz="3200" dirty="0" smtClean="0"/>
          </a:p>
          <a:p>
            <a:r>
              <a:rPr lang="en-US" sz="3200" dirty="0"/>
              <a:t>Such systems are commonly composed of advanced manufacturing technology (AMT), TQM, and just-in-time (JIT) inventory control methods. </a:t>
            </a:r>
            <a:endParaRPr lang="en-US" sz="3200" dirty="0" smtClean="0"/>
          </a:p>
          <a:p>
            <a:r>
              <a:rPr lang="en-US" sz="3200" dirty="0" smtClean="0"/>
              <a:t>AMT </a:t>
            </a:r>
            <a:r>
              <a:rPr lang="en-US" sz="3200" dirty="0"/>
              <a:t>is a manufacturing approach based on highly computerized technologies, such as computer-aided manufacturing (CAM). </a:t>
            </a:r>
            <a:endParaRPr lang="en-US" sz="3200" dirty="0" smtClean="0"/>
          </a:p>
          <a:p>
            <a:r>
              <a:rPr lang="en-US" sz="3200" dirty="0"/>
              <a:t>JIT inventory control is a method for delivering manufacturing components to the production line at the shortest practical time before they are needed. </a:t>
            </a:r>
            <a:endParaRPr lang="en-US" sz="3200" dirty="0" smtClean="0"/>
          </a:p>
          <a:p>
            <a:endParaRPr lang="en-US" sz="3200" dirty="0"/>
          </a:p>
        </p:txBody>
      </p:sp>
    </p:spTree>
    <p:extLst>
      <p:ext uri="{BB962C8B-B14F-4D97-AF65-F5344CB8AC3E}">
        <p14:creationId xmlns:p14="http://schemas.microsoft.com/office/powerpoint/2010/main" val="15725552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44318"/>
            <a:ext cx="10515600" cy="4351338"/>
          </a:xfrm>
        </p:spPr>
        <p:txBody>
          <a:bodyPr>
            <a:noAutofit/>
          </a:bodyPr>
          <a:lstStyle/>
          <a:p>
            <a:r>
              <a:rPr lang="en-US" sz="3600" dirty="0"/>
              <a:t>These systems require knowledge workers whose levels of technical and problem-solving skills are advanced beyond those needed for earlier forms of manufacturing and have major implications for human resource management. </a:t>
            </a:r>
            <a:endParaRPr lang="en-US" sz="3600" dirty="0" smtClean="0"/>
          </a:p>
          <a:p>
            <a:r>
              <a:rPr lang="en-US" sz="3600" dirty="0"/>
              <a:t>In companies in which there is greater emphasis on AMT and TQM, there is more selectivity in hiring, more comprehensive training, greater developmental use of performance appraisal, and greater emphasis on external pay equity. </a:t>
            </a:r>
            <a:endParaRPr lang="en-US" sz="3600" dirty="0" smtClean="0"/>
          </a:p>
          <a:p>
            <a:endParaRPr lang="en-US" sz="3600" dirty="0"/>
          </a:p>
        </p:txBody>
      </p:sp>
    </p:spTree>
    <p:extLst>
      <p:ext uri="{BB962C8B-B14F-4D97-AF65-F5344CB8AC3E}">
        <p14:creationId xmlns:p14="http://schemas.microsoft.com/office/powerpoint/2010/main" val="854389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Reengineering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Reengineering</a:t>
            </a:r>
            <a:r>
              <a:rPr lang="en-US" sz="3200" dirty="0"/>
              <a:t>, which is also called process innovation, core process redesign, and business process reengineering, has been practiced since the late 1980s </a:t>
            </a:r>
            <a:endParaRPr lang="en-US" sz="3200" dirty="0" smtClean="0"/>
          </a:p>
          <a:p>
            <a:r>
              <a:rPr lang="en-US" sz="3200" dirty="0"/>
              <a:t>Essentially, reengineering is directed at achieving large cost savings by eliminating unneeded activities and consolidating work. </a:t>
            </a:r>
            <a:endParaRPr lang="en-US" sz="3200" dirty="0" smtClean="0"/>
          </a:p>
          <a:p>
            <a:endParaRPr lang="en-US" sz="3200" dirty="0"/>
          </a:p>
        </p:txBody>
      </p:sp>
    </p:spTree>
    <p:extLst>
      <p:ext uri="{BB962C8B-B14F-4D97-AF65-F5344CB8AC3E}">
        <p14:creationId xmlns:p14="http://schemas.microsoft.com/office/powerpoint/2010/main" val="16458390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4468"/>
            <a:ext cx="10515600" cy="5887844"/>
          </a:xfrm>
        </p:spPr>
        <p:txBody>
          <a:bodyPr>
            <a:noAutofit/>
          </a:bodyPr>
          <a:lstStyle/>
          <a:p>
            <a:r>
              <a:rPr lang="en-US" sz="3600" dirty="0"/>
              <a:t>In order to reduce its operating costs the Banca di America e di Italia (BAI) reengineered its retail banking operations with the goal of becoming a paperless bank. After reengineering activities involved in depositing checks, the number declined from 64 to 25. As a result of these and other changes, employees in each branch declined from seven to nine prior to reengineering to three to four afterwards. With these labor savings, the bank was able to open 50 new branches with its existing workforce </a:t>
            </a:r>
            <a:endParaRPr lang="en-US" sz="3600" dirty="0" smtClean="0"/>
          </a:p>
          <a:p>
            <a:endParaRPr lang="en-US" sz="3600" dirty="0"/>
          </a:p>
        </p:txBody>
      </p:sp>
    </p:spTree>
    <p:extLst>
      <p:ext uri="{BB962C8B-B14F-4D97-AF65-F5344CB8AC3E}">
        <p14:creationId xmlns:p14="http://schemas.microsoft.com/office/powerpoint/2010/main" val="20280778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Managing in the Aftermath of Mergers and Acquisitions </a:t>
            </a:r>
            <a:endParaRPr lang="en-US" dirty="0"/>
          </a:p>
        </p:txBody>
      </p:sp>
      <p:sp>
        <p:nvSpPr>
          <p:cNvPr id="3" name="Content Placeholder 2"/>
          <p:cNvSpPr>
            <a:spLocks noGrp="1"/>
          </p:cNvSpPr>
          <p:nvPr>
            <p:ph idx="1"/>
          </p:nvPr>
        </p:nvSpPr>
        <p:spPr>
          <a:xfrm>
            <a:off x="838200" y="1825625"/>
            <a:ext cx="10515600" cy="4731292"/>
          </a:xfrm>
        </p:spPr>
        <p:txBody>
          <a:bodyPr>
            <a:normAutofit/>
          </a:bodyPr>
          <a:lstStyle/>
          <a:p>
            <a:r>
              <a:rPr lang="en-US" sz="3200" dirty="0"/>
              <a:t>Whether a merger or acquisition is successful depends on more than financial considerations. Success often depends on how well the two organizations’ human resources are integrated. As a result, the degree to which human resource aspects of mergers and acquisitions are planned can be critical </a:t>
            </a:r>
            <a:r>
              <a:rPr lang="en-US" sz="3200" dirty="0" smtClean="0"/>
              <a:t>.</a:t>
            </a:r>
          </a:p>
          <a:p>
            <a:endParaRPr lang="en-US" sz="3200" dirty="0" smtClean="0"/>
          </a:p>
          <a:p>
            <a:r>
              <a:rPr lang="en-US" sz="3200" b="1" dirty="0" smtClean="0"/>
              <a:t>Assignment 1) Find out a Merger and Acquisition that failed and explain the reasons for the failure. </a:t>
            </a:r>
            <a:endParaRPr lang="en-US" sz="3200" b="1" dirty="0"/>
          </a:p>
        </p:txBody>
      </p:sp>
    </p:spTree>
    <p:extLst>
      <p:ext uri="{BB962C8B-B14F-4D97-AF65-F5344CB8AC3E}">
        <p14:creationId xmlns:p14="http://schemas.microsoft.com/office/powerpoint/2010/main" val="10433747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DEMOGRAPHICTRENDS </a:t>
            </a:r>
            <a:r>
              <a:rPr lang="en-US" dirty="0" smtClean="0"/>
              <a:t/>
            </a:r>
            <a:br>
              <a:rPr lang="en-US" dirty="0" smtClean="0"/>
            </a:br>
            <a:endParaRPr lang="en-US" dirty="0"/>
          </a:p>
        </p:txBody>
      </p:sp>
      <p:sp>
        <p:nvSpPr>
          <p:cNvPr id="3" name="Content Placeholder 2"/>
          <p:cNvSpPr>
            <a:spLocks noGrp="1"/>
          </p:cNvSpPr>
          <p:nvPr>
            <p:ph idx="1"/>
          </p:nvPr>
        </p:nvSpPr>
        <p:spPr>
          <a:xfrm>
            <a:off x="838200" y="1312669"/>
            <a:ext cx="10515600" cy="4351338"/>
          </a:xfrm>
        </p:spPr>
        <p:txBody>
          <a:bodyPr>
            <a:noAutofit/>
          </a:bodyPr>
          <a:lstStyle/>
          <a:p>
            <a:r>
              <a:rPr lang="en-US" sz="3600" b="1" dirty="0"/>
              <a:t>An Aging Workforce </a:t>
            </a:r>
            <a:endParaRPr lang="en-US" sz="3600" dirty="0" smtClean="0"/>
          </a:p>
          <a:p>
            <a:pPr marL="0" indent="0">
              <a:buNone/>
            </a:pPr>
            <a:r>
              <a:rPr lang="en-US" sz="3600" dirty="0"/>
              <a:t>an older workforce may lead to less flexibility as older workers may not adapt as quickly to a dynamic economy. </a:t>
            </a:r>
            <a:endParaRPr lang="en-US" sz="3600" dirty="0" smtClean="0"/>
          </a:p>
          <a:p>
            <a:r>
              <a:rPr lang="en-US" sz="3600" b="1" dirty="0"/>
              <a:t>The Boomer Age Bulge </a:t>
            </a:r>
            <a:endParaRPr lang="en-US" sz="3600" dirty="0" smtClean="0"/>
          </a:p>
          <a:p>
            <a:pPr marL="0" indent="0">
              <a:buNone/>
            </a:pPr>
            <a:r>
              <a:rPr lang="en-US" sz="3600" dirty="0"/>
              <a:t>There will be a shortage of workers aged 25 to 44, while there will be an abundance of more experienced workers with the largest age category in the labor force of ages 45 to 54 </a:t>
            </a:r>
            <a:endParaRPr lang="en-US" sz="3600" dirty="0" smtClean="0"/>
          </a:p>
          <a:p>
            <a:pPr marL="0" indent="0">
              <a:buNone/>
            </a:pPr>
            <a:endParaRPr lang="en-US" sz="3600" dirty="0"/>
          </a:p>
        </p:txBody>
      </p:sp>
    </p:spTree>
    <p:extLst>
      <p:ext uri="{BB962C8B-B14F-4D97-AF65-F5344CB8AC3E}">
        <p14:creationId xmlns:p14="http://schemas.microsoft.com/office/powerpoint/2010/main" val="17948404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2521" y="306297"/>
            <a:ext cx="11063166" cy="6328678"/>
          </a:xfrm>
        </p:spPr>
      </p:pic>
    </p:spTree>
    <p:extLst>
      <p:ext uri="{BB962C8B-B14F-4D97-AF65-F5344CB8AC3E}">
        <p14:creationId xmlns:p14="http://schemas.microsoft.com/office/powerpoint/2010/main" val="1805360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8781"/>
            <a:ext cx="11026698" cy="6579219"/>
          </a:xfrm>
        </p:spPr>
        <p:txBody>
          <a:bodyPr>
            <a:normAutofit/>
          </a:bodyPr>
          <a:lstStyle/>
          <a:p>
            <a:r>
              <a:rPr lang="en-US" sz="3200" b="1" dirty="0"/>
              <a:t>Labor Shortages </a:t>
            </a:r>
            <a:endParaRPr lang="en-US" sz="3200" dirty="0" smtClean="0"/>
          </a:p>
          <a:p>
            <a:pPr marL="0" indent="0">
              <a:buNone/>
            </a:pPr>
            <a:r>
              <a:rPr lang="en-US" sz="3200" dirty="0" smtClean="0"/>
              <a:t>Employers responded by aggressive recruiting, using the internet, social media and retraining older workers. </a:t>
            </a:r>
            <a:endParaRPr lang="en-US" sz="3200" dirty="0"/>
          </a:p>
          <a:p>
            <a:r>
              <a:rPr lang="en-US" sz="3200" b="1" dirty="0"/>
              <a:t>Greater Racial Diversity </a:t>
            </a:r>
            <a:endParaRPr lang="en-US" sz="3200" dirty="0"/>
          </a:p>
          <a:p>
            <a:pPr marL="0" indent="0">
              <a:buNone/>
            </a:pPr>
            <a:r>
              <a:rPr lang="en-US" sz="3200" dirty="0" smtClean="0"/>
              <a:t>organizations </a:t>
            </a:r>
            <a:r>
              <a:rPr lang="en-US" sz="3200" dirty="0"/>
              <a:t>will need to plan to take advantage of diversity instead of forcing conformity. organizations will need to be proactive in helping to create a work environment in which the creativity and innovativeness of diversity will flourish </a:t>
            </a:r>
            <a:endParaRPr lang="en-US" sz="3200" dirty="0" smtClean="0"/>
          </a:p>
          <a:p>
            <a:r>
              <a:rPr lang="en-US" sz="3200" b="1" dirty="0"/>
              <a:t>Changing Occupational Distributions for Women </a:t>
            </a:r>
            <a:endParaRPr lang="en-US" sz="3200" dirty="0" smtClean="0"/>
          </a:p>
          <a:p>
            <a:pPr marL="0" indent="0">
              <a:buNone/>
            </a:pPr>
            <a:r>
              <a:rPr lang="en-US" sz="3200" dirty="0"/>
              <a:t>Women now account for 68.3 percent of the workers in training, human resources, and labor relations and for approximately 50 percent of </a:t>
            </a:r>
            <a:r>
              <a:rPr lang="en-US" sz="3200" dirty="0" smtClean="0"/>
              <a:t>accountants. (Flexibility, maternity, work place environment)</a:t>
            </a:r>
          </a:p>
          <a:p>
            <a:endParaRPr lang="en-US" sz="3200" dirty="0" smtClean="0"/>
          </a:p>
          <a:p>
            <a:endParaRPr lang="en-US" sz="3200" dirty="0"/>
          </a:p>
        </p:txBody>
      </p:sp>
    </p:spTree>
    <p:extLst>
      <p:ext uri="{BB962C8B-B14F-4D97-AF65-F5344CB8AC3E}">
        <p14:creationId xmlns:p14="http://schemas.microsoft.com/office/powerpoint/2010/main" val="4760781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873" y="532083"/>
            <a:ext cx="10515600" cy="5846416"/>
          </a:xfrm>
        </p:spPr>
        <p:txBody>
          <a:bodyPr/>
          <a:lstStyle/>
          <a:p>
            <a:r>
              <a:rPr lang="en-US" sz="3200" b="1" dirty="0"/>
              <a:t>Dual-Career Couples </a:t>
            </a:r>
            <a:endParaRPr lang="en-US" sz="3200" b="1" dirty="0" smtClean="0"/>
          </a:p>
          <a:p>
            <a:pPr marL="0" indent="0">
              <a:buNone/>
            </a:pPr>
            <a:r>
              <a:rPr lang="en-US" sz="3200" dirty="0"/>
              <a:t>The number of couples having two wage earners has increased rapidly, having passed the two-thirds point more than a decade ago. In order to accommodate such families, many employers offer support services such as “sick child” care programs and day care. Such services are believed to pro duce reductions in absenteeism, lower turnover, recruiting advantages, and a positive impact on productivity </a:t>
            </a:r>
            <a:endParaRPr lang="en-US" sz="3200" dirty="0" smtClean="0"/>
          </a:p>
          <a:p>
            <a:endParaRPr lang="en-US" dirty="0"/>
          </a:p>
        </p:txBody>
      </p:sp>
    </p:spTree>
    <p:extLst>
      <p:ext uri="{BB962C8B-B14F-4D97-AF65-F5344CB8AC3E}">
        <p14:creationId xmlns:p14="http://schemas.microsoft.com/office/powerpoint/2010/main" val="886360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TECHNOLOGY AND ORGANIZATIONAL </a:t>
            </a:r>
            <a:r>
              <a:rPr lang="en-US" b="1" dirty="0"/>
              <a:t>STRUCTURE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4000" dirty="0"/>
              <a:t>Technology, particularly information technology, is having a major impact on the structure of organizations and on the nature of managerial work. Enterprise software systems have been implemented to integrate the major areas of business: manufacturing, sales, finance, supply-chain management, and human resources. </a:t>
            </a:r>
            <a:endParaRPr lang="en-US" sz="4000" dirty="0" smtClean="0"/>
          </a:p>
          <a:p>
            <a:endParaRPr lang="en-US" sz="4000" dirty="0"/>
          </a:p>
        </p:txBody>
      </p:sp>
    </p:spTree>
    <p:extLst>
      <p:ext uri="{BB962C8B-B14F-4D97-AF65-F5344CB8AC3E}">
        <p14:creationId xmlns:p14="http://schemas.microsoft.com/office/powerpoint/2010/main" val="1289151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TRENDS IN THE UTILIZATION OF </a:t>
            </a:r>
            <a:r>
              <a:rPr lang="en-US" b="1" dirty="0"/>
              <a:t>HUMAN RESOURCES </a:t>
            </a:r>
            <a:r>
              <a:rPr lang="en-US" dirty="0" smtClean="0"/>
              <a:t/>
            </a:r>
            <a:br>
              <a:rPr lang="en-US" dirty="0" smtClean="0"/>
            </a:br>
            <a:endParaRPr lang="en-US" dirty="0"/>
          </a:p>
        </p:txBody>
      </p:sp>
      <p:sp>
        <p:nvSpPr>
          <p:cNvPr id="3" name="Content Placeholder 2"/>
          <p:cNvSpPr>
            <a:spLocks noGrp="1"/>
          </p:cNvSpPr>
          <p:nvPr>
            <p:ph idx="1"/>
          </p:nvPr>
        </p:nvSpPr>
        <p:spPr>
          <a:xfrm>
            <a:off x="602166" y="1271240"/>
            <a:ext cx="11262732" cy="5151862"/>
          </a:xfrm>
        </p:spPr>
        <p:txBody>
          <a:bodyPr>
            <a:normAutofit/>
          </a:bodyPr>
          <a:lstStyle/>
          <a:p>
            <a:r>
              <a:rPr lang="en-US" sz="3200" b="1" dirty="0" smtClean="0"/>
              <a:t>Telecommuting</a:t>
            </a:r>
          </a:p>
          <a:p>
            <a:pPr marL="0" indent="0">
              <a:buNone/>
            </a:pPr>
            <a:r>
              <a:rPr lang="en-US" sz="3200" dirty="0"/>
              <a:t>Telecommuting, or telecommunicating, does not necessarily involve geographic relocation but simply involves working at home at least part of the time. </a:t>
            </a:r>
            <a:endParaRPr lang="en-US" sz="3200" b="1" dirty="0"/>
          </a:p>
          <a:p>
            <a:r>
              <a:rPr lang="en-US" sz="3200" b="1" dirty="0"/>
              <a:t>Relocation of Work </a:t>
            </a:r>
            <a:endParaRPr lang="en-US" sz="3200" b="1" dirty="0" smtClean="0"/>
          </a:p>
          <a:p>
            <a:pPr marL="0" indent="0">
              <a:buNone/>
            </a:pPr>
            <a:r>
              <a:rPr lang="en-US" sz="3200" dirty="0" smtClean="0"/>
              <a:t>Employees prefer to move towards main cities where as companies tend to move towards </a:t>
            </a:r>
            <a:r>
              <a:rPr lang="en-US" sz="3200" dirty="0" err="1" smtClean="0"/>
              <a:t>favourable</a:t>
            </a:r>
            <a:r>
              <a:rPr lang="en-US" sz="3200" dirty="0" smtClean="0"/>
              <a:t> cost effective areas. </a:t>
            </a:r>
          </a:p>
          <a:p>
            <a:r>
              <a:rPr lang="en-US" sz="3200" b="1" dirty="0"/>
              <a:t>Growing Use of Temporary and Contingent Workers </a:t>
            </a:r>
            <a:endParaRPr lang="en-US" sz="3200" dirty="0" smtClean="0"/>
          </a:p>
          <a:p>
            <a:pPr marL="0" indent="0">
              <a:buNone/>
            </a:pPr>
            <a:r>
              <a:rPr lang="en-US" sz="3200" b="1" dirty="0" smtClean="0"/>
              <a:t> </a:t>
            </a:r>
            <a:r>
              <a:rPr lang="en-US" sz="3200" dirty="0"/>
              <a:t>Another important human resource issue is the increasing use of temporary or contingent workers</a:t>
            </a:r>
            <a:r>
              <a:rPr lang="en-US" dirty="0"/>
              <a:t>. </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1217766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INTERNATIONAL DEVELOPMENTS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a:t>Global Competition </a:t>
            </a:r>
            <a:endParaRPr lang="en-US" dirty="0" smtClean="0"/>
          </a:p>
          <a:p>
            <a:r>
              <a:rPr lang="en-US" b="1" dirty="0"/>
              <a:t>Global Sourcing of Labor </a:t>
            </a:r>
            <a:endParaRPr lang="en-US" dirty="0" smtClean="0"/>
          </a:p>
          <a:p>
            <a:r>
              <a:rPr lang="en-US" b="1" dirty="0"/>
              <a:t>North American Free Trade Agreement </a:t>
            </a:r>
            <a:endParaRPr lang="en-US" dirty="0" smtClean="0"/>
          </a:p>
          <a:p>
            <a:r>
              <a:rPr lang="en-US" b="1" dirty="0"/>
              <a:t>European Community </a:t>
            </a:r>
            <a:endParaRPr lang="en-US" dirty="0" smtClean="0"/>
          </a:p>
          <a:p>
            <a:endParaRPr lang="en-US" dirty="0"/>
          </a:p>
        </p:txBody>
      </p:sp>
    </p:spTree>
    <p:extLst>
      <p:ext uri="{BB962C8B-B14F-4D97-AF65-F5344CB8AC3E}">
        <p14:creationId xmlns:p14="http://schemas.microsoft.com/office/powerpoint/2010/main" val="1733391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898" y="911224"/>
            <a:ext cx="10515600" cy="4976619"/>
          </a:xfrm>
        </p:spPr>
        <p:txBody>
          <a:bodyPr>
            <a:noAutofit/>
          </a:bodyPr>
          <a:lstStyle/>
          <a:p>
            <a:r>
              <a:rPr lang="en-US" sz="4000" dirty="0" smtClean="0"/>
              <a:t>These </a:t>
            </a:r>
            <a:r>
              <a:rPr lang="en-US" sz="4000" dirty="0"/>
              <a:t>information systems have enabled companies to gain numerous benefits such as efficiency gains, quicker response times, better inventory control, enhanced coordination, and improved decision making. Companies now spend $23 billion a year on enterprise software such as Oracle, SAP, and PeopleSoft, compared with only $1 billion in 1990 </a:t>
            </a:r>
          </a:p>
        </p:txBody>
      </p:sp>
    </p:spTree>
    <p:extLst>
      <p:ext uri="{BB962C8B-B14F-4D97-AF65-F5344CB8AC3E}">
        <p14:creationId xmlns:p14="http://schemas.microsoft.com/office/powerpoint/2010/main" val="78129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3595" y="554386"/>
            <a:ext cx="10515600" cy="4351338"/>
          </a:xfrm>
        </p:spPr>
        <p:txBody>
          <a:bodyPr>
            <a:noAutofit/>
          </a:bodyPr>
          <a:lstStyle/>
          <a:p>
            <a:r>
              <a:rPr lang="en-US" sz="4000" dirty="0"/>
              <a:t>Managers who can be effective in such environments require new skills. Not only the number of managerial positions has changed, but also in many settings the nature of management has changed as well because of other developments. Thus, in information-based, lean and flat organizations, alternative job assignments and opportunities are needed for the development of tomorrow’s high-level managers </a:t>
            </a:r>
          </a:p>
        </p:txBody>
      </p:sp>
    </p:spTree>
    <p:extLst>
      <p:ext uri="{BB962C8B-B14F-4D97-AF65-F5344CB8AC3E}">
        <p14:creationId xmlns:p14="http://schemas.microsoft.com/office/powerpoint/2010/main" val="766580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45040"/>
            <a:ext cx="10515600" cy="4351338"/>
          </a:xfrm>
        </p:spPr>
        <p:txBody>
          <a:bodyPr>
            <a:noAutofit/>
          </a:bodyPr>
          <a:lstStyle/>
          <a:p>
            <a:r>
              <a:rPr lang="en-US" sz="4000" dirty="0"/>
              <a:t>Another impact of increasing technology is that skill and managerial educational requirements tend to increase. Although managers in advanced technological environments cannot have detailed knowledge of all aspects of the technology with which their subordinates work, they must have a conceptual understanding in order to provide effective support and direction </a:t>
            </a:r>
            <a:endParaRPr lang="en-US" sz="4000" dirty="0" smtClean="0"/>
          </a:p>
          <a:p>
            <a:endParaRPr lang="en-US" sz="4000" dirty="0"/>
          </a:p>
        </p:txBody>
      </p:sp>
    </p:spTree>
    <p:extLst>
      <p:ext uri="{BB962C8B-B14F-4D97-AF65-F5344CB8AC3E}">
        <p14:creationId xmlns:p14="http://schemas.microsoft.com/office/powerpoint/2010/main" val="180168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Influences of Human Resource Information Systems </a:t>
            </a:r>
            <a:endParaRPr lang="en-US" dirty="0"/>
          </a:p>
        </p:txBody>
      </p:sp>
      <p:sp>
        <p:nvSpPr>
          <p:cNvPr id="3" name="Content Placeholder 2"/>
          <p:cNvSpPr>
            <a:spLocks noGrp="1"/>
          </p:cNvSpPr>
          <p:nvPr>
            <p:ph idx="1"/>
          </p:nvPr>
        </p:nvSpPr>
        <p:spPr>
          <a:xfrm>
            <a:off x="422148" y="2093976"/>
            <a:ext cx="11353800" cy="4351338"/>
          </a:xfrm>
        </p:spPr>
        <p:txBody>
          <a:bodyPr>
            <a:noAutofit/>
          </a:bodyPr>
          <a:lstStyle/>
          <a:p>
            <a:r>
              <a:rPr lang="en-US" sz="3600" dirty="0"/>
              <a:t>human resource information system (HRIS) components and provide immediate information to decision makers about the organization’s human resource capabilities. Human resource departments and the activities they perform have been affected dramatically by these enterprise software systems, and executives can now include more human resource information in the equation when making strategic or operational decisions. </a:t>
            </a:r>
            <a:endParaRPr lang="en-US" sz="3600" dirty="0" smtClean="0"/>
          </a:p>
          <a:p>
            <a:endParaRPr lang="en-US" sz="3600" dirty="0"/>
          </a:p>
        </p:txBody>
      </p:sp>
    </p:spTree>
    <p:extLst>
      <p:ext uri="{BB962C8B-B14F-4D97-AF65-F5344CB8AC3E}">
        <p14:creationId xmlns:p14="http://schemas.microsoft.com/office/powerpoint/2010/main" val="1353412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Redeployment of Human Resource Staff to Operating Units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4000" dirty="0"/>
              <a:t>One of the outcomes of organizational decentralization has been that human resource generalists have been redeployed from human resource departments to individual operating units. Such decentralization provides better service to the </a:t>
            </a:r>
            <a:r>
              <a:rPr lang="en-US" sz="4000" dirty="0" smtClean="0"/>
              <a:t>units.</a:t>
            </a:r>
            <a:endParaRPr lang="en-US" sz="4000" dirty="0"/>
          </a:p>
        </p:txBody>
      </p:sp>
    </p:spTree>
    <p:extLst>
      <p:ext uri="{BB962C8B-B14F-4D97-AF65-F5344CB8AC3E}">
        <p14:creationId xmlns:p14="http://schemas.microsoft.com/office/powerpoint/2010/main" val="1954986694"/>
      </p:ext>
    </p:extLst>
  </p:cSld>
  <p:clrMapOvr>
    <a:masterClrMapping/>
  </p:clrMapOvr>
</p:sld>
</file>

<file path=ppt/theme/theme1.xml><?xml version="1.0" encoding="utf-8"?>
<a:theme xmlns:a="http://schemas.openxmlformats.org/drawingml/2006/main" name="Oeshwik lecture 1">
  <a:themeElements>
    <a:clrScheme name="oeshwik1">
      <a:dk1>
        <a:srgbClr val="000000"/>
      </a:dk1>
      <a:lt1>
        <a:srgbClr val="C5D5FF"/>
      </a:lt1>
      <a:dk2>
        <a:srgbClr val="565F6A"/>
      </a:dk2>
      <a:lt2>
        <a:srgbClr val="A1CBE7"/>
      </a:lt2>
      <a:accent1>
        <a:srgbClr val="D51D59"/>
      </a:accent1>
      <a:accent2>
        <a:srgbClr val="ED9B12"/>
      </a:accent2>
      <a:accent3>
        <a:srgbClr val="2BA509"/>
      </a:accent3>
      <a:accent4>
        <a:srgbClr val="FFC000"/>
      </a:accent4>
      <a:accent5>
        <a:srgbClr val="253AC4"/>
      </a:accent5>
      <a:accent6>
        <a:srgbClr val="AD1D9F"/>
      </a:accent6>
      <a:hlink>
        <a:srgbClr val="000000"/>
      </a:hlink>
      <a:folHlink>
        <a:srgbClr val="00000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eshwik lecture 1" id="{D219B81A-0A01-C84E-BEF7-68DA7DF79519}" vid="{EC42BE9F-4F13-4F47-8A17-E1E9EA21E5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Oeshwik lecture 1</Template>
  <TotalTime>32</TotalTime>
  <Words>2282</Words>
  <Application>Microsoft Macintosh PowerPoint</Application>
  <PresentationFormat>Widescreen</PresentationFormat>
  <Paragraphs>115</Paragraphs>
  <Slides>41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Calibri</vt:lpstr>
      <vt:lpstr>Times New Roman</vt:lpstr>
      <vt:lpstr>Arial</vt:lpstr>
      <vt:lpstr>Oeshwik lecture 1</vt:lpstr>
      <vt:lpstr>SHRM LECTURE 2</vt:lpstr>
      <vt:lpstr>The Human Resource Environment </vt:lpstr>
      <vt:lpstr>PowerPoint Presentation</vt:lpstr>
      <vt:lpstr>TECHNOLOGY AND ORGANIZATIONAL STRUCTURE  </vt:lpstr>
      <vt:lpstr>PowerPoint Presentation</vt:lpstr>
      <vt:lpstr>PowerPoint Presentation</vt:lpstr>
      <vt:lpstr>PowerPoint Presentation</vt:lpstr>
      <vt:lpstr>Influences of Human Resource Information Systems </vt:lpstr>
      <vt:lpstr>Redeployment of Human Resource Staff to Operating Units  </vt:lpstr>
      <vt:lpstr>New Organizational Structures </vt:lpstr>
      <vt:lpstr>PowerPoint Presentation</vt:lpstr>
      <vt:lpstr>PowerPoint Presentation</vt:lpstr>
      <vt:lpstr>Unbundled Corporations  </vt:lpstr>
      <vt:lpstr>Network Organizations or Virtual Corporations </vt:lpstr>
      <vt:lpstr>Cellular Organizations </vt:lpstr>
      <vt:lpstr>Respondent Organizations  </vt:lpstr>
      <vt:lpstr>WORKER VALUES AND ATTITUDINAL TRENDS </vt:lpstr>
      <vt:lpstr>MANAGEMENT TRENDS  </vt:lpstr>
      <vt:lpstr>Work Teams </vt:lpstr>
      <vt:lpstr>PowerPoint Presentation</vt:lpstr>
      <vt:lpstr>PowerPoint Presentation</vt:lpstr>
      <vt:lpstr>Virtual Teams  </vt:lpstr>
      <vt:lpstr>Human Resource Outsourcing  </vt:lpstr>
      <vt:lpstr>PowerPoint Presentation</vt:lpstr>
      <vt:lpstr>PowerPoint Presentation</vt:lpstr>
      <vt:lpstr>Open-Book Management  </vt:lpstr>
      <vt:lpstr>PowerPoint Presentation</vt:lpstr>
      <vt:lpstr>Total Quality Management </vt:lpstr>
      <vt:lpstr>TQM principles emphasize: </vt:lpstr>
      <vt:lpstr>PowerPoint Presentation</vt:lpstr>
      <vt:lpstr>Integrated Manufacturing  </vt:lpstr>
      <vt:lpstr>PowerPoint Presentation</vt:lpstr>
      <vt:lpstr>Reengineering  </vt:lpstr>
      <vt:lpstr>PowerPoint Presentation</vt:lpstr>
      <vt:lpstr>Managing in the Aftermath of Mergers and Acquisitions </vt:lpstr>
      <vt:lpstr>DEMOGRAPHICTRENDS  </vt:lpstr>
      <vt:lpstr>PowerPoint Presentation</vt:lpstr>
      <vt:lpstr>PowerPoint Presentation</vt:lpstr>
      <vt:lpstr>PowerPoint Presentation</vt:lpstr>
      <vt:lpstr>TRENDS IN THE UTILIZATION OF HUMAN RESOURCES  </vt:lpstr>
      <vt:lpstr>INTERNATIONAL DEVELOPMENTS  </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SHRM LECTURE 2</dc:title>
  <dc:creator>Oeshwik Ahmed</dc:creator>
  <cp:lastModifiedBy>Oeshwik Ahmed</cp:lastModifiedBy>
  <cp:revision>11</cp:revision>
  <dcterms:created xsi:type="dcterms:W3CDTF">2018-01-27T07:40:33Z</dcterms:created>
  <dcterms:modified xsi:type="dcterms:W3CDTF">2018-04-25T13:36:37Z</dcterms:modified>
</cp:coreProperties>
</file>