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90" r:id="rId5"/>
    <p:sldId id="291" r:id="rId6"/>
    <p:sldId id="259" r:id="rId7"/>
    <p:sldId id="302" r:id="rId8"/>
    <p:sldId id="260" r:id="rId9"/>
    <p:sldId id="288" r:id="rId10"/>
    <p:sldId id="292" r:id="rId11"/>
    <p:sldId id="293" r:id="rId12"/>
    <p:sldId id="294" r:id="rId13"/>
    <p:sldId id="295" r:id="rId14"/>
    <p:sldId id="261" r:id="rId15"/>
    <p:sldId id="262" r:id="rId16"/>
    <p:sldId id="263" r:id="rId17"/>
    <p:sldId id="264" r:id="rId18"/>
    <p:sldId id="265" r:id="rId19"/>
    <p:sldId id="266" r:id="rId20"/>
    <p:sldId id="267" r:id="rId21"/>
    <p:sldId id="268" r:id="rId22"/>
    <p:sldId id="269" r:id="rId23"/>
    <p:sldId id="270" r:id="rId24"/>
    <p:sldId id="296" r:id="rId25"/>
    <p:sldId id="271" r:id="rId26"/>
    <p:sldId id="272" r:id="rId27"/>
    <p:sldId id="273" r:id="rId28"/>
    <p:sldId id="274" r:id="rId29"/>
    <p:sldId id="275" r:id="rId30"/>
    <p:sldId id="276" r:id="rId31"/>
    <p:sldId id="297" r:id="rId32"/>
    <p:sldId id="298" r:id="rId33"/>
    <p:sldId id="299" r:id="rId34"/>
    <p:sldId id="301" r:id="rId35"/>
    <p:sldId id="300" r:id="rId36"/>
    <p:sldId id="289" r:id="rId37"/>
    <p:sldId id="277" r:id="rId38"/>
    <p:sldId id="278" r:id="rId39"/>
    <p:sldId id="27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6"/>
    <p:restoredTop sz="94643"/>
  </p:normalViewPr>
  <p:slideViewPr>
    <p:cSldViewPr snapToGrid="0" snapToObjects="1">
      <p:cViewPr>
        <p:scale>
          <a:sx n="55" d="100"/>
          <a:sy n="55" d="100"/>
        </p:scale>
        <p:origin x="664" y="15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FF11D51-5ACC-D24F-9B57-8CEC5E3CBD55}" type="datetimeFigureOut">
              <a:rPr lang="en-US" smtClean="0"/>
              <a:t>4/25/18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err="1" smtClean="0"/>
              <a:t>Oeshwik</a:t>
            </a:r>
            <a:r>
              <a:rPr lang="en-US" dirty="0" smtClean="0"/>
              <a:t> Ahmed, Faculty HRM, Northern University</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1994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11D51-5ACC-D24F-9B57-8CEC5E3CBD55}"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82581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1D51-5ACC-D24F-9B57-8CEC5E3CBD55}"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000821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1D51-5ACC-D24F-9B57-8CEC5E3CBD55}"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71181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1D51-5ACC-D24F-9B57-8CEC5E3CBD55}"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670891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FF11D51-5ACC-D24F-9B57-8CEC5E3CBD55}"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388562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FF11D51-5ACC-D24F-9B57-8CEC5E3CBD55}" type="datetimeFigureOut">
              <a:rPr lang="en-US" smtClean="0"/>
              <a:t>4/25/18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868977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FF11D51-5ACC-D24F-9B57-8CEC5E3CBD55}"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20168328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FF11D51-5ACC-D24F-9B57-8CEC5E3CBD55}"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02747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FF11D51-5ACC-D24F-9B57-8CEC5E3CBD55}" type="datetimeFigureOut">
              <a:rPr lang="en-US" smtClean="0"/>
              <a:t>4/25/18</a:t>
            </a:fld>
            <a:endParaRPr lang="en-US"/>
          </a:p>
        </p:txBody>
      </p:sp>
      <p:sp>
        <p:nvSpPr>
          <p:cNvPr id="5" name="Footer Placeholder 4"/>
          <p:cNvSpPr>
            <a:spLocks noGrp="1"/>
          </p:cNvSpPr>
          <p:nvPr>
            <p:ph type="ftr" sz="quarter" idx="11"/>
          </p:nvPr>
        </p:nvSpPr>
        <p:spPr/>
        <p:txBody>
          <a:bodyPr/>
          <a:lstStyle/>
          <a:p>
            <a:r>
              <a:rPr lang="en-US" dirty="0" err="1" smtClean="0"/>
              <a:t>Oeshwik</a:t>
            </a:r>
            <a:r>
              <a:rPr lang="en-US" dirty="0" smtClean="0"/>
              <a:t> Ahmed, Faculty of HRM, Northern University</a:t>
            </a:r>
            <a:endParaRPr lang="en-US" dirty="0"/>
          </a:p>
        </p:txBody>
      </p:sp>
      <p:sp>
        <p:nvSpPr>
          <p:cNvPr id="6" name="Slide Number Placeholder 5"/>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625349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1D51-5ACC-D24F-9B57-8CEC5E3CBD55}"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26356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F11D51-5ACC-D24F-9B57-8CEC5E3CBD55}"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20342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F11D51-5ACC-D24F-9B57-8CEC5E3CBD55}"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9941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F11D51-5ACC-D24F-9B57-8CEC5E3CBD55}"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20253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11D51-5ACC-D24F-9B57-8CEC5E3CBD55}"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26880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11D51-5ACC-D24F-9B57-8CEC5E3CBD55}"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623440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11D51-5ACC-D24F-9B57-8CEC5E3CBD55}"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38E3F4F-23CA-424A-9027-916D4F435500}" type="slidenum">
              <a:rPr lang="en-US" smtClean="0"/>
              <a:t>‹#›</a:t>
            </a:fld>
            <a:endParaRPr lang="en-US"/>
          </a:p>
        </p:txBody>
      </p:sp>
    </p:spTree>
    <p:extLst>
      <p:ext uri="{BB962C8B-B14F-4D97-AF65-F5344CB8AC3E}">
        <p14:creationId xmlns:p14="http://schemas.microsoft.com/office/powerpoint/2010/main" val="13919417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FF11D51-5ACC-D24F-9B57-8CEC5E3CBD55}" type="datetimeFigureOut">
              <a:rPr lang="en-US" smtClean="0"/>
              <a:t>4/25/18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38E3F4F-23CA-424A-9027-916D4F435500}" type="slidenum">
              <a:rPr lang="en-US" smtClean="0"/>
              <a:t>‹#›</a:t>
            </a:fld>
            <a:endParaRPr lang="en-US"/>
          </a:p>
        </p:txBody>
      </p:sp>
    </p:spTree>
    <p:extLst>
      <p:ext uri="{BB962C8B-B14F-4D97-AF65-F5344CB8AC3E}">
        <p14:creationId xmlns:p14="http://schemas.microsoft.com/office/powerpoint/2010/main" val="18796146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n.wikipedia.org/wiki/Motivate" TargetMode="External"/><Relationship Id="rId4" Type="http://schemas.openxmlformats.org/officeDocument/2006/relationships/hyperlink" Target="https://en.wikipedia.org/wiki/Guide" TargetMode="External"/><Relationship Id="rId5" Type="http://schemas.openxmlformats.org/officeDocument/2006/relationships/hyperlink" Target="https://en.wikipedia.org/wiki/Goal" TargetMode="External"/><Relationship Id="rId6" Type="http://schemas.openxmlformats.org/officeDocument/2006/relationships/hyperlink" Target="https://en.wikipedia.org/wiki/SMART_criteria" TargetMode="External"/><Relationship Id="rId1" Type="http://schemas.openxmlformats.org/officeDocument/2006/relationships/slideLayout" Target="../slideLayouts/slideLayout2.xml"/><Relationship Id="rId2" Type="http://schemas.openxmlformats.org/officeDocument/2006/relationships/hyperlink" Target="https://en.wikipedia.org/wiki/Plan"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Social_network"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hebalance.com/how-to-find-real-work-at-home-jobs-206430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Stress Management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55711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Reframing</a:t>
            </a:r>
            <a:endParaRPr lang="en-US" dirty="0"/>
          </a:p>
        </p:txBody>
      </p:sp>
      <p:sp>
        <p:nvSpPr>
          <p:cNvPr id="3" name="Content Placeholder 2"/>
          <p:cNvSpPr>
            <a:spLocks noGrp="1"/>
          </p:cNvSpPr>
          <p:nvPr>
            <p:ph idx="1"/>
          </p:nvPr>
        </p:nvSpPr>
        <p:spPr/>
        <p:txBody>
          <a:bodyPr>
            <a:normAutofit lnSpcReduction="10000"/>
          </a:bodyPr>
          <a:lstStyle/>
          <a:p>
            <a:r>
              <a:rPr lang="en-US" sz="3200" dirty="0">
                <a:latin typeface="Arial" charset="0"/>
                <a:ea typeface="Arial" charset="0"/>
                <a:cs typeface="Arial" charset="0"/>
              </a:rPr>
              <a:t>Re-framing is a technique to change the way you look at things in order to feel better about them. There are many ways to interpret the same situation so pick the one you like. Re-framing does not change the external reality, but helps you view things in a different light and less stressfully. </a:t>
            </a:r>
            <a:endParaRPr lang="en-US" sz="3200" dirty="0" smtClean="0">
              <a:latin typeface="Arial" charset="0"/>
              <a:ea typeface="Arial" charset="0"/>
              <a:cs typeface="Arial" charset="0"/>
            </a:endParaRP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831933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72322"/>
            <a:ext cx="7729728" cy="1188720"/>
          </a:xfrm>
        </p:spPr>
        <p:txBody>
          <a:bodyPr/>
          <a:lstStyle/>
          <a:p>
            <a:r>
              <a:rPr lang="en-US" b="1" dirty="0" smtClean="0"/>
              <a:t>Positive Thinking </a:t>
            </a:r>
            <a:endParaRPr lang="en-US" dirty="0"/>
          </a:p>
        </p:txBody>
      </p:sp>
      <p:sp>
        <p:nvSpPr>
          <p:cNvPr id="3" name="Content Placeholder 2"/>
          <p:cNvSpPr>
            <a:spLocks noGrp="1"/>
          </p:cNvSpPr>
          <p:nvPr>
            <p:ph idx="1"/>
          </p:nvPr>
        </p:nvSpPr>
        <p:spPr>
          <a:xfrm>
            <a:off x="2231136" y="2153412"/>
            <a:ext cx="7729728" cy="3101983"/>
          </a:xfrm>
        </p:spPr>
        <p:txBody>
          <a:bodyPr>
            <a:noAutofit/>
          </a:bodyPr>
          <a:lstStyle/>
          <a:p>
            <a:r>
              <a:rPr lang="en-US" sz="3200" dirty="0">
                <a:latin typeface="Arial" charset="0"/>
                <a:ea typeface="Arial" charset="0"/>
                <a:cs typeface="Arial" charset="0"/>
              </a:rPr>
              <a:t>Forget powerlessness, dejection, despair, failure </a:t>
            </a:r>
            <a:endParaRPr lang="en-US" sz="3200" dirty="0" smtClean="0">
              <a:latin typeface="Arial" charset="0"/>
              <a:ea typeface="Arial" charset="0"/>
              <a:cs typeface="Arial" charset="0"/>
            </a:endParaRPr>
          </a:p>
          <a:p>
            <a:r>
              <a:rPr lang="en-US" sz="3200" dirty="0">
                <a:latin typeface="Arial" charset="0"/>
                <a:ea typeface="Arial" charset="0"/>
                <a:cs typeface="Arial" charset="0"/>
              </a:rPr>
              <a:t>Stress leaves us vulnerable to negative suggestion so focus on </a:t>
            </a:r>
            <a:r>
              <a:rPr lang="en-US" sz="3200" dirty="0" smtClean="0">
                <a:latin typeface="Arial" charset="0"/>
                <a:ea typeface="Arial" charset="0"/>
                <a:cs typeface="Arial" charset="0"/>
              </a:rPr>
              <a:t>positives</a:t>
            </a:r>
          </a:p>
          <a:p>
            <a:r>
              <a:rPr lang="en-US" sz="3200" dirty="0" smtClean="0">
                <a:latin typeface="Arial" charset="0"/>
                <a:ea typeface="Arial" charset="0"/>
                <a:cs typeface="Arial" charset="0"/>
              </a:rPr>
              <a:t>Focus on your strengths</a:t>
            </a:r>
          </a:p>
          <a:p>
            <a:r>
              <a:rPr lang="en-US" sz="3200" dirty="0" smtClean="0">
                <a:latin typeface="Arial" charset="0"/>
                <a:ea typeface="Arial" charset="0"/>
                <a:cs typeface="Arial" charset="0"/>
              </a:rPr>
              <a:t>Learn from the stress you are under</a:t>
            </a:r>
          </a:p>
          <a:p>
            <a:r>
              <a:rPr lang="en-US" sz="3200" dirty="0" smtClean="0">
                <a:latin typeface="Arial" charset="0"/>
                <a:ea typeface="Arial" charset="0"/>
                <a:cs typeface="Arial" charset="0"/>
              </a:rPr>
              <a:t>Look for opportunities</a:t>
            </a:r>
          </a:p>
          <a:p>
            <a:r>
              <a:rPr lang="en-US" sz="3200" dirty="0" smtClean="0">
                <a:latin typeface="Arial" charset="0"/>
                <a:ea typeface="Arial" charset="0"/>
                <a:cs typeface="Arial" charset="0"/>
              </a:rPr>
              <a:t>Seek out the positive- make a change.</a:t>
            </a:r>
            <a:endParaRPr lang="en-US" sz="3200" dirty="0">
              <a:latin typeface="Arial" charset="0"/>
              <a:ea typeface="Arial" charset="0"/>
              <a:cs typeface="Arial" charset="0"/>
            </a:endParaRPr>
          </a:p>
          <a:p>
            <a:endParaRPr lang="en-US" sz="3200" dirty="0" smtClean="0">
              <a:latin typeface="Arial" charset="0"/>
              <a:ea typeface="Arial" charset="0"/>
              <a:cs typeface="Arial" charset="0"/>
            </a:endParaRP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402388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your behavior</a:t>
            </a:r>
            <a:endParaRPr lang="en-US" dirty="0"/>
          </a:p>
        </p:txBody>
      </p:sp>
      <p:sp>
        <p:nvSpPr>
          <p:cNvPr id="3" name="Content Placeholder 2"/>
          <p:cNvSpPr>
            <a:spLocks noGrp="1"/>
          </p:cNvSpPr>
          <p:nvPr>
            <p:ph idx="1"/>
          </p:nvPr>
        </p:nvSpPr>
        <p:spPr/>
        <p:txBody>
          <a:bodyPr>
            <a:normAutofit/>
          </a:bodyPr>
          <a:lstStyle/>
          <a:p>
            <a:r>
              <a:rPr lang="en-US" sz="3200" dirty="0" smtClean="0">
                <a:latin typeface="Arial" charset="0"/>
                <a:ea typeface="Arial" charset="0"/>
                <a:cs typeface="Arial" charset="0"/>
              </a:rPr>
              <a:t>Be assertive</a:t>
            </a:r>
          </a:p>
          <a:p>
            <a:r>
              <a:rPr lang="en-US" sz="3200" dirty="0" smtClean="0">
                <a:latin typeface="Arial" charset="0"/>
                <a:ea typeface="Arial" charset="0"/>
                <a:cs typeface="Arial" charset="0"/>
              </a:rPr>
              <a:t>Get </a:t>
            </a:r>
            <a:r>
              <a:rPr lang="en-US" sz="3200" dirty="0" err="1" smtClean="0">
                <a:latin typeface="Arial" charset="0"/>
                <a:ea typeface="Arial" charset="0"/>
                <a:cs typeface="Arial" charset="0"/>
              </a:rPr>
              <a:t>organised</a:t>
            </a:r>
            <a:endParaRPr lang="en-US" sz="3200" dirty="0" smtClean="0">
              <a:latin typeface="Arial" charset="0"/>
              <a:ea typeface="Arial" charset="0"/>
              <a:cs typeface="Arial" charset="0"/>
            </a:endParaRPr>
          </a:p>
          <a:p>
            <a:r>
              <a:rPr lang="en-US" sz="3200" dirty="0" smtClean="0">
                <a:latin typeface="Arial" charset="0"/>
                <a:ea typeface="Arial" charset="0"/>
                <a:cs typeface="Arial" charset="0"/>
              </a:rPr>
              <a:t>Ventilation</a:t>
            </a:r>
          </a:p>
          <a:p>
            <a:r>
              <a:rPr lang="en-US" sz="3200" dirty="0" err="1" smtClean="0">
                <a:latin typeface="Arial" charset="0"/>
                <a:ea typeface="Arial" charset="0"/>
                <a:cs typeface="Arial" charset="0"/>
              </a:rPr>
              <a:t>Humour</a:t>
            </a:r>
            <a:endParaRPr lang="en-US" sz="3200" dirty="0" smtClean="0">
              <a:latin typeface="Arial" charset="0"/>
              <a:ea typeface="Arial" charset="0"/>
              <a:cs typeface="Arial" charset="0"/>
            </a:endParaRPr>
          </a:p>
          <a:p>
            <a:r>
              <a:rPr lang="en-US" sz="3200" dirty="0" smtClean="0">
                <a:latin typeface="Arial" charset="0"/>
                <a:ea typeface="Arial" charset="0"/>
                <a:cs typeface="Arial" charset="0"/>
              </a:rPr>
              <a:t>Diversion </a:t>
            </a:r>
            <a:r>
              <a:rPr lang="en-US" sz="3200" dirty="0">
                <a:latin typeface="Arial" charset="0"/>
                <a:ea typeface="Arial" charset="0"/>
                <a:cs typeface="Arial" charset="0"/>
              </a:rPr>
              <a:t>and distraction </a:t>
            </a:r>
            <a:endParaRPr lang="en-US" sz="3200" dirty="0" smtClean="0">
              <a:latin typeface="Arial" charset="0"/>
              <a:ea typeface="Arial" charset="0"/>
              <a:cs typeface="Arial" charset="0"/>
            </a:endParaRP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174212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Time-Management</a:t>
            </a:r>
            <a:endParaRPr lang="en-US" dirty="0"/>
          </a:p>
        </p:txBody>
      </p:sp>
      <p:sp>
        <p:nvSpPr>
          <p:cNvPr id="3" name="Content Placeholder 2"/>
          <p:cNvSpPr>
            <a:spLocks noGrp="1"/>
          </p:cNvSpPr>
          <p:nvPr>
            <p:ph idx="1"/>
          </p:nvPr>
        </p:nvSpPr>
        <p:spPr>
          <a:xfrm>
            <a:off x="838200" y="1309809"/>
            <a:ext cx="10515600" cy="4351338"/>
          </a:xfrm>
        </p:spPr>
        <p:txBody>
          <a:bodyPr>
            <a:noAutofit/>
          </a:bodyPr>
          <a:lstStyle/>
          <a:p>
            <a:r>
              <a:rPr lang="en-US" sz="2800" dirty="0" smtClean="0"/>
              <a:t>Make a list</a:t>
            </a:r>
          </a:p>
          <a:p>
            <a:r>
              <a:rPr lang="en-US" sz="2800" dirty="0" smtClean="0">
                <a:latin typeface="Arial" charset="0"/>
                <a:ea typeface="Arial" charset="0"/>
                <a:cs typeface="Arial" charset="0"/>
              </a:rPr>
              <a:t>What must be done</a:t>
            </a:r>
          </a:p>
          <a:p>
            <a:r>
              <a:rPr lang="en-US" sz="2800" dirty="0" smtClean="0">
                <a:latin typeface="Arial" charset="0"/>
                <a:ea typeface="Arial" charset="0"/>
                <a:cs typeface="Arial" charset="0"/>
              </a:rPr>
              <a:t>What should be done</a:t>
            </a:r>
          </a:p>
          <a:p>
            <a:r>
              <a:rPr lang="en-US" sz="2800" dirty="0" smtClean="0">
                <a:latin typeface="Arial" charset="0"/>
                <a:ea typeface="Arial" charset="0"/>
                <a:cs typeface="Arial" charset="0"/>
              </a:rPr>
              <a:t>What would you like to do</a:t>
            </a:r>
          </a:p>
          <a:p>
            <a:r>
              <a:rPr lang="en-US" sz="2800" dirty="0" smtClean="0">
                <a:latin typeface="Arial" charset="0"/>
                <a:ea typeface="Arial" charset="0"/>
                <a:cs typeface="Arial" charset="0"/>
              </a:rPr>
              <a:t>Cut out time wasting</a:t>
            </a:r>
          </a:p>
          <a:p>
            <a:r>
              <a:rPr lang="en-US" sz="2800" dirty="0" smtClean="0">
                <a:latin typeface="Arial" charset="0"/>
                <a:ea typeface="Arial" charset="0"/>
                <a:cs typeface="Arial" charset="0"/>
              </a:rPr>
              <a:t>Learn to drop unimportant activities</a:t>
            </a:r>
          </a:p>
          <a:p>
            <a:r>
              <a:rPr lang="en-US" sz="2800" dirty="0" smtClean="0">
                <a:latin typeface="Arial" charset="0"/>
                <a:ea typeface="Arial" charset="0"/>
                <a:cs typeface="Arial" charset="0"/>
              </a:rPr>
              <a:t>Learn to say no</a:t>
            </a:r>
          </a:p>
          <a:p>
            <a:r>
              <a:rPr lang="en-US" sz="2800" dirty="0" smtClean="0">
                <a:latin typeface="Arial" charset="0"/>
                <a:ea typeface="Arial" charset="0"/>
                <a:cs typeface="Arial" charset="0"/>
              </a:rPr>
              <a:t>Plan your day </a:t>
            </a:r>
          </a:p>
          <a:p>
            <a:r>
              <a:rPr lang="en-US" sz="2800" dirty="0" smtClean="0">
                <a:latin typeface="Arial" charset="0"/>
                <a:ea typeface="Arial" charset="0"/>
                <a:cs typeface="Arial" charset="0"/>
              </a:rPr>
              <a:t>Set Goals </a:t>
            </a:r>
          </a:p>
          <a:p>
            <a:r>
              <a:rPr lang="en-US" sz="2800" dirty="0" smtClean="0">
                <a:latin typeface="Arial" charset="0"/>
                <a:ea typeface="Arial" charset="0"/>
                <a:cs typeface="Arial" charset="0"/>
              </a:rPr>
              <a:t>Work towards achieving them.</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93169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27846"/>
            <a:ext cx="7729728" cy="1188720"/>
          </a:xfrm>
        </p:spPr>
        <p:txBody>
          <a:bodyPr/>
          <a:lstStyle/>
          <a:p>
            <a:r>
              <a:rPr lang="en-US" dirty="0" smtClean="0"/>
              <a:t>Training helps prevent stress through:</a:t>
            </a:r>
            <a:endParaRPr lang="en-US" dirty="0"/>
          </a:p>
        </p:txBody>
      </p:sp>
      <p:sp>
        <p:nvSpPr>
          <p:cNvPr id="3" name="Content Placeholder 2"/>
          <p:cNvSpPr>
            <a:spLocks noGrp="1"/>
          </p:cNvSpPr>
          <p:nvPr>
            <p:ph idx="1"/>
          </p:nvPr>
        </p:nvSpPr>
        <p:spPr>
          <a:xfrm>
            <a:off x="838200" y="1516566"/>
            <a:ext cx="10515600" cy="5018049"/>
          </a:xfrm>
        </p:spPr>
        <p:txBody>
          <a:bodyPr>
            <a:normAutofit fontScale="25000" lnSpcReduction="20000"/>
          </a:bodyPr>
          <a:lstStyle/>
          <a:p>
            <a:r>
              <a:rPr lang="en-US" sz="12800" dirty="0" smtClean="0">
                <a:latin typeface="Arial" charset="0"/>
                <a:ea typeface="Arial" charset="0"/>
                <a:cs typeface="Arial" charset="0"/>
              </a:rPr>
              <a:t> </a:t>
            </a:r>
            <a:r>
              <a:rPr lang="en-US" sz="12800" dirty="0">
                <a:latin typeface="Arial" charset="0"/>
                <a:ea typeface="Arial" charset="0"/>
                <a:cs typeface="Arial" charset="0"/>
              </a:rPr>
              <a:t>becoming aware of the signs of </a:t>
            </a:r>
            <a:r>
              <a:rPr lang="en-US" sz="12800" dirty="0" smtClean="0">
                <a:latin typeface="Arial" charset="0"/>
                <a:ea typeface="Arial" charset="0"/>
                <a:cs typeface="Arial" charset="0"/>
              </a:rPr>
              <a:t>stress</a:t>
            </a:r>
          </a:p>
          <a:p>
            <a:r>
              <a:rPr lang="en-US" sz="12800" dirty="0" smtClean="0">
                <a:latin typeface="Arial" charset="0"/>
                <a:ea typeface="Arial" charset="0"/>
                <a:cs typeface="Arial" charset="0"/>
              </a:rPr>
              <a:t>using </a:t>
            </a:r>
            <a:r>
              <a:rPr lang="en-US" sz="12800" dirty="0">
                <a:latin typeface="Arial" charset="0"/>
                <a:ea typeface="Arial" charset="0"/>
                <a:cs typeface="Arial" charset="0"/>
              </a:rPr>
              <a:t>this to interrupt </a:t>
            </a:r>
            <a:r>
              <a:rPr lang="en-US" sz="12800" dirty="0" err="1">
                <a:latin typeface="Arial" charset="0"/>
                <a:ea typeface="Arial" charset="0"/>
                <a:cs typeface="Arial" charset="0"/>
              </a:rPr>
              <a:t>behaviour</a:t>
            </a:r>
            <a:r>
              <a:rPr lang="en-US" sz="12800" dirty="0">
                <a:latin typeface="Arial" charset="0"/>
                <a:ea typeface="Arial" charset="0"/>
                <a:cs typeface="Arial" charset="0"/>
              </a:rPr>
              <a:t> patterns when the </a:t>
            </a:r>
            <a:r>
              <a:rPr lang="en-US" sz="12800" dirty="0" smtClean="0">
                <a:latin typeface="Arial" charset="0"/>
                <a:ea typeface="Arial" charset="0"/>
                <a:cs typeface="Arial" charset="0"/>
              </a:rPr>
              <a:t>stress </a:t>
            </a:r>
            <a:r>
              <a:rPr lang="en-US" sz="12800" dirty="0">
                <a:latin typeface="Arial" charset="0"/>
                <a:ea typeface="Arial" charset="0"/>
                <a:cs typeface="Arial" charset="0"/>
              </a:rPr>
              <a:t>reaction is just beginning. Stress usually builds up gradually. The more stress builds up, the more difficult it is to deal with </a:t>
            </a:r>
          </a:p>
          <a:p>
            <a:r>
              <a:rPr lang="en-US" sz="12800" dirty="0" smtClean="0">
                <a:latin typeface="Arial" charset="0"/>
                <a:ea typeface="Arial" charset="0"/>
                <a:cs typeface="Arial" charset="0"/>
              </a:rPr>
              <a:t> </a:t>
            </a:r>
            <a:r>
              <a:rPr lang="en-US" sz="12800" dirty="0" err="1">
                <a:latin typeface="Arial" charset="0"/>
                <a:ea typeface="Arial" charset="0"/>
                <a:cs typeface="Arial" charset="0"/>
              </a:rPr>
              <a:t>analysing</a:t>
            </a:r>
            <a:r>
              <a:rPr lang="en-US" sz="12800" dirty="0">
                <a:latin typeface="Arial" charset="0"/>
                <a:ea typeface="Arial" charset="0"/>
                <a:cs typeface="Arial" charset="0"/>
              </a:rPr>
              <a:t> the situation and developing an active plan to </a:t>
            </a:r>
            <a:r>
              <a:rPr lang="en-US" sz="12800" dirty="0" err="1">
                <a:latin typeface="Arial" charset="0"/>
                <a:ea typeface="Arial" charset="0"/>
                <a:cs typeface="Arial" charset="0"/>
              </a:rPr>
              <a:t>minimise</a:t>
            </a:r>
            <a:r>
              <a:rPr lang="en-US" sz="12800" dirty="0">
                <a:latin typeface="Arial" charset="0"/>
                <a:ea typeface="Arial" charset="0"/>
                <a:cs typeface="Arial" charset="0"/>
              </a:rPr>
              <a:t> the stressors </a:t>
            </a:r>
            <a:endParaRPr lang="en-US" sz="12800" dirty="0" smtClean="0">
              <a:latin typeface="Arial" charset="0"/>
              <a:ea typeface="Arial" charset="0"/>
              <a:cs typeface="Arial" charset="0"/>
            </a:endParaRPr>
          </a:p>
          <a:p>
            <a:r>
              <a:rPr lang="en-US" sz="12800" dirty="0" smtClean="0">
                <a:latin typeface="Arial" charset="0"/>
                <a:ea typeface="Arial" charset="0"/>
                <a:cs typeface="Arial" charset="0"/>
              </a:rPr>
              <a:t>learning </a:t>
            </a:r>
            <a:r>
              <a:rPr lang="en-US" sz="12800" dirty="0">
                <a:latin typeface="Arial" charset="0"/>
                <a:ea typeface="Arial" charset="0"/>
                <a:cs typeface="Arial" charset="0"/>
              </a:rPr>
              <a:t>skills of active coping and relaxation, </a:t>
            </a:r>
            <a:r>
              <a:rPr lang="en-US" sz="12800" dirty="0" err="1" smtClean="0">
                <a:latin typeface="Arial" charset="0"/>
                <a:ea typeface="Arial" charset="0"/>
                <a:cs typeface="Arial" charset="0"/>
              </a:rPr>
              <a:t>developng</a:t>
            </a:r>
            <a:r>
              <a:rPr lang="en-US" sz="12800" dirty="0" smtClean="0">
                <a:latin typeface="Arial" charset="0"/>
                <a:ea typeface="Arial" charset="0"/>
                <a:cs typeface="Arial" charset="0"/>
              </a:rPr>
              <a:t> </a:t>
            </a:r>
            <a:r>
              <a:rPr lang="en-US" sz="12800" dirty="0">
                <a:latin typeface="Arial" charset="0"/>
                <a:ea typeface="Arial" charset="0"/>
                <a:cs typeface="Arial" charset="0"/>
              </a:rPr>
              <a:t>a lifestyle that creates a buffer against stress </a:t>
            </a:r>
            <a:endParaRPr lang="en-US" sz="12800" dirty="0" smtClean="0">
              <a:latin typeface="Arial" charset="0"/>
              <a:ea typeface="Arial" charset="0"/>
              <a:cs typeface="Arial" charset="0"/>
            </a:endParaRPr>
          </a:p>
          <a:p>
            <a:r>
              <a:rPr lang="en-US" sz="12800" dirty="0" smtClean="0">
                <a:latin typeface="Arial" charset="0"/>
                <a:ea typeface="Arial" charset="0"/>
                <a:cs typeface="Arial" charset="0"/>
              </a:rPr>
              <a:t> </a:t>
            </a:r>
            <a:r>
              <a:rPr lang="en-US" sz="12800" dirty="0" err="1">
                <a:latin typeface="Arial" charset="0"/>
                <a:ea typeface="Arial" charset="0"/>
                <a:cs typeface="Arial" charset="0"/>
              </a:rPr>
              <a:t>practising</a:t>
            </a:r>
            <a:r>
              <a:rPr lang="en-US" sz="12800" dirty="0">
                <a:latin typeface="Arial" charset="0"/>
                <a:ea typeface="Arial" charset="0"/>
                <a:cs typeface="Arial" charset="0"/>
              </a:rPr>
              <a:t> the above in low stress situations first to </a:t>
            </a:r>
            <a:r>
              <a:rPr lang="en-US" sz="12800" dirty="0" err="1" smtClean="0">
                <a:latin typeface="Arial" charset="0"/>
                <a:ea typeface="Arial" charset="0"/>
                <a:cs typeface="Arial" charset="0"/>
              </a:rPr>
              <a:t>maximise</a:t>
            </a:r>
            <a:r>
              <a:rPr lang="en-US" sz="12800" dirty="0" smtClean="0">
                <a:latin typeface="Arial" charset="0"/>
                <a:ea typeface="Arial" charset="0"/>
                <a:cs typeface="Arial" charset="0"/>
              </a:rPr>
              <a:t> </a:t>
            </a:r>
            <a:r>
              <a:rPr lang="en-US" sz="12800" dirty="0">
                <a:latin typeface="Arial" charset="0"/>
                <a:ea typeface="Arial" charset="0"/>
                <a:cs typeface="Arial" charset="0"/>
              </a:rPr>
              <a:t>chances of early success and boost self confidence and motivation to continue.</a:t>
            </a:r>
            <a:r>
              <a:rPr lang="en-US" sz="4400" dirty="0"/>
              <a:t/>
            </a:r>
            <a:br>
              <a:rPr lang="en-US" sz="4400" dirty="0"/>
            </a:br>
            <a:endParaRPr lang="en-US" sz="44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1038932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A wide variety of training courses may help in developing </a:t>
            </a:r>
            <a:endParaRPr lang="en-US" sz="3200" dirty="0" smtClean="0"/>
          </a:p>
          <a:p>
            <a:r>
              <a:rPr lang="en-US" sz="3200" dirty="0"/>
              <a:t>active coping techniques—for example, assertiveness, </a:t>
            </a:r>
            <a:r>
              <a:rPr lang="en-US" sz="3200" dirty="0" smtClean="0"/>
              <a:t>communications </a:t>
            </a:r>
            <a:r>
              <a:rPr lang="en-US" sz="3200" dirty="0"/>
              <a:t>skills, time management, problem solving, and effective management </a:t>
            </a:r>
            <a:endParaRPr lang="en-US" sz="32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43087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6674" y="738906"/>
            <a:ext cx="7729728" cy="3101983"/>
          </a:xfrm>
        </p:spPr>
        <p:txBody>
          <a:bodyPr>
            <a:noAutofit/>
          </a:bodyPr>
          <a:lstStyle/>
          <a:p>
            <a:r>
              <a:rPr lang="en-US" sz="3200" dirty="0"/>
              <a:t>However, there are many sources of stress that the individual is likely to perceive as outside his or her power to change, such as the structure, management style or culture of the </a:t>
            </a:r>
            <a:r>
              <a:rPr lang="en-US" sz="3200" dirty="0" err="1"/>
              <a:t>organisation</a:t>
            </a:r>
            <a:r>
              <a:rPr lang="en-US" sz="3200" dirty="0"/>
              <a:t>. It is important to note that stress </a:t>
            </a:r>
            <a:r>
              <a:rPr lang="en-US" sz="3200" dirty="0" smtClean="0"/>
              <a:t>management </a:t>
            </a:r>
            <a:r>
              <a:rPr lang="en-US" sz="3200" dirty="0"/>
              <a:t>approaches that concentrate on changing the individual without changing the sources of stress are of limited effectiveness, and may be counterproductive by masking these sources. </a:t>
            </a:r>
            <a:endParaRPr lang="en-US" sz="32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1383289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1136" y="949921"/>
            <a:ext cx="7729728" cy="3101983"/>
          </a:xfrm>
        </p:spPr>
        <p:txBody>
          <a:bodyPr>
            <a:noAutofit/>
          </a:bodyPr>
          <a:lstStyle/>
          <a:p>
            <a:r>
              <a:rPr lang="en-US" sz="3200" dirty="0"/>
              <a:t>For </a:t>
            </a:r>
            <a:r>
              <a:rPr lang="en-US" sz="3200" dirty="0" smtClean="0"/>
              <a:t>example</a:t>
            </a:r>
            <a:r>
              <a:rPr lang="en-US" sz="3200" dirty="0"/>
              <a:t>, breathing deeply and thinking positively about a situation causing stress may make for a temporary feeling of well being, but will allow a damaging situation to continue, causing persistent stress and, probably, stress to others. The primary aim of the individual approach should be to develop people’s skills and confidence to change their </a:t>
            </a:r>
            <a:r>
              <a:rPr lang="en-US" sz="3200" dirty="0" smtClean="0"/>
              <a:t>situation</a:t>
            </a:r>
            <a:r>
              <a:rPr lang="en-US" sz="3200" dirty="0"/>
              <a:t>, not to help them adapt to and accept a stressful situation. </a:t>
            </a:r>
          </a:p>
        </p:txBody>
      </p:sp>
    </p:spTree>
    <p:extLst>
      <p:ext uri="{BB962C8B-B14F-4D97-AF65-F5344CB8AC3E}">
        <p14:creationId xmlns:p14="http://schemas.microsoft.com/office/powerpoint/2010/main" val="669824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ORGANISATIONAL STRESS MANAGEMENT </a:t>
            </a:r>
            <a:r>
              <a:rPr lang="en-US" dirty="0" smtClean="0"/>
              <a:t/>
            </a:r>
            <a:br>
              <a:rPr lang="en-US" dirty="0" smtClean="0"/>
            </a:br>
            <a:endParaRPr lang="en-US" dirty="0"/>
          </a:p>
        </p:txBody>
      </p:sp>
      <p:sp>
        <p:nvSpPr>
          <p:cNvPr id="3" name="Content Placeholder 2"/>
          <p:cNvSpPr>
            <a:spLocks noGrp="1"/>
          </p:cNvSpPr>
          <p:nvPr>
            <p:ph idx="1"/>
          </p:nvPr>
        </p:nvSpPr>
        <p:spPr>
          <a:xfrm>
            <a:off x="2231136" y="2427029"/>
            <a:ext cx="7729728" cy="3101983"/>
          </a:xfrm>
        </p:spPr>
        <p:txBody>
          <a:bodyPr>
            <a:noAutofit/>
          </a:bodyPr>
          <a:lstStyle/>
          <a:p>
            <a:r>
              <a:rPr lang="en-US" sz="3200" dirty="0"/>
              <a:t>The prevention and management of workplace stress requires </a:t>
            </a:r>
            <a:r>
              <a:rPr lang="en-US" sz="3200" dirty="0" err="1"/>
              <a:t>organisational</a:t>
            </a:r>
            <a:r>
              <a:rPr lang="en-US" sz="3200" dirty="0"/>
              <a:t> level interventions, because it is the </a:t>
            </a:r>
            <a:r>
              <a:rPr lang="en-US" sz="3200" dirty="0" err="1" smtClean="0"/>
              <a:t>organisation</a:t>
            </a:r>
            <a:r>
              <a:rPr lang="en-US" sz="3200" dirty="0" smtClean="0"/>
              <a:t> </a:t>
            </a:r>
            <a:r>
              <a:rPr lang="en-US" sz="3200" dirty="0"/>
              <a:t>that creates the stress. An approach that is limited to helping those already experiencing stress is analogous to administering sticking plaster on wounds, rather than dealing with the causes of the damage. </a:t>
            </a:r>
          </a:p>
        </p:txBody>
      </p:sp>
    </p:spTree>
    <p:extLst>
      <p:ext uri="{BB962C8B-B14F-4D97-AF65-F5344CB8AC3E}">
        <p14:creationId xmlns:p14="http://schemas.microsoft.com/office/powerpoint/2010/main" val="636018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sp>
        <p:nvSpPr>
          <p:cNvPr id="3" name="Content Placeholder 2"/>
          <p:cNvSpPr>
            <a:spLocks noGrp="1"/>
          </p:cNvSpPr>
          <p:nvPr>
            <p:ph idx="1"/>
          </p:nvPr>
        </p:nvSpPr>
        <p:spPr/>
        <p:txBody>
          <a:bodyPr>
            <a:noAutofit/>
          </a:bodyPr>
          <a:lstStyle/>
          <a:p>
            <a:r>
              <a:rPr lang="en-US" sz="3200" dirty="0"/>
              <a:t>An alternative analogy is </a:t>
            </a:r>
            <a:r>
              <a:rPr lang="en-US" sz="3200" dirty="0" smtClean="0"/>
              <a:t>trying </a:t>
            </a:r>
            <a:r>
              <a:rPr lang="en-US" sz="3200" dirty="0"/>
              <a:t>to run up an escalator that’s going down! </a:t>
            </a:r>
            <a:r>
              <a:rPr lang="en-US" sz="3200" dirty="0" err="1"/>
              <a:t>Organisational</a:t>
            </a:r>
            <a:r>
              <a:rPr lang="en-US" sz="3200" dirty="0"/>
              <a:t> interventions can be of many types, ranging from structural (for example, staffing levels, work schedules, physical </a:t>
            </a:r>
            <a:r>
              <a:rPr lang="en-US" sz="3200" dirty="0" smtClean="0"/>
              <a:t>environment</a:t>
            </a:r>
            <a:r>
              <a:rPr lang="en-US" sz="3200" dirty="0"/>
              <a:t>) to psychological (for example, social support, control over work, participation). </a:t>
            </a:r>
          </a:p>
        </p:txBody>
      </p:sp>
    </p:spTree>
    <p:extLst>
      <p:ext uri="{BB962C8B-B14F-4D97-AF65-F5344CB8AC3E}">
        <p14:creationId xmlns:p14="http://schemas.microsoft.com/office/powerpoint/2010/main" val="144965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t>Managing stress at </a:t>
            </a:r>
            <a:r>
              <a:rPr lang="en-GB" altLang="en-US" dirty="0" err="1" smtClean="0"/>
              <a:t>Darlot</a:t>
            </a:r>
            <a:r>
              <a:rPr lang="en-GB" altLang="en-US" dirty="0" smtClean="0"/>
              <a:t> Mine</a:t>
            </a:r>
            <a:endParaRPr lang="en-US" dirty="0"/>
          </a:p>
        </p:txBody>
      </p:sp>
      <p:sp>
        <p:nvSpPr>
          <p:cNvPr id="3" name="Content Placeholder 2"/>
          <p:cNvSpPr>
            <a:spLocks noGrp="1"/>
          </p:cNvSpPr>
          <p:nvPr>
            <p:ph idx="1"/>
          </p:nvPr>
        </p:nvSpPr>
        <p:spPr/>
        <p:txBody>
          <a:bodyPr>
            <a:normAutofit/>
          </a:bodyPr>
          <a:lstStyle/>
          <a:p>
            <a:r>
              <a:rPr lang="en-GB" altLang="en-US" sz="3200" dirty="0" smtClean="0"/>
              <a:t>Employees at </a:t>
            </a:r>
            <a:r>
              <a:rPr lang="en-GB" altLang="en-US" sz="3200" dirty="0" err="1" smtClean="0"/>
              <a:t>Homestake’s</a:t>
            </a:r>
            <a:r>
              <a:rPr lang="en-GB" altLang="en-US" sz="3200" dirty="0" smtClean="0"/>
              <a:t> </a:t>
            </a:r>
            <a:r>
              <a:rPr lang="en-GB" altLang="en-US" sz="3200" dirty="0" err="1" smtClean="0"/>
              <a:t>Darlot</a:t>
            </a:r>
            <a:r>
              <a:rPr lang="en-GB" altLang="en-US" sz="3200" dirty="0" smtClean="0"/>
              <a:t> gold mine in Western Australia are managing their stress better through exercise, nutrition and awareness of how to cope with shift work. The idea is that healthier employees cope with stress more effectively.</a:t>
            </a: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294246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The emphasis on the </a:t>
            </a:r>
            <a:r>
              <a:rPr lang="en-US" sz="3200" dirty="0" err="1"/>
              <a:t>organisation</a:t>
            </a:r>
            <a:r>
              <a:rPr lang="en-US" sz="3200" dirty="0"/>
              <a:t>, rather than the individual, being the problem is well illustrated by the </a:t>
            </a:r>
            <a:r>
              <a:rPr lang="en-US" sz="3200" dirty="0" err="1"/>
              <a:t>princi</a:t>
            </a:r>
            <a:r>
              <a:rPr lang="en-US" sz="3200" dirty="0"/>
              <a:t>- </a:t>
            </a:r>
            <a:r>
              <a:rPr lang="en-US" sz="3200" dirty="0" err="1"/>
              <a:t>ples</a:t>
            </a:r>
            <a:r>
              <a:rPr lang="en-US" sz="3200" dirty="0"/>
              <a:t> used in Scandinavia, where there is an excellent record of creating healthy and safe working environments </a:t>
            </a:r>
            <a:endParaRPr lang="en-US" sz="32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1412317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398" y="211014"/>
            <a:ext cx="7362093" cy="6509231"/>
          </a:xfrm>
        </p:spPr>
      </p:pic>
    </p:spTree>
    <p:extLst>
      <p:ext uri="{BB962C8B-B14F-4D97-AF65-F5344CB8AC3E}">
        <p14:creationId xmlns:p14="http://schemas.microsoft.com/office/powerpoint/2010/main" val="682110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9938"/>
            <a:ext cx="10515600" cy="5497025"/>
          </a:xfrm>
        </p:spPr>
        <p:txBody>
          <a:bodyPr>
            <a:normAutofit/>
          </a:bodyPr>
          <a:lstStyle/>
          <a:p>
            <a:r>
              <a:rPr lang="en-US" sz="3200" dirty="0"/>
              <a:t>Assessing the risk of stress within the workplace must take into account: </a:t>
            </a:r>
            <a:endParaRPr lang="en-US" sz="3200" dirty="0" smtClean="0"/>
          </a:p>
          <a:p>
            <a:r>
              <a:rPr lang="en-US" sz="3200" dirty="0" smtClean="0"/>
              <a:t>the </a:t>
            </a:r>
            <a:r>
              <a:rPr lang="en-US" sz="3200" dirty="0"/>
              <a:t>likelihood and the extent of ill health which could occur as a result of exposure to a particular hazard </a:t>
            </a:r>
          </a:p>
          <a:p>
            <a:r>
              <a:rPr lang="en-US" sz="3200" dirty="0" smtClean="0"/>
              <a:t> </a:t>
            </a:r>
            <a:r>
              <a:rPr lang="en-US" sz="3200" dirty="0"/>
              <a:t>the extent to which an individual is exposed to the </a:t>
            </a:r>
            <a:r>
              <a:rPr lang="en-US" sz="3200" dirty="0" smtClean="0"/>
              <a:t>hazard </a:t>
            </a:r>
          </a:p>
          <a:p>
            <a:r>
              <a:rPr lang="en-US" sz="3200" dirty="0"/>
              <a:t> </a:t>
            </a:r>
            <a:r>
              <a:rPr lang="en-US" sz="3200" dirty="0" smtClean="0"/>
              <a:t>the </a:t>
            </a:r>
            <a:r>
              <a:rPr lang="en-US" sz="3200" dirty="0"/>
              <a:t>number of employees exposed to the hazard.</a:t>
            </a:r>
            <a:br>
              <a:rPr lang="en-US" sz="3200" dirty="0"/>
            </a:br>
            <a:r>
              <a:rPr lang="en-US" sz="3200" dirty="0"/>
              <a:t>The analysis of stressful hazards at work should consider </a:t>
            </a:r>
            <a:r>
              <a:rPr lang="en-US" sz="3200" b="1" dirty="0"/>
              <a:t>all </a:t>
            </a:r>
            <a:r>
              <a:rPr lang="en-US" sz="3200" dirty="0"/>
              <a:t>aspects of its design and management, and its social and </a:t>
            </a:r>
            <a:r>
              <a:rPr lang="en-US" sz="3200" dirty="0" smtClean="0"/>
              <a:t>organizational context.</a:t>
            </a: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969213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0796" y="223090"/>
            <a:ext cx="8765111" cy="3101983"/>
          </a:xfrm>
        </p:spPr>
        <p:txBody>
          <a:bodyPr>
            <a:noAutofit/>
          </a:bodyPr>
          <a:lstStyle/>
          <a:p>
            <a:r>
              <a:rPr lang="en-US" sz="3200" dirty="0"/>
              <a:t>Although the priority is prevention, protective measures can be introduced to control the risk and framework directive on the introduction of measures to encourage improvements in the safety and health of workers</a:t>
            </a:r>
            <a:br>
              <a:rPr lang="en-US" sz="3200" dirty="0"/>
            </a:br>
            <a:r>
              <a:rPr lang="en-US" sz="3200" dirty="0"/>
              <a:t>at work). Creating a safe system of work requires targeting equipment, materials, the environment and </a:t>
            </a:r>
            <a:r>
              <a:rPr lang="en-US" sz="3200" dirty="0" smtClean="0"/>
              <a:t>people </a:t>
            </a:r>
            <a:r>
              <a:rPr lang="en-US" sz="3200" dirty="0"/>
              <a:t>(for </a:t>
            </a:r>
            <a:r>
              <a:rPr lang="en-US" sz="3200" dirty="0" smtClean="0"/>
              <a:t>example</a:t>
            </a:r>
            <a:r>
              <a:rPr lang="en-US" sz="3200" dirty="0"/>
              <a:t>, ensuring sufficient skills for the tasks). It also requires </a:t>
            </a:r>
            <a:r>
              <a:rPr lang="en-US" sz="3200" dirty="0" smtClean="0"/>
              <a:t>having monitoring and review systems to assess the extent to which prevention and control strategies are effective. </a:t>
            </a:r>
            <a:r>
              <a:rPr lang="en-US" sz="3200" dirty="0"/>
              <a:t/>
            </a:r>
            <a:br>
              <a:rPr lang="en-US" sz="3200" dirty="0"/>
            </a:br>
            <a:endParaRPr lang="en-US" sz="3200" dirty="0" smtClean="0"/>
          </a:p>
          <a:p>
            <a:endParaRPr lang="en-US" sz="3200" dirty="0"/>
          </a:p>
        </p:txBody>
      </p:sp>
    </p:spTree>
    <p:extLst>
      <p:ext uri="{BB962C8B-B14F-4D97-AF65-F5344CB8AC3E}">
        <p14:creationId xmlns:p14="http://schemas.microsoft.com/office/powerpoint/2010/main" val="116422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5997" y="832691"/>
            <a:ext cx="9468495" cy="3101983"/>
          </a:xfrm>
        </p:spPr>
        <p:txBody>
          <a:bodyPr>
            <a:noAutofit/>
          </a:bodyPr>
          <a:lstStyle/>
          <a:p>
            <a:r>
              <a:rPr lang="en-US" sz="3200" dirty="0" smtClean="0">
                <a:latin typeface="Arial" charset="0"/>
                <a:ea typeface="Arial" charset="0"/>
                <a:cs typeface="Arial" charset="0"/>
              </a:rPr>
              <a:t>The first stage of preventative stress management is called </a:t>
            </a:r>
            <a:r>
              <a:rPr lang="en-US" sz="3200" b="1" dirty="0" smtClean="0">
                <a:latin typeface="Arial" charset="0"/>
                <a:ea typeface="Arial" charset="0"/>
                <a:cs typeface="Arial" charset="0"/>
              </a:rPr>
              <a:t>primary prevention</a:t>
            </a:r>
            <a:r>
              <a:rPr lang="en-US" sz="3200" dirty="0" smtClean="0">
                <a:latin typeface="Arial" charset="0"/>
                <a:ea typeface="Arial" charset="0"/>
                <a:cs typeface="Arial" charset="0"/>
              </a:rPr>
              <a:t> and deals with the overall reduction or elimination of the stressor causing the individual's stress. </a:t>
            </a:r>
            <a:r>
              <a:rPr lang="en-US" sz="3200" b="1" dirty="0" smtClean="0">
                <a:latin typeface="Arial" charset="0"/>
                <a:ea typeface="Arial" charset="0"/>
                <a:cs typeface="Arial" charset="0"/>
              </a:rPr>
              <a:t>Secondary prevention</a:t>
            </a:r>
            <a:r>
              <a:rPr lang="en-US" sz="3200" dirty="0" smtClean="0">
                <a:latin typeface="Arial" charset="0"/>
                <a:ea typeface="Arial" charset="0"/>
                <a:cs typeface="Arial" charset="0"/>
              </a:rPr>
              <a:t> is the next stage of eliminating stress. This step helps mold the individual's or company's reaction to a stressor. The last stage of preventative stress management is </a:t>
            </a:r>
            <a:r>
              <a:rPr lang="en-US" sz="3200" b="1" dirty="0" smtClean="0">
                <a:latin typeface="Arial" charset="0"/>
                <a:ea typeface="Arial" charset="0"/>
                <a:cs typeface="Arial" charset="0"/>
              </a:rPr>
              <a:t>tertiary prevention</a:t>
            </a:r>
            <a:r>
              <a:rPr lang="en-US" sz="3200" dirty="0" smtClean="0">
                <a:latin typeface="Arial" charset="0"/>
                <a:ea typeface="Arial" charset="0"/>
                <a:cs typeface="Arial" charset="0"/>
              </a:rPr>
              <a:t>, which focuses </a:t>
            </a:r>
            <a:r>
              <a:rPr lang="en-US" sz="3200" dirty="0" err="1" smtClean="0">
                <a:latin typeface="Arial" charset="0"/>
                <a:ea typeface="Arial" charset="0"/>
                <a:cs typeface="Arial" charset="0"/>
              </a:rPr>
              <a:t>zon</a:t>
            </a:r>
            <a:r>
              <a:rPr lang="en-US" sz="3200" dirty="0" smtClean="0">
                <a:latin typeface="Arial" charset="0"/>
                <a:ea typeface="Arial" charset="0"/>
                <a:cs typeface="Arial" charset="0"/>
              </a:rPr>
              <a:t> healing the individual or organization from the symptoms caused by the stress. </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2032419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8028" y="527890"/>
            <a:ext cx="7729728" cy="3101983"/>
          </a:xfrm>
        </p:spPr>
        <p:txBody>
          <a:bodyPr>
            <a:noAutofit/>
          </a:bodyPr>
          <a:lstStyle/>
          <a:p>
            <a:r>
              <a:rPr lang="en-US" sz="3200" dirty="0"/>
              <a:t>Although associations between workplace factors and </a:t>
            </a:r>
            <a:r>
              <a:rPr lang="en-US" sz="3200" dirty="0" smtClean="0"/>
              <a:t>psychological </a:t>
            </a:r>
            <a:r>
              <a:rPr lang="en-US" sz="3200" dirty="0"/>
              <a:t>ill health and associated sickness absence have been well documented, evidence based interventions to reduce these problems are scarce </a:t>
            </a:r>
            <a:r>
              <a:rPr lang="en-US" sz="3200" dirty="0" smtClean="0"/>
              <a:t>.</a:t>
            </a:r>
          </a:p>
          <a:p>
            <a:endParaRPr lang="en-US" sz="3200" dirty="0"/>
          </a:p>
          <a:p>
            <a:r>
              <a:rPr lang="en-US" sz="3200" dirty="0" smtClean="0"/>
              <a:t>Successful interventions used training and </a:t>
            </a:r>
            <a:r>
              <a:rPr lang="en-US" sz="3200" dirty="0" err="1" smtClean="0"/>
              <a:t>organisational</a:t>
            </a:r>
            <a:r>
              <a:rPr lang="en-US" sz="3200" dirty="0" smtClean="0"/>
              <a:t> approaches to increase participation in decision making and problem solving, increase support and feedback and improve communication. </a:t>
            </a:r>
          </a:p>
          <a:p>
            <a:endParaRPr lang="en-US" sz="3200" dirty="0"/>
          </a:p>
        </p:txBody>
      </p:sp>
    </p:spTree>
    <p:extLst>
      <p:ext uri="{BB962C8B-B14F-4D97-AF65-F5344CB8AC3E}">
        <p14:creationId xmlns:p14="http://schemas.microsoft.com/office/powerpoint/2010/main" val="1438202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These studies found that: </a:t>
            </a:r>
          </a:p>
        </p:txBody>
      </p:sp>
      <p:sp>
        <p:nvSpPr>
          <p:cNvPr id="3" name="Content Placeholder 2"/>
          <p:cNvSpPr>
            <a:spLocks noGrp="1"/>
          </p:cNvSpPr>
          <p:nvPr>
            <p:ph idx="1"/>
          </p:nvPr>
        </p:nvSpPr>
        <p:spPr/>
        <p:txBody>
          <a:bodyPr>
            <a:noAutofit/>
          </a:bodyPr>
          <a:lstStyle/>
          <a:p>
            <a:r>
              <a:rPr lang="en-US" sz="3200" dirty="0"/>
              <a:t>those taught skills to </a:t>
            </a:r>
            <a:r>
              <a:rPr lang="en-US" sz="3200" dirty="0" smtClean="0"/>
              <a:t>mobilize </a:t>
            </a:r>
            <a:r>
              <a:rPr lang="en-US" sz="3200" dirty="0"/>
              <a:t>support at work and to participate in problem solving and decision making reported more supportive feedback, feeling more able to cope, and better work team functioning and climate. Among those most at risk of leaving, those undergoing the training reported reduced depression </a:t>
            </a:r>
          </a:p>
        </p:txBody>
      </p:sp>
    </p:spTree>
    <p:extLst>
      <p:ext uri="{BB962C8B-B14F-4D97-AF65-F5344CB8AC3E}">
        <p14:creationId xmlns:p14="http://schemas.microsoft.com/office/powerpoint/2010/main" val="1935373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staff facing </a:t>
            </a:r>
            <a:r>
              <a:rPr lang="en-US" sz="3200" dirty="0" err="1"/>
              <a:t>organisational</a:t>
            </a:r>
            <a:r>
              <a:rPr lang="en-US" sz="3200" dirty="0"/>
              <a:t> change who were taught skills of stress management, how to participate in, and control, their work showed a decrease of stress hormone levels </a:t>
            </a:r>
            <a:endParaRPr lang="en-US" sz="3200" dirty="0" smtClean="0"/>
          </a:p>
          <a:p>
            <a:r>
              <a:rPr lang="en-US" sz="3200" dirty="0"/>
              <a:t>staff taught verbal and non-verbal communication and empathy skills demonstrated reduced staff resignations and sick leave </a:t>
            </a: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1669947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physically inactive employees undergoing stress </a:t>
            </a:r>
            <a:r>
              <a:rPr lang="en-US" sz="3200" dirty="0" smtClean="0"/>
              <a:t>management </a:t>
            </a:r>
            <a:r>
              <a:rPr lang="en-US" sz="3200" dirty="0"/>
              <a:t>training improved their perceived coping ability and those undergoing aerobic exercise improved their feelings of well being and decreased their complaints of muscle pain, but also reported reduced job satisfaction </a:t>
            </a:r>
            <a:endParaRPr lang="en-US" sz="32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757600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973228" y="2333244"/>
            <a:ext cx="9210587" cy="3101983"/>
          </a:xfrm>
        </p:spPr>
        <p:txBody>
          <a:bodyPr>
            <a:noAutofit/>
          </a:bodyPr>
          <a:lstStyle/>
          <a:p>
            <a:r>
              <a:rPr lang="en-US" sz="3200" dirty="0" smtClean="0"/>
              <a:t>Employees undergoing one of seven training programs emphasizing one or more aspects of stress management—physiological processes, coping with people or interpersonal awareness processes—showed reductions in depression, anxiety, psychological strain, and emotional exhaustion immediately after the program. There was a further reduction in psychological strain and emotional exhaustion at 9–16 months’ follow up. </a:t>
            </a: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56181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t>Work-life balance initiatives</a:t>
            </a:r>
            <a:endParaRPr lang="en-US" dirty="0"/>
          </a:p>
        </p:txBody>
      </p:sp>
      <p:sp>
        <p:nvSpPr>
          <p:cNvPr id="3" name="Content Placeholder 2"/>
          <p:cNvSpPr>
            <a:spLocks noGrp="1"/>
          </p:cNvSpPr>
          <p:nvPr>
            <p:ph idx="1"/>
          </p:nvPr>
        </p:nvSpPr>
        <p:spPr/>
        <p:txBody>
          <a:bodyPr>
            <a:normAutofit/>
          </a:bodyPr>
          <a:lstStyle/>
          <a:p>
            <a:r>
              <a:rPr lang="en-GB" altLang="en-US" sz="3200" dirty="0" smtClean="0"/>
              <a:t>Flexible work time</a:t>
            </a:r>
          </a:p>
          <a:p>
            <a:r>
              <a:rPr lang="en-GB" altLang="en-US" sz="3200" dirty="0" smtClean="0"/>
              <a:t>Job sharing </a:t>
            </a:r>
          </a:p>
          <a:p>
            <a:r>
              <a:rPr lang="en-GB" altLang="en-US" sz="3200" dirty="0" smtClean="0"/>
              <a:t>Telecommuting</a:t>
            </a:r>
          </a:p>
          <a:p>
            <a:r>
              <a:rPr lang="en-GB" altLang="en-US" sz="3200" dirty="0" smtClean="0"/>
              <a:t>Personal leave</a:t>
            </a:r>
          </a:p>
          <a:p>
            <a:r>
              <a:rPr lang="en-GB" altLang="en-US" sz="3200" dirty="0" smtClean="0"/>
              <a:t>Childcare facilities</a:t>
            </a: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1833955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31136" y="2333244"/>
            <a:ext cx="7729728" cy="3101983"/>
          </a:xfrm>
        </p:spPr>
        <p:txBody>
          <a:bodyPr>
            <a:noAutofit/>
          </a:bodyPr>
          <a:lstStyle/>
          <a:p>
            <a:r>
              <a:rPr lang="en-US" sz="3200" dirty="0" smtClean="0"/>
              <a:t>Those </a:t>
            </a:r>
            <a:r>
              <a:rPr lang="en-US" sz="3200" dirty="0"/>
              <a:t>on long term sickness absence who were referred early to the occupational health department (within two or three months absence) reduced their sickness absence from 40 to 25 weeks before resumption of work and from 72 to 53 weeks before leaving employment for medical reasons, leading to large financial savings. </a:t>
            </a:r>
            <a:endParaRPr lang="en-US" sz="32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2116038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tools to help negate work stress by HR</a:t>
            </a:r>
            <a:endParaRPr lang="en-US" dirty="0"/>
          </a:p>
        </p:txBody>
      </p:sp>
      <p:sp>
        <p:nvSpPr>
          <p:cNvPr id="3" name="Content Placeholder 2"/>
          <p:cNvSpPr>
            <a:spLocks noGrp="1"/>
          </p:cNvSpPr>
          <p:nvPr>
            <p:ph idx="1"/>
          </p:nvPr>
        </p:nvSpPr>
        <p:spPr/>
        <p:txBody>
          <a:bodyPr/>
          <a:lstStyle/>
          <a:p>
            <a:r>
              <a:rPr lang="en-US" sz="3200" b="1" dirty="0" smtClean="0">
                <a:latin typeface="Arial" charset="0"/>
                <a:ea typeface="Arial" charset="0"/>
                <a:cs typeface="Arial" charset="0"/>
              </a:rPr>
              <a:t>Job redesign</a:t>
            </a:r>
            <a:r>
              <a:rPr lang="en-US" sz="3200" dirty="0" smtClean="0">
                <a:latin typeface="Arial" charset="0"/>
                <a:ea typeface="Arial" charset="0"/>
                <a:cs typeface="Arial" charset="0"/>
              </a:rPr>
              <a:t> </a:t>
            </a:r>
          </a:p>
          <a:p>
            <a:r>
              <a:rPr lang="en-US" sz="3200" b="1" dirty="0" smtClean="0">
                <a:latin typeface="Arial" charset="0"/>
                <a:ea typeface="Arial" charset="0"/>
                <a:cs typeface="Arial" charset="0"/>
              </a:rPr>
              <a:t>Goal setting</a:t>
            </a:r>
            <a:r>
              <a:rPr lang="en-US" sz="3200" dirty="0" smtClean="0">
                <a:latin typeface="Arial" charset="0"/>
                <a:ea typeface="Arial" charset="0"/>
                <a:cs typeface="Arial" charset="0"/>
              </a:rPr>
              <a:t> </a:t>
            </a:r>
          </a:p>
          <a:p>
            <a:r>
              <a:rPr lang="en-US" sz="3200" b="1" dirty="0" smtClean="0">
                <a:latin typeface="Arial" charset="0"/>
                <a:ea typeface="Arial" charset="0"/>
                <a:cs typeface="Arial" charset="0"/>
              </a:rPr>
              <a:t>Role negotiation</a:t>
            </a:r>
            <a:r>
              <a:rPr lang="en-US" sz="3200" dirty="0" smtClean="0">
                <a:latin typeface="Arial" charset="0"/>
                <a:ea typeface="Arial" charset="0"/>
                <a:cs typeface="Arial" charset="0"/>
              </a:rPr>
              <a:t> </a:t>
            </a:r>
          </a:p>
          <a:p>
            <a:r>
              <a:rPr lang="en-US" sz="3200" b="1" dirty="0" smtClean="0">
                <a:latin typeface="Arial" charset="0"/>
                <a:ea typeface="Arial" charset="0"/>
                <a:cs typeface="Arial" charset="0"/>
              </a:rPr>
              <a:t>Social support systems</a:t>
            </a:r>
            <a:r>
              <a:rPr lang="en-US" sz="3200" dirty="0" smtClean="0">
                <a:latin typeface="Arial" charset="0"/>
                <a:ea typeface="Arial" charset="0"/>
                <a:cs typeface="Arial" charset="0"/>
              </a:rPr>
              <a:t> </a:t>
            </a:r>
          </a:p>
          <a:p>
            <a:endParaRPr lang="en-US" dirty="0"/>
          </a:p>
        </p:txBody>
      </p:sp>
    </p:spTree>
    <p:extLst>
      <p:ext uri="{BB962C8B-B14F-4D97-AF65-F5344CB8AC3E}">
        <p14:creationId xmlns:p14="http://schemas.microsoft.com/office/powerpoint/2010/main" val="24294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754" y="394859"/>
            <a:ext cx="10515600" cy="4351338"/>
          </a:xfrm>
        </p:spPr>
        <p:txBody>
          <a:bodyPr>
            <a:noAutofit/>
          </a:bodyPr>
          <a:lstStyle/>
          <a:p>
            <a:r>
              <a:rPr lang="en-US" sz="3200" dirty="0" smtClean="0">
                <a:latin typeface="Arial" charset="0"/>
                <a:ea typeface="Arial" charset="0"/>
                <a:cs typeface="Arial" charset="0"/>
              </a:rPr>
              <a:t>Job </a:t>
            </a:r>
            <a:r>
              <a:rPr lang="en-US" sz="3200" dirty="0" err="1" smtClean="0">
                <a:latin typeface="Arial" charset="0"/>
                <a:ea typeface="Arial" charset="0"/>
                <a:cs typeface="Arial" charset="0"/>
              </a:rPr>
              <a:t>Redisgn</a:t>
            </a:r>
            <a:r>
              <a:rPr lang="en-US" sz="3200" dirty="0" smtClean="0">
                <a:latin typeface="Arial" charset="0"/>
                <a:ea typeface="Arial" charset="0"/>
                <a:cs typeface="Arial" charset="0"/>
              </a:rPr>
              <a:t>: </a:t>
            </a:r>
          </a:p>
          <a:p>
            <a:r>
              <a:rPr lang="en-US" sz="3200" dirty="0" smtClean="0">
                <a:latin typeface="Arial" charset="0"/>
                <a:ea typeface="Arial" charset="0"/>
                <a:cs typeface="Arial" charset="0"/>
              </a:rPr>
              <a:t>Restructuring the elements including tasks, duties and responsibilities of a specific job in order to make it more encouraging and inspiring for the employees or workers is known as job redesigning. The process includes revising, analyzing, altering, reforming and reshuffling the job-related content and dimensions to increase the variety of assignments and functions to motivate employees and make them feel as an important asset of the organization. The main objective of conducting job redesigning is to place the right person at the right job and get the maximum output while increasing their level of satisfaction.</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1249301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4244" y="448877"/>
            <a:ext cx="7729728" cy="1188720"/>
          </a:xfrm>
        </p:spPr>
        <p:txBody>
          <a:bodyPr/>
          <a:lstStyle/>
          <a:p>
            <a:r>
              <a:rPr lang="en-US" dirty="0" smtClean="0"/>
              <a:t>Goal Setting</a:t>
            </a:r>
            <a:endParaRPr lang="en-US" dirty="0"/>
          </a:p>
        </p:txBody>
      </p:sp>
      <p:sp>
        <p:nvSpPr>
          <p:cNvPr id="3" name="Content Placeholder 2"/>
          <p:cNvSpPr>
            <a:spLocks noGrp="1"/>
          </p:cNvSpPr>
          <p:nvPr>
            <p:ph idx="1"/>
          </p:nvPr>
        </p:nvSpPr>
        <p:spPr>
          <a:xfrm>
            <a:off x="1387075" y="2028444"/>
            <a:ext cx="9960864" cy="3101983"/>
          </a:xfrm>
        </p:spPr>
        <p:txBody>
          <a:bodyPr>
            <a:noAutofit/>
          </a:bodyPr>
          <a:lstStyle/>
          <a:p>
            <a:r>
              <a:rPr lang="en-US" sz="3200" b="1" dirty="0" smtClean="0">
                <a:latin typeface="Arial" charset="0"/>
                <a:ea typeface="Arial" charset="0"/>
                <a:cs typeface="Arial" charset="0"/>
              </a:rPr>
              <a:t>Goal setting</a:t>
            </a:r>
            <a:r>
              <a:rPr lang="en-US" sz="3200" dirty="0" smtClean="0">
                <a:latin typeface="Arial" charset="0"/>
                <a:ea typeface="Arial" charset="0"/>
                <a:cs typeface="Arial" charset="0"/>
              </a:rPr>
              <a:t> involves the development of an action </a:t>
            </a:r>
            <a:r>
              <a:rPr lang="en-US" sz="3200" dirty="0" smtClean="0">
                <a:latin typeface="Arial" charset="0"/>
                <a:ea typeface="Arial" charset="0"/>
                <a:cs typeface="Arial" charset="0"/>
                <a:hlinkClick r:id="rId2" tooltip="Plan"/>
              </a:rPr>
              <a:t>plan</a:t>
            </a:r>
            <a:r>
              <a:rPr lang="en-US" sz="3200" dirty="0" smtClean="0">
                <a:latin typeface="Arial" charset="0"/>
                <a:ea typeface="Arial" charset="0"/>
                <a:cs typeface="Arial" charset="0"/>
              </a:rPr>
              <a:t> designed to </a:t>
            </a:r>
            <a:r>
              <a:rPr lang="en-US" sz="3200" dirty="0" smtClean="0">
                <a:latin typeface="Arial" charset="0"/>
                <a:ea typeface="Arial" charset="0"/>
                <a:cs typeface="Arial" charset="0"/>
                <a:hlinkClick r:id="rId3" tooltip="Motivate"/>
              </a:rPr>
              <a:t>motivate</a:t>
            </a:r>
            <a:r>
              <a:rPr lang="en-US" sz="3200" dirty="0" smtClean="0">
                <a:latin typeface="Arial" charset="0"/>
                <a:ea typeface="Arial" charset="0"/>
                <a:cs typeface="Arial" charset="0"/>
              </a:rPr>
              <a:t> and </a:t>
            </a:r>
            <a:r>
              <a:rPr lang="en-US" sz="3200" dirty="0" smtClean="0">
                <a:latin typeface="Arial" charset="0"/>
                <a:ea typeface="Arial" charset="0"/>
                <a:cs typeface="Arial" charset="0"/>
                <a:hlinkClick r:id="rId4" tooltip="Guide"/>
              </a:rPr>
              <a:t>guide</a:t>
            </a:r>
            <a:r>
              <a:rPr lang="en-US" sz="3200" dirty="0" smtClean="0">
                <a:latin typeface="Arial" charset="0"/>
                <a:ea typeface="Arial" charset="0"/>
                <a:cs typeface="Arial" charset="0"/>
              </a:rPr>
              <a:t> a person or group toward a </a:t>
            </a:r>
            <a:r>
              <a:rPr lang="en-US" sz="3200" dirty="0" smtClean="0">
                <a:latin typeface="Arial" charset="0"/>
                <a:ea typeface="Arial" charset="0"/>
                <a:cs typeface="Arial" charset="0"/>
                <a:hlinkClick r:id="rId5" tooltip="Goal"/>
              </a:rPr>
              <a:t>goal</a:t>
            </a:r>
            <a:r>
              <a:rPr lang="en-US" sz="3200" dirty="0" smtClean="0">
                <a:latin typeface="Arial" charset="0"/>
                <a:ea typeface="Arial" charset="0"/>
                <a:cs typeface="Arial" charset="0"/>
              </a:rPr>
              <a:t>.</a:t>
            </a:r>
            <a:r>
              <a:rPr lang="en-US" sz="3200" baseline="30000" dirty="0">
                <a:latin typeface="Arial" charset="0"/>
                <a:ea typeface="Arial" charset="0"/>
                <a:cs typeface="Arial" charset="0"/>
              </a:rPr>
              <a:t> </a:t>
            </a:r>
            <a:r>
              <a:rPr lang="en-US" sz="3200" dirty="0" smtClean="0">
                <a:latin typeface="Arial" charset="0"/>
                <a:ea typeface="Arial" charset="0"/>
                <a:cs typeface="Arial" charset="0"/>
              </a:rPr>
              <a:t>Goal setting can be guided by goal-setting criteria (or rules) such as </a:t>
            </a:r>
            <a:r>
              <a:rPr lang="en-US" sz="3200" dirty="0" smtClean="0">
                <a:latin typeface="Arial" charset="0"/>
                <a:ea typeface="Arial" charset="0"/>
                <a:cs typeface="Arial" charset="0"/>
                <a:hlinkClick r:id="rId6" tooltip="SMART criteria"/>
              </a:rPr>
              <a:t>SMART criteria</a:t>
            </a:r>
            <a:r>
              <a:rPr lang="en-US" sz="3200" dirty="0" smtClean="0">
                <a:latin typeface="Arial" charset="0"/>
                <a:ea typeface="Arial" charset="0"/>
                <a:cs typeface="Arial" charset="0"/>
              </a:rPr>
              <a:t>.</a:t>
            </a:r>
          </a:p>
          <a:p>
            <a:r>
              <a:rPr lang="en-US" sz="3200" dirty="0" smtClean="0">
                <a:latin typeface="Arial" charset="0"/>
                <a:ea typeface="Arial" charset="0"/>
                <a:cs typeface="Arial" charset="0"/>
              </a:rPr>
              <a:t>The letters S and M usually mean </a:t>
            </a:r>
            <a:r>
              <a:rPr lang="en-US" sz="3200" b="1" dirty="0" smtClean="0">
                <a:latin typeface="Arial" charset="0"/>
                <a:ea typeface="Arial" charset="0"/>
                <a:cs typeface="Arial" charset="0"/>
              </a:rPr>
              <a:t>specific</a:t>
            </a:r>
            <a:r>
              <a:rPr lang="en-US" sz="3200" dirty="0" smtClean="0">
                <a:latin typeface="Arial" charset="0"/>
                <a:ea typeface="Arial" charset="0"/>
                <a:cs typeface="Arial" charset="0"/>
              </a:rPr>
              <a:t> and </a:t>
            </a:r>
            <a:r>
              <a:rPr lang="en-US" sz="3200" b="1" dirty="0" smtClean="0">
                <a:latin typeface="Arial" charset="0"/>
                <a:ea typeface="Arial" charset="0"/>
                <a:cs typeface="Arial" charset="0"/>
              </a:rPr>
              <a:t>measurable</a:t>
            </a:r>
            <a:r>
              <a:rPr lang="en-US" sz="3200" dirty="0" smtClean="0">
                <a:latin typeface="Arial" charset="0"/>
                <a:ea typeface="Arial" charset="0"/>
                <a:cs typeface="Arial" charset="0"/>
              </a:rPr>
              <a:t>. Possibly the most common version has the remaining letters referring to </a:t>
            </a:r>
            <a:r>
              <a:rPr lang="en-US" sz="3200" b="1" dirty="0" smtClean="0">
                <a:latin typeface="Arial" charset="0"/>
                <a:ea typeface="Arial" charset="0"/>
                <a:cs typeface="Arial" charset="0"/>
              </a:rPr>
              <a:t>attainable</a:t>
            </a:r>
            <a:r>
              <a:rPr lang="en-US" sz="3200" dirty="0" smtClean="0">
                <a:latin typeface="Arial" charset="0"/>
                <a:ea typeface="Arial" charset="0"/>
                <a:cs typeface="Arial" charset="0"/>
              </a:rPr>
              <a:t>, </a:t>
            </a:r>
            <a:r>
              <a:rPr lang="en-US" sz="3200" b="1" dirty="0" smtClean="0">
                <a:latin typeface="Arial" charset="0"/>
                <a:ea typeface="Arial" charset="0"/>
                <a:cs typeface="Arial" charset="0"/>
              </a:rPr>
              <a:t>relevant</a:t>
            </a:r>
            <a:r>
              <a:rPr lang="en-US" sz="3200" dirty="0" smtClean="0">
                <a:latin typeface="Arial" charset="0"/>
                <a:ea typeface="Arial" charset="0"/>
                <a:cs typeface="Arial" charset="0"/>
              </a:rPr>
              <a:t> and </a:t>
            </a:r>
            <a:r>
              <a:rPr lang="en-US" sz="3200" b="1" dirty="0" smtClean="0">
                <a:latin typeface="Arial" charset="0"/>
                <a:ea typeface="Arial" charset="0"/>
                <a:cs typeface="Arial" charset="0"/>
              </a:rPr>
              <a:t>time-bound</a:t>
            </a:r>
            <a:r>
              <a:rPr lang="en-US" sz="3200" dirty="0" smtClean="0">
                <a:latin typeface="Arial" charset="0"/>
                <a:ea typeface="Arial" charset="0"/>
                <a:cs typeface="Arial" charset="0"/>
              </a:rPr>
              <a:t>. </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1856543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negotiation</a:t>
            </a:r>
            <a:endParaRPr lang="en-US" dirty="0"/>
          </a:p>
        </p:txBody>
      </p:sp>
      <p:sp>
        <p:nvSpPr>
          <p:cNvPr id="3" name="Content Placeholder 2"/>
          <p:cNvSpPr>
            <a:spLocks noGrp="1"/>
          </p:cNvSpPr>
          <p:nvPr>
            <p:ph idx="1"/>
          </p:nvPr>
        </p:nvSpPr>
        <p:spPr/>
        <p:txBody>
          <a:bodyPr>
            <a:noAutofit/>
          </a:bodyPr>
          <a:lstStyle/>
          <a:p>
            <a:r>
              <a:rPr lang="en-US" sz="3200" dirty="0"/>
              <a:t>The expectations of others largely decide a person's role. When these are clear, role conflict and role ambiguity can reduce. Everyone knows what everyone else expects. Role negotiation is a process for clarifying these expectations. You negotiate with an individual not a group.</a:t>
            </a:r>
          </a:p>
        </p:txBody>
      </p:sp>
    </p:spTree>
    <p:extLst>
      <p:ext uri="{BB962C8B-B14F-4D97-AF65-F5344CB8AC3E}">
        <p14:creationId xmlns:p14="http://schemas.microsoft.com/office/powerpoint/2010/main" val="1916004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Support System</a:t>
            </a:r>
            <a:endParaRPr lang="en-US" dirty="0"/>
          </a:p>
        </p:txBody>
      </p:sp>
      <p:sp>
        <p:nvSpPr>
          <p:cNvPr id="3" name="Content Placeholder 2"/>
          <p:cNvSpPr>
            <a:spLocks noGrp="1"/>
          </p:cNvSpPr>
          <p:nvPr>
            <p:ph idx="1"/>
          </p:nvPr>
        </p:nvSpPr>
        <p:spPr>
          <a:xfrm>
            <a:off x="1855996" y="2497367"/>
            <a:ext cx="9445049" cy="3101983"/>
          </a:xfrm>
        </p:spPr>
        <p:txBody>
          <a:bodyPr>
            <a:noAutofit/>
          </a:bodyPr>
          <a:lstStyle/>
          <a:p>
            <a:r>
              <a:rPr lang="en-US" sz="3200" b="1" dirty="0" smtClean="0">
                <a:latin typeface="Arial" charset="0"/>
                <a:ea typeface="Arial" charset="0"/>
                <a:cs typeface="Arial" charset="0"/>
              </a:rPr>
              <a:t>Social support</a:t>
            </a:r>
            <a:r>
              <a:rPr lang="en-US" sz="3200" dirty="0" smtClean="0">
                <a:latin typeface="Arial" charset="0"/>
                <a:ea typeface="Arial" charset="0"/>
                <a:cs typeface="Arial" charset="0"/>
              </a:rPr>
              <a:t> is the perception and actuality that one is cared for, has assistance available from other people, and that one is part of a supportive </a:t>
            </a:r>
            <a:r>
              <a:rPr lang="en-US" sz="3200" dirty="0" smtClean="0">
                <a:latin typeface="Arial" charset="0"/>
                <a:ea typeface="Arial" charset="0"/>
                <a:cs typeface="Arial" charset="0"/>
                <a:hlinkClick r:id="rId2" tooltip="Social network"/>
              </a:rPr>
              <a:t>social network</a:t>
            </a:r>
            <a:r>
              <a:rPr lang="en-US" sz="3200" dirty="0" smtClean="0">
                <a:latin typeface="Arial" charset="0"/>
                <a:ea typeface="Arial" charset="0"/>
                <a:cs typeface="Arial" charset="0"/>
              </a:rPr>
              <a:t>. These supportive resources can be emotional (e.g., nurturance), tangible (e.g., financial assistance), informational (e.g., advice), or companionship (e.g., sense of belonging) and intangible (e.g., personal advice).</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449253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9252" y="278178"/>
            <a:ext cx="4278994" cy="6579822"/>
          </a:xfrm>
        </p:spPr>
      </p:pic>
    </p:spTree>
    <p:extLst>
      <p:ext uri="{BB962C8B-B14F-4D97-AF65-F5344CB8AC3E}">
        <p14:creationId xmlns:p14="http://schemas.microsoft.com/office/powerpoint/2010/main" val="4857197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Culture</a:t>
            </a:r>
            <a:endParaRPr lang="en-US" dirty="0"/>
          </a:p>
        </p:txBody>
      </p:sp>
      <p:sp>
        <p:nvSpPr>
          <p:cNvPr id="3" name="Content Placeholder 2"/>
          <p:cNvSpPr>
            <a:spLocks noGrp="1"/>
          </p:cNvSpPr>
          <p:nvPr>
            <p:ph idx="1"/>
          </p:nvPr>
        </p:nvSpPr>
        <p:spPr/>
        <p:txBody>
          <a:bodyPr>
            <a:noAutofit/>
          </a:bodyPr>
          <a:lstStyle/>
          <a:p>
            <a:r>
              <a:rPr lang="en-US" sz="3200" dirty="0"/>
              <a:t>Success in managing and preventing stress will depend on the culture in the </a:t>
            </a:r>
            <a:r>
              <a:rPr lang="en-US" sz="3200" dirty="0" err="1"/>
              <a:t>organisation</a:t>
            </a:r>
            <a:r>
              <a:rPr lang="en-US" sz="3200" dirty="0"/>
              <a:t>. Stress should be seen as help- </a:t>
            </a:r>
            <a:r>
              <a:rPr lang="en-US" sz="3200" dirty="0" err="1"/>
              <a:t>ful</a:t>
            </a:r>
            <a:r>
              <a:rPr lang="en-US" sz="3200" dirty="0"/>
              <a:t> information to guide action, not as weakness in </a:t>
            </a:r>
            <a:r>
              <a:rPr lang="en-US" sz="3200" dirty="0" err="1"/>
              <a:t>individu</a:t>
            </a:r>
            <a:r>
              <a:rPr lang="en-US" sz="3200" dirty="0"/>
              <a:t>- </a:t>
            </a:r>
            <a:r>
              <a:rPr lang="en-US" sz="3200" dirty="0" err="1"/>
              <a:t>als</a:t>
            </a:r>
            <a:r>
              <a:rPr lang="en-US" sz="3200" dirty="0"/>
              <a:t>. A culture of openness and understanding, rather than of blame and criticism, is essential </a:t>
            </a:r>
            <a:endParaRPr lang="en-US" sz="32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799721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542661"/>
            <a:ext cx="7729728" cy="1188720"/>
          </a:xfrm>
        </p:spPr>
        <p:txBody>
          <a:bodyPr/>
          <a:lstStyle/>
          <a:p>
            <a:r>
              <a:rPr lang="en-US" dirty="0" smtClean="0"/>
              <a:t>Organization Leadership</a:t>
            </a:r>
            <a:endParaRPr lang="en-US" dirty="0"/>
          </a:p>
        </p:txBody>
      </p:sp>
      <p:sp>
        <p:nvSpPr>
          <p:cNvPr id="3" name="Content Placeholder 2"/>
          <p:cNvSpPr>
            <a:spLocks noGrp="1"/>
          </p:cNvSpPr>
          <p:nvPr>
            <p:ph idx="1"/>
          </p:nvPr>
        </p:nvSpPr>
        <p:spPr>
          <a:xfrm>
            <a:off x="1879442" y="2051891"/>
            <a:ext cx="9187141" cy="3101983"/>
          </a:xfrm>
        </p:spPr>
        <p:txBody>
          <a:bodyPr>
            <a:noAutofit/>
          </a:bodyPr>
          <a:lstStyle/>
          <a:p>
            <a:r>
              <a:rPr lang="en-US" sz="3200" dirty="0"/>
              <a:t>Building this type of culture requires active leadership and role models from the top of the </a:t>
            </a:r>
            <a:r>
              <a:rPr lang="en-US" sz="3200" dirty="0" err="1"/>
              <a:t>organisation</a:t>
            </a:r>
            <a:r>
              <a:rPr lang="en-US" sz="3200" dirty="0"/>
              <a:t>, the development and implementation of a stress policy throughout the </a:t>
            </a:r>
            <a:r>
              <a:rPr lang="en-US" sz="3200" dirty="0" err="1"/>
              <a:t>organisation</a:t>
            </a:r>
            <a:r>
              <a:rPr lang="en-US" sz="3200" dirty="0"/>
              <a:t>, and systems to identify problems early and to review and improve the strategies developed to address them. The policy and its implementation should be negotiated with the relevant trade unions and health and safety committees </a:t>
            </a:r>
          </a:p>
        </p:txBody>
      </p:sp>
    </p:spTree>
    <p:extLst>
      <p:ext uri="{BB962C8B-B14F-4D97-AF65-F5344CB8AC3E}">
        <p14:creationId xmlns:p14="http://schemas.microsoft.com/office/powerpoint/2010/main" val="12038904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351" y="589554"/>
            <a:ext cx="7729728" cy="1188720"/>
          </a:xfrm>
        </p:spPr>
        <p:txBody>
          <a:bodyPr/>
          <a:lstStyle/>
          <a:p>
            <a:r>
              <a:rPr lang="en-US" dirty="0" smtClean="0"/>
              <a:t>Evaluation and feedback</a:t>
            </a:r>
            <a:endParaRPr lang="en-US" dirty="0"/>
          </a:p>
        </p:txBody>
      </p:sp>
      <p:sp>
        <p:nvSpPr>
          <p:cNvPr id="3" name="Content Placeholder 2"/>
          <p:cNvSpPr>
            <a:spLocks noGrp="1"/>
          </p:cNvSpPr>
          <p:nvPr>
            <p:ph idx="1"/>
          </p:nvPr>
        </p:nvSpPr>
        <p:spPr>
          <a:xfrm>
            <a:off x="1715320" y="1958106"/>
            <a:ext cx="9491941" cy="3101983"/>
          </a:xfrm>
        </p:spPr>
        <p:txBody>
          <a:bodyPr>
            <a:noAutofit/>
          </a:bodyPr>
          <a:lstStyle/>
          <a:p>
            <a:r>
              <a:rPr lang="en-US" sz="3200" dirty="0"/>
              <a:t>Last, but by no means least, interventions should be </a:t>
            </a:r>
            <a:r>
              <a:rPr lang="en-US" sz="3200" dirty="0" err="1"/>
              <a:t>evalu</a:t>
            </a:r>
            <a:r>
              <a:rPr lang="en-US" sz="3200" dirty="0"/>
              <a:t>- </a:t>
            </a:r>
            <a:r>
              <a:rPr lang="en-US" sz="3200" dirty="0" err="1"/>
              <a:t>ated</a:t>
            </a:r>
            <a:r>
              <a:rPr lang="en-US" sz="3200" dirty="0"/>
              <a:t>, so that their effectiveness can be assessed. Ideally, the method of achieving this should include a high response rate, valid and reliable measures, and a control group. Two measures that provide a comprehensive analysis of work stress and have been widely used are the Job Content Questionnaire, which includes measures of the predictors of job strain described earlier,18 and the Occupational Stress </a:t>
            </a:r>
            <a:r>
              <a:rPr lang="en-US" sz="3200" dirty="0" smtClean="0"/>
              <a:t>Indicator.</a:t>
            </a:r>
          </a:p>
          <a:p>
            <a:endParaRPr lang="en-US" sz="32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166946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2031"/>
            <a:ext cx="10515600" cy="5754932"/>
          </a:xfrm>
        </p:spPr>
        <p:txBody>
          <a:bodyPr>
            <a:normAutofit/>
          </a:bodyPr>
          <a:lstStyle/>
          <a:p>
            <a:r>
              <a:rPr lang="en-US" sz="3200" dirty="0" smtClean="0"/>
              <a:t>Flextime is a flexible hours schedule that allows workers to alter workday start and finish times. In contrast to traditional work arrangements that require employees to work a standard 9 a.m. to 5 </a:t>
            </a:r>
            <a:r>
              <a:rPr lang="en-US" sz="3200" dirty="0" err="1" smtClean="0"/>
              <a:t>p.m</a:t>
            </a:r>
            <a:endParaRPr lang="en-US" sz="3200" dirty="0" smtClean="0"/>
          </a:p>
          <a:p>
            <a:r>
              <a:rPr lang="en-US" sz="3200" b="1" dirty="0" smtClean="0"/>
              <a:t>Job sharing</a:t>
            </a:r>
            <a:r>
              <a:rPr lang="en-US" sz="3200" dirty="0" smtClean="0"/>
              <a:t> or work </a:t>
            </a:r>
            <a:r>
              <a:rPr lang="en-US" sz="3200" b="1" dirty="0" smtClean="0"/>
              <a:t>sharing</a:t>
            </a:r>
            <a:r>
              <a:rPr lang="en-US" sz="3200" dirty="0" smtClean="0"/>
              <a:t> is an employment arrangement where typically two people are retained on a part-time or reduced-time basis to perform a </a:t>
            </a:r>
            <a:r>
              <a:rPr lang="en-US" sz="3200" b="1" dirty="0" smtClean="0"/>
              <a:t>job</a:t>
            </a:r>
            <a:r>
              <a:rPr lang="en-US" sz="3200" dirty="0" smtClean="0"/>
              <a:t> normally fulfilled by one person working full-time. Since all positions are </a:t>
            </a:r>
            <a:r>
              <a:rPr lang="en-US" sz="3200" b="1" dirty="0" smtClean="0"/>
              <a:t>shared</a:t>
            </a:r>
            <a:r>
              <a:rPr lang="en-US" sz="3200" dirty="0" smtClean="0"/>
              <a:t> thus leads to a net reduction in per-employee income.</a:t>
            </a:r>
          </a:p>
          <a:p>
            <a:endParaRPr lang="en-US" sz="3200" dirty="0">
              <a:latin typeface="Arial" charset="0"/>
              <a:ea typeface="Arial" charset="0"/>
              <a:cs typeface="Arial" charset="0"/>
            </a:endParaRP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1855663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0515600" cy="5872163"/>
          </a:xfrm>
        </p:spPr>
        <p:txBody>
          <a:bodyPr>
            <a:normAutofit lnSpcReduction="10000"/>
          </a:bodyPr>
          <a:lstStyle/>
          <a:p>
            <a:r>
              <a:rPr lang="en-US" sz="3200" dirty="0" smtClean="0"/>
              <a:t>Telecommuting (also known as working from home, or e-commuting) is a work arrangement in which the employee works outside the office, often </a:t>
            </a:r>
            <a:r>
              <a:rPr lang="en-US" sz="3200" dirty="0" smtClean="0">
                <a:hlinkClick r:id="rId2"/>
              </a:rPr>
              <a:t>working from home</a:t>
            </a:r>
            <a:r>
              <a:rPr lang="en-US" sz="3200" dirty="0" smtClean="0"/>
              <a:t> or a location close to home (including coffee shops, libraries, and various other locations).</a:t>
            </a:r>
            <a:endParaRPr lang="en-US" sz="3200" dirty="0"/>
          </a:p>
          <a:p>
            <a:r>
              <a:rPr lang="en-US" sz="3200" dirty="0" smtClean="0"/>
              <a:t>Personal Leave : An employee (including a casual employee) is entitled to two days of unpaid </a:t>
            </a:r>
            <a:r>
              <a:rPr lang="en-US" sz="3200" dirty="0" err="1" smtClean="0"/>
              <a:t>carer's</a:t>
            </a:r>
            <a:r>
              <a:rPr lang="en-US" sz="3200" dirty="0" smtClean="0"/>
              <a:t> </a:t>
            </a:r>
            <a:r>
              <a:rPr lang="en-US" sz="3200" b="1" dirty="0" smtClean="0"/>
              <a:t>leave</a:t>
            </a:r>
            <a:r>
              <a:rPr lang="en-US" sz="3200" dirty="0" smtClean="0"/>
              <a:t> for each occasion when a member of the employee's immediate family or household requires care or support because of a </a:t>
            </a:r>
            <a:r>
              <a:rPr lang="en-US" sz="3200" b="1" dirty="0" smtClean="0"/>
              <a:t>personal</a:t>
            </a:r>
            <a:r>
              <a:rPr lang="en-US" sz="3200" dirty="0" smtClean="0"/>
              <a:t> illness, injury, or an unexpected emergency.</a:t>
            </a:r>
            <a:endParaRPr lang="en-US" sz="3200" dirty="0" smtClean="0">
              <a:latin typeface="Arial" charset="0"/>
              <a:ea typeface="Arial" charset="0"/>
              <a:cs typeface="Arial" charset="0"/>
            </a:endParaRPr>
          </a:p>
          <a:p>
            <a:r>
              <a:rPr lang="en-GB" altLang="en-US" sz="3200" dirty="0" smtClean="0"/>
              <a:t>Childcare facilities : Day care facilities to take care of children in the work place. </a:t>
            </a:r>
          </a:p>
          <a:p>
            <a:endParaRPr lang="en-US" sz="3200" dirty="0" smtClean="0">
              <a:latin typeface="Arial" charset="0"/>
              <a:ea typeface="Arial" charset="0"/>
              <a:cs typeface="Arial" charset="0"/>
            </a:endParaRPr>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43559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436"/>
            <a:ext cx="10515600" cy="1325563"/>
          </a:xfrm>
        </p:spPr>
        <p:txBody>
          <a:bodyPr/>
          <a:lstStyle/>
          <a:p>
            <a:r>
              <a:rPr lang="en-GB" altLang="en-US" dirty="0" smtClean="0"/>
              <a:t>Other stress management practices</a:t>
            </a:r>
            <a:endParaRPr lang="en-US" dirty="0"/>
          </a:p>
        </p:txBody>
      </p:sp>
      <p:sp>
        <p:nvSpPr>
          <p:cNvPr id="3" name="Content Placeholder 2"/>
          <p:cNvSpPr>
            <a:spLocks noGrp="1"/>
          </p:cNvSpPr>
          <p:nvPr>
            <p:ph idx="1"/>
          </p:nvPr>
        </p:nvSpPr>
        <p:spPr>
          <a:xfrm>
            <a:off x="838200" y="900886"/>
            <a:ext cx="10515600" cy="4351338"/>
          </a:xfrm>
        </p:spPr>
        <p:txBody>
          <a:bodyPr>
            <a:noAutofit/>
          </a:bodyPr>
          <a:lstStyle/>
          <a:p>
            <a:r>
              <a:rPr lang="en-GB" altLang="en-US" sz="3600" dirty="0" smtClean="0"/>
              <a:t>Withdrawing from the stressor</a:t>
            </a:r>
          </a:p>
          <a:p>
            <a:pPr lvl="1"/>
            <a:r>
              <a:rPr lang="en-GB" altLang="en-US" sz="3200" dirty="0" smtClean="0"/>
              <a:t>Permanent: better person-job fit</a:t>
            </a:r>
          </a:p>
          <a:p>
            <a:pPr lvl="1"/>
            <a:r>
              <a:rPr lang="en-GB" altLang="en-US" sz="3200" dirty="0" smtClean="0"/>
              <a:t>Temporary: work breaks, vacations</a:t>
            </a:r>
          </a:p>
          <a:p>
            <a:r>
              <a:rPr lang="en-GB" altLang="en-US" sz="3600" dirty="0" smtClean="0"/>
              <a:t>Changing stress perceptions</a:t>
            </a:r>
            <a:endParaRPr lang="en-GB" altLang="en-US" sz="3200" dirty="0" smtClean="0"/>
          </a:p>
          <a:p>
            <a:pPr lvl="1"/>
            <a:r>
              <a:rPr lang="en-GB" altLang="en-US" sz="3200" dirty="0" smtClean="0"/>
              <a:t>self-efficacy, self-leadership</a:t>
            </a:r>
          </a:p>
          <a:p>
            <a:endParaRPr lang="en-US" sz="4800" dirty="0">
              <a:latin typeface="Arial" charset="0"/>
              <a:ea typeface="Arial" charset="0"/>
              <a:cs typeface="Arial" charset="0"/>
            </a:endParaRPr>
          </a:p>
        </p:txBody>
      </p:sp>
    </p:spTree>
    <p:extLst>
      <p:ext uri="{BB962C8B-B14F-4D97-AF65-F5344CB8AC3E}">
        <p14:creationId xmlns:p14="http://schemas.microsoft.com/office/powerpoint/2010/main" val="194930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GB" altLang="en-US" sz="3600" dirty="0"/>
              <a:t>Controlling stress consequences</a:t>
            </a:r>
            <a:endParaRPr lang="en-GB" altLang="en-US" sz="3200" dirty="0"/>
          </a:p>
          <a:p>
            <a:pPr lvl="1"/>
            <a:r>
              <a:rPr lang="en-GB" altLang="en-US" sz="3200" dirty="0"/>
              <a:t>fitness and lifestyle programs</a:t>
            </a:r>
          </a:p>
          <a:p>
            <a:pPr lvl="1"/>
            <a:r>
              <a:rPr lang="en-GB" altLang="en-US" sz="3200" dirty="0"/>
              <a:t>relaxation and meditation</a:t>
            </a:r>
          </a:p>
          <a:p>
            <a:pPr lvl="1"/>
            <a:r>
              <a:rPr lang="en-GB" altLang="en-US" sz="3200" dirty="0"/>
              <a:t>employee counselling</a:t>
            </a:r>
          </a:p>
          <a:p>
            <a:r>
              <a:rPr lang="en-GB" altLang="en-US" sz="3600" dirty="0"/>
              <a:t>Social support</a:t>
            </a:r>
            <a:endParaRPr lang="en-GB" altLang="en-US" sz="3200" dirty="0"/>
          </a:p>
          <a:p>
            <a:pPr lvl="1"/>
            <a:r>
              <a:rPr lang="en-GB" altLang="en-US" sz="3200" dirty="0"/>
              <a:t>emotional and informational</a:t>
            </a:r>
          </a:p>
          <a:p>
            <a:endParaRPr lang="en-US" dirty="0"/>
          </a:p>
        </p:txBody>
      </p:sp>
    </p:spTree>
    <p:extLst>
      <p:ext uri="{BB962C8B-B14F-4D97-AF65-F5344CB8AC3E}">
        <p14:creationId xmlns:p14="http://schemas.microsoft.com/office/powerpoint/2010/main" val="181704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INDIVIDUAL STRESS 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Most interventions to reduce the risk to health associated with stress in the workplace involve both individual and </a:t>
            </a:r>
            <a:r>
              <a:rPr lang="en-US" sz="3200" dirty="0" smtClean="0"/>
              <a:t>organizational </a:t>
            </a:r>
            <a:r>
              <a:rPr lang="en-US" sz="3200" dirty="0"/>
              <a:t>approaches. Individual approaches include training and one-to-one psychology services—clinical, occupational, health or counselling. They should aim to change individual skills and resources and help the individual change their situation. </a:t>
            </a:r>
            <a:endParaRPr lang="en-US" sz="3200" dirty="0" smtClean="0"/>
          </a:p>
          <a:p>
            <a:endParaRPr lang="en-US" sz="3200" dirty="0" smtClean="0"/>
          </a:p>
          <a:p>
            <a:endParaRPr lang="en-US" sz="3200" dirty="0">
              <a:latin typeface="Arial" charset="0"/>
              <a:ea typeface="Arial" charset="0"/>
              <a:cs typeface="Arial" charset="0"/>
            </a:endParaRPr>
          </a:p>
        </p:txBody>
      </p:sp>
    </p:spTree>
    <p:extLst>
      <p:ext uri="{BB962C8B-B14F-4D97-AF65-F5344CB8AC3E}">
        <p14:creationId xmlns:p14="http://schemas.microsoft.com/office/powerpoint/2010/main" val="95863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5494" y="328246"/>
            <a:ext cx="10868072" cy="6283570"/>
          </a:xfrm>
        </p:spPr>
      </p:pic>
    </p:spTree>
    <p:extLst>
      <p:ext uri="{BB962C8B-B14F-4D97-AF65-F5344CB8AC3E}">
        <p14:creationId xmlns:p14="http://schemas.microsoft.com/office/powerpoint/2010/main" val="17368578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2978</TotalTime>
  <Words>1841</Words>
  <Application>Microsoft Macintosh PowerPoint</Application>
  <PresentationFormat>Widescreen</PresentationFormat>
  <Paragraphs>104</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Times New Roman</vt:lpstr>
      <vt:lpstr>Wingdings 3</vt:lpstr>
      <vt:lpstr>Arial</vt:lpstr>
      <vt:lpstr>Ion Boardroom</vt:lpstr>
      <vt:lpstr>Stress Management</vt:lpstr>
      <vt:lpstr>Managing stress at Darlot Mine</vt:lpstr>
      <vt:lpstr>Work-life balance initiatives</vt:lpstr>
      <vt:lpstr>PowerPoint Presentation</vt:lpstr>
      <vt:lpstr>PowerPoint Presentation</vt:lpstr>
      <vt:lpstr>Other stress management practices</vt:lpstr>
      <vt:lpstr>PowerPoint Presentation</vt:lpstr>
      <vt:lpstr>INDIVIDUAL STRESS MANAGEMENT  </vt:lpstr>
      <vt:lpstr>PowerPoint Presentation</vt:lpstr>
      <vt:lpstr>Reframing</vt:lpstr>
      <vt:lpstr>Positive Thinking </vt:lpstr>
      <vt:lpstr>Change your behavior</vt:lpstr>
      <vt:lpstr>Time-Management</vt:lpstr>
      <vt:lpstr>Training helps prevent stress through:</vt:lpstr>
      <vt:lpstr>PowerPoint Presentation</vt:lpstr>
      <vt:lpstr>PowerPoint Presentation</vt:lpstr>
      <vt:lpstr>PowerPoint Presentation</vt:lpstr>
      <vt:lpstr>ORGANISATIONAL STRESS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These studies found that: </vt:lpstr>
      <vt:lpstr>PowerPoint Presentation</vt:lpstr>
      <vt:lpstr>PowerPoint Presentation</vt:lpstr>
      <vt:lpstr>PowerPoint Presentation</vt:lpstr>
      <vt:lpstr>PowerPoint Presentation</vt:lpstr>
      <vt:lpstr>Other tools to help negate work stress by HR</vt:lpstr>
      <vt:lpstr>PowerPoint Presentation</vt:lpstr>
      <vt:lpstr>Goal Setting</vt:lpstr>
      <vt:lpstr>Role negotiation</vt:lpstr>
      <vt:lpstr>Social Support System</vt:lpstr>
      <vt:lpstr>PowerPoint Presentation</vt:lpstr>
      <vt:lpstr>Organization Culture</vt:lpstr>
      <vt:lpstr>Organization Leadership</vt:lpstr>
      <vt:lpstr>Evaluation and feedback</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Oeshwik Ahmed</dc:creator>
  <cp:lastModifiedBy>Oeshwik Ahmed</cp:lastModifiedBy>
  <cp:revision>17</cp:revision>
  <dcterms:created xsi:type="dcterms:W3CDTF">2018-02-03T07:48:23Z</dcterms:created>
  <dcterms:modified xsi:type="dcterms:W3CDTF">2018-04-25T13:42:15Z</dcterms:modified>
</cp:coreProperties>
</file>