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7" r:id="rId14"/>
    <p:sldId id="282" r:id="rId15"/>
    <p:sldId id="268" r:id="rId16"/>
    <p:sldId id="283" r:id="rId17"/>
    <p:sldId id="269" r:id="rId18"/>
    <p:sldId id="284" r:id="rId19"/>
    <p:sldId id="270" r:id="rId20"/>
    <p:sldId id="285" r:id="rId21"/>
    <p:sldId id="271" r:id="rId22"/>
    <p:sldId id="272" r:id="rId23"/>
    <p:sldId id="286" r:id="rId24"/>
    <p:sldId id="274" r:id="rId25"/>
    <p:sldId id="287" r:id="rId26"/>
    <p:sldId id="275" r:id="rId27"/>
    <p:sldId id="276" r:id="rId28"/>
    <p:sldId id="277" r:id="rId29"/>
    <p:sldId id="278" r:id="rId30"/>
    <p:sldId id="279" r:id="rId31"/>
    <p:sldId id="288" r:id="rId32"/>
    <p:sldId id="280"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1"/>
    <p:restoredTop sz="94643"/>
  </p:normalViewPr>
  <p:slideViewPr>
    <p:cSldViewPr snapToGrid="0" snapToObjects="1">
      <p:cViewPr>
        <p:scale>
          <a:sx n="100" d="100"/>
          <a:sy n="100" d="100"/>
        </p:scale>
        <p:origin x="1168"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8EB92-71D1-034C-8D83-D24D30B81FB7}"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B8801-B0BA-884C-B304-22BAD7B07FF8}" type="slidenum">
              <a:rPr lang="en-US" smtClean="0"/>
              <a:t>‹#›</a:t>
            </a:fld>
            <a:endParaRPr lang="en-US"/>
          </a:p>
        </p:txBody>
      </p:sp>
    </p:spTree>
    <p:extLst>
      <p:ext uri="{BB962C8B-B14F-4D97-AF65-F5344CB8AC3E}">
        <p14:creationId xmlns:p14="http://schemas.microsoft.com/office/powerpoint/2010/main" val="186748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BB8801-B0BA-884C-B304-22BAD7B07FF8}" type="slidenum">
              <a:rPr lang="en-US" smtClean="0"/>
              <a:t>1</a:t>
            </a:fld>
            <a:endParaRPr lang="en-US"/>
          </a:p>
        </p:txBody>
      </p:sp>
    </p:spTree>
    <p:extLst>
      <p:ext uri="{BB962C8B-B14F-4D97-AF65-F5344CB8AC3E}">
        <p14:creationId xmlns:p14="http://schemas.microsoft.com/office/powerpoint/2010/main" val="136149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87F7950-0CAC-C941-9A82-0BA1D01477D6}" type="datetime1">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Oeshwik Ahmed, faculty of HRM, Northern University
</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68122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50641-76DD-FB42-B45F-FDF7E145B5B5}"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
</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52044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5FBD5-42F2-D04E-B4C2-A447A887BF46}"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22519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5C095-8EA3-CA42-AF6D-4C15EEF3A578}"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85610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97F03-1BF3-DE4C-B1A7-9083B56CF9E0}"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12541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48A857-E5FC-C14E-8E34-DD6D7FC470A8}" type="datetime1">
              <a:rPr lang="en-US" smtClean="0"/>
              <a:t>4/25/18</a:t>
            </a:fld>
            <a:endParaRPr lang="en-US"/>
          </a:p>
        </p:txBody>
      </p:sp>
      <p:sp>
        <p:nvSpPr>
          <p:cNvPr id="8" name="Footer Placeholder 7"/>
          <p:cNvSpPr>
            <a:spLocks noGrp="1"/>
          </p:cNvSpPr>
          <p:nvPr>
            <p:ph type="ftr" sz="quarter" idx="11"/>
          </p:nvPr>
        </p:nvSpPr>
        <p:spPr/>
        <p:txBody>
          <a:bodyPr/>
          <a:lstStyle/>
          <a:p>
            <a:r>
              <a:rPr lang="en-US" smtClean="0"/>
              <a:t>Oeshwik Ahmed, faculty of HRM, Northern University
</a:t>
            </a:r>
            <a:endParaRPr lang="en-US"/>
          </a:p>
        </p:txBody>
      </p:sp>
      <p:sp>
        <p:nvSpPr>
          <p:cNvPr id="9" name="Slide Number Placeholder 8"/>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906769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ABEE6B-C995-5B4E-8BBA-A8005BAC433E}" type="datetime1">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smtClean="0"/>
              <a:t>Oeshwik Ahmed, faculty of HRM, Northern University
</a:t>
            </a:r>
            <a:endParaRPr lang="en-US"/>
          </a:p>
        </p:txBody>
      </p:sp>
      <p:sp>
        <p:nvSpPr>
          <p:cNvPr id="9" name="Slide Number Placeholder 8"/>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7663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D99AE42-6109-BF45-B433-C8833554F271}"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96554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4680505-5236-6D40-9C62-1EA474A2C0D0}"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47832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96629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579BC-32A2-B641-8432-E79B824BF7C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211967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9D614E-0B83-FF4C-BBAB-D26801A70054}"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
</a:t>
            </a:r>
            <a:endParaRPr lang="en-US"/>
          </a:p>
        </p:txBody>
      </p:sp>
      <p:sp>
        <p:nvSpPr>
          <p:cNvPr id="7" name="Slide Number Placeholder 6"/>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73178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67CC0A-F3D5-D144-8FE9-2EC6BD9A239D}" type="datetime1">
              <a:rPr lang="en-US" smtClean="0"/>
              <a:t>4/25/18</a:t>
            </a:fld>
            <a:endParaRPr lang="en-US"/>
          </a:p>
        </p:txBody>
      </p:sp>
      <p:sp>
        <p:nvSpPr>
          <p:cNvPr id="8" name="Footer Placeholder 7"/>
          <p:cNvSpPr>
            <a:spLocks noGrp="1"/>
          </p:cNvSpPr>
          <p:nvPr>
            <p:ph type="ftr" sz="quarter" idx="11"/>
          </p:nvPr>
        </p:nvSpPr>
        <p:spPr/>
        <p:txBody>
          <a:bodyPr/>
          <a:lstStyle/>
          <a:p>
            <a:r>
              <a:rPr lang="en-US" smtClean="0"/>
              <a:t>Oeshwik Ahmed, faculty of HRM, Northern University
</a:t>
            </a:r>
            <a:endParaRPr lang="en-US"/>
          </a:p>
        </p:txBody>
      </p:sp>
      <p:sp>
        <p:nvSpPr>
          <p:cNvPr id="9" name="Slide Number Placeholder 8"/>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55528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C4837C-BD4C-6F43-8B67-902035D2052B}"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
</a:t>
            </a:r>
            <a:endParaRPr lang="en-US"/>
          </a:p>
        </p:txBody>
      </p:sp>
      <p:sp>
        <p:nvSpPr>
          <p:cNvPr id="5" name="Slide Number Placeholder 4"/>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77893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6C1CB-F43D-BD4D-85CA-AC21947ECC26}" type="datetime1">
              <a:rPr lang="en-US" smtClean="0"/>
              <a:t>4/25/18</a:t>
            </a:fld>
            <a:endParaRPr lang="en-US"/>
          </a:p>
        </p:txBody>
      </p:sp>
      <p:sp>
        <p:nvSpPr>
          <p:cNvPr id="3" name="Footer Placeholder 2"/>
          <p:cNvSpPr>
            <a:spLocks noGrp="1"/>
          </p:cNvSpPr>
          <p:nvPr>
            <p:ph type="ftr" sz="quarter" idx="11"/>
          </p:nvPr>
        </p:nvSpPr>
        <p:spPr/>
        <p:txBody>
          <a:bodyPr/>
          <a:lstStyle/>
          <a:p>
            <a:r>
              <a:rPr lang="en-US" smtClean="0"/>
              <a:t>Oeshwik Ahmed, faculty of HRM, Northern University
</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2768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56AED-EE48-BD48-8D1B-967DF0D3B19B}"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
</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7013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12E41-A660-5E45-8DF9-0B59194F886E}"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
</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AB29D3-1C57-DF41-88C1-5420F3A607C6}" type="slidenum">
              <a:rPr lang="en-US" smtClean="0"/>
              <a:t>‹#›</a:t>
            </a:fld>
            <a:endParaRPr lang="en-US"/>
          </a:p>
        </p:txBody>
      </p:sp>
    </p:spTree>
    <p:extLst>
      <p:ext uri="{BB962C8B-B14F-4D97-AF65-F5344CB8AC3E}">
        <p14:creationId xmlns:p14="http://schemas.microsoft.com/office/powerpoint/2010/main" val="1888577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C8577C8-018E-344D-99B6-1C184BE40FF2}" type="datetime1">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Oeshwik Ahmed, faculty of HRM, Northern University
</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BAB29D3-1C57-DF41-88C1-5420F3A607C6}" type="slidenum">
              <a:rPr lang="en-US" smtClean="0"/>
              <a:t>‹#›</a:t>
            </a:fld>
            <a:endParaRPr lang="en-US"/>
          </a:p>
        </p:txBody>
      </p:sp>
    </p:spTree>
    <p:extLst>
      <p:ext uri="{BB962C8B-B14F-4D97-AF65-F5344CB8AC3E}">
        <p14:creationId xmlns:p14="http://schemas.microsoft.com/office/powerpoint/2010/main" val="13286854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6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200" b="0" i="0" kern="1200" baseline="-250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GRIEVANCE AND GRIEVANCE HANDLING </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Lecture 4</a:t>
            </a:r>
          </a:p>
          <a:p>
            <a:r>
              <a:rPr lang="en-US" dirty="0" err="1" smtClean="0"/>
              <a:t>Oeshwik</a:t>
            </a:r>
            <a:r>
              <a:rPr lang="en-US" dirty="0" smtClean="0"/>
              <a:t> Ahmed, faculty of HRM, Northern University</a:t>
            </a:r>
            <a:endParaRPr lang="en-US" dirty="0"/>
          </a:p>
        </p:txBody>
      </p:sp>
      <p:sp>
        <p:nvSpPr>
          <p:cNvPr id="4" name="Date Placeholder 3"/>
          <p:cNvSpPr>
            <a:spLocks noGrp="1"/>
          </p:cNvSpPr>
          <p:nvPr>
            <p:ph type="dt" sz="half" idx="10"/>
          </p:nvPr>
        </p:nvSpPr>
        <p:spPr/>
        <p:txBody>
          <a:bodyPr/>
          <a:lstStyle/>
          <a:p>
            <a:fld id="{726DA14D-82FF-9B4A-AC1F-9F118B7C23FB}" type="datetime1">
              <a:rPr lang="en-US" smtClean="0"/>
              <a:t>4/25/18</a:t>
            </a:fld>
            <a:endParaRPr lang="en-US" dirty="0"/>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dirty="0"/>
          </a:p>
        </p:txBody>
      </p:sp>
      <p:sp>
        <p:nvSpPr>
          <p:cNvPr id="6" name="Slide Number Placeholder 5"/>
          <p:cNvSpPr>
            <a:spLocks noGrp="1"/>
          </p:cNvSpPr>
          <p:nvPr>
            <p:ph type="sldNum" sz="quarter" idx="12"/>
          </p:nvPr>
        </p:nvSpPr>
        <p:spPr/>
        <p:txBody>
          <a:bodyPr/>
          <a:lstStyle/>
          <a:p>
            <a:fld id="{5BAB29D3-1C57-DF41-88C1-5420F3A607C6}" type="slidenum">
              <a:rPr lang="en-US" smtClean="0"/>
              <a:t>1</a:t>
            </a:fld>
            <a:endParaRPr lang="en-US"/>
          </a:p>
        </p:txBody>
      </p:sp>
    </p:spTree>
    <p:extLst>
      <p:ext uri="{BB962C8B-B14F-4D97-AF65-F5344CB8AC3E}">
        <p14:creationId xmlns:p14="http://schemas.microsoft.com/office/powerpoint/2010/main" val="164239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Grievances</a:t>
            </a:r>
            <a:endParaRPr lang="en-US" dirty="0"/>
          </a:p>
        </p:txBody>
      </p:sp>
      <p:sp>
        <p:nvSpPr>
          <p:cNvPr id="16" name="Content Placeholder 15"/>
          <p:cNvSpPr>
            <a:spLocks noGrp="1"/>
          </p:cNvSpPr>
          <p:nvPr>
            <p:ph idx="1"/>
          </p:nvPr>
        </p:nvSpPr>
        <p:spPr>
          <a:xfrm>
            <a:off x="342900" y="2209800"/>
            <a:ext cx="11607800" cy="3924300"/>
          </a:xfrm>
        </p:spPr>
        <p:txBody>
          <a:bodyPr>
            <a:noAutofit/>
          </a:bodyPr>
          <a:lstStyle/>
          <a:p>
            <a:r>
              <a:rPr lang="en-US" dirty="0" smtClean="0">
                <a:effectLst/>
                <a:latin typeface="Times" charset="0"/>
              </a:rPr>
              <a:t>There may be three forms of grievances in an organization such as- </a:t>
            </a:r>
            <a:endParaRPr lang="en-US" dirty="0" smtClean="0">
              <a:effectLst/>
            </a:endParaRPr>
          </a:p>
          <a:p>
            <a:r>
              <a:rPr lang="en-US" b="1" dirty="0" smtClean="0">
                <a:effectLst/>
                <a:latin typeface="Times" charset="0"/>
              </a:rPr>
              <a:t>1. </a:t>
            </a:r>
            <a:r>
              <a:rPr lang="en-US" b="1" i="1" dirty="0" smtClean="0">
                <a:effectLst/>
                <a:latin typeface="Times" charset="0"/>
              </a:rPr>
              <a:t>Factual: </a:t>
            </a:r>
            <a:r>
              <a:rPr lang="en-US" dirty="0" smtClean="0">
                <a:effectLst/>
                <a:latin typeface="Times" charset="0"/>
              </a:rPr>
              <a:t>When an employee is dissatisfied with his employment because of legitimate or genuine reasons such as violation of employment contract by the employers or unfulfilling of any other factual needs. The grievance is regarded as factual. </a:t>
            </a:r>
            <a:endParaRPr lang="en-US" dirty="0" smtClean="0">
              <a:effectLst/>
            </a:endParaRPr>
          </a:p>
          <a:p>
            <a:endParaRPr lang="en-US" dirty="0"/>
          </a:p>
        </p:txBody>
      </p:sp>
      <p:sp>
        <p:nvSpPr>
          <p:cNvPr id="3" name="Date Placeholder 2"/>
          <p:cNvSpPr>
            <a:spLocks noGrp="1"/>
          </p:cNvSpPr>
          <p:nvPr>
            <p:ph type="dt" sz="half" idx="10"/>
          </p:nvPr>
        </p:nvSpPr>
        <p:spPr/>
        <p:txBody>
          <a:bodyPr/>
          <a:lstStyle/>
          <a:p>
            <a:fld id="{5148FEA3-754C-F047-9BF3-E95759152799}"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
</a:t>
            </a:r>
            <a:endParaRPr lang="en-US"/>
          </a:p>
        </p:txBody>
      </p:sp>
      <p:sp>
        <p:nvSpPr>
          <p:cNvPr id="5" name="Slide Number Placeholder 4"/>
          <p:cNvSpPr>
            <a:spLocks noGrp="1"/>
          </p:cNvSpPr>
          <p:nvPr>
            <p:ph type="sldNum" sz="quarter" idx="12"/>
          </p:nvPr>
        </p:nvSpPr>
        <p:spPr/>
        <p:txBody>
          <a:bodyPr/>
          <a:lstStyle/>
          <a:p>
            <a:fld id="{5BAB29D3-1C57-DF41-88C1-5420F3A607C6}" type="slidenum">
              <a:rPr lang="en-US" smtClean="0"/>
              <a:t>10</a:t>
            </a:fld>
            <a:endParaRPr lang="en-US"/>
          </a:p>
        </p:txBody>
      </p:sp>
    </p:spTree>
    <p:extLst>
      <p:ext uri="{BB962C8B-B14F-4D97-AF65-F5344CB8AC3E}">
        <p14:creationId xmlns:p14="http://schemas.microsoft.com/office/powerpoint/2010/main" val="138201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1110" y="2328084"/>
            <a:ext cx="11630890" cy="4063754"/>
          </a:xfrm>
        </p:spPr>
        <p:txBody>
          <a:bodyPr>
            <a:noAutofit/>
          </a:bodyPr>
          <a:lstStyle/>
          <a:p>
            <a:r>
              <a:rPr lang="en-US" b="1" dirty="0" smtClean="0">
                <a:effectLst/>
                <a:latin typeface="Times" charset="0"/>
              </a:rPr>
              <a:t>2. </a:t>
            </a:r>
            <a:r>
              <a:rPr lang="en-US" b="1" i="1" dirty="0" smtClean="0">
                <a:effectLst/>
                <a:latin typeface="Times" charset="0"/>
              </a:rPr>
              <a:t>Imaginary: </a:t>
            </a:r>
            <a:r>
              <a:rPr lang="en-US" dirty="0" smtClean="0">
                <a:effectLst/>
                <a:latin typeface="Times" charset="0"/>
              </a:rPr>
              <a:t>When an employee is dissatisfied with his employment because of a wrong perception, wrong attitude or wrong information, it gives rise to imaginary grievance. Though for such case the management is not liable but still the responsibility to resolve the problem rests with it. </a:t>
            </a:r>
            <a:endParaRPr lang="en-US" b="1" dirty="0">
              <a:latin typeface="Times" charset="0"/>
            </a:endParaRPr>
          </a:p>
        </p:txBody>
      </p:sp>
      <p:sp>
        <p:nvSpPr>
          <p:cNvPr id="3" name="Date Placeholder 2"/>
          <p:cNvSpPr>
            <a:spLocks noGrp="1"/>
          </p:cNvSpPr>
          <p:nvPr>
            <p:ph type="dt" sz="half" idx="10"/>
          </p:nvPr>
        </p:nvSpPr>
        <p:spPr/>
        <p:txBody>
          <a:bodyPr/>
          <a:lstStyle/>
          <a:p>
            <a:fld id="{8148AC44-5F54-354B-9A18-EB29FB487B25}"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
</a:t>
            </a:r>
            <a:endParaRPr lang="en-US"/>
          </a:p>
        </p:txBody>
      </p:sp>
      <p:sp>
        <p:nvSpPr>
          <p:cNvPr id="5" name="Slide Number Placeholder 4"/>
          <p:cNvSpPr>
            <a:spLocks noGrp="1"/>
          </p:cNvSpPr>
          <p:nvPr>
            <p:ph type="sldNum" sz="quarter" idx="12"/>
          </p:nvPr>
        </p:nvSpPr>
        <p:spPr/>
        <p:txBody>
          <a:bodyPr/>
          <a:lstStyle/>
          <a:p>
            <a:fld id="{5BAB29D3-1C57-DF41-88C1-5420F3A607C6}" type="slidenum">
              <a:rPr lang="en-US" smtClean="0"/>
              <a:t>11</a:t>
            </a:fld>
            <a:endParaRPr lang="en-US"/>
          </a:p>
        </p:txBody>
      </p:sp>
      <p:sp>
        <p:nvSpPr>
          <p:cNvPr id="7" name="Title 1"/>
          <p:cNvSpPr>
            <a:spLocks noGrp="1"/>
          </p:cNvSpPr>
          <p:nvPr>
            <p:ph type="title"/>
          </p:nvPr>
        </p:nvSpPr>
        <p:spPr/>
        <p:txBody>
          <a:bodyPr/>
          <a:lstStyle/>
          <a:p>
            <a:r>
              <a:rPr lang="en-US" dirty="0" smtClean="0"/>
              <a:t>Forms of Grievances</a:t>
            </a:r>
            <a:endParaRPr lang="en-US" dirty="0"/>
          </a:p>
        </p:txBody>
      </p:sp>
    </p:spTree>
    <p:extLst>
      <p:ext uri="{BB962C8B-B14F-4D97-AF65-F5344CB8AC3E}">
        <p14:creationId xmlns:p14="http://schemas.microsoft.com/office/powerpoint/2010/main" val="28628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603500"/>
            <a:ext cx="11287990" cy="3657600"/>
          </a:xfrm>
        </p:spPr>
        <p:txBody>
          <a:bodyPr>
            <a:normAutofit lnSpcReduction="10000"/>
          </a:bodyPr>
          <a:lstStyle/>
          <a:p>
            <a:r>
              <a:rPr lang="en-US" b="1" dirty="0">
                <a:latin typeface="Times" charset="0"/>
              </a:rPr>
              <a:t>3. </a:t>
            </a:r>
            <a:r>
              <a:rPr lang="en-US" b="1" i="1" dirty="0">
                <a:latin typeface="Times" charset="0"/>
              </a:rPr>
              <a:t>Disguised: </a:t>
            </a:r>
            <a:r>
              <a:rPr lang="en-US" dirty="0">
                <a:latin typeface="Times" charset="0"/>
              </a:rPr>
              <a:t>The dissatisfaction among employees in such case may be due to the reasons that are not known to the employees themselves. This dissatisfaction may be due to the pressure from other directions like family, friends, neighbors etc. The manager himself has to detect such grievances and  resolve them through counseling the related employee. </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12</a:t>
            </a:fld>
            <a:endParaRPr lang="en-US"/>
          </a:p>
        </p:txBody>
      </p:sp>
      <p:sp>
        <p:nvSpPr>
          <p:cNvPr id="7" name="Title 1"/>
          <p:cNvSpPr>
            <a:spLocks noGrp="1"/>
          </p:cNvSpPr>
          <p:nvPr>
            <p:ph type="title"/>
          </p:nvPr>
        </p:nvSpPr>
        <p:spPr/>
        <p:txBody>
          <a:bodyPr/>
          <a:lstStyle/>
          <a:p>
            <a:r>
              <a:rPr lang="en-US" dirty="0" smtClean="0"/>
              <a:t>Forms of Grievances</a:t>
            </a:r>
            <a:endParaRPr lang="en-US" dirty="0"/>
          </a:p>
        </p:txBody>
      </p:sp>
    </p:spTree>
    <p:extLst>
      <p:ext uri="{BB962C8B-B14F-4D97-AF65-F5344CB8AC3E}">
        <p14:creationId xmlns:p14="http://schemas.microsoft.com/office/powerpoint/2010/main" val="172481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an Undressed Grievance:</a:t>
            </a:r>
            <a:endParaRPr lang="en-US" dirty="0"/>
          </a:p>
        </p:txBody>
      </p:sp>
      <p:sp>
        <p:nvSpPr>
          <p:cNvPr id="3" name="Content Placeholder 2"/>
          <p:cNvSpPr>
            <a:spLocks noGrp="1"/>
          </p:cNvSpPr>
          <p:nvPr>
            <p:ph idx="1"/>
          </p:nvPr>
        </p:nvSpPr>
        <p:spPr>
          <a:xfrm>
            <a:off x="561110" y="2184400"/>
            <a:ext cx="11303000" cy="3721100"/>
          </a:xfrm>
        </p:spPr>
        <p:txBody>
          <a:bodyPr>
            <a:noAutofit/>
          </a:bodyPr>
          <a:lstStyle/>
          <a:p>
            <a:r>
              <a:rPr lang="en-US" dirty="0" smtClean="0"/>
              <a:t>If </a:t>
            </a:r>
            <a:r>
              <a:rPr lang="en-US" dirty="0"/>
              <a:t>the grievances remain unidentified and thus undressed may have adverse </a:t>
            </a:r>
            <a:r>
              <a:rPr lang="en-US" dirty="0" smtClean="0"/>
              <a:t>effects such as:- </a:t>
            </a:r>
          </a:p>
          <a:p>
            <a:r>
              <a:rPr lang="en-US" dirty="0"/>
              <a:t>It reduces the quality and quantity of production. </a:t>
            </a:r>
          </a:p>
          <a:p>
            <a:r>
              <a:rPr lang="en-US" dirty="0"/>
              <a:t>Increases the wastage of material and thus the cost of production. </a:t>
            </a:r>
          </a:p>
          <a:p>
            <a:r>
              <a:rPr lang="en-US" dirty="0"/>
              <a:t>Increases the rate of absenteeism and rate of accidents at the work place. </a:t>
            </a:r>
          </a:p>
          <a:p>
            <a:endParaRPr lang="en-US" dirty="0">
              <a:effectLst/>
            </a:endParaRPr>
          </a:p>
        </p:txBody>
      </p:sp>
      <p:sp>
        <p:nvSpPr>
          <p:cNvPr id="4" name="Date Placeholder 3"/>
          <p:cNvSpPr>
            <a:spLocks noGrp="1"/>
          </p:cNvSpPr>
          <p:nvPr>
            <p:ph type="dt" sz="half" idx="10"/>
          </p:nvPr>
        </p:nvSpPr>
        <p:spPr/>
        <p:txBody>
          <a:bodyPr/>
          <a:lstStyle/>
          <a:p>
            <a:fld id="{F21F9640-514E-4C44-B731-FBA3EAE3B5D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13</a:t>
            </a:fld>
            <a:endParaRPr lang="en-US"/>
          </a:p>
        </p:txBody>
      </p:sp>
    </p:spTree>
    <p:extLst>
      <p:ext uri="{BB962C8B-B14F-4D97-AF65-F5344CB8AC3E}">
        <p14:creationId xmlns:p14="http://schemas.microsoft.com/office/powerpoint/2010/main" val="206206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It reduces the morale of employees and thus reduces the level of commitment and sincerity of work. </a:t>
            </a:r>
          </a:p>
          <a:p>
            <a:r>
              <a:rPr lang="en-US" dirty="0"/>
              <a:t>Indiscipline cases increases which gives rise to increase in supervision. </a:t>
            </a:r>
          </a:p>
          <a:p>
            <a:r>
              <a:rPr lang="en-US" dirty="0"/>
              <a:t>Increase in industrial conflicts. </a:t>
            </a:r>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14</a:t>
            </a:fld>
            <a:endParaRPr lang="en-US"/>
          </a:p>
        </p:txBody>
      </p:sp>
      <p:sp>
        <p:nvSpPr>
          <p:cNvPr id="7" name="Title 1"/>
          <p:cNvSpPr>
            <a:spLocks noGrp="1"/>
          </p:cNvSpPr>
          <p:nvPr>
            <p:ph type="title"/>
          </p:nvPr>
        </p:nvSpPr>
        <p:spPr/>
        <p:txBody>
          <a:bodyPr/>
          <a:lstStyle/>
          <a:p>
            <a:r>
              <a:rPr lang="en-US" b="1" dirty="0" smtClean="0"/>
              <a:t>Effects of an Undressed Grievance:</a:t>
            </a:r>
            <a:endParaRPr lang="en-US" dirty="0"/>
          </a:p>
        </p:txBody>
      </p:sp>
    </p:spTree>
    <p:extLst>
      <p:ext uri="{BB962C8B-B14F-4D97-AF65-F5344CB8AC3E}">
        <p14:creationId xmlns:p14="http://schemas.microsoft.com/office/powerpoint/2010/main" val="86419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GRIEVANCE PROCEDURE: </a:t>
            </a:r>
            <a:endParaRPr lang="en-US" dirty="0">
              <a:effectLst/>
            </a:endParaRPr>
          </a:p>
        </p:txBody>
      </p:sp>
      <p:sp>
        <p:nvSpPr>
          <p:cNvPr id="3" name="Content Placeholder 2"/>
          <p:cNvSpPr>
            <a:spLocks noGrp="1"/>
          </p:cNvSpPr>
          <p:nvPr>
            <p:ph idx="1"/>
          </p:nvPr>
        </p:nvSpPr>
        <p:spPr>
          <a:xfrm>
            <a:off x="152400" y="2057400"/>
            <a:ext cx="11849100" cy="3124200"/>
          </a:xfrm>
        </p:spPr>
        <p:txBody>
          <a:bodyPr>
            <a:noAutofit/>
          </a:bodyPr>
          <a:lstStyle/>
          <a:p>
            <a:r>
              <a:rPr lang="en-US" sz="3200" dirty="0"/>
              <a:t>In an organization, employees facing problems must be listened carefully and provided with prompt responses. </a:t>
            </a:r>
            <a:endParaRPr lang="en-US" sz="3200" dirty="0" smtClean="0"/>
          </a:p>
          <a:p>
            <a:r>
              <a:rPr lang="en-US" sz="3200" dirty="0" smtClean="0"/>
              <a:t>For </a:t>
            </a:r>
            <a:r>
              <a:rPr lang="en-US" sz="3200" dirty="0"/>
              <a:t>this an effective grievance procedure must be followed by the institution. </a:t>
            </a:r>
            <a:endParaRPr lang="en-US" sz="3200" dirty="0" smtClean="0"/>
          </a:p>
          <a:p>
            <a:r>
              <a:rPr lang="en-US" sz="3200" dirty="0" smtClean="0"/>
              <a:t>Grievance </a:t>
            </a:r>
            <a:r>
              <a:rPr lang="en-US" sz="3200" dirty="0"/>
              <a:t>procedure helps employees to raise their concerns, if any, about their job with the management. </a:t>
            </a:r>
            <a:endParaRPr lang="en-US" sz="3200" dirty="0" smtClean="0"/>
          </a:p>
          <a:p>
            <a:r>
              <a:rPr lang="en-US" sz="3200" dirty="0" smtClean="0"/>
              <a:t>The </a:t>
            </a:r>
            <a:r>
              <a:rPr lang="en-US" sz="3200" dirty="0"/>
              <a:t>concerns may be related to their working conditions, wages, leaves, promotions etc. </a:t>
            </a:r>
          </a:p>
        </p:txBody>
      </p:sp>
      <p:sp>
        <p:nvSpPr>
          <p:cNvPr id="4" name="Date Placeholder 3"/>
          <p:cNvSpPr>
            <a:spLocks noGrp="1"/>
          </p:cNvSpPr>
          <p:nvPr>
            <p:ph type="dt" sz="half" idx="10"/>
          </p:nvPr>
        </p:nvSpPr>
        <p:spPr/>
        <p:txBody>
          <a:bodyPr/>
          <a:lstStyle/>
          <a:p>
            <a:fld id="{6EF5D5E1-D513-CB43-B1C3-BFEC082DF9B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15</a:t>
            </a:fld>
            <a:endParaRPr lang="en-US"/>
          </a:p>
        </p:txBody>
      </p:sp>
    </p:spTree>
    <p:extLst>
      <p:ext uri="{BB962C8B-B14F-4D97-AF65-F5344CB8AC3E}">
        <p14:creationId xmlns:p14="http://schemas.microsoft.com/office/powerpoint/2010/main" val="183004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362200"/>
            <a:ext cx="11630890" cy="4029638"/>
          </a:xfrm>
        </p:spPr>
        <p:txBody>
          <a:bodyPr>
            <a:normAutofit/>
          </a:bodyPr>
          <a:lstStyle/>
          <a:p>
            <a:r>
              <a:rPr lang="en-US" dirty="0"/>
              <a:t>There is a specific procedure adopted by every institution. </a:t>
            </a:r>
            <a:endParaRPr lang="en-US" dirty="0" smtClean="0"/>
          </a:p>
          <a:p>
            <a:r>
              <a:rPr lang="en-US" dirty="0" smtClean="0"/>
              <a:t>This </a:t>
            </a:r>
            <a:r>
              <a:rPr lang="en-US" dirty="0"/>
              <a:t>procedure is made well known to all the employees and they raise their grievances according to that procedure only</a:t>
            </a:r>
            <a:r>
              <a:rPr lang="en-US" dirty="0" smtClean="0"/>
              <a:t>.</a:t>
            </a:r>
          </a:p>
          <a:p>
            <a:r>
              <a:rPr lang="en-US" dirty="0" smtClean="0"/>
              <a:t> </a:t>
            </a:r>
            <a:r>
              <a:rPr lang="en-US" dirty="0"/>
              <a:t>Employees can use the procedure freely without any fear. </a:t>
            </a:r>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16</a:t>
            </a:fld>
            <a:endParaRPr lang="en-US"/>
          </a:p>
        </p:txBody>
      </p:sp>
      <p:sp>
        <p:nvSpPr>
          <p:cNvPr id="7" name="Title 1"/>
          <p:cNvSpPr>
            <a:spLocks noGrp="1"/>
          </p:cNvSpPr>
          <p:nvPr>
            <p:ph type="title"/>
          </p:nvPr>
        </p:nvSpPr>
        <p:spPr/>
        <p:txBody>
          <a:bodyPr/>
          <a:lstStyle/>
          <a:p>
            <a:r>
              <a:rPr lang="en-US" b="1" dirty="0"/>
              <a:t>GRIEVANCE PROCEDURE: </a:t>
            </a:r>
            <a:endParaRPr lang="en-US" dirty="0">
              <a:effectLst/>
            </a:endParaRPr>
          </a:p>
        </p:txBody>
      </p:sp>
    </p:spTree>
    <p:extLst>
      <p:ext uri="{BB962C8B-B14F-4D97-AF65-F5344CB8AC3E}">
        <p14:creationId xmlns:p14="http://schemas.microsoft.com/office/powerpoint/2010/main" val="75551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 </a:t>
            </a:r>
            <a:r>
              <a:rPr lang="en-US" b="1" dirty="0"/>
              <a:t>for Grievance Handling Procedure: </a:t>
            </a:r>
            <a:endParaRPr lang="en-US" dirty="0">
              <a:effectLst/>
            </a:endParaRPr>
          </a:p>
        </p:txBody>
      </p:sp>
      <p:sp>
        <p:nvSpPr>
          <p:cNvPr id="3" name="Content Placeholder 2"/>
          <p:cNvSpPr>
            <a:spLocks noGrp="1"/>
          </p:cNvSpPr>
          <p:nvPr>
            <p:ph idx="1"/>
          </p:nvPr>
        </p:nvSpPr>
        <p:spPr/>
        <p:txBody>
          <a:bodyPr>
            <a:noAutofit/>
          </a:bodyPr>
          <a:lstStyle/>
          <a:p>
            <a:r>
              <a:rPr lang="en-US" dirty="0"/>
              <a:t>Grievance procedure helps an organization to identify and the grievance, its nature and its causes. </a:t>
            </a:r>
          </a:p>
          <a:p>
            <a:r>
              <a:rPr lang="en-US" dirty="0"/>
              <a:t>It provides an organization with an established and well known method of processing grievances. </a:t>
            </a:r>
          </a:p>
        </p:txBody>
      </p:sp>
      <p:sp>
        <p:nvSpPr>
          <p:cNvPr id="4" name="Date Placeholder 3"/>
          <p:cNvSpPr>
            <a:spLocks noGrp="1"/>
          </p:cNvSpPr>
          <p:nvPr>
            <p:ph type="dt" sz="half" idx="10"/>
          </p:nvPr>
        </p:nvSpPr>
        <p:spPr/>
        <p:txBody>
          <a:bodyPr/>
          <a:lstStyle/>
          <a:p>
            <a:fld id="{454CE101-9E2D-2648-86C8-631012532D9F}"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17</a:t>
            </a:fld>
            <a:endParaRPr lang="en-US"/>
          </a:p>
        </p:txBody>
      </p:sp>
    </p:spTree>
    <p:extLst>
      <p:ext uri="{BB962C8B-B14F-4D97-AF65-F5344CB8AC3E}">
        <p14:creationId xmlns:p14="http://schemas.microsoft.com/office/powerpoint/2010/main" val="48082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603500"/>
            <a:ext cx="11082593" cy="3898900"/>
          </a:xfrm>
        </p:spPr>
        <p:txBody>
          <a:bodyPr>
            <a:normAutofit fontScale="92500"/>
          </a:bodyPr>
          <a:lstStyle/>
          <a:p>
            <a:r>
              <a:rPr lang="en-US" dirty="0"/>
              <a:t>The procedure helps employees to show their feelings to the management. The problems which can’t be solved by the first line managers can be easily resolved by it. </a:t>
            </a:r>
          </a:p>
          <a:p>
            <a:r>
              <a:rPr lang="en-US" dirty="0"/>
              <a:t>It helps the management to detect faults in working conditions and take corrective measures for their settlement. </a:t>
            </a:r>
          </a:p>
          <a:p>
            <a:r>
              <a:rPr lang="en-US" dirty="0"/>
              <a:t>It helps in increasing employees’ morale and his productivity. </a:t>
            </a:r>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18</a:t>
            </a:fld>
            <a:endParaRPr lang="en-US"/>
          </a:p>
        </p:txBody>
      </p:sp>
      <p:sp>
        <p:nvSpPr>
          <p:cNvPr id="7" name="Title 1"/>
          <p:cNvSpPr>
            <a:spLocks noGrp="1"/>
          </p:cNvSpPr>
          <p:nvPr>
            <p:ph type="title"/>
          </p:nvPr>
        </p:nvSpPr>
        <p:spPr/>
        <p:txBody>
          <a:bodyPr/>
          <a:lstStyle/>
          <a:p>
            <a:r>
              <a:rPr lang="en-US" b="1" dirty="0" smtClean="0"/>
              <a:t>Need </a:t>
            </a:r>
            <a:r>
              <a:rPr lang="en-US" b="1" dirty="0"/>
              <a:t>for Grievance Handling Procedure: </a:t>
            </a:r>
            <a:endParaRPr lang="en-US" dirty="0">
              <a:effectLst/>
            </a:endParaRPr>
          </a:p>
        </p:txBody>
      </p:sp>
    </p:spTree>
    <p:extLst>
      <p:ext uri="{BB962C8B-B14F-4D97-AF65-F5344CB8AC3E}">
        <p14:creationId xmlns:p14="http://schemas.microsoft.com/office/powerpoint/2010/main" val="199257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146300"/>
            <a:ext cx="11491190" cy="4140200"/>
          </a:xfrm>
        </p:spPr>
        <p:txBody>
          <a:bodyPr>
            <a:noAutofit/>
          </a:bodyPr>
          <a:lstStyle/>
          <a:p>
            <a:r>
              <a:rPr lang="en-US" dirty="0"/>
              <a:t>It helps in keeping a check on the employers if being biased against the </a:t>
            </a:r>
          </a:p>
          <a:p>
            <a:r>
              <a:rPr lang="en-US" dirty="0"/>
              <a:t>workers, as their actions can be challenged by the employees. </a:t>
            </a:r>
          </a:p>
          <a:p>
            <a:r>
              <a:rPr lang="en-US" dirty="0"/>
              <a:t>It helps the management to know the feelings and opinions of their </a:t>
            </a:r>
          </a:p>
        </p:txBody>
      </p:sp>
      <p:sp>
        <p:nvSpPr>
          <p:cNvPr id="4" name="Date Placeholder 3"/>
          <p:cNvSpPr>
            <a:spLocks noGrp="1"/>
          </p:cNvSpPr>
          <p:nvPr>
            <p:ph type="dt" sz="half" idx="10"/>
          </p:nvPr>
        </p:nvSpPr>
        <p:spPr/>
        <p:txBody>
          <a:bodyPr/>
          <a:lstStyle/>
          <a:p>
            <a:fld id="{5EFCE47B-4529-D34A-9ABE-19F589F728C2}"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19</a:t>
            </a:fld>
            <a:endParaRPr lang="en-US"/>
          </a:p>
        </p:txBody>
      </p:sp>
      <p:sp>
        <p:nvSpPr>
          <p:cNvPr id="7" name="Title 1"/>
          <p:cNvSpPr>
            <a:spLocks noGrp="1"/>
          </p:cNvSpPr>
          <p:nvPr>
            <p:ph type="title"/>
          </p:nvPr>
        </p:nvSpPr>
        <p:spPr/>
        <p:txBody>
          <a:bodyPr/>
          <a:lstStyle/>
          <a:p>
            <a:r>
              <a:rPr lang="en-US" b="1" dirty="0" smtClean="0"/>
              <a:t>Need </a:t>
            </a:r>
            <a:r>
              <a:rPr lang="en-US" b="1" dirty="0"/>
              <a:t>for Grievance Handling Procedure: </a:t>
            </a:r>
            <a:endParaRPr lang="en-US" dirty="0">
              <a:effectLst/>
            </a:endParaRPr>
          </a:p>
        </p:txBody>
      </p:sp>
    </p:spTree>
    <p:extLst>
      <p:ext uri="{BB962C8B-B14F-4D97-AF65-F5344CB8AC3E}">
        <p14:creationId xmlns:p14="http://schemas.microsoft.com/office/powerpoint/2010/main" val="11069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MEANING OF GRIEVANCE </a:t>
            </a:r>
            <a:endParaRPr lang="en-US" dirty="0"/>
          </a:p>
        </p:txBody>
      </p:sp>
      <p:sp>
        <p:nvSpPr>
          <p:cNvPr id="3" name="Content Placeholder 2"/>
          <p:cNvSpPr>
            <a:spLocks noGrp="1"/>
          </p:cNvSpPr>
          <p:nvPr>
            <p:ph idx="1"/>
          </p:nvPr>
        </p:nvSpPr>
        <p:spPr/>
        <p:txBody>
          <a:bodyPr>
            <a:normAutofit lnSpcReduction="10000"/>
          </a:bodyPr>
          <a:lstStyle/>
          <a:p>
            <a:r>
              <a:rPr lang="en-US" sz="3200" dirty="0"/>
              <a:t>Grievance refers to any dissatisfaction or sense of injustice which is felt by an employee in relation to his pay, working conditions, leave, recoveries of dues or other aspects of employment. Broadly speaking, “a grievance is any </a:t>
            </a:r>
            <a:r>
              <a:rPr lang="en-US" sz="3200" dirty="0" smtClean="0"/>
              <a:t>dissatisfaction </a:t>
            </a:r>
            <a:r>
              <a:rPr lang="en-US" sz="3200" dirty="0"/>
              <a:t>that adversely affects </a:t>
            </a:r>
            <a:r>
              <a:rPr lang="en-US" sz="3200" dirty="0" err="1"/>
              <a:t>organisational</a:t>
            </a:r>
            <a:r>
              <a:rPr lang="en-US" sz="3200" dirty="0"/>
              <a:t> relations and productivity.” </a:t>
            </a:r>
            <a:endParaRPr lang="en-US" sz="3200" dirty="0" smtClean="0"/>
          </a:p>
        </p:txBody>
      </p:sp>
      <p:sp>
        <p:nvSpPr>
          <p:cNvPr id="4" name="Date Placeholder 3"/>
          <p:cNvSpPr>
            <a:spLocks noGrp="1"/>
          </p:cNvSpPr>
          <p:nvPr>
            <p:ph type="dt" sz="half" idx="10"/>
          </p:nvPr>
        </p:nvSpPr>
        <p:spPr/>
        <p:txBody>
          <a:bodyPr/>
          <a:lstStyle/>
          <a:p>
            <a:fld id="{EC65A8AF-C73C-194B-A22E-472AC76E1A7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a:t>
            </a:fld>
            <a:endParaRPr lang="en-US"/>
          </a:p>
        </p:txBody>
      </p:sp>
    </p:spTree>
    <p:extLst>
      <p:ext uri="{BB962C8B-B14F-4D97-AF65-F5344CB8AC3E}">
        <p14:creationId xmlns:p14="http://schemas.microsoft.com/office/powerpoint/2010/main" val="62930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154" y="2188384"/>
            <a:ext cx="10935446" cy="3586237"/>
          </a:xfrm>
        </p:spPr>
        <p:txBody>
          <a:bodyPr>
            <a:noAutofit/>
          </a:bodyPr>
          <a:lstStyle/>
          <a:p>
            <a:r>
              <a:rPr lang="en-US" dirty="0" smtClean="0"/>
              <a:t>Employees </a:t>
            </a:r>
            <a:r>
              <a:rPr lang="en-US" dirty="0"/>
              <a:t>about the rules and regulation of the organization. </a:t>
            </a:r>
          </a:p>
          <a:p>
            <a:r>
              <a:rPr lang="en-US" dirty="0"/>
              <a:t>It provides uniformity in the grievance handling. </a:t>
            </a:r>
          </a:p>
          <a:p>
            <a:r>
              <a:rPr lang="en-US" dirty="0"/>
              <a:t>It helps in solving conflicts and disputes within an organization and thus </a:t>
            </a:r>
          </a:p>
          <a:p>
            <a:r>
              <a:rPr lang="en-US" dirty="0" smtClean="0"/>
              <a:t>Strengthens </a:t>
            </a:r>
            <a:r>
              <a:rPr lang="en-US" dirty="0"/>
              <a:t>good industrial relations. </a:t>
            </a:r>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dirty="0" err="1" smtClean="0"/>
              <a:t>Oeshwik</a:t>
            </a:r>
            <a:r>
              <a:rPr lang="en-US" dirty="0" smtClean="0"/>
              <a:t> Ahmed, faculty of HRM, Northern University
</a:t>
            </a:r>
            <a:endParaRPr lang="en-US" dirty="0"/>
          </a:p>
        </p:txBody>
      </p:sp>
      <p:sp>
        <p:nvSpPr>
          <p:cNvPr id="6" name="Slide Number Placeholder 5"/>
          <p:cNvSpPr>
            <a:spLocks noGrp="1"/>
          </p:cNvSpPr>
          <p:nvPr>
            <p:ph type="sldNum" sz="quarter" idx="12"/>
          </p:nvPr>
        </p:nvSpPr>
        <p:spPr/>
        <p:txBody>
          <a:bodyPr/>
          <a:lstStyle/>
          <a:p>
            <a:fld id="{5BAB29D3-1C57-DF41-88C1-5420F3A607C6}" type="slidenum">
              <a:rPr lang="en-US" smtClean="0"/>
              <a:t>20</a:t>
            </a:fld>
            <a:endParaRPr lang="en-US"/>
          </a:p>
        </p:txBody>
      </p:sp>
      <p:sp>
        <p:nvSpPr>
          <p:cNvPr id="7" name="Title 1"/>
          <p:cNvSpPr>
            <a:spLocks noGrp="1"/>
          </p:cNvSpPr>
          <p:nvPr>
            <p:ph type="title"/>
          </p:nvPr>
        </p:nvSpPr>
        <p:spPr/>
        <p:txBody>
          <a:bodyPr/>
          <a:lstStyle/>
          <a:p>
            <a:r>
              <a:rPr lang="en-US" b="1" dirty="0" smtClean="0"/>
              <a:t>Need </a:t>
            </a:r>
            <a:r>
              <a:rPr lang="en-US" b="1" dirty="0"/>
              <a:t>for Grievance Handling Procedure: </a:t>
            </a:r>
            <a:endParaRPr lang="en-US" dirty="0">
              <a:effectLst/>
            </a:endParaRPr>
          </a:p>
        </p:txBody>
      </p:sp>
    </p:spTree>
    <p:extLst>
      <p:ext uri="{BB962C8B-B14F-4D97-AF65-F5344CB8AC3E}">
        <p14:creationId xmlns:p14="http://schemas.microsoft.com/office/powerpoint/2010/main" val="168660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Steps </a:t>
            </a:r>
            <a:r>
              <a:rPr lang="en-US" b="1" dirty="0"/>
              <a:t>followed in Grievance Handling Procedure: </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418354" y="2146300"/>
            <a:ext cx="11443446" cy="3416300"/>
          </a:xfrm>
        </p:spPr>
        <p:txBody>
          <a:bodyPr>
            <a:noAutofit/>
          </a:bodyPr>
          <a:lstStyle/>
          <a:p>
            <a:pPr marL="0" indent="0">
              <a:buNone/>
            </a:pPr>
            <a:r>
              <a:rPr lang="en-US" dirty="0" smtClean="0"/>
              <a:t>To handle grievance in a systematic manner certain basic steps are followed as-:</a:t>
            </a:r>
          </a:p>
          <a:p>
            <a:pPr marL="742950" indent="-742950">
              <a:buFont typeface="+mj-lt"/>
              <a:buAutoNum type="arabicPeriod"/>
            </a:pPr>
            <a:r>
              <a:rPr lang="en-US" sz="2400" b="1" i="1" dirty="0"/>
              <a:t>Prompt Actions </a:t>
            </a:r>
            <a:endParaRPr lang="en-US" sz="2400" dirty="0" smtClean="0">
              <a:effectLst/>
            </a:endParaRPr>
          </a:p>
          <a:p>
            <a:pPr marL="742950" indent="-742950">
              <a:buFont typeface="+mj-lt"/>
              <a:buAutoNum type="arabicPeriod"/>
            </a:pPr>
            <a:r>
              <a:rPr lang="en-US" sz="2400" b="1" i="1" dirty="0"/>
              <a:t>Identification of the Problem </a:t>
            </a:r>
            <a:endParaRPr lang="en-US" sz="2400" dirty="0" smtClean="0">
              <a:effectLst/>
            </a:endParaRPr>
          </a:p>
          <a:p>
            <a:pPr marL="742950" indent="-742950">
              <a:buFont typeface="+mj-lt"/>
              <a:buAutoNum type="arabicPeriod"/>
            </a:pPr>
            <a:r>
              <a:rPr lang="en-US" sz="2400" b="1" i="1" dirty="0"/>
              <a:t>Defining Correctly </a:t>
            </a:r>
            <a:endParaRPr lang="en-US" sz="2400" dirty="0" smtClean="0">
              <a:effectLst/>
            </a:endParaRPr>
          </a:p>
          <a:p>
            <a:pPr marL="742950" indent="-742950">
              <a:buFont typeface="+mj-lt"/>
              <a:buAutoNum type="arabicPeriod"/>
            </a:pPr>
            <a:r>
              <a:rPr lang="en-US" sz="2400" b="1" i="1" dirty="0"/>
              <a:t>Collection of Facts </a:t>
            </a:r>
            <a:endParaRPr lang="en-US" sz="2400" dirty="0" smtClean="0">
              <a:effectLst/>
            </a:endParaRPr>
          </a:p>
          <a:p>
            <a:pPr marL="742950" indent="-742950">
              <a:buFont typeface="+mj-lt"/>
              <a:buAutoNum type="arabicPeriod"/>
            </a:pPr>
            <a:r>
              <a:rPr lang="en-US" sz="2400" b="1" i="1" dirty="0" smtClean="0"/>
              <a:t>Analyzing </a:t>
            </a:r>
            <a:r>
              <a:rPr lang="en-US" sz="2400" b="1" i="1" dirty="0"/>
              <a:t>and solving the cause of Grievance </a:t>
            </a:r>
            <a:endParaRPr lang="en-US" sz="2400" dirty="0" smtClean="0">
              <a:effectLst/>
            </a:endParaRPr>
          </a:p>
          <a:p>
            <a:pPr marL="742950" indent="-742950">
              <a:buFont typeface="+mj-lt"/>
              <a:buAutoNum type="arabicPeriod"/>
            </a:pPr>
            <a:r>
              <a:rPr lang="en-US" sz="2400" b="1" i="1" dirty="0"/>
              <a:t>Implementation and Follow up </a:t>
            </a:r>
            <a:endParaRPr lang="en-US" sz="2400" dirty="0" smtClean="0">
              <a:effectLst/>
            </a:endParaRPr>
          </a:p>
          <a:p>
            <a:endParaRPr lang="en-US" dirty="0"/>
          </a:p>
        </p:txBody>
      </p:sp>
      <p:sp>
        <p:nvSpPr>
          <p:cNvPr id="4" name="Date Placeholder 3"/>
          <p:cNvSpPr>
            <a:spLocks noGrp="1"/>
          </p:cNvSpPr>
          <p:nvPr>
            <p:ph type="dt" sz="half" idx="10"/>
          </p:nvPr>
        </p:nvSpPr>
        <p:spPr/>
        <p:txBody>
          <a:bodyPr/>
          <a:lstStyle/>
          <a:p>
            <a:fld id="{93669D81-ECAB-0C48-B445-D8EAD3F2AF4D}"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21</a:t>
            </a:fld>
            <a:endParaRPr lang="en-US"/>
          </a:p>
        </p:txBody>
      </p:sp>
    </p:spTree>
    <p:extLst>
      <p:ext uri="{BB962C8B-B14F-4D97-AF65-F5344CB8AC3E}">
        <p14:creationId xmlns:p14="http://schemas.microsoft.com/office/powerpoint/2010/main" val="10102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followed in Grievance Handling Procedure:</a:t>
            </a:r>
            <a:endParaRPr lang="en-US" dirty="0"/>
          </a:p>
        </p:txBody>
      </p:sp>
      <p:sp>
        <p:nvSpPr>
          <p:cNvPr id="3" name="Content Placeholder 2"/>
          <p:cNvSpPr>
            <a:spLocks noGrp="1"/>
          </p:cNvSpPr>
          <p:nvPr>
            <p:ph idx="1"/>
          </p:nvPr>
        </p:nvSpPr>
        <p:spPr/>
        <p:txBody>
          <a:bodyPr>
            <a:noAutofit/>
          </a:bodyPr>
          <a:lstStyle/>
          <a:p>
            <a:r>
              <a:rPr lang="en-US" b="1" i="1" dirty="0" smtClean="0"/>
              <a:t>1. Prompt </a:t>
            </a:r>
            <a:r>
              <a:rPr lang="en-US" b="1" i="1" dirty="0"/>
              <a:t>Actions: </a:t>
            </a:r>
            <a:r>
              <a:rPr lang="en-US" dirty="0"/>
              <a:t>The sooner the problems are solved, lesser the impact they have. So it’s necessary to settle down the problem as soon as it arose. The first line manager must be trained to recognize and solve such problems promptly and properly. </a:t>
            </a:r>
            <a:endParaRPr lang="en-US" dirty="0" smtClean="0">
              <a:effectLst/>
            </a:endParaRPr>
          </a:p>
        </p:txBody>
      </p:sp>
      <p:sp>
        <p:nvSpPr>
          <p:cNvPr id="4" name="Date Placeholder 3"/>
          <p:cNvSpPr>
            <a:spLocks noGrp="1"/>
          </p:cNvSpPr>
          <p:nvPr>
            <p:ph type="dt" sz="half" idx="10"/>
          </p:nvPr>
        </p:nvSpPr>
        <p:spPr/>
        <p:txBody>
          <a:bodyPr/>
          <a:lstStyle/>
          <a:p>
            <a:fld id="{366EA503-C16E-A44A-9F71-7BAC6883E17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22</a:t>
            </a:fld>
            <a:endParaRPr lang="en-US"/>
          </a:p>
        </p:txBody>
      </p:sp>
    </p:spTree>
    <p:extLst>
      <p:ext uri="{BB962C8B-B14F-4D97-AF65-F5344CB8AC3E}">
        <p14:creationId xmlns:p14="http://schemas.microsoft.com/office/powerpoint/2010/main" val="1543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followed in Grievance Handling Procedure:</a:t>
            </a:r>
            <a:endParaRPr lang="en-US" dirty="0"/>
          </a:p>
        </p:txBody>
      </p:sp>
      <p:sp>
        <p:nvSpPr>
          <p:cNvPr id="3" name="Content Placeholder 2"/>
          <p:cNvSpPr>
            <a:spLocks noGrp="1"/>
          </p:cNvSpPr>
          <p:nvPr>
            <p:ph idx="1"/>
          </p:nvPr>
        </p:nvSpPr>
        <p:spPr/>
        <p:txBody>
          <a:bodyPr/>
          <a:lstStyle/>
          <a:p>
            <a:r>
              <a:rPr lang="en-US" b="1" dirty="0"/>
              <a:t>2. </a:t>
            </a:r>
            <a:r>
              <a:rPr lang="en-US" b="1" i="1" dirty="0"/>
              <a:t>Identification of the Problem: </a:t>
            </a:r>
            <a:r>
              <a:rPr lang="en-US" dirty="0"/>
              <a:t>The supervisor has to identify the problem first, as every time the grievance expressed must not be legitimate, it’s possible that the grievance expressed by the employees may be imaginary, emotional or vague</a:t>
            </a:r>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23</a:t>
            </a:fld>
            <a:endParaRPr lang="en-US"/>
          </a:p>
        </p:txBody>
      </p:sp>
    </p:spTree>
    <p:extLst>
      <p:ext uri="{BB962C8B-B14F-4D97-AF65-F5344CB8AC3E}">
        <p14:creationId xmlns:p14="http://schemas.microsoft.com/office/powerpoint/2010/main" val="135947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235200"/>
            <a:ext cx="11366500" cy="4156638"/>
          </a:xfrm>
        </p:spPr>
        <p:txBody>
          <a:bodyPr>
            <a:noAutofit/>
          </a:bodyPr>
          <a:lstStyle/>
          <a:p>
            <a:r>
              <a:rPr lang="en-US" b="1" dirty="0" smtClean="0">
                <a:effectLst/>
                <a:latin typeface="Times" charset="0"/>
              </a:rPr>
              <a:t>3. </a:t>
            </a:r>
            <a:r>
              <a:rPr lang="en-US" b="1" i="1" dirty="0" smtClean="0">
                <a:effectLst/>
                <a:latin typeface="Times" charset="0"/>
              </a:rPr>
              <a:t>Defining Correctly: </a:t>
            </a:r>
            <a:r>
              <a:rPr lang="en-US" dirty="0" smtClean="0">
                <a:effectLst/>
                <a:latin typeface="Times" charset="0"/>
              </a:rPr>
              <a:t>The problem once identified must be defined properly and accurately by the management. </a:t>
            </a:r>
            <a:endParaRPr lang="en-US" dirty="0" smtClean="0">
              <a:effectLst/>
            </a:endParaRPr>
          </a:p>
          <a:p>
            <a:r>
              <a:rPr lang="en-US" b="1" dirty="0" smtClean="0">
                <a:effectLst/>
                <a:latin typeface="Times" charset="0"/>
              </a:rPr>
              <a:t>4. </a:t>
            </a:r>
            <a:r>
              <a:rPr lang="en-US" b="1" i="1" dirty="0" smtClean="0">
                <a:effectLst/>
                <a:latin typeface="Times" charset="0"/>
              </a:rPr>
              <a:t>Collection of Facts: </a:t>
            </a:r>
            <a:r>
              <a:rPr lang="en-US" dirty="0" smtClean="0">
                <a:effectLst/>
                <a:latin typeface="Times" charset="0"/>
              </a:rPr>
              <a:t>Collection of relevant facts and data from all parties related to grievance is done under this step. The information thus collected is classified as facts, opinions and feelings to avoid distortion of the data. </a:t>
            </a:r>
            <a:endParaRPr lang="en-US" dirty="0" smtClean="0">
              <a:effectLst/>
            </a:endParaRPr>
          </a:p>
          <a:p>
            <a:endParaRPr lang="en-US" dirty="0" smtClean="0">
              <a:effectLst/>
            </a:endParaRPr>
          </a:p>
          <a:p>
            <a:endParaRPr lang="en-US" dirty="0"/>
          </a:p>
        </p:txBody>
      </p:sp>
      <p:sp>
        <p:nvSpPr>
          <p:cNvPr id="4" name="Date Placeholder 3"/>
          <p:cNvSpPr>
            <a:spLocks noGrp="1"/>
          </p:cNvSpPr>
          <p:nvPr>
            <p:ph type="dt" sz="half" idx="10"/>
          </p:nvPr>
        </p:nvSpPr>
        <p:spPr/>
        <p:txBody>
          <a:bodyPr/>
          <a:lstStyle/>
          <a:p>
            <a:fld id="{F89C2FC8-51F4-C346-A48A-FA0BCBA46678}"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24</a:t>
            </a:fld>
            <a:endParaRPr lang="en-US"/>
          </a:p>
        </p:txBody>
      </p:sp>
      <p:sp>
        <p:nvSpPr>
          <p:cNvPr id="7" name="Title 1"/>
          <p:cNvSpPr>
            <a:spLocks noGrp="1"/>
          </p:cNvSpPr>
          <p:nvPr>
            <p:ph type="title"/>
          </p:nvPr>
        </p:nvSpPr>
        <p:spPr/>
        <p:txBody>
          <a:bodyPr/>
          <a:lstStyle/>
          <a:p>
            <a:r>
              <a:rPr lang="en-US" b="1" dirty="0"/>
              <a:t>Steps followed in Grievance Handling Procedure:</a:t>
            </a:r>
            <a:endParaRPr lang="en-US" dirty="0"/>
          </a:p>
        </p:txBody>
      </p:sp>
    </p:spTree>
    <p:extLst>
      <p:ext uri="{BB962C8B-B14F-4D97-AF65-F5344CB8AC3E}">
        <p14:creationId xmlns:p14="http://schemas.microsoft.com/office/powerpoint/2010/main" val="98132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latin typeface="Times" charset="0"/>
              </a:rPr>
              <a:t>5. </a:t>
            </a:r>
            <a:r>
              <a:rPr lang="en-US" b="1" i="1" dirty="0" err="1">
                <a:latin typeface="Times" charset="0"/>
              </a:rPr>
              <a:t>Analysing</a:t>
            </a:r>
            <a:r>
              <a:rPr lang="en-US" b="1" i="1" dirty="0">
                <a:latin typeface="Times" charset="0"/>
              </a:rPr>
              <a:t> and solving the cause of Grievance: </a:t>
            </a:r>
            <a:r>
              <a:rPr lang="en-US" dirty="0">
                <a:latin typeface="Times" charset="0"/>
              </a:rPr>
              <a:t>After collection of facts, the facts are </a:t>
            </a:r>
            <a:r>
              <a:rPr lang="en-US" dirty="0" err="1">
                <a:latin typeface="Times" charset="0"/>
              </a:rPr>
              <a:t>analysed</a:t>
            </a:r>
            <a:r>
              <a:rPr lang="en-US" dirty="0">
                <a:latin typeface="Times" charset="0"/>
              </a:rPr>
              <a:t>, to find out the real cause of grievance. Once the cause is identified, the alternative solutions to the problem are developed </a:t>
            </a:r>
            <a:r>
              <a:rPr lang="en-US" dirty="0"/>
              <a:t>and the best one is selected, to settle the grievance and prevent its reoccurrence. </a:t>
            </a:r>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25</a:t>
            </a:fld>
            <a:endParaRPr lang="en-US"/>
          </a:p>
        </p:txBody>
      </p:sp>
      <p:sp>
        <p:nvSpPr>
          <p:cNvPr id="7" name="Title 1"/>
          <p:cNvSpPr>
            <a:spLocks noGrp="1"/>
          </p:cNvSpPr>
          <p:nvPr>
            <p:ph type="title"/>
          </p:nvPr>
        </p:nvSpPr>
        <p:spPr/>
        <p:txBody>
          <a:bodyPr/>
          <a:lstStyle/>
          <a:p>
            <a:r>
              <a:rPr lang="en-US" b="1" dirty="0"/>
              <a:t>Steps followed in Grievance Handling Procedure:</a:t>
            </a:r>
            <a:endParaRPr lang="en-US" dirty="0"/>
          </a:p>
        </p:txBody>
      </p:sp>
    </p:spTree>
    <p:extLst>
      <p:ext uri="{BB962C8B-B14F-4D97-AF65-F5344CB8AC3E}">
        <p14:creationId xmlns:p14="http://schemas.microsoft.com/office/powerpoint/2010/main" val="246426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054" y="2328085"/>
            <a:ext cx="10973546" cy="3416300"/>
          </a:xfrm>
        </p:spPr>
        <p:txBody>
          <a:bodyPr>
            <a:noAutofit/>
          </a:bodyPr>
          <a:lstStyle/>
          <a:p>
            <a:r>
              <a:rPr lang="en-US" b="1" i="1" smtClean="0"/>
              <a:t>6. </a:t>
            </a:r>
            <a:r>
              <a:rPr lang="en-US" b="1" i="1" dirty="0" smtClean="0"/>
              <a:t>Implementation </a:t>
            </a:r>
            <a:r>
              <a:rPr lang="en-US" b="1" i="1" dirty="0"/>
              <a:t>and Follow up: </a:t>
            </a:r>
            <a:r>
              <a:rPr lang="en-US" dirty="0"/>
              <a:t>The decision so selected is communicated to the employees and implemented immediately by the effective and efficient authority. After implementation the follow up must be done at every stage, to ensure effective and quick implementation. </a:t>
            </a:r>
            <a:endParaRPr lang="en-US" dirty="0" smtClean="0">
              <a:effectLst/>
            </a:endParaRPr>
          </a:p>
          <a:p>
            <a:endParaRPr lang="en-US" dirty="0"/>
          </a:p>
        </p:txBody>
      </p:sp>
      <p:sp>
        <p:nvSpPr>
          <p:cNvPr id="4" name="Date Placeholder 3"/>
          <p:cNvSpPr>
            <a:spLocks noGrp="1"/>
          </p:cNvSpPr>
          <p:nvPr>
            <p:ph type="dt" sz="half" idx="10"/>
          </p:nvPr>
        </p:nvSpPr>
        <p:spPr/>
        <p:txBody>
          <a:bodyPr/>
          <a:lstStyle/>
          <a:p>
            <a:fld id="{672F2F55-2218-D04A-97D7-8E81DA818340}"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26</a:t>
            </a:fld>
            <a:endParaRPr lang="en-US"/>
          </a:p>
        </p:txBody>
      </p:sp>
      <p:sp>
        <p:nvSpPr>
          <p:cNvPr id="7" name="Title 1"/>
          <p:cNvSpPr>
            <a:spLocks noGrp="1"/>
          </p:cNvSpPr>
          <p:nvPr>
            <p:ph type="title"/>
          </p:nvPr>
        </p:nvSpPr>
        <p:spPr/>
        <p:txBody>
          <a:bodyPr/>
          <a:lstStyle/>
          <a:p>
            <a:r>
              <a:rPr lang="en-US" b="1" dirty="0"/>
              <a:t>Steps followed in Grievance Handling Procedure:</a:t>
            </a:r>
            <a:endParaRPr lang="en-US" dirty="0"/>
          </a:p>
        </p:txBody>
      </p:sp>
    </p:spTree>
    <p:extLst>
      <p:ext uri="{BB962C8B-B14F-4D97-AF65-F5344CB8AC3E}">
        <p14:creationId xmlns:p14="http://schemas.microsoft.com/office/powerpoint/2010/main" val="100337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5400" y="476791"/>
            <a:ext cx="4789769" cy="5708109"/>
          </a:xfrm>
        </p:spPr>
      </p:pic>
      <p:sp>
        <p:nvSpPr>
          <p:cNvPr id="2" name="Date Placeholder 1"/>
          <p:cNvSpPr>
            <a:spLocks noGrp="1"/>
          </p:cNvSpPr>
          <p:nvPr>
            <p:ph type="dt" sz="half" idx="10"/>
          </p:nvPr>
        </p:nvSpPr>
        <p:spPr/>
        <p:txBody>
          <a:bodyPr/>
          <a:lstStyle/>
          <a:p>
            <a:fld id="{EB060956-2108-954F-8945-E34B3D687EF8}" type="datetime1">
              <a:rPr lang="en-US" smtClean="0"/>
              <a:t>4/25/18</a:t>
            </a:fld>
            <a:endParaRPr lang="en-US"/>
          </a:p>
        </p:txBody>
      </p:sp>
      <p:sp>
        <p:nvSpPr>
          <p:cNvPr id="3" name="Footer Placeholder 2"/>
          <p:cNvSpPr>
            <a:spLocks noGrp="1"/>
          </p:cNvSpPr>
          <p:nvPr>
            <p:ph type="ftr" sz="quarter" idx="11"/>
          </p:nvPr>
        </p:nvSpPr>
        <p:spPr/>
        <p:txBody>
          <a:bodyPr/>
          <a:lstStyle/>
          <a:p>
            <a:r>
              <a:rPr lang="en-US" smtClean="0"/>
              <a:t>Oeshwik Ahmed, faculty of HRM, Northern University
</a:t>
            </a:r>
            <a:endParaRPr lang="en-US"/>
          </a:p>
        </p:txBody>
      </p:sp>
      <p:sp>
        <p:nvSpPr>
          <p:cNvPr id="5" name="Slide Number Placeholder 4"/>
          <p:cNvSpPr>
            <a:spLocks noGrp="1"/>
          </p:cNvSpPr>
          <p:nvPr>
            <p:ph type="sldNum" sz="quarter" idx="12"/>
          </p:nvPr>
        </p:nvSpPr>
        <p:spPr/>
        <p:txBody>
          <a:bodyPr/>
          <a:lstStyle/>
          <a:p>
            <a:fld id="{5BAB29D3-1C57-DF41-88C1-5420F3A607C6}" type="slidenum">
              <a:rPr lang="en-US" smtClean="0"/>
              <a:t>27</a:t>
            </a:fld>
            <a:endParaRPr lang="en-US"/>
          </a:p>
        </p:txBody>
      </p:sp>
    </p:spTree>
    <p:extLst>
      <p:ext uri="{BB962C8B-B14F-4D97-AF65-F5344CB8AC3E}">
        <p14:creationId xmlns:p14="http://schemas.microsoft.com/office/powerpoint/2010/main" val="1871398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052" y="451938"/>
            <a:ext cx="7755213" cy="5797214"/>
          </a:xfrm>
        </p:spPr>
      </p:pic>
      <p:sp>
        <p:nvSpPr>
          <p:cNvPr id="2" name="Date Placeholder 1"/>
          <p:cNvSpPr>
            <a:spLocks noGrp="1"/>
          </p:cNvSpPr>
          <p:nvPr>
            <p:ph type="dt" sz="half" idx="10"/>
          </p:nvPr>
        </p:nvSpPr>
        <p:spPr/>
        <p:txBody>
          <a:bodyPr/>
          <a:lstStyle/>
          <a:p>
            <a:fld id="{B0080B84-8022-DC44-9A2C-E77EE3D3FEDD}" type="datetime1">
              <a:rPr lang="en-US" smtClean="0"/>
              <a:t>4/25/18</a:t>
            </a:fld>
            <a:endParaRPr lang="en-US"/>
          </a:p>
        </p:txBody>
      </p:sp>
      <p:sp>
        <p:nvSpPr>
          <p:cNvPr id="3" name="Footer Placeholder 2"/>
          <p:cNvSpPr>
            <a:spLocks noGrp="1"/>
          </p:cNvSpPr>
          <p:nvPr>
            <p:ph type="ftr" sz="quarter" idx="11"/>
          </p:nvPr>
        </p:nvSpPr>
        <p:spPr/>
        <p:txBody>
          <a:bodyPr/>
          <a:lstStyle/>
          <a:p>
            <a:r>
              <a:rPr lang="en-US" smtClean="0"/>
              <a:t>Oeshwik Ahmed, faculty of HRM, Northern University
</a:t>
            </a:r>
            <a:endParaRPr lang="en-US"/>
          </a:p>
        </p:txBody>
      </p:sp>
      <p:sp>
        <p:nvSpPr>
          <p:cNvPr id="5" name="Slide Number Placeholder 4"/>
          <p:cNvSpPr>
            <a:spLocks noGrp="1"/>
          </p:cNvSpPr>
          <p:nvPr>
            <p:ph type="sldNum" sz="quarter" idx="12"/>
          </p:nvPr>
        </p:nvSpPr>
        <p:spPr/>
        <p:txBody>
          <a:bodyPr/>
          <a:lstStyle/>
          <a:p>
            <a:fld id="{5BAB29D3-1C57-DF41-88C1-5420F3A607C6}" type="slidenum">
              <a:rPr lang="en-US" smtClean="0"/>
              <a:t>28</a:t>
            </a:fld>
            <a:endParaRPr lang="en-US"/>
          </a:p>
        </p:txBody>
      </p:sp>
    </p:spTree>
    <p:extLst>
      <p:ext uri="{BB962C8B-B14F-4D97-AF65-F5344CB8AC3E}">
        <p14:creationId xmlns:p14="http://schemas.microsoft.com/office/powerpoint/2010/main" val="1449556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63416"/>
            <a:ext cx="8761413" cy="706964"/>
          </a:xfrm>
        </p:spPr>
        <p:txBody>
          <a:bodyPr>
            <a:normAutofit fontScale="90000"/>
          </a:bodyPr>
          <a:lstStyle/>
          <a:p>
            <a:r>
              <a:rPr lang="en-US" b="1" dirty="0"/>
              <a:t>Grievance Procedure Steps in </a:t>
            </a:r>
            <a:r>
              <a:rPr lang="en-US" b="1" dirty="0" err="1"/>
              <a:t>Unionised</a:t>
            </a:r>
            <a:r>
              <a:rPr lang="en-US" b="1" dirty="0"/>
              <a:t> Organizations </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732060" y="2209800"/>
            <a:ext cx="11244040" cy="1701800"/>
          </a:xfrm>
        </p:spPr>
        <p:txBody>
          <a:bodyPr>
            <a:noAutofit/>
          </a:bodyPr>
          <a:lstStyle/>
          <a:p>
            <a:pPr marL="0" indent="0">
              <a:buNone/>
            </a:pPr>
            <a:r>
              <a:rPr lang="en-US" sz="2800" dirty="0"/>
              <a:t>In a unionized </a:t>
            </a:r>
            <a:r>
              <a:rPr lang="en-US" sz="2800" dirty="0" err="1"/>
              <a:t>organisation</a:t>
            </a:r>
            <a:r>
              <a:rPr lang="en-US" sz="2800" dirty="0"/>
              <a:t>, the operation of the grievance may contain the following steps</a:t>
            </a:r>
            <a:r>
              <a:rPr lang="en-US" sz="3200" dirty="0"/>
              <a:t>: </a:t>
            </a:r>
            <a:endParaRPr lang="en-US" sz="3200" dirty="0" smtClean="0">
              <a:effectLst/>
            </a:endParaRPr>
          </a:p>
          <a:p>
            <a:r>
              <a:rPr lang="en-US" sz="2800" b="1" dirty="0"/>
              <a:t>Step 1: </a:t>
            </a:r>
            <a:r>
              <a:rPr lang="en-US" sz="2800" dirty="0"/>
              <a:t>The aggrieved employee verbally explains his grievance to his immediate supervisor or in a conference or a discussion specifically arranged </a:t>
            </a:r>
            <a:r>
              <a:rPr lang="en-US" sz="2800" dirty="0" smtClean="0"/>
              <a:t>for </a:t>
            </a:r>
            <a:r>
              <a:rPr lang="en-US" sz="2800" dirty="0"/>
              <a:t>the purpose. The employee seeks satisfaction from his supervisor. </a:t>
            </a:r>
            <a:endParaRPr lang="en-US" sz="2800" dirty="0" smtClean="0">
              <a:effectLst/>
            </a:endParaRPr>
          </a:p>
          <a:p>
            <a:r>
              <a:rPr lang="en-US" sz="2800" dirty="0"/>
              <a:t>The grievance can be settled if the supervisor has been properly trained for the purpose, and if he adheres strictly to a basic problem-solving method. </a:t>
            </a:r>
            <a:endParaRPr lang="en-US" sz="2800" dirty="0" smtClean="0">
              <a:effectLst/>
            </a:endParaRPr>
          </a:p>
          <a:p>
            <a:endParaRPr lang="en-US" sz="3000" dirty="0"/>
          </a:p>
        </p:txBody>
      </p:sp>
      <p:sp>
        <p:nvSpPr>
          <p:cNvPr id="4" name="Date Placeholder 3"/>
          <p:cNvSpPr>
            <a:spLocks noGrp="1"/>
          </p:cNvSpPr>
          <p:nvPr>
            <p:ph type="dt" sz="half" idx="10"/>
          </p:nvPr>
        </p:nvSpPr>
        <p:spPr/>
        <p:txBody>
          <a:bodyPr/>
          <a:lstStyle/>
          <a:p>
            <a:fld id="{FDDB268A-B7D9-A549-95EA-28E8964361E5}"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29</a:t>
            </a:fld>
            <a:endParaRPr lang="en-US"/>
          </a:p>
        </p:txBody>
      </p:sp>
    </p:spTree>
    <p:extLst>
      <p:ext uri="{BB962C8B-B14F-4D97-AF65-F5344CB8AC3E}">
        <p14:creationId xmlns:p14="http://schemas.microsoft.com/office/powerpoint/2010/main" val="54392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Grievance may sometimes be expressed and sometimes not. Even sometimes, it may not be valid also. The grievance arises when the employee feels that something’s happening or going to happen unfair and unjust to him in the organization. </a:t>
            </a:r>
          </a:p>
          <a:p>
            <a:endParaRPr lang="en-US" sz="3200" dirty="0"/>
          </a:p>
        </p:txBody>
      </p:sp>
      <p:sp>
        <p:nvSpPr>
          <p:cNvPr id="4" name="Date Placeholder 3"/>
          <p:cNvSpPr>
            <a:spLocks noGrp="1"/>
          </p:cNvSpPr>
          <p:nvPr>
            <p:ph type="dt" sz="half" idx="10"/>
          </p:nvPr>
        </p:nvSpPr>
        <p:spPr/>
        <p:txBody>
          <a:bodyPr/>
          <a:lstStyle/>
          <a:p>
            <a:fld id="{377D9A21-52FE-8A45-8315-267FFAE4C1F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3</a:t>
            </a:fld>
            <a:endParaRPr lang="en-US"/>
          </a:p>
        </p:txBody>
      </p:sp>
      <p:sp>
        <p:nvSpPr>
          <p:cNvPr id="7" name="Title 1"/>
          <p:cNvSpPr>
            <a:spLocks noGrp="1"/>
          </p:cNvSpPr>
          <p:nvPr>
            <p:ph type="title"/>
          </p:nvPr>
        </p:nvSpPr>
        <p:spPr/>
        <p:txBody>
          <a:bodyPr/>
          <a:lstStyle/>
          <a:p>
            <a:r>
              <a:rPr lang="en-US" b="1" dirty="0"/>
              <a:t>MEANING OF GRIEVANCE </a:t>
            </a:r>
            <a:endParaRPr lang="en-US" dirty="0"/>
          </a:p>
        </p:txBody>
      </p:sp>
    </p:spTree>
    <p:extLst>
      <p:ext uri="{BB962C8B-B14F-4D97-AF65-F5344CB8AC3E}">
        <p14:creationId xmlns:p14="http://schemas.microsoft.com/office/powerpoint/2010/main" val="137742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328084"/>
            <a:ext cx="11465790" cy="3679015"/>
          </a:xfrm>
        </p:spPr>
        <p:txBody>
          <a:bodyPr>
            <a:noAutofit/>
          </a:bodyPr>
          <a:lstStyle/>
          <a:p>
            <a:r>
              <a:rPr lang="en-US" b="1" dirty="0"/>
              <a:t>Step 2: </a:t>
            </a:r>
            <a:r>
              <a:rPr lang="en-US" dirty="0"/>
              <a:t>The second step begins when the grievance is not settled by the supervisor. In this case, it is sent to a higher level manager with a note in which are mentioned the time, place and nature of the action to which the employee objects. The higher level manager goes into the grievance and gives his decision on the matter. </a:t>
            </a:r>
            <a:endParaRPr lang="en-US" dirty="0" smtClean="0">
              <a:effectLst/>
            </a:endParaRPr>
          </a:p>
        </p:txBody>
      </p:sp>
      <p:sp>
        <p:nvSpPr>
          <p:cNvPr id="4" name="Date Placeholder 3"/>
          <p:cNvSpPr>
            <a:spLocks noGrp="1"/>
          </p:cNvSpPr>
          <p:nvPr>
            <p:ph type="dt" sz="half" idx="10"/>
          </p:nvPr>
        </p:nvSpPr>
        <p:spPr/>
        <p:txBody>
          <a:bodyPr/>
          <a:lstStyle/>
          <a:p>
            <a:fld id="{003809A7-4949-F847-8A5E-6803D26BCEFC}"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30</a:t>
            </a:fld>
            <a:endParaRPr lang="en-US"/>
          </a:p>
        </p:txBody>
      </p:sp>
      <p:sp>
        <p:nvSpPr>
          <p:cNvPr id="7" name="Title 1"/>
          <p:cNvSpPr>
            <a:spLocks noGrp="1"/>
          </p:cNvSpPr>
          <p:nvPr>
            <p:ph type="title"/>
          </p:nvPr>
        </p:nvSpPr>
        <p:spPr/>
        <p:txBody>
          <a:bodyPr>
            <a:normAutofit fontScale="90000"/>
          </a:bodyPr>
          <a:lstStyle/>
          <a:p>
            <a:r>
              <a:rPr lang="en-US" b="1" dirty="0"/>
              <a:t>Grievance Procedure Steps in </a:t>
            </a:r>
            <a:r>
              <a:rPr lang="en-US" b="1" dirty="0" err="1"/>
              <a:t>Unionised</a:t>
            </a:r>
            <a:r>
              <a:rPr lang="en-US" b="1" dirty="0"/>
              <a:t> Organizations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1840650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603500"/>
            <a:ext cx="11199090" cy="3788338"/>
          </a:xfrm>
        </p:spPr>
        <p:txBody>
          <a:bodyPr>
            <a:normAutofit fontScale="85000" lnSpcReduction="20000"/>
          </a:bodyPr>
          <a:lstStyle/>
          <a:p>
            <a:r>
              <a:rPr lang="en-US" b="1" dirty="0"/>
              <a:t>Step 3</a:t>
            </a:r>
            <a:r>
              <a:rPr lang="en-US" dirty="0"/>
              <a:t>: This means that the grievance is to be submitted to the Grievance Committee since the decisions of the supervisor and of the higher level manager have not solved the problem. This committee, which is composed of some fellow-employees, the shop steward or a </a:t>
            </a:r>
          </a:p>
          <a:p>
            <a:r>
              <a:rPr lang="en-US" dirty="0"/>
              <a:t>combination of union and management representatives, considers the record and may suggest a possible solution. </a:t>
            </a:r>
          </a:p>
          <a:p>
            <a:r>
              <a:rPr lang="en-US" dirty="0"/>
              <a:t>It may call upon the grievant to accept the employer's proposed settlement. </a:t>
            </a:r>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31</a:t>
            </a:fld>
            <a:endParaRPr lang="en-US"/>
          </a:p>
        </p:txBody>
      </p:sp>
      <p:sp>
        <p:nvSpPr>
          <p:cNvPr id="7" name="Title 1"/>
          <p:cNvSpPr>
            <a:spLocks noGrp="1"/>
          </p:cNvSpPr>
          <p:nvPr>
            <p:ph type="title"/>
          </p:nvPr>
        </p:nvSpPr>
        <p:spPr/>
        <p:txBody>
          <a:bodyPr>
            <a:normAutofit fontScale="90000"/>
          </a:bodyPr>
          <a:lstStyle/>
          <a:p>
            <a:r>
              <a:rPr lang="en-US" b="1" dirty="0"/>
              <a:t>Grievance Procedure Steps in </a:t>
            </a:r>
            <a:r>
              <a:rPr lang="en-US" b="1" dirty="0" err="1"/>
              <a:t>Unionised</a:t>
            </a:r>
            <a:r>
              <a:rPr lang="en-US" b="1" dirty="0"/>
              <a:t> Organizations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77529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10035785" cy="3416300"/>
          </a:xfrm>
        </p:spPr>
        <p:txBody>
          <a:bodyPr>
            <a:noAutofit/>
          </a:bodyPr>
          <a:lstStyle/>
          <a:p>
            <a:r>
              <a:rPr lang="en-US" b="1" dirty="0"/>
              <a:t>Step 4: </a:t>
            </a:r>
            <a:r>
              <a:rPr lang="en-US" dirty="0"/>
              <a:t>If the decision or suggestion of the Grievance Committee is not accepted by the grievant, he may approach the management or the corporate executive</a:t>
            </a:r>
            <a:r>
              <a:rPr lang="en-US"/>
              <a:t>. </a:t>
            </a:r>
            <a:endParaRPr lang="en-US" dirty="0" smtClean="0">
              <a:effectLst/>
            </a:endParaRPr>
          </a:p>
        </p:txBody>
      </p:sp>
      <p:sp>
        <p:nvSpPr>
          <p:cNvPr id="4" name="Date Placeholder 3"/>
          <p:cNvSpPr>
            <a:spLocks noGrp="1"/>
          </p:cNvSpPr>
          <p:nvPr>
            <p:ph type="dt" sz="half" idx="10"/>
          </p:nvPr>
        </p:nvSpPr>
        <p:spPr/>
        <p:txBody>
          <a:bodyPr/>
          <a:lstStyle/>
          <a:p>
            <a:fld id="{527460E6-4E20-8541-BDAF-23E36204CECE}"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32</a:t>
            </a:fld>
            <a:endParaRPr lang="en-US"/>
          </a:p>
        </p:txBody>
      </p:sp>
      <p:sp>
        <p:nvSpPr>
          <p:cNvPr id="7" name="Title 1"/>
          <p:cNvSpPr>
            <a:spLocks noGrp="1"/>
          </p:cNvSpPr>
          <p:nvPr>
            <p:ph type="title"/>
          </p:nvPr>
        </p:nvSpPr>
        <p:spPr/>
        <p:txBody>
          <a:bodyPr>
            <a:normAutofit fontScale="90000"/>
          </a:bodyPr>
          <a:lstStyle/>
          <a:p>
            <a:r>
              <a:rPr lang="en-US" b="1" dirty="0"/>
              <a:t>Grievance Procedure Steps in </a:t>
            </a:r>
            <a:r>
              <a:rPr lang="en-US" b="1" dirty="0" err="1"/>
              <a:t>Unionised</a:t>
            </a:r>
            <a:r>
              <a:rPr lang="en-US" b="1" dirty="0"/>
              <a:t> Organizations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125176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Grievance Procedure Steps in </a:t>
            </a:r>
            <a:r>
              <a:rPr lang="en-US" b="1" dirty="0" err="1"/>
              <a:t>Unionised</a:t>
            </a:r>
            <a:r>
              <a:rPr lang="en-US" b="1"/>
              <a:t> Organizations</a:t>
            </a:r>
            <a:endParaRPr lang="en-US"/>
          </a:p>
        </p:txBody>
      </p:sp>
      <p:sp>
        <p:nvSpPr>
          <p:cNvPr id="3" name="Content Placeholder 2"/>
          <p:cNvSpPr>
            <a:spLocks noGrp="1"/>
          </p:cNvSpPr>
          <p:nvPr>
            <p:ph idx="1"/>
          </p:nvPr>
        </p:nvSpPr>
        <p:spPr>
          <a:xfrm>
            <a:off x="561110" y="2603500"/>
            <a:ext cx="10818090" cy="3416300"/>
          </a:xfrm>
        </p:spPr>
        <p:txBody>
          <a:bodyPr>
            <a:normAutofit/>
          </a:bodyPr>
          <a:lstStyle/>
          <a:p>
            <a:r>
              <a:rPr lang="en-US" dirty="0"/>
              <a:t>Step 5: The final step is taken when the grievance is referred to an arbitrator who is acceptable to the employee as well as the management. </a:t>
            </a:r>
          </a:p>
          <a:p>
            <a:r>
              <a:rPr lang="en-US" dirty="0"/>
              <a:t>They may agree beforehand that the arbitrator's award will be final and binding on both the parties. </a:t>
            </a:r>
          </a:p>
          <a:p>
            <a:endParaRPr lang="en-US" dirty="0"/>
          </a:p>
          <a:p>
            <a:endParaRPr lang="en-US" dirty="0"/>
          </a:p>
        </p:txBody>
      </p:sp>
      <p:sp>
        <p:nvSpPr>
          <p:cNvPr id="4" name="Date Placeholder 3"/>
          <p:cNvSpPr>
            <a:spLocks noGrp="1"/>
          </p:cNvSpPr>
          <p:nvPr>
            <p:ph type="dt" sz="half" idx="10"/>
          </p:nvPr>
        </p:nvSpPr>
        <p:spPr/>
        <p:txBody>
          <a:bodyPr/>
          <a:lstStyle/>
          <a:p>
            <a:fld id="{B3370AFA-AA7D-8F44-801E-66736F89F91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33</a:t>
            </a:fld>
            <a:endParaRPr lang="en-US"/>
          </a:p>
        </p:txBody>
      </p:sp>
    </p:spTree>
    <p:extLst>
      <p:ext uri="{BB962C8B-B14F-4D97-AF65-F5344CB8AC3E}">
        <p14:creationId xmlns:p14="http://schemas.microsoft.com/office/powerpoint/2010/main" val="141313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2357120"/>
            <a:ext cx="10485120" cy="3901440"/>
          </a:xfrm>
        </p:spPr>
        <p:txBody>
          <a:bodyPr>
            <a:normAutofit fontScale="92500" lnSpcReduction="20000"/>
          </a:bodyPr>
          <a:lstStyle/>
          <a:p>
            <a:r>
              <a:rPr lang="en-US" sz="3200" dirty="0"/>
              <a:t>Complaints affecting one or more individual workers in respect of their wage </a:t>
            </a:r>
            <a:r>
              <a:rPr lang="en-US" sz="3200" dirty="0" smtClean="0"/>
              <a:t>payments</a:t>
            </a:r>
            <a:r>
              <a:rPr lang="en-US" sz="3200" dirty="0"/>
              <a:t>, overtime, leave, transfer, promotions, seniority, work assignment, and </a:t>
            </a:r>
            <a:r>
              <a:rPr lang="en-US" sz="3200" dirty="0" smtClean="0"/>
              <a:t>discharge </a:t>
            </a:r>
            <a:r>
              <a:rPr lang="en-US" sz="3200" dirty="0"/>
              <a:t>would constitute grievance. </a:t>
            </a:r>
            <a:endParaRPr lang="en-US" sz="3200" dirty="0" smtClean="0"/>
          </a:p>
          <a:p>
            <a:r>
              <a:rPr lang="en-US" sz="3200" dirty="0" smtClean="0"/>
              <a:t>Where </a:t>
            </a:r>
            <a:r>
              <a:rPr lang="en-US" sz="3200" dirty="0"/>
              <a:t>the points at dispute are of general </a:t>
            </a:r>
            <a:r>
              <a:rPr lang="en-US" sz="3200" dirty="0" smtClean="0"/>
              <a:t>applicability </a:t>
            </a:r>
            <a:r>
              <a:rPr lang="en-US" sz="3200" dirty="0"/>
              <a:t>or considerable magnitude, they will fall outside the scope of this </a:t>
            </a:r>
            <a:r>
              <a:rPr lang="en-US" sz="3200" dirty="0" smtClean="0"/>
              <a:t>procedure</a:t>
            </a:r>
            <a:r>
              <a:rPr lang="en-US" sz="3200" dirty="0"/>
              <a:t>. However, some type of grievances may be beneficial for the </a:t>
            </a:r>
            <a:r>
              <a:rPr lang="en-US" sz="3200" dirty="0" smtClean="0"/>
              <a:t>organizations</a:t>
            </a:r>
            <a:r>
              <a:rPr lang="en-US" sz="3200" dirty="0"/>
              <a:t>, as it may direct the attention of management towards improving the working conditions, incentive plans, leave plans </a:t>
            </a:r>
            <a:r>
              <a:rPr lang="en-US" sz="3200" dirty="0" smtClean="0"/>
              <a:t>etc. </a:t>
            </a:r>
          </a:p>
          <a:p>
            <a:endParaRPr lang="en-US" sz="3200" dirty="0"/>
          </a:p>
        </p:txBody>
      </p:sp>
      <p:sp>
        <p:nvSpPr>
          <p:cNvPr id="4" name="Date Placeholder 3"/>
          <p:cNvSpPr>
            <a:spLocks noGrp="1"/>
          </p:cNvSpPr>
          <p:nvPr>
            <p:ph type="dt" sz="half" idx="10"/>
          </p:nvPr>
        </p:nvSpPr>
        <p:spPr/>
        <p:txBody>
          <a:bodyPr/>
          <a:lstStyle/>
          <a:p>
            <a:fld id="{6C352A60-B31A-2C4B-8443-A9BA13509311}"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4</a:t>
            </a:fld>
            <a:endParaRPr lang="en-US"/>
          </a:p>
        </p:txBody>
      </p:sp>
      <p:sp>
        <p:nvSpPr>
          <p:cNvPr id="7" name="Title 1"/>
          <p:cNvSpPr>
            <a:spLocks noGrp="1"/>
          </p:cNvSpPr>
          <p:nvPr>
            <p:ph type="title"/>
          </p:nvPr>
        </p:nvSpPr>
        <p:spPr/>
        <p:txBody>
          <a:bodyPr/>
          <a:lstStyle/>
          <a:p>
            <a:r>
              <a:rPr lang="en-US" b="1" dirty="0"/>
              <a:t>MEANING OF GRIEVANCE </a:t>
            </a:r>
            <a:endParaRPr lang="en-US" dirty="0"/>
          </a:p>
        </p:txBody>
      </p:sp>
    </p:spTree>
    <p:extLst>
      <p:ext uri="{BB962C8B-B14F-4D97-AF65-F5344CB8AC3E}">
        <p14:creationId xmlns:p14="http://schemas.microsoft.com/office/powerpoint/2010/main" val="79644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10" y="2509520"/>
            <a:ext cx="10818090" cy="3510280"/>
          </a:xfrm>
        </p:spPr>
        <p:txBody>
          <a:bodyPr>
            <a:normAutofit fontScale="92500"/>
          </a:bodyPr>
          <a:lstStyle/>
          <a:p>
            <a:r>
              <a:rPr lang="en-US" sz="3200" dirty="0"/>
              <a:t>When grievances, generally, minor one are not expressed by the employees they just accumulate and lead to major conflicts inside the organization such as lockouts, strikes or any other collective disputes. Therefore, proper administration of grievance and grievance handling is necessary in an organization as unattended grievances may lead to frustration, low productivity, increase rate of absenteeism, feeling of discontent etc. </a:t>
            </a:r>
          </a:p>
        </p:txBody>
      </p:sp>
      <p:sp>
        <p:nvSpPr>
          <p:cNvPr id="4" name="Date Placeholder 3"/>
          <p:cNvSpPr>
            <a:spLocks noGrp="1"/>
          </p:cNvSpPr>
          <p:nvPr>
            <p:ph type="dt" sz="half" idx="10"/>
          </p:nvPr>
        </p:nvSpPr>
        <p:spPr/>
        <p:txBody>
          <a:bodyPr/>
          <a:lstStyle/>
          <a:p>
            <a:fld id="{30027104-9BBC-D344-9B53-47BC135842B3}"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5</a:t>
            </a:fld>
            <a:endParaRPr lang="en-US"/>
          </a:p>
        </p:txBody>
      </p:sp>
      <p:sp>
        <p:nvSpPr>
          <p:cNvPr id="7" name="Title 1"/>
          <p:cNvSpPr>
            <a:spLocks noGrp="1"/>
          </p:cNvSpPr>
          <p:nvPr>
            <p:ph type="title"/>
          </p:nvPr>
        </p:nvSpPr>
        <p:spPr/>
        <p:txBody>
          <a:bodyPr/>
          <a:lstStyle/>
          <a:p>
            <a:r>
              <a:rPr lang="en-US" b="1" dirty="0"/>
              <a:t>MEANING OF GRIEVANCE </a:t>
            </a:r>
            <a:endParaRPr lang="en-US" dirty="0"/>
          </a:p>
        </p:txBody>
      </p:sp>
    </p:spTree>
    <p:extLst>
      <p:ext uri="{BB962C8B-B14F-4D97-AF65-F5344CB8AC3E}">
        <p14:creationId xmlns:p14="http://schemas.microsoft.com/office/powerpoint/2010/main" val="206352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Grievances: </a:t>
            </a:r>
            <a:endParaRPr lang="en-US" dirty="0"/>
          </a:p>
        </p:txBody>
      </p:sp>
      <p:sp>
        <p:nvSpPr>
          <p:cNvPr id="3" name="Content Placeholder 2"/>
          <p:cNvSpPr>
            <a:spLocks noGrp="1"/>
          </p:cNvSpPr>
          <p:nvPr>
            <p:ph idx="1"/>
          </p:nvPr>
        </p:nvSpPr>
        <p:spPr>
          <a:xfrm>
            <a:off x="561110" y="2326640"/>
            <a:ext cx="10396966" cy="3749040"/>
          </a:xfrm>
        </p:spPr>
        <p:txBody>
          <a:bodyPr>
            <a:normAutofit/>
          </a:bodyPr>
          <a:lstStyle/>
          <a:p>
            <a:pPr marL="0" indent="0">
              <a:buNone/>
            </a:pPr>
            <a:r>
              <a:rPr lang="en-US" sz="3200" b="1" i="1" dirty="0"/>
              <a:t>1. Concerning Working Conditions:- </a:t>
            </a:r>
            <a:endParaRPr lang="en-US" sz="3200" b="1" i="1" dirty="0" smtClean="0"/>
          </a:p>
          <a:p>
            <a:r>
              <a:rPr lang="en-US" sz="3200" dirty="0" smtClean="0"/>
              <a:t>Unsafe </a:t>
            </a:r>
            <a:r>
              <a:rPr lang="en-US" sz="3200" dirty="0"/>
              <a:t>and unpleasant working conditions</a:t>
            </a:r>
            <a:r>
              <a:rPr lang="en-US" sz="3200" dirty="0" smtClean="0"/>
              <a:t>.</a:t>
            </a:r>
          </a:p>
          <a:p>
            <a:r>
              <a:rPr lang="en-US" sz="3200" dirty="0" smtClean="0"/>
              <a:t>Inadequate </a:t>
            </a:r>
            <a:r>
              <a:rPr lang="en-US" sz="3200" dirty="0"/>
              <a:t>toilet facilities, dirty toilets, etc. </a:t>
            </a:r>
            <a:endParaRPr lang="en-US" sz="3200" dirty="0" smtClean="0"/>
          </a:p>
          <a:p>
            <a:r>
              <a:rPr lang="en-US" sz="3200" dirty="0" smtClean="0"/>
              <a:t>Non-availability </a:t>
            </a:r>
            <a:r>
              <a:rPr lang="en-US" sz="3200" dirty="0"/>
              <a:t>of necessary raw material, tools and machines</a:t>
            </a:r>
            <a:r>
              <a:rPr lang="en-US" sz="3200" dirty="0" smtClean="0"/>
              <a:t>.</a:t>
            </a:r>
          </a:p>
          <a:p>
            <a:r>
              <a:rPr lang="en-US" sz="3200" dirty="0" smtClean="0"/>
              <a:t>Misfit </a:t>
            </a:r>
            <a:r>
              <a:rPr lang="en-US" sz="3200" dirty="0"/>
              <a:t>between worker’s ability and job. </a:t>
            </a:r>
            <a:endParaRPr lang="en-US" sz="3200" dirty="0" smtClean="0"/>
          </a:p>
          <a:p>
            <a:endParaRPr lang="en-US" sz="3200" dirty="0"/>
          </a:p>
        </p:txBody>
      </p:sp>
      <p:sp>
        <p:nvSpPr>
          <p:cNvPr id="4" name="Date Placeholder 3"/>
          <p:cNvSpPr>
            <a:spLocks noGrp="1"/>
          </p:cNvSpPr>
          <p:nvPr>
            <p:ph type="dt" sz="half" idx="10"/>
          </p:nvPr>
        </p:nvSpPr>
        <p:spPr/>
        <p:txBody>
          <a:bodyPr/>
          <a:lstStyle/>
          <a:p>
            <a:fld id="{C48B8317-B86E-8E4C-918E-60DC9165792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6</a:t>
            </a:fld>
            <a:endParaRPr lang="en-US"/>
          </a:p>
        </p:txBody>
      </p:sp>
    </p:spTree>
    <p:extLst>
      <p:ext uri="{BB962C8B-B14F-4D97-AF65-F5344CB8AC3E}">
        <p14:creationId xmlns:p14="http://schemas.microsoft.com/office/powerpoint/2010/main" val="155809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990" y="2410460"/>
            <a:ext cx="10941713" cy="3837940"/>
          </a:xfrm>
        </p:spPr>
        <p:txBody>
          <a:bodyPr>
            <a:normAutofit fontScale="92500" lnSpcReduction="10000"/>
          </a:bodyPr>
          <a:lstStyle/>
          <a:p>
            <a:pPr marL="0" indent="0">
              <a:buNone/>
            </a:pPr>
            <a:r>
              <a:rPr lang="en-US" sz="3200" b="1" i="1" dirty="0" smtClean="0"/>
              <a:t>2. Concerning Management Policy and Practices:- </a:t>
            </a:r>
            <a:endParaRPr lang="en-US" sz="3200" dirty="0" smtClean="0"/>
          </a:p>
          <a:p>
            <a:r>
              <a:rPr lang="en-US" sz="3200" dirty="0" smtClean="0"/>
              <a:t>Wage </a:t>
            </a:r>
            <a:r>
              <a:rPr lang="en-US" sz="3200" dirty="0"/>
              <a:t>rate and its payment. </a:t>
            </a:r>
          </a:p>
          <a:p>
            <a:r>
              <a:rPr lang="en-US" sz="3200" dirty="0"/>
              <a:t>Incentive. </a:t>
            </a:r>
          </a:p>
          <a:p>
            <a:r>
              <a:rPr lang="en-US" sz="3200" dirty="0"/>
              <a:t>Seniority. </a:t>
            </a:r>
          </a:p>
          <a:p>
            <a:r>
              <a:rPr lang="en-US" sz="3200" dirty="0"/>
              <a:t>Promotion. </a:t>
            </a:r>
          </a:p>
          <a:p>
            <a:r>
              <a:rPr lang="en-US" sz="3200" dirty="0"/>
              <a:t>Transfer. </a:t>
            </a:r>
          </a:p>
          <a:p>
            <a:r>
              <a:rPr lang="en-US" sz="3200" dirty="0"/>
              <a:t>Fines, punishments and penalties. </a:t>
            </a:r>
          </a:p>
          <a:p>
            <a:endParaRPr lang="en-US" sz="3200" dirty="0"/>
          </a:p>
        </p:txBody>
      </p:sp>
      <p:sp>
        <p:nvSpPr>
          <p:cNvPr id="4" name="Date Placeholder 3"/>
          <p:cNvSpPr>
            <a:spLocks noGrp="1"/>
          </p:cNvSpPr>
          <p:nvPr>
            <p:ph type="dt" sz="half" idx="10"/>
          </p:nvPr>
        </p:nvSpPr>
        <p:spPr/>
        <p:txBody>
          <a:bodyPr/>
          <a:lstStyle/>
          <a:p>
            <a:fld id="{DF4E663B-FD47-184C-8A20-D439ECB27292}"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7</a:t>
            </a:fld>
            <a:endParaRPr lang="en-US"/>
          </a:p>
        </p:txBody>
      </p:sp>
      <p:sp>
        <p:nvSpPr>
          <p:cNvPr id="7" name="Title 1"/>
          <p:cNvSpPr>
            <a:spLocks noGrp="1"/>
          </p:cNvSpPr>
          <p:nvPr>
            <p:ph type="title"/>
          </p:nvPr>
        </p:nvSpPr>
        <p:spPr/>
        <p:txBody>
          <a:bodyPr/>
          <a:lstStyle/>
          <a:p>
            <a:r>
              <a:rPr lang="en-US" b="1" dirty="0"/>
              <a:t>Causes of Grievances: </a:t>
            </a:r>
            <a:endParaRPr lang="en-US" dirty="0"/>
          </a:p>
        </p:txBody>
      </p:sp>
    </p:spTree>
    <p:extLst>
      <p:ext uri="{BB962C8B-B14F-4D97-AF65-F5344CB8AC3E}">
        <p14:creationId xmlns:p14="http://schemas.microsoft.com/office/powerpoint/2010/main" val="86026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640" y="2265680"/>
            <a:ext cx="10841063" cy="4126158"/>
          </a:xfrm>
        </p:spPr>
        <p:txBody>
          <a:bodyPr>
            <a:normAutofit/>
          </a:bodyPr>
          <a:lstStyle/>
          <a:p>
            <a:pPr marL="0" indent="0">
              <a:buNone/>
            </a:pPr>
            <a:r>
              <a:rPr lang="en-US" sz="3200" b="1" i="1" dirty="0"/>
              <a:t>3. Concerning Violation of Rules and Regulations:- </a:t>
            </a:r>
            <a:endParaRPr lang="en-US" sz="3200" dirty="0" smtClean="0"/>
          </a:p>
          <a:p>
            <a:r>
              <a:rPr lang="en-US" sz="3200" dirty="0"/>
              <a:t>Organizational rules and regulations. </a:t>
            </a:r>
          </a:p>
          <a:p>
            <a:r>
              <a:rPr lang="en-US" sz="3200" dirty="0"/>
              <a:t>Civic laws. </a:t>
            </a:r>
          </a:p>
          <a:p>
            <a:r>
              <a:rPr lang="en-US" sz="3200" dirty="0"/>
              <a:t>Past practices. </a:t>
            </a:r>
          </a:p>
          <a:p>
            <a:r>
              <a:rPr lang="en-US" sz="3200" dirty="0"/>
              <a:t>Procedure of collective </a:t>
            </a:r>
            <a:r>
              <a:rPr lang="en-US" sz="3200" dirty="0" smtClean="0"/>
              <a:t>bargaining </a:t>
            </a:r>
            <a:endParaRPr lang="en-US" sz="3200" dirty="0"/>
          </a:p>
        </p:txBody>
      </p:sp>
      <p:sp>
        <p:nvSpPr>
          <p:cNvPr id="4" name="Date Placeholder 3"/>
          <p:cNvSpPr>
            <a:spLocks noGrp="1"/>
          </p:cNvSpPr>
          <p:nvPr>
            <p:ph type="dt" sz="half" idx="10"/>
          </p:nvPr>
        </p:nvSpPr>
        <p:spPr/>
        <p:txBody>
          <a:bodyPr/>
          <a:lstStyle/>
          <a:p>
            <a:fld id="{211614CA-01BA-3840-8D67-5E9D46869C23}"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8</a:t>
            </a:fld>
            <a:endParaRPr lang="en-US"/>
          </a:p>
        </p:txBody>
      </p:sp>
      <p:sp>
        <p:nvSpPr>
          <p:cNvPr id="7" name="Title 1"/>
          <p:cNvSpPr>
            <a:spLocks noGrp="1"/>
          </p:cNvSpPr>
          <p:nvPr>
            <p:ph type="title"/>
          </p:nvPr>
        </p:nvSpPr>
        <p:spPr/>
        <p:txBody>
          <a:bodyPr/>
          <a:lstStyle/>
          <a:p>
            <a:r>
              <a:rPr lang="en-US" b="1" dirty="0"/>
              <a:t>Causes of Grievances: </a:t>
            </a:r>
            <a:endParaRPr lang="en-US" dirty="0"/>
          </a:p>
        </p:txBody>
      </p:sp>
    </p:spTree>
    <p:extLst>
      <p:ext uri="{BB962C8B-B14F-4D97-AF65-F5344CB8AC3E}">
        <p14:creationId xmlns:p14="http://schemas.microsoft.com/office/powerpoint/2010/main" val="145202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200" b="1" i="1" dirty="0" smtClean="0"/>
              <a:t>4. Concerning </a:t>
            </a:r>
            <a:r>
              <a:rPr lang="en-US" sz="3200" b="1" i="1" dirty="0"/>
              <a:t>Personality Traits:- </a:t>
            </a:r>
            <a:endParaRPr lang="en-US" sz="3200" dirty="0" smtClean="0"/>
          </a:p>
          <a:p>
            <a:r>
              <a:rPr lang="en-US" sz="3200" dirty="0"/>
              <a:t>Fault-finding attitude. </a:t>
            </a:r>
          </a:p>
          <a:p>
            <a:r>
              <a:rPr lang="en-US" sz="3200" dirty="0"/>
              <a:t>Over-ambitious. </a:t>
            </a:r>
          </a:p>
          <a:p>
            <a:r>
              <a:rPr lang="en-US" sz="3200" dirty="0"/>
              <a:t>Mental-tension. </a:t>
            </a:r>
          </a:p>
          <a:p>
            <a:r>
              <a:rPr lang="en-US" sz="3200" dirty="0"/>
              <a:t>Negative approach to life. </a:t>
            </a:r>
          </a:p>
          <a:p>
            <a:r>
              <a:rPr lang="en-US" sz="3200" dirty="0"/>
              <a:t>Excessive ego feelings. </a:t>
            </a:r>
          </a:p>
        </p:txBody>
      </p:sp>
      <p:sp>
        <p:nvSpPr>
          <p:cNvPr id="4" name="Date Placeholder 3"/>
          <p:cNvSpPr>
            <a:spLocks noGrp="1"/>
          </p:cNvSpPr>
          <p:nvPr>
            <p:ph type="dt" sz="half" idx="10"/>
          </p:nvPr>
        </p:nvSpPr>
        <p:spPr/>
        <p:txBody>
          <a:bodyPr/>
          <a:lstStyle/>
          <a:p>
            <a:fld id="{FD75E91E-CFBB-4944-A3E1-622FEE73036B}"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
</a:t>
            </a:r>
            <a:endParaRPr lang="en-US"/>
          </a:p>
        </p:txBody>
      </p:sp>
      <p:sp>
        <p:nvSpPr>
          <p:cNvPr id="6" name="Slide Number Placeholder 5"/>
          <p:cNvSpPr>
            <a:spLocks noGrp="1"/>
          </p:cNvSpPr>
          <p:nvPr>
            <p:ph type="sldNum" sz="quarter" idx="12"/>
          </p:nvPr>
        </p:nvSpPr>
        <p:spPr/>
        <p:txBody>
          <a:bodyPr/>
          <a:lstStyle/>
          <a:p>
            <a:fld id="{5BAB29D3-1C57-DF41-88C1-5420F3A607C6}" type="slidenum">
              <a:rPr lang="en-US" smtClean="0"/>
              <a:t>9</a:t>
            </a:fld>
            <a:endParaRPr lang="en-US"/>
          </a:p>
        </p:txBody>
      </p:sp>
      <p:sp>
        <p:nvSpPr>
          <p:cNvPr id="7" name="Title 1"/>
          <p:cNvSpPr>
            <a:spLocks noGrp="1"/>
          </p:cNvSpPr>
          <p:nvPr>
            <p:ph type="title"/>
          </p:nvPr>
        </p:nvSpPr>
        <p:spPr/>
        <p:txBody>
          <a:bodyPr/>
          <a:lstStyle/>
          <a:p>
            <a:r>
              <a:rPr lang="en-US" b="1" dirty="0"/>
              <a:t>Causes of Grievances: </a:t>
            </a:r>
            <a:endParaRPr lang="en-US" dirty="0"/>
          </a:p>
        </p:txBody>
      </p:sp>
    </p:spTree>
    <p:extLst>
      <p:ext uri="{BB962C8B-B14F-4D97-AF65-F5344CB8AC3E}">
        <p14:creationId xmlns:p14="http://schemas.microsoft.com/office/powerpoint/2010/main" val="691247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id="{B6DDE1A6-0016-FE4F-96D3-8D458FC4AA73}" vid="{7A9E5324-4B12-254D-8F54-7B189377B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Template>
  <TotalTime>30</TotalTime>
  <Words>2013</Words>
  <Application>Microsoft Macintosh PowerPoint</Application>
  <PresentationFormat>Widescreen</PresentationFormat>
  <Paragraphs>214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Times</vt:lpstr>
      <vt:lpstr>Times New Roman</vt:lpstr>
      <vt:lpstr>Wingdings 3</vt:lpstr>
      <vt:lpstr>Arial</vt:lpstr>
      <vt:lpstr>Lecture Purple</vt:lpstr>
      <vt:lpstr>GRIEVANCE AND GRIEVANCE HANDLING  </vt:lpstr>
      <vt:lpstr>MEANING OF GRIEVANCE </vt:lpstr>
      <vt:lpstr>MEANING OF GRIEVANCE </vt:lpstr>
      <vt:lpstr>MEANING OF GRIEVANCE </vt:lpstr>
      <vt:lpstr>MEANING OF GRIEVANCE </vt:lpstr>
      <vt:lpstr>Causes of Grievances: </vt:lpstr>
      <vt:lpstr>Causes of Grievances: </vt:lpstr>
      <vt:lpstr>Causes of Grievances: </vt:lpstr>
      <vt:lpstr>Causes of Grievances: </vt:lpstr>
      <vt:lpstr>Forms of Grievances</vt:lpstr>
      <vt:lpstr>Forms of Grievances</vt:lpstr>
      <vt:lpstr>Forms of Grievances</vt:lpstr>
      <vt:lpstr>Effects of an Undressed Grievance:</vt:lpstr>
      <vt:lpstr>Effects of an Undressed Grievance:</vt:lpstr>
      <vt:lpstr>GRIEVANCE PROCEDURE: </vt:lpstr>
      <vt:lpstr>GRIEVANCE PROCEDURE: </vt:lpstr>
      <vt:lpstr>Need for Grievance Handling Procedure: </vt:lpstr>
      <vt:lpstr>Need for Grievance Handling Procedure: </vt:lpstr>
      <vt:lpstr>Need for Grievance Handling Procedure: </vt:lpstr>
      <vt:lpstr>Need for Grievance Handling Procedure: </vt:lpstr>
      <vt:lpstr>Steps followed in Grievance Handling Procedure:  </vt:lpstr>
      <vt:lpstr>Steps followed in Grievance Handling Procedure:</vt:lpstr>
      <vt:lpstr>Steps followed in Grievance Handling Procedure:</vt:lpstr>
      <vt:lpstr>Steps followed in Grievance Handling Procedure:</vt:lpstr>
      <vt:lpstr>Steps followed in Grievance Handling Procedure:</vt:lpstr>
      <vt:lpstr>Steps followed in Grievance Handling Procedure:</vt:lpstr>
      <vt:lpstr>PowerPoint Presentation</vt:lpstr>
      <vt:lpstr>PowerPoint Presentation</vt:lpstr>
      <vt:lpstr>Grievance Procedure Steps in Unionised Organizations  </vt:lpstr>
      <vt:lpstr>Grievance Procedure Steps in Unionised Organizations  </vt:lpstr>
      <vt:lpstr>Grievance Procedure Steps in Unionised Organizations  </vt:lpstr>
      <vt:lpstr>Grievance Procedure Steps in Unionised Organizations  </vt:lpstr>
      <vt:lpstr>Grievance Procedure Steps in Unionised Organizations</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GRIEVANCE AND GRIEVANCE HANDLING  </dc:title>
  <dc:creator>Oeshwik Ahmed</dc:creator>
  <cp:lastModifiedBy>Oeshwik Ahmed</cp:lastModifiedBy>
  <cp:revision>6</cp:revision>
  <dcterms:created xsi:type="dcterms:W3CDTF">2018-03-31T08:16:48Z</dcterms:created>
  <dcterms:modified xsi:type="dcterms:W3CDTF">2018-04-25T17:20:11Z</dcterms:modified>
</cp:coreProperties>
</file>