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00"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47"/>
    <p:restoredTop sz="94674"/>
  </p:normalViewPr>
  <p:slideViewPr>
    <p:cSldViewPr snapToGrid="0" snapToObjects="1">
      <p:cViewPr varScale="1">
        <p:scale>
          <a:sx n="121" d="100"/>
          <a:sy n="121"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A6844-26DE-E043-A96E-C9C75834E65F}" type="datetimeFigureOut">
              <a:rPr lang="en-US" smtClean="0"/>
              <a:t>5/14/18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1C378F-7927-E244-89CD-6FC65DEB9810}" type="slidenum">
              <a:rPr lang="en-US" smtClean="0"/>
              <a:t>‹#›</a:t>
            </a:fld>
            <a:endParaRPr lang="en-US"/>
          </a:p>
        </p:txBody>
      </p:sp>
    </p:spTree>
    <p:extLst>
      <p:ext uri="{BB962C8B-B14F-4D97-AF65-F5344CB8AC3E}">
        <p14:creationId xmlns:p14="http://schemas.microsoft.com/office/powerpoint/2010/main" val="115272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9B64286-0214-8C4C-BA4F-771A58C5B0A3}" type="datetime1">
              <a:rPr lang="en-US" smtClean="0"/>
              <a:t>5/14/18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Oeshwik Ahmed, Northern University, Lecturer of HRM</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235328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D15AF4-E5C3-284E-9BE9-5E0549CE0B91}" type="datetime1">
              <a:rPr lang="en-US" smtClean="0"/>
              <a:t>5/14/18</a:t>
            </a:fld>
            <a:endParaRPr lang="en-US"/>
          </a:p>
        </p:txBody>
      </p:sp>
      <p:sp>
        <p:nvSpPr>
          <p:cNvPr id="6" name="Footer Placeholder 5"/>
          <p:cNvSpPr>
            <a:spLocks noGrp="1"/>
          </p:cNvSpPr>
          <p:nvPr>
            <p:ph type="ftr" sz="quarter" idx="11"/>
          </p:nvPr>
        </p:nvSpPr>
        <p:spPr/>
        <p:txBody>
          <a:bodyPr/>
          <a:lstStyle/>
          <a:p>
            <a:r>
              <a:rPr lang="en-US"/>
              <a:t>Oeshwik Ahmed, Northern University, Lecturer of HRM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2113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FDCBEB0-C748-444C-8E4C-329815723A76}" type="datetime1">
              <a:rPr lang="en-US" smtClean="0"/>
              <a:t>5/14/18</a:t>
            </a:fld>
            <a:endParaRPr lang="en-US"/>
          </a:p>
        </p:txBody>
      </p:sp>
      <p:sp>
        <p:nvSpPr>
          <p:cNvPr id="5" name="Footer Placeholder 4"/>
          <p:cNvSpPr>
            <a:spLocks noGrp="1"/>
          </p:cNvSpPr>
          <p:nvPr>
            <p:ph type="ftr" sz="quarter" idx="11"/>
          </p:nvPr>
        </p:nvSpPr>
        <p:spPr/>
        <p:txBody>
          <a:bodyPr/>
          <a:lstStyle/>
          <a:p>
            <a:r>
              <a:rPr lang="en-US"/>
              <a:t>Oeshwik Ahmed, Northern University, Lecturer of HRM</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612096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B4A2F2E-380E-BA4F-9693-7C45E76E7E5E}" type="datetime1">
              <a:rPr lang="en-US" smtClean="0"/>
              <a:t>5/14/18</a:t>
            </a:fld>
            <a:endParaRPr lang="en-US"/>
          </a:p>
        </p:txBody>
      </p:sp>
      <p:sp>
        <p:nvSpPr>
          <p:cNvPr id="5" name="Footer Placeholder 4"/>
          <p:cNvSpPr>
            <a:spLocks noGrp="1"/>
          </p:cNvSpPr>
          <p:nvPr>
            <p:ph type="ftr" sz="quarter" idx="11"/>
          </p:nvPr>
        </p:nvSpPr>
        <p:spPr/>
        <p:txBody>
          <a:bodyPr/>
          <a:lstStyle/>
          <a:p>
            <a:r>
              <a:rPr lang="en-US"/>
              <a:t>Oeshwik Ahmed, Northern University, Lecturer of HRM</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302240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A01C25-8201-C046-9DC6-07D4B234AA7C}" type="datetime1">
              <a:rPr lang="en-US" smtClean="0"/>
              <a:t>5/14/18</a:t>
            </a:fld>
            <a:endParaRPr lang="en-US"/>
          </a:p>
        </p:txBody>
      </p:sp>
      <p:sp>
        <p:nvSpPr>
          <p:cNvPr id="5" name="Footer Placeholder 4"/>
          <p:cNvSpPr>
            <a:spLocks noGrp="1"/>
          </p:cNvSpPr>
          <p:nvPr>
            <p:ph type="ftr" sz="quarter" idx="11"/>
          </p:nvPr>
        </p:nvSpPr>
        <p:spPr/>
        <p:txBody>
          <a:bodyPr/>
          <a:lstStyle/>
          <a:p>
            <a:r>
              <a:rPr lang="en-US"/>
              <a:t>Oeshwik Ahmed, Northern University, Lecturer of HRM</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1886058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13B853-D8C2-3D41-ADF8-960DE3EEAEC0}" type="datetime1">
              <a:rPr lang="en-US" smtClean="0"/>
              <a:t>5/14/18</a:t>
            </a:fld>
            <a:endParaRPr lang="en-US"/>
          </a:p>
        </p:txBody>
      </p:sp>
      <p:sp>
        <p:nvSpPr>
          <p:cNvPr id="8" name="Footer Placeholder 7"/>
          <p:cNvSpPr>
            <a:spLocks noGrp="1"/>
          </p:cNvSpPr>
          <p:nvPr>
            <p:ph type="ftr" sz="quarter" idx="11"/>
          </p:nvPr>
        </p:nvSpPr>
        <p:spPr/>
        <p:txBody>
          <a:bodyPr/>
          <a:lstStyle/>
          <a:p>
            <a:r>
              <a:rPr lang="en-US"/>
              <a:t>Oeshwik Ahmed, Northern University, Lecturer of HRM</a:t>
            </a:r>
          </a:p>
        </p:txBody>
      </p:sp>
      <p:sp>
        <p:nvSpPr>
          <p:cNvPr id="9" name="Slide Number Placeholder 8"/>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3517908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F360AD7-0E7D-E441-B966-701C61B9B3AE}" type="datetime1">
              <a:rPr lang="en-US" smtClean="0"/>
              <a:t>5/14/18</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Oeshwik Ahmed, Northern University, Lecturer of HRM</a:t>
            </a:r>
          </a:p>
        </p:txBody>
      </p:sp>
      <p:sp>
        <p:nvSpPr>
          <p:cNvPr id="9" name="Slide Number Placeholder 8"/>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2760701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4FC3E52-22D8-9A46-9EE4-48FE2657F845}" type="datetime1">
              <a:rPr lang="en-US" smtClean="0"/>
              <a:t>5/14/18</a:t>
            </a:fld>
            <a:endParaRPr lang="en-US"/>
          </a:p>
        </p:txBody>
      </p:sp>
      <p:sp>
        <p:nvSpPr>
          <p:cNvPr id="5" name="Footer Placeholder 4"/>
          <p:cNvSpPr>
            <a:spLocks noGrp="1"/>
          </p:cNvSpPr>
          <p:nvPr>
            <p:ph type="ftr" sz="quarter" idx="11"/>
          </p:nvPr>
        </p:nvSpPr>
        <p:spPr/>
        <p:txBody>
          <a:bodyPr/>
          <a:lstStyle/>
          <a:p>
            <a:r>
              <a:rPr lang="en-US"/>
              <a:t>Oeshwik Ahmed, Northern University, Lecturer of HRM</a:t>
            </a:r>
          </a:p>
        </p:txBody>
      </p:sp>
      <p:sp>
        <p:nvSpPr>
          <p:cNvPr id="6" name="Slide Number Placeholder 5"/>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3427684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0B039BB-FF0D-8A43-96C4-1409239DE12E}" type="datetime1">
              <a:rPr lang="en-US" smtClean="0"/>
              <a:t>5/14/18</a:t>
            </a:fld>
            <a:endParaRPr lang="en-US"/>
          </a:p>
        </p:txBody>
      </p:sp>
      <p:sp>
        <p:nvSpPr>
          <p:cNvPr id="5" name="Footer Placeholder 4"/>
          <p:cNvSpPr>
            <a:spLocks noGrp="1"/>
          </p:cNvSpPr>
          <p:nvPr>
            <p:ph type="ftr" sz="quarter" idx="11"/>
          </p:nvPr>
        </p:nvSpPr>
        <p:spPr/>
        <p:txBody>
          <a:bodyPr/>
          <a:lstStyle/>
          <a:p>
            <a:r>
              <a:rPr lang="en-US"/>
              <a:t>Oeshwik Ahmed, Northern University, Lecturer of HRM</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371754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p:cNvSpPr>
            <a:spLocks noGrp="1"/>
          </p:cNvSpPr>
          <p:nvPr>
            <p:ph type="ftr" sz="quarter" idx="11"/>
          </p:nvPr>
        </p:nvSpPr>
        <p:spPr/>
        <p:txBody>
          <a:bodyPr/>
          <a:lstStyle/>
          <a:p>
            <a:r>
              <a:rPr lang="en-US"/>
              <a:t>Oeshwik Ahmed, Northern University, Lecturer of HRM</a:t>
            </a:r>
          </a:p>
        </p:txBody>
      </p:sp>
      <p:sp>
        <p:nvSpPr>
          <p:cNvPr id="6" name="Slide Number Placeholder 5"/>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95797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7BE4DB-A48A-2347-94A3-07363227F40C}" type="datetime1">
              <a:rPr lang="en-US" smtClean="0"/>
              <a:t>5/14/18</a:t>
            </a:fld>
            <a:endParaRPr lang="en-US"/>
          </a:p>
        </p:txBody>
      </p:sp>
      <p:sp>
        <p:nvSpPr>
          <p:cNvPr id="5" name="Footer Placeholder 4"/>
          <p:cNvSpPr>
            <a:spLocks noGrp="1"/>
          </p:cNvSpPr>
          <p:nvPr>
            <p:ph type="ftr" sz="quarter" idx="11"/>
          </p:nvPr>
        </p:nvSpPr>
        <p:spPr/>
        <p:txBody>
          <a:bodyPr/>
          <a:lstStyle/>
          <a:p>
            <a:r>
              <a:rPr lang="en-US"/>
              <a:t>Oeshwik Ahmed, Northern University, Lecturer of HRM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222234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98516D-58D4-C649-9F4A-B1FE0607766E}" type="datetime1">
              <a:rPr lang="en-US" smtClean="0"/>
              <a:t>5/14/18</a:t>
            </a:fld>
            <a:endParaRPr lang="en-US"/>
          </a:p>
        </p:txBody>
      </p:sp>
      <p:sp>
        <p:nvSpPr>
          <p:cNvPr id="6" name="Footer Placeholder 5"/>
          <p:cNvSpPr>
            <a:spLocks noGrp="1"/>
          </p:cNvSpPr>
          <p:nvPr>
            <p:ph type="ftr" sz="quarter" idx="11"/>
          </p:nvPr>
        </p:nvSpPr>
        <p:spPr/>
        <p:txBody>
          <a:bodyPr/>
          <a:lstStyle/>
          <a:p>
            <a:r>
              <a:rPr lang="en-US"/>
              <a:t>Oeshwik Ahmed, Northern University, Lecturer of HRM</a:t>
            </a:r>
          </a:p>
        </p:txBody>
      </p:sp>
      <p:sp>
        <p:nvSpPr>
          <p:cNvPr id="7" name="Slide Number Placeholder 6"/>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169797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79BD0-98F5-9B40-8822-905F812ED6EA}" type="datetime1">
              <a:rPr lang="en-US" smtClean="0"/>
              <a:t>5/14/18</a:t>
            </a:fld>
            <a:endParaRPr lang="en-US"/>
          </a:p>
        </p:txBody>
      </p:sp>
      <p:sp>
        <p:nvSpPr>
          <p:cNvPr id="8" name="Footer Placeholder 7"/>
          <p:cNvSpPr>
            <a:spLocks noGrp="1"/>
          </p:cNvSpPr>
          <p:nvPr>
            <p:ph type="ftr" sz="quarter" idx="11"/>
          </p:nvPr>
        </p:nvSpPr>
        <p:spPr/>
        <p:txBody>
          <a:bodyPr/>
          <a:lstStyle/>
          <a:p>
            <a:r>
              <a:rPr lang="en-US"/>
              <a:t>Oeshwik Ahmed, Northern University, Lecturer of HRM</a:t>
            </a:r>
          </a:p>
        </p:txBody>
      </p:sp>
      <p:sp>
        <p:nvSpPr>
          <p:cNvPr id="9" name="Slide Number Placeholder 8"/>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326105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61661-2BE4-3748-BB3E-03DD00BCA57A}" type="datetime1">
              <a:rPr lang="en-US" smtClean="0"/>
              <a:t>5/14/18</a:t>
            </a:fld>
            <a:endParaRPr lang="en-US"/>
          </a:p>
        </p:txBody>
      </p:sp>
      <p:sp>
        <p:nvSpPr>
          <p:cNvPr id="4" name="Footer Placeholder 3"/>
          <p:cNvSpPr>
            <a:spLocks noGrp="1"/>
          </p:cNvSpPr>
          <p:nvPr>
            <p:ph type="ftr" sz="quarter" idx="11"/>
          </p:nvPr>
        </p:nvSpPr>
        <p:spPr/>
        <p:txBody>
          <a:bodyPr/>
          <a:lstStyle/>
          <a:p>
            <a:r>
              <a:rPr lang="en-US"/>
              <a:t>Oeshwik Ahmed, Northern University, Lecturer of HRM</a:t>
            </a:r>
          </a:p>
        </p:txBody>
      </p:sp>
      <p:sp>
        <p:nvSpPr>
          <p:cNvPr id="5" name="Slide Number Placeholder 4"/>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72507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FAE9A-282B-FC48-BA32-ED420EB2DF87}" type="datetime1">
              <a:rPr lang="en-US" smtClean="0"/>
              <a:t>5/14/18</a:t>
            </a:fld>
            <a:endParaRPr lang="en-US"/>
          </a:p>
        </p:txBody>
      </p:sp>
      <p:sp>
        <p:nvSpPr>
          <p:cNvPr id="3" name="Footer Placeholder 2"/>
          <p:cNvSpPr>
            <a:spLocks noGrp="1"/>
          </p:cNvSpPr>
          <p:nvPr>
            <p:ph type="ftr" sz="quarter" idx="11"/>
          </p:nvPr>
        </p:nvSpPr>
        <p:spPr/>
        <p:txBody>
          <a:bodyPr/>
          <a:lstStyle/>
          <a:p>
            <a:r>
              <a:rPr lang="en-US"/>
              <a:t>Oeshwik Ahmed, Northern University, Lecturer of HRM</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395058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256825-C6F5-F648-8636-B30935E463FD}" type="datetime1">
              <a:rPr lang="en-US" smtClean="0"/>
              <a:t>5/14/18</a:t>
            </a:fld>
            <a:endParaRPr lang="en-US"/>
          </a:p>
        </p:txBody>
      </p:sp>
      <p:sp>
        <p:nvSpPr>
          <p:cNvPr id="6" name="Footer Placeholder 5"/>
          <p:cNvSpPr>
            <a:spLocks noGrp="1"/>
          </p:cNvSpPr>
          <p:nvPr>
            <p:ph type="ftr" sz="quarter" idx="11"/>
          </p:nvPr>
        </p:nvSpPr>
        <p:spPr/>
        <p:txBody>
          <a:bodyPr/>
          <a:lstStyle/>
          <a:p>
            <a:r>
              <a:rPr lang="en-US"/>
              <a:t>Oeshwik Ahmed, Northern University, Lecturer of HRM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14955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966538-9D13-D54A-92BA-0D033D0080D7}" type="datetime1">
              <a:rPr lang="en-US" smtClean="0"/>
              <a:t>5/14/18</a:t>
            </a:fld>
            <a:endParaRPr lang="en-US"/>
          </a:p>
        </p:txBody>
      </p:sp>
      <p:sp>
        <p:nvSpPr>
          <p:cNvPr id="6" name="Footer Placeholder 5"/>
          <p:cNvSpPr>
            <a:spLocks noGrp="1"/>
          </p:cNvSpPr>
          <p:nvPr>
            <p:ph type="ftr" sz="quarter" idx="11"/>
          </p:nvPr>
        </p:nvSpPr>
        <p:spPr/>
        <p:txBody>
          <a:bodyPr/>
          <a:lstStyle/>
          <a:p>
            <a:r>
              <a:rPr lang="en-US"/>
              <a:t>Oeshwik Ahmed, Northern University, Lecturer of HRM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B05FDD6-5472-B64B-A0D9-B9284487663E}" type="slidenum">
              <a:rPr lang="en-US" smtClean="0"/>
              <a:t>‹#›</a:t>
            </a:fld>
            <a:endParaRPr lang="en-US"/>
          </a:p>
        </p:txBody>
      </p:sp>
    </p:spTree>
    <p:extLst>
      <p:ext uri="{BB962C8B-B14F-4D97-AF65-F5344CB8AC3E}">
        <p14:creationId xmlns:p14="http://schemas.microsoft.com/office/powerpoint/2010/main" val="50064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5B1D5E6-4E6F-6C46-AC14-2B06D806B478}" type="datetime1">
              <a:rPr lang="en-US" smtClean="0"/>
              <a:t>5/14/18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Oeshwik Ahmed, Northern University, Lecturer of HRM</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B05FDD6-5472-B64B-A0D9-B9284487663E}" type="slidenum">
              <a:rPr lang="en-US" smtClean="0"/>
              <a:t>‹#›</a:t>
            </a:fld>
            <a:endParaRPr lang="en-US"/>
          </a:p>
        </p:txBody>
      </p:sp>
    </p:spTree>
    <p:extLst>
      <p:ext uri="{BB962C8B-B14F-4D97-AF65-F5344CB8AC3E}">
        <p14:creationId xmlns:p14="http://schemas.microsoft.com/office/powerpoint/2010/main" val="164164555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6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200" b="0" i="0" kern="1200" baseline="-250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E05C3-31E8-B744-B3A7-31468543142E}"/>
              </a:ext>
            </a:extLst>
          </p:cNvPr>
          <p:cNvSpPr>
            <a:spLocks noGrp="1"/>
          </p:cNvSpPr>
          <p:nvPr>
            <p:ph type="ctrTitle"/>
          </p:nvPr>
        </p:nvSpPr>
        <p:spPr/>
        <p:txBody>
          <a:bodyPr/>
          <a:lstStyle/>
          <a:p>
            <a:r>
              <a:rPr lang="en-US" dirty="0"/>
              <a:t>Conflict Management: Lecture one</a:t>
            </a:r>
          </a:p>
        </p:txBody>
      </p:sp>
      <p:sp>
        <p:nvSpPr>
          <p:cNvPr id="3" name="Subtitle 2">
            <a:extLst>
              <a:ext uri="{FF2B5EF4-FFF2-40B4-BE49-F238E27FC236}">
                <a16:creationId xmlns:a16="http://schemas.microsoft.com/office/drawing/2014/main" id="{C8C78FD7-EC4E-3340-B890-0F8317DF081C}"/>
              </a:ext>
            </a:extLst>
          </p:cNvPr>
          <p:cNvSpPr>
            <a:spLocks noGrp="1"/>
          </p:cNvSpPr>
          <p:nvPr>
            <p:ph type="subTitle" idx="1"/>
          </p:nvPr>
        </p:nvSpPr>
        <p:spPr/>
        <p:txBody>
          <a:bodyPr>
            <a:normAutofit fontScale="92500" lnSpcReduction="20000"/>
          </a:bodyPr>
          <a:lstStyle/>
          <a:p>
            <a:r>
              <a:rPr lang="en-US" dirty="0"/>
              <a:t>Recognizing and Resolving Conflicts </a:t>
            </a:r>
            <a:br>
              <a:rPr lang="en-US" dirty="0"/>
            </a:br>
            <a:endParaRPr lang="en-US" dirty="0"/>
          </a:p>
        </p:txBody>
      </p:sp>
      <p:sp>
        <p:nvSpPr>
          <p:cNvPr id="4" name="Date Placeholder 3">
            <a:extLst>
              <a:ext uri="{FF2B5EF4-FFF2-40B4-BE49-F238E27FC236}">
                <a16:creationId xmlns:a16="http://schemas.microsoft.com/office/drawing/2014/main" id="{5440FEC2-B3EA-1644-B4FE-35B9725BC9C6}"/>
              </a:ext>
            </a:extLst>
          </p:cNvPr>
          <p:cNvSpPr>
            <a:spLocks noGrp="1"/>
          </p:cNvSpPr>
          <p:nvPr>
            <p:ph type="dt" sz="half" idx="10"/>
          </p:nvPr>
        </p:nvSpPr>
        <p:spPr/>
        <p:txBody>
          <a:bodyPr/>
          <a:lstStyle/>
          <a:p>
            <a:fld id="{454866AB-FCE7-304F-A040-25047F69D1BF}" type="datetime1">
              <a:rPr lang="en-US" smtClean="0"/>
              <a:t>5/14/18</a:t>
            </a:fld>
            <a:endParaRPr lang="en-US"/>
          </a:p>
        </p:txBody>
      </p:sp>
      <p:sp>
        <p:nvSpPr>
          <p:cNvPr id="5" name="Footer Placeholder 4">
            <a:extLst>
              <a:ext uri="{FF2B5EF4-FFF2-40B4-BE49-F238E27FC236}">
                <a16:creationId xmlns:a16="http://schemas.microsoft.com/office/drawing/2014/main" id="{DDA46876-8618-7B45-A704-A8D1259014E3}"/>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FFEB912D-9580-8E43-8B7C-A5641D9703EC}"/>
              </a:ext>
            </a:extLst>
          </p:cNvPr>
          <p:cNvSpPr>
            <a:spLocks noGrp="1"/>
          </p:cNvSpPr>
          <p:nvPr>
            <p:ph type="sldNum" sz="quarter" idx="12"/>
          </p:nvPr>
        </p:nvSpPr>
        <p:spPr/>
        <p:txBody>
          <a:bodyPr/>
          <a:lstStyle/>
          <a:p>
            <a:fld id="{3B05FDD6-5472-B64B-A0D9-B9284487663E}" type="slidenum">
              <a:rPr lang="en-US" smtClean="0"/>
              <a:t>1</a:t>
            </a:fld>
            <a:endParaRPr lang="en-US"/>
          </a:p>
        </p:txBody>
      </p:sp>
    </p:spTree>
    <p:extLst>
      <p:ext uri="{BB962C8B-B14F-4D97-AF65-F5344CB8AC3E}">
        <p14:creationId xmlns:p14="http://schemas.microsoft.com/office/powerpoint/2010/main" val="27253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Setting Objectives in a Conflict Situation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a:bodyPr>
          <a:lstStyle/>
          <a:p>
            <a:r>
              <a:rPr lang="en-US" dirty="0"/>
              <a:t>Before you deal with the conflict itself, you should ask yourself the following questions: What do I want to actually achieve? What should change after the conflict is resolved? What do I want to avoid? What role does the conflict play in the overall context of my primary objectives?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10</a:t>
            </a:fld>
            <a:endParaRPr lang="en-US"/>
          </a:p>
        </p:txBody>
      </p:sp>
    </p:spTree>
    <p:extLst>
      <p:ext uri="{BB962C8B-B14F-4D97-AF65-F5344CB8AC3E}">
        <p14:creationId xmlns:p14="http://schemas.microsoft.com/office/powerpoint/2010/main" val="396144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Types of Conflict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61110" y="2603500"/>
            <a:ext cx="11082593" cy="3416300"/>
          </a:xfrm>
        </p:spPr>
        <p:txBody>
          <a:bodyPr>
            <a:normAutofit fontScale="92500" lnSpcReduction="10000"/>
          </a:bodyPr>
          <a:lstStyle/>
          <a:p>
            <a:r>
              <a:rPr lang="en-US" dirty="0"/>
              <a:t>To establish what type of conflict exists is very important, as it reduces the risk of tackling the wrong problem. </a:t>
            </a:r>
          </a:p>
          <a:p>
            <a:r>
              <a:rPr lang="en-US" dirty="0"/>
              <a:t>Each conflict has a multitude of different facets. Frequently the “central problem” as described by the parties is not at the core of the conflict. When one wants to resolve a conflict, it is often necessary to drill down to the core before it becomes possible to solve the actual problem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11</a:t>
            </a:fld>
            <a:endParaRPr lang="en-US"/>
          </a:p>
        </p:txBody>
      </p:sp>
    </p:spTree>
    <p:extLst>
      <p:ext uri="{BB962C8B-B14F-4D97-AF65-F5344CB8AC3E}">
        <p14:creationId xmlns:p14="http://schemas.microsoft.com/office/powerpoint/2010/main" val="2627522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61110" y="2276669"/>
            <a:ext cx="11456719" cy="4419967"/>
          </a:xfrm>
        </p:spPr>
        <p:txBody>
          <a:bodyPr>
            <a:normAutofit lnSpcReduction="10000"/>
          </a:bodyPr>
          <a:lstStyle/>
          <a:p>
            <a:pPr marL="0" indent="0">
              <a:buNone/>
            </a:pPr>
            <a:r>
              <a:rPr lang="en-US" dirty="0"/>
              <a:t>There are six different basic forms of conflict:</a:t>
            </a:r>
          </a:p>
          <a:p>
            <a:r>
              <a:rPr lang="en-US" dirty="0"/>
              <a:t>circumstantial conflicts, </a:t>
            </a:r>
          </a:p>
          <a:p>
            <a:r>
              <a:rPr lang="en-US" dirty="0"/>
              <a:t>conflicts of interest, </a:t>
            </a:r>
          </a:p>
          <a:p>
            <a:r>
              <a:rPr lang="en-US" dirty="0"/>
              <a:t>relationship conflicts, </a:t>
            </a:r>
          </a:p>
          <a:p>
            <a:r>
              <a:rPr lang="en-US" dirty="0"/>
              <a:t>conflicts of values, </a:t>
            </a:r>
          </a:p>
          <a:p>
            <a:r>
              <a:rPr lang="en-US" dirty="0"/>
              <a:t>structural conflicts</a:t>
            </a:r>
          </a:p>
          <a:p>
            <a:r>
              <a:rPr lang="en-US" dirty="0"/>
              <a:t>inner conflicts.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12</a:t>
            </a:fld>
            <a:endParaRPr lang="en-US"/>
          </a:p>
        </p:txBody>
      </p:sp>
    </p:spTree>
    <p:extLst>
      <p:ext uri="{BB962C8B-B14F-4D97-AF65-F5344CB8AC3E}">
        <p14:creationId xmlns:p14="http://schemas.microsoft.com/office/powerpoint/2010/main" val="577499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10000"/>
          </a:bodyPr>
          <a:lstStyle/>
          <a:p>
            <a:r>
              <a:rPr lang="en-US" dirty="0"/>
              <a:t>Circumstantial conflicts</a:t>
            </a:r>
            <a:br>
              <a:rPr lang="en-US" dirty="0"/>
            </a:br>
            <a:r>
              <a:rPr lang="en-US" dirty="0"/>
              <a:t>Circumstantial conflicts are those which are caused by differing, insufficient or incorrect information, as well as by differing interpretations of this information. A car accident resulting in damage to property can be used as a simple example.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13</a:t>
            </a:fld>
            <a:endParaRPr lang="en-US"/>
          </a:p>
        </p:txBody>
      </p:sp>
    </p:spTree>
    <p:extLst>
      <p:ext uri="{BB962C8B-B14F-4D97-AF65-F5344CB8AC3E}">
        <p14:creationId xmlns:p14="http://schemas.microsoft.com/office/powerpoint/2010/main" val="4212746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How does one deal with circumstantial conflicts?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Obtain all of the information, clarify the facts, establish agreement on the assessment of the facts and if necessary develop criteria to evaluate the facts or bring in independent experts.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14</a:t>
            </a:fld>
            <a:endParaRPr lang="en-US"/>
          </a:p>
        </p:txBody>
      </p:sp>
    </p:spTree>
    <p:extLst>
      <p:ext uri="{BB962C8B-B14F-4D97-AF65-F5344CB8AC3E}">
        <p14:creationId xmlns:p14="http://schemas.microsoft.com/office/powerpoint/2010/main" val="119260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61110" y="2603500"/>
            <a:ext cx="11082593" cy="3416300"/>
          </a:xfrm>
        </p:spPr>
        <p:txBody>
          <a:bodyPr>
            <a:normAutofit fontScale="92500" lnSpcReduction="10000"/>
          </a:bodyPr>
          <a:lstStyle/>
          <a:p>
            <a:r>
              <a:rPr lang="en-US" dirty="0"/>
              <a:t>Conflicts of interest</a:t>
            </a:r>
            <a:br>
              <a:rPr lang="en-US" dirty="0"/>
            </a:br>
            <a:r>
              <a:rPr lang="en-US" dirty="0"/>
              <a:t>Here it is not about facts, but about differing interests. In a </a:t>
            </a:r>
            <a:r>
              <a:rPr lang="en-US" dirty="0" err="1"/>
              <a:t>neighbourhood</a:t>
            </a:r>
            <a:r>
              <a:rPr lang="en-US" dirty="0"/>
              <a:t> conflict between a bar owner and a resident due to noise disturbance, the former has a legitimate interest in having many customers and in that context perhaps also in background music, whereas the latter has a legitimate interest in peace and quiet.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15</a:t>
            </a:fld>
            <a:endParaRPr lang="en-US"/>
          </a:p>
        </p:txBody>
      </p:sp>
    </p:spTree>
    <p:extLst>
      <p:ext uri="{BB962C8B-B14F-4D97-AF65-F5344CB8AC3E}">
        <p14:creationId xmlns:p14="http://schemas.microsoft.com/office/powerpoint/2010/main" val="817865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1154954" y="2603500"/>
            <a:ext cx="10488749" cy="3416300"/>
          </a:xfrm>
        </p:spPr>
        <p:txBody>
          <a:bodyPr>
            <a:normAutofit fontScale="92500" lnSpcReduction="20000"/>
          </a:bodyPr>
          <a:lstStyle/>
          <a:p>
            <a:r>
              <a:rPr lang="en-US" dirty="0"/>
              <a:t>With this type of conflict it is first necessary to identify the respective interests and requirements. </a:t>
            </a:r>
          </a:p>
          <a:p>
            <a:r>
              <a:rPr lang="en-US" dirty="0"/>
              <a:t>These are obscured by the positions of the people or parties. </a:t>
            </a:r>
          </a:p>
          <a:p>
            <a:r>
              <a:rPr lang="en-US" dirty="0"/>
              <a:t>Once legitimate interests are revealed, it is easier to find a solution, as requirements are often broadly-based. Consequently, various options will become possible.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16</a:t>
            </a:fld>
            <a:endParaRPr lang="en-US"/>
          </a:p>
        </p:txBody>
      </p:sp>
    </p:spTree>
    <p:extLst>
      <p:ext uri="{BB962C8B-B14F-4D97-AF65-F5344CB8AC3E}">
        <p14:creationId xmlns:p14="http://schemas.microsoft.com/office/powerpoint/2010/main" val="2658661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493722" y="2328084"/>
            <a:ext cx="11412139" cy="4529915"/>
          </a:xfrm>
        </p:spPr>
        <p:txBody>
          <a:bodyPr>
            <a:normAutofit/>
          </a:bodyPr>
          <a:lstStyle/>
          <a:p>
            <a:r>
              <a:rPr lang="en-US" dirty="0"/>
              <a:t>Relationship conflicts</a:t>
            </a:r>
            <a:br>
              <a:rPr lang="en-US" dirty="0"/>
            </a:br>
            <a:r>
              <a:rPr lang="en-US" dirty="0"/>
              <a:t>This form of conflict is caused by problems of an emotional nature. These conflicts result from feelings like fear, frustration, envy and similar emotions, or simply from disappointed expectations or repeated misunderstandings. </a:t>
            </a:r>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17</a:t>
            </a:fld>
            <a:endParaRPr lang="en-US"/>
          </a:p>
        </p:txBody>
      </p:sp>
    </p:spTree>
    <p:extLst>
      <p:ext uri="{BB962C8B-B14F-4D97-AF65-F5344CB8AC3E}">
        <p14:creationId xmlns:p14="http://schemas.microsoft.com/office/powerpoint/2010/main" val="303864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53F0A-65B4-C042-9909-65106B3FA0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32078D-8DC3-8543-B5FD-BA2BE883E9DB}"/>
              </a:ext>
            </a:extLst>
          </p:cNvPr>
          <p:cNvSpPr>
            <a:spLocks noGrp="1"/>
          </p:cNvSpPr>
          <p:nvPr>
            <p:ph idx="1"/>
          </p:nvPr>
        </p:nvSpPr>
        <p:spPr>
          <a:xfrm>
            <a:off x="714703" y="2385848"/>
            <a:ext cx="10804635" cy="3633952"/>
          </a:xfrm>
        </p:spPr>
        <p:txBody>
          <a:bodyPr>
            <a:normAutofit/>
          </a:bodyPr>
          <a:lstStyle/>
          <a:p>
            <a:r>
              <a:rPr lang="en-US" dirty="0"/>
              <a:t>If, for example, punctuality is very important to one person while another is not so particular about punctuality, it may not be apparent in everyday work life, but a relationship conflict can arise between the two because one regards the unpunctuality of the other as a gesture of contempt towards himself </a:t>
            </a:r>
          </a:p>
          <a:p>
            <a:endParaRPr lang="en-US" dirty="0"/>
          </a:p>
        </p:txBody>
      </p:sp>
      <p:sp>
        <p:nvSpPr>
          <p:cNvPr id="4" name="Date Placeholder 3">
            <a:extLst>
              <a:ext uri="{FF2B5EF4-FFF2-40B4-BE49-F238E27FC236}">
                <a16:creationId xmlns:a16="http://schemas.microsoft.com/office/drawing/2014/main" id="{D4606912-41B5-1C41-9F87-D802969443E9}"/>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9AFC29B0-C2D9-DD45-9F25-FFFF4450F5FF}"/>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387AF1D2-1E9F-6E4A-B85D-9DC6B6FAA090}"/>
              </a:ext>
            </a:extLst>
          </p:cNvPr>
          <p:cNvSpPr>
            <a:spLocks noGrp="1"/>
          </p:cNvSpPr>
          <p:nvPr>
            <p:ph type="sldNum" sz="quarter" idx="12"/>
          </p:nvPr>
        </p:nvSpPr>
        <p:spPr/>
        <p:txBody>
          <a:bodyPr/>
          <a:lstStyle/>
          <a:p>
            <a:fld id="{3B05FDD6-5472-B64B-A0D9-B9284487663E}" type="slidenum">
              <a:rPr lang="en-US" smtClean="0"/>
              <a:t>18</a:t>
            </a:fld>
            <a:endParaRPr lang="en-US"/>
          </a:p>
        </p:txBody>
      </p:sp>
    </p:spTree>
    <p:extLst>
      <p:ext uri="{BB962C8B-B14F-4D97-AF65-F5344CB8AC3E}">
        <p14:creationId xmlns:p14="http://schemas.microsoft.com/office/powerpoint/2010/main" val="4220110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701990" y="2603500"/>
            <a:ext cx="10488749" cy="3788338"/>
          </a:xfrm>
        </p:spPr>
        <p:txBody>
          <a:bodyPr>
            <a:normAutofit lnSpcReduction="10000"/>
          </a:bodyPr>
          <a:lstStyle/>
          <a:p>
            <a:r>
              <a:rPr lang="en-US" dirty="0"/>
              <a:t>With this type of conflict, it is not practical to go into the factual content of the dispute at the outset. Instead in a regulated way emotions must be given some space. The parties to the dispute must receive the opportunity to express their feelings and perhaps let off steam. The underlying aspirations and needs should be understood by the parties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19</a:t>
            </a:fld>
            <a:endParaRPr lang="en-US"/>
          </a:p>
        </p:txBody>
      </p:sp>
    </p:spTree>
    <p:extLst>
      <p:ext uri="{BB962C8B-B14F-4D97-AF65-F5344CB8AC3E}">
        <p14:creationId xmlns:p14="http://schemas.microsoft.com/office/powerpoint/2010/main" val="322073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5C291-8ABE-CD4C-AFDE-DB5F9D616410}"/>
              </a:ext>
            </a:extLst>
          </p:cNvPr>
          <p:cNvSpPr>
            <a:spLocks noGrp="1"/>
          </p:cNvSpPr>
          <p:nvPr>
            <p:ph type="title"/>
          </p:nvPr>
        </p:nvSpPr>
        <p:spPr/>
        <p:txBody>
          <a:bodyPr/>
          <a:lstStyle/>
          <a:p>
            <a:r>
              <a:rPr lang="en-US" dirty="0"/>
              <a:t>What Is a Conflict? </a:t>
            </a:r>
          </a:p>
        </p:txBody>
      </p:sp>
      <p:sp>
        <p:nvSpPr>
          <p:cNvPr id="3" name="Content Placeholder 2">
            <a:extLst>
              <a:ext uri="{FF2B5EF4-FFF2-40B4-BE49-F238E27FC236}">
                <a16:creationId xmlns:a16="http://schemas.microsoft.com/office/drawing/2014/main" id="{6194E6CE-F784-924F-9BE9-554BC7C8D598}"/>
              </a:ext>
            </a:extLst>
          </p:cNvPr>
          <p:cNvSpPr>
            <a:spLocks noGrp="1"/>
          </p:cNvSpPr>
          <p:nvPr>
            <p:ph idx="1"/>
          </p:nvPr>
        </p:nvSpPr>
        <p:spPr>
          <a:xfrm>
            <a:off x="1154954" y="2603500"/>
            <a:ext cx="9761862" cy="3416300"/>
          </a:xfrm>
        </p:spPr>
        <p:txBody>
          <a:bodyPr>
            <a:normAutofit lnSpcReduction="10000"/>
          </a:bodyPr>
          <a:lstStyle/>
          <a:p>
            <a:r>
              <a:rPr lang="en-US" dirty="0"/>
              <a:t>In business, we understand the term conflict to mean a social phenomenon which can arise when people interact and pursue common goals. </a:t>
            </a:r>
          </a:p>
          <a:p>
            <a:r>
              <a:rPr lang="en-US" dirty="0"/>
              <a:t>A disagreement often begins when two people or parties have differing interests and work against each other in pursuit of their own objective. </a:t>
            </a:r>
          </a:p>
          <a:p>
            <a:endParaRPr lang="en-US" dirty="0"/>
          </a:p>
        </p:txBody>
      </p:sp>
      <p:sp>
        <p:nvSpPr>
          <p:cNvPr id="4" name="Date Placeholder 3">
            <a:extLst>
              <a:ext uri="{FF2B5EF4-FFF2-40B4-BE49-F238E27FC236}">
                <a16:creationId xmlns:a16="http://schemas.microsoft.com/office/drawing/2014/main" id="{F0A8CDD5-AE95-B34F-A184-2E6F9B0C82D0}"/>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F8DE1B12-4D61-5448-A651-C5C842ADE102}"/>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6D69857B-6371-CD42-AD35-7CF2D21E3E3D}"/>
              </a:ext>
            </a:extLst>
          </p:cNvPr>
          <p:cNvSpPr>
            <a:spLocks noGrp="1"/>
          </p:cNvSpPr>
          <p:nvPr>
            <p:ph type="sldNum" sz="quarter" idx="12"/>
          </p:nvPr>
        </p:nvSpPr>
        <p:spPr/>
        <p:txBody>
          <a:bodyPr/>
          <a:lstStyle/>
          <a:p>
            <a:fld id="{3B05FDD6-5472-B64B-A0D9-B9284487663E}" type="slidenum">
              <a:rPr lang="en-US" smtClean="0"/>
              <a:t>2</a:t>
            </a:fld>
            <a:endParaRPr lang="en-US"/>
          </a:p>
        </p:txBody>
      </p:sp>
    </p:spTree>
    <p:extLst>
      <p:ext uri="{BB962C8B-B14F-4D97-AF65-F5344CB8AC3E}">
        <p14:creationId xmlns:p14="http://schemas.microsoft.com/office/powerpoint/2010/main" val="3296172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70460" y="2510194"/>
            <a:ext cx="10775564" cy="3416300"/>
          </a:xfrm>
        </p:spPr>
        <p:txBody>
          <a:bodyPr>
            <a:normAutofit/>
          </a:bodyPr>
          <a:lstStyle/>
          <a:p>
            <a:r>
              <a:rPr lang="en-US" dirty="0"/>
              <a:t>Conflicts of values</a:t>
            </a:r>
            <a:br>
              <a:rPr lang="en-US" dirty="0"/>
            </a:br>
            <a:r>
              <a:rPr lang="en-US" dirty="0"/>
              <a:t>Conflicts over values arise when differing ideals and principles clash. Disparate religious norms are a classic example. But also on a more general level, values such as seniority on the one side and performance orientation on the other can come into conflict.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20</a:t>
            </a:fld>
            <a:endParaRPr lang="en-US"/>
          </a:p>
        </p:txBody>
      </p:sp>
    </p:spTree>
    <p:extLst>
      <p:ext uri="{BB962C8B-B14F-4D97-AF65-F5344CB8AC3E}">
        <p14:creationId xmlns:p14="http://schemas.microsoft.com/office/powerpoint/2010/main" val="2867288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61110" y="2566177"/>
            <a:ext cx="10788230" cy="3416300"/>
          </a:xfrm>
        </p:spPr>
        <p:txBody>
          <a:bodyPr>
            <a:normAutofit fontScale="92500" lnSpcReduction="10000"/>
          </a:bodyPr>
          <a:lstStyle/>
          <a:p>
            <a:r>
              <a:rPr lang="en-US" dirty="0"/>
              <a:t>Conflicts of values can be resolved if a common value footing can be found. On this basis, solutions for the existing conflict can subsequently be sought. Sometimes it is necessary to dig deeper until this is achieved. In the event that a common basis for discussion cannot be established, a decision must be taken at a higher instance or by a court.</a:t>
            </a:r>
            <a:br>
              <a:rPr lang="en-US" dirty="0"/>
            </a:br>
            <a:endParaRPr lang="en-US" dirty="0"/>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21</a:t>
            </a:fld>
            <a:endParaRPr lang="en-US"/>
          </a:p>
        </p:txBody>
      </p:sp>
    </p:spTree>
    <p:extLst>
      <p:ext uri="{BB962C8B-B14F-4D97-AF65-F5344CB8AC3E}">
        <p14:creationId xmlns:p14="http://schemas.microsoft.com/office/powerpoint/2010/main" val="669401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1154954" y="2603500"/>
            <a:ext cx="10488749" cy="3416300"/>
          </a:xfrm>
        </p:spPr>
        <p:txBody>
          <a:bodyPr>
            <a:normAutofit fontScale="92500" lnSpcReduction="10000"/>
          </a:bodyPr>
          <a:lstStyle/>
          <a:p>
            <a:r>
              <a:rPr lang="en-US" dirty="0"/>
              <a:t>Structural conflicts </a:t>
            </a:r>
          </a:p>
          <a:p>
            <a:pPr marL="0" indent="0">
              <a:buNone/>
            </a:pPr>
            <a:r>
              <a:rPr lang="en-US" dirty="0"/>
              <a:t>This form of conflict differentiates itself from other types in that it does not result from differences between people, but from differences in structural factors. There is typically an area of tension between the sales and the production areas of a company, a latent conflict, because they set distinct priorities and pursue different goals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22</a:t>
            </a:fld>
            <a:endParaRPr lang="en-US"/>
          </a:p>
        </p:txBody>
      </p:sp>
    </p:spTree>
    <p:extLst>
      <p:ext uri="{BB962C8B-B14F-4D97-AF65-F5344CB8AC3E}">
        <p14:creationId xmlns:p14="http://schemas.microsoft.com/office/powerpoint/2010/main" val="1288246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1154954" y="2603500"/>
            <a:ext cx="10488749" cy="3416300"/>
          </a:xfrm>
        </p:spPr>
        <p:txBody>
          <a:bodyPr>
            <a:normAutofit fontScale="92500"/>
          </a:bodyPr>
          <a:lstStyle/>
          <a:p>
            <a:r>
              <a:rPr lang="en-US" dirty="0"/>
              <a:t>There is no ultimate solution to structural conflicts, as the problem is inherent in the system and consequently cannot be completely resolved. The search for a solution should therefore focus on the development of regulatory and coordination processes, in order to constructively manage the permanent tension.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23</a:t>
            </a:fld>
            <a:endParaRPr lang="en-US"/>
          </a:p>
        </p:txBody>
      </p:sp>
    </p:spTree>
    <p:extLst>
      <p:ext uri="{BB962C8B-B14F-4D97-AF65-F5344CB8AC3E}">
        <p14:creationId xmlns:p14="http://schemas.microsoft.com/office/powerpoint/2010/main" val="2814513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291285" y="2174292"/>
            <a:ext cx="11745205" cy="4021235"/>
          </a:xfrm>
        </p:spPr>
        <p:txBody>
          <a:bodyPr>
            <a:normAutofit/>
          </a:bodyPr>
          <a:lstStyle/>
          <a:p>
            <a:r>
              <a:rPr lang="en-US" dirty="0"/>
              <a:t>Inner conflicts</a:t>
            </a:r>
            <a:br>
              <a:rPr lang="en-US" dirty="0"/>
            </a:br>
            <a:r>
              <a:rPr lang="en-US" dirty="0"/>
              <a:t>The arena of inner conflicts is the world of thoughts and feelings of one person. Disparate desires, goals or role requirements contradict one another. “Shall I finish the assignment today and get home later, or put it off until tomorrow and have dinner with my family?” Here the role of family person and the role of professional come into conflict. </a:t>
            </a:r>
          </a:p>
          <a:p>
            <a:endParaRPr lang="en-US" dirty="0"/>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24</a:t>
            </a:fld>
            <a:endParaRPr lang="en-US"/>
          </a:p>
        </p:txBody>
      </p:sp>
    </p:spTree>
    <p:extLst>
      <p:ext uri="{BB962C8B-B14F-4D97-AF65-F5344CB8AC3E}">
        <p14:creationId xmlns:p14="http://schemas.microsoft.com/office/powerpoint/2010/main" val="1779103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An open conversation with a friend, for example, or professional coaching are helpful in dealing with serious inner conflicts.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25</a:t>
            </a:fld>
            <a:endParaRPr lang="en-US"/>
          </a:p>
        </p:txBody>
      </p:sp>
    </p:spTree>
    <p:extLst>
      <p:ext uri="{BB962C8B-B14F-4D97-AF65-F5344CB8AC3E}">
        <p14:creationId xmlns:p14="http://schemas.microsoft.com/office/powerpoint/2010/main" val="383881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Parties to the Conflict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61110" y="2202024"/>
            <a:ext cx="11232784" cy="3817776"/>
          </a:xfrm>
        </p:spPr>
        <p:txBody>
          <a:bodyPr>
            <a:normAutofit fontScale="85000" lnSpcReduction="20000"/>
          </a:bodyPr>
          <a:lstStyle/>
          <a:p>
            <a:pPr marL="0" indent="0">
              <a:buNone/>
            </a:pPr>
            <a:r>
              <a:rPr lang="en-US" dirty="0"/>
              <a:t>The third aspect of the analysis relates to the parties to the conflict. </a:t>
            </a:r>
          </a:p>
          <a:p>
            <a:r>
              <a:rPr lang="en-US" dirty="0"/>
              <a:t>Who is participating in the conflict?</a:t>
            </a:r>
          </a:p>
          <a:p>
            <a:r>
              <a:rPr lang="en-US" dirty="0"/>
              <a:t> Is it a single person or are several people involved?</a:t>
            </a:r>
          </a:p>
          <a:p>
            <a:r>
              <a:rPr lang="en-US" dirty="0"/>
              <a:t> Is/are this person/these people taking part in the conflict as a result of their professional function(s),</a:t>
            </a:r>
          </a:p>
          <a:p>
            <a:r>
              <a:rPr lang="en-US" dirty="0"/>
              <a:t> is she/are they acting as representative(s) of a group, a company, or on her/their own behalf and not in relation to their function(s)? </a:t>
            </a:r>
          </a:p>
          <a:p>
            <a:r>
              <a:rPr lang="en-US" dirty="0"/>
              <a:t>If both play a role, where is the main focus?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26</a:t>
            </a:fld>
            <a:endParaRPr lang="en-US"/>
          </a:p>
        </p:txBody>
      </p:sp>
    </p:spTree>
    <p:extLst>
      <p:ext uri="{BB962C8B-B14F-4D97-AF65-F5344CB8AC3E}">
        <p14:creationId xmlns:p14="http://schemas.microsoft.com/office/powerpoint/2010/main" val="1350809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These questions are of importance, as a conflict can only be resolved if the right people participate in the resolution process. If important people are absent or unaffected parties are involved, then the conflict persists and possibly even grows.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27</a:t>
            </a:fld>
            <a:endParaRPr lang="en-US"/>
          </a:p>
        </p:txBody>
      </p:sp>
    </p:spTree>
    <p:extLst>
      <p:ext uri="{BB962C8B-B14F-4D97-AF65-F5344CB8AC3E}">
        <p14:creationId xmlns:p14="http://schemas.microsoft.com/office/powerpoint/2010/main" val="371750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Conflict Progression and Escalation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61110" y="2603500"/>
            <a:ext cx="11363412" cy="3788338"/>
          </a:xfrm>
        </p:spPr>
        <p:txBody>
          <a:bodyPr>
            <a:normAutofit fontScale="92500" lnSpcReduction="20000"/>
          </a:bodyPr>
          <a:lstStyle/>
          <a:p>
            <a:r>
              <a:rPr lang="en-US" dirty="0"/>
              <a:t>The Escalation Model is used to analyze the extent to which the conflict has escalated.</a:t>
            </a:r>
          </a:p>
          <a:p>
            <a:r>
              <a:rPr lang="en-US" dirty="0"/>
              <a:t>This model very clearly describes the way in which conflicts typically evolve. </a:t>
            </a:r>
          </a:p>
          <a:p>
            <a:r>
              <a:rPr lang="en-US" dirty="0"/>
              <a:t>These escalation levels should be viewed as a model. In reality, they are not always to be observed in their pure form and not always in this sequence. However, they do assist in assessing which type of conflict treatment is suitable. </a:t>
            </a:r>
          </a:p>
          <a:p>
            <a:endParaRPr lang="en-US" dirty="0"/>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28</a:t>
            </a:fld>
            <a:endParaRPr lang="en-US"/>
          </a:p>
        </p:txBody>
      </p:sp>
    </p:spTree>
    <p:extLst>
      <p:ext uri="{BB962C8B-B14F-4D97-AF65-F5344CB8AC3E}">
        <p14:creationId xmlns:p14="http://schemas.microsoft.com/office/powerpoint/2010/main" val="1846031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10000"/>
          </a:bodyPr>
          <a:lstStyle/>
          <a:p>
            <a:r>
              <a:rPr lang="en-US" dirty="0"/>
              <a:t>(1) with entrenchment of positions. The parties are no longer prepared to relinquish their points of view when they are confronted with new arguments. </a:t>
            </a:r>
          </a:p>
          <a:p>
            <a:r>
              <a:rPr lang="en-US" dirty="0"/>
              <a:t>(2) A debate begins, which is dominated by thoughts of competition and victors and losers. One wants to win against the opponent.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29</a:t>
            </a:fld>
            <a:endParaRPr lang="en-US"/>
          </a:p>
        </p:txBody>
      </p:sp>
    </p:spTree>
    <p:extLst>
      <p:ext uri="{BB962C8B-B14F-4D97-AF65-F5344CB8AC3E}">
        <p14:creationId xmlns:p14="http://schemas.microsoft.com/office/powerpoint/2010/main" val="52664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561110" y="2603500"/>
            <a:ext cx="11251445" cy="3788338"/>
          </a:xfrm>
        </p:spPr>
        <p:txBody>
          <a:bodyPr>
            <a:normAutofit fontScale="92500" lnSpcReduction="20000"/>
          </a:bodyPr>
          <a:lstStyle/>
          <a:p>
            <a:r>
              <a:rPr lang="en-US" dirty="0"/>
              <a:t>Conflict was often equated with battle in the past. To this day, there are some people who still act as though fighting is the only option. </a:t>
            </a:r>
          </a:p>
          <a:p>
            <a:r>
              <a:rPr lang="en-US" dirty="0"/>
              <a:t>However, an increasingly accepted understanding of conflict is emerging, which </a:t>
            </a:r>
            <a:r>
              <a:rPr lang="en-US" dirty="0" err="1"/>
              <a:t>emphasises</a:t>
            </a:r>
            <a:r>
              <a:rPr lang="en-US" dirty="0"/>
              <a:t> constructive debate and the resulting possibility for consensus and cooperation.</a:t>
            </a:r>
          </a:p>
          <a:p>
            <a:r>
              <a:rPr lang="en-US" dirty="0"/>
              <a:t> Conflicts not only carry destructive potential, they also offer many opportunities for change, development and innovation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a:t>
            </a:fld>
            <a:endParaRPr lang="en-US"/>
          </a:p>
        </p:txBody>
      </p:sp>
    </p:spTree>
    <p:extLst>
      <p:ext uri="{BB962C8B-B14F-4D97-AF65-F5344CB8AC3E}">
        <p14:creationId xmlns:p14="http://schemas.microsoft.com/office/powerpoint/2010/main" val="1996689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(3) actions are put into effect instead of exchanging words. The parties do not want to discuss with their counter- part any longer and instead try to attain their goals on their own initiative.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30</a:t>
            </a:fld>
            <a:endParaRPr lang="en-US"/>
          </a:p>
        </p:txBody>
      </p:sp>
    </p:spTree>
    <p:extLst>
      <p:ext uri="{BB962C8B-B14F-4D97-AF65-F5344CB8AC3E}">
        <p14:creationId xmlns:p14="http://schemas.microsoft.com/office/powerpoint/2010/main" val="2643344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If the conflict escalates further, the opponent starts to be viewed (4) more as a “problem” to be solved, he becomes </a:t>
            </a:r>
            <a:r>
              <a:rPr lang="en-US" dirty="0" err="1"/>
              <a:t>depersonalised</a:t>
            </a:r>
            <a:r>
              <a:rPr lang="en-US" dirty="0"/>
              <a:t>. At the same time, one tries to boost one’s own image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31</a:t>
            </a:fld>
            <a:endParaRPr lang="en-US"/>
          </a:p>
        </p:txBody>
      </p:sp>
    </p:spTree>
    <p:extLst>
      <p:ext uri="{BB962C8B-B14F-4D97-AF65-F5344CB8AC3E}">
        <p14:creationId xmlns:p14="http://schemas.microsoft.com/office/powerpoint/2010/main" val="1970586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In the next step (5), it is attempted to cause loss of face to the opponent and publicly damage his image. </a:t>
            </a:r>
          </a:p>
          <a:p>
            <a:r>
              <a:rPr lang="en-US" dirty="0"/>
              <a:t>This leads (6) to threats intended to put the opponent under pressure.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32</a:t>
            </a:fld>
            <a:endParaRPr lang="en-US"/>
          </a:p>
        </p:txBody>
      </p:sp>
    </p:spTree>
    <p:extLst>
      <p:ext uri="{BB962C8B-B14F-4D97-AF65-F5344CB8AC3E}">
        <p14:creationId xmlns:p14="http://schemas.microsoft.com/office/powerpoint/2010/main" val="4142324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The reaction is (7) limited destructive blows aimed at destroying the means of </a:t>
            </a:r>
            <a:r>
              <a:rPr lang="en-US" dirty="0" err="1"/>
              <a:t>defence</a:t>
            </a:r>
            <a:r>
              <a:rPr lang="en-US" dirty="0"/>
              <a:t> and the safeguarding of one’s own existence. Following this is (8) fragmentation. This means injuring the opponent so severely that he becomes incapacitated.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33</a:t>
            </a:fld>
            <a:endParaRPr lang="en-US"/>
          </a:p>
        </p:txBody>
      </p:sp>
    </p:spTree>
    <p:extLst>
      <p:ext uri="{BB962C8B-B14F-4D97-AF65-F5344CB8AC3E}">
        <p14:creationId xmlns:p14="http://schemas.microsoft.com/office/powerpoint/2010/main" val="540405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10000"/>
          </a:bodyPr>
          <a:lstStyle/>
          <a:p>
            <a:r>
              <a:rPr lang="en-US" dirty="0"/>
              <a:t>Ultimately, and that is the final and highest level of escalation (9), one is prepared to destroy one’s own existence purely to drag the opponent into the abyss. In simplified terms, the first three phases are referred to as “resentment”, phases 6 to 8 as “exchange of blows” and final three phases as “destruction”.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34</a:t>
            </a:fld>
            <a:endParaRPr lang="en-US"/>
          </a:p>
        </p:txBody>
      </p:sp>
    </p:spTree>
    <p:extLst>
      <p:ext uri="{BB962C8B-B14F-4D97-AF65-F5344CB8AC3E}">
        <p14:creationId xmlns:p14="http://schemas.microsoft.com/office/powerpoint/2010/main" val="868499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How to Conduct a Clarifying Conversation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20000"/>
          </a:bodyPr>
          <a:lstStyle/>
          <a:p>
            <a:r>
              <a:rPr lang="en-US" dirty="0"/>
              <a:t>one-on-one discussion </a:t>
            </a:r>
          </a:p>
          <a:p>
            <a:r>
              <a:rPr lang="en-US" dirty="0"/>
              <a:t>I-statements </a:t>
            </a:r>
          </a:p>
          <a:p>
            <a:r>
              <a:rPr lang="en-US" dirty="0"/>
              <a:t>specifically address the topics </a:t>
            </a:r>
          </a:p>
          <a:p>
            <a:r>
              <a:rPr lang="en-US" dirty="0"/>
              <a:t>open up the relationship </a:t>
            </a:r>
          </a:p>
          <a:p>
            <a:r>
              <a:rPr lang="en-US" dirty="0"/>
              <a:t>listen and understand </a:t>
            </a:r>
          </a:p>
          <a:p>
            <a:r>
              <a:rPr lang="en-US" dirty="0"/>
              <a:t>reach clear agreements </a:t>
            </a:r>
          </a:p>
          <a:p>
            <a:pPr marL="0" indent="0">
              <a:buNone/>
            </a:pPr>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35</a:t>
            </a:fld>
            <a:endParaRPr lang="en-US"/>
          </a:p>
        </p:txBody>
      </p:sp>
    </p:spTree>
    <p:extLst>
      <p:ext uri="{BB962C8B-B14F-4D97-AF65-F5344CB8AC3E}">
        <p14:creationId xmlns:p14="http://schemas.microsoft.com/office/powerpoint/2010/main" val="139555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Conflicts in the Workplace: Curse or Blessing?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10000"/>
          </a:bodyPr>
          <a:lstStyle/>
          <a:p>
            <a:r>
              <a:rPr lang="en-US" dirty="0"/>
              <a:t>Confrontations swallow up valuable resources: time and money. To a certain extent this expense is unavoidable, as both of these resources are necessary to balance competing goals and interests. If this is successful, the confrontation was productive and the resources were well-invested.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36</a:t>
            </a:fld>
            <a:endParaRPr lang="en-US"/>
          </a:p>
        </p:txBody>
      </p:sp>
    </p:spTree>
    <p:extLst>
      <p:ext uri="{BB962C8B-B14F-4D97-AF65-F5344CB8AC3E}">
        <p14:creationId xmlns:p14="http://schemas.microsoft.com/office/powerpoint/2010/main" val="33912449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Risks Arising from Conflicts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Stress and pressure on employees: Conflicts are experienced by participants as stressful, as they are associated with anxiety, aggression, lack of esteem, </a:t>
            </a:r>
            <a:r>
              <a:rPr lang="en-US" dirty="0" err="1"/>
              <a:t>exces</a:t>
            </a:r>
            <a:r>
              <a:rPr lang="en-US" dirty="0"/>
              <a:t>- </a:t>
            </a:r>
            <a:r>
              <a:rPr lang="en-US" dirty="0" err="1"/>
              <a:t>sive</a:t>
            </a:r>
            <a:r>
              <a:rPr lang="en-US" dirty="0"/>
              <a:t> demands and similar feelings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37</a:t>
            </a:fld>
            <a:endParaRPr lang="en-US"/>
          </a:p>
        </p:txBody>
      </p:sp>
    </p:spTree>
    <p:extLst>
      <p:ext uri="{BB962C8B-B14F-4D97-AF65-F5344CB8AC3E}">
        <p14:creationId xmlns:p14="http://schemas.microsoft.com/office/powerpoint/2010/main" val="4045335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10000"/>
          </a:bodyPr>
          <a:lstStyle/>
          <a:p>
            <a:r>
              <a:rPr lang="en-US" dirty="0"/>
              <a:t>Fragmentation of teams: Opponents are disparaged and increasing value is placed on allies. So-called “in” and “out” groups are formed. Communication </a:t>
            </a:r>
            <a:r>
              <a:rPr lang="en-US" dirty="0" err="1"/>
              <a:t>behaviour</a:t>
            </a:r>
            <a:r>
              <a:rPr lang="en-US" dirty="0"/>
              <a:t> is passive or aggressive. Colleagues avoid or insult each other. In some cases it comes to deception, theft, sabotage and hostile </a:t>
            </a:r>
            <a:r>
              <a:rPr lang="en-US" dirty="0" err="1"/>
              <a:t>behaviour</a:t>
            </a:r>
            <a:r>
              <a:rPr lang="en-US" dirty="0"/>
              <a:t>.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38</a:t>
            </a:fld>
            <a:endParaRPr lang="en-US"/>
          </a:p>
        </p:txBody>
      </p:sp>
    </p:spTree>
    <p:extLst>
      <p:ext uri="{BB962C8B-B14F-4D97-AF65-F5344CB8AC3E}">
        <p14:creationId xmlns:p14="http://schemas.microsoft.com/office/powerpoint/2010/main" val="28357216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a:bodyPr>
          <a:lstStyle/>
          <a:p>
            <a:r>
              <a:rPr lang="en-US" dirty="0"/>
              <a:t>Unproductive usage of time: The staging of conflicts takes up a considerable amount of time at work. Colleagues talk about the conflict, speculate about causes and relationships, seek information, people to blame or allies, scheme, inflict pain on one another and so forth.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39</a:t>
            </a:fld>
            <a:endParaRPr lang="en-US"/>
          </a:p>
        </p:txBody>
      </p:sp>
    </p:spTree>
    <p:extLst>
      <p:ext uri="{BB962C8B-B14F-4D97-AF65-F5344CB8AC3E}">
        <p14:creationId xmlns:p14="http://schemas.microsoft.com/office/powerpoint/2010/main" val="3790559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Conflicts Often Approach Quietly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391886" y="2444620"/>
            <a:ext cx="11420669" cy="3947218"/>
          </a:xfrm>
        </p:spPr>
        <p:txBody>
          <a:bodyPr>
            <a:normAutofit lnSpcReduction="10000"/>
          </a:bodyPr>
          <a:lstStyle/>
          <a:p>
            <a:pPr marL="0" indent="0">
              <a:buNone/>
            </a:pPr>
            <a:r>
              <a:rPr lang="en-US" dirty="0"/>
              <a:t>As conflicts in the workplace often do not play out in the open, they are mostly </a:t>
            </a:r>
            <a:r>
              <a:rPr lang="en-US" dirty="0" err="1"/>
              <a:t>recognisable</a:t>
            </a:r>
            <a:r>
              <a:rPr lang="en-US" dirty="0"/>
              <a:t> only by their symptoms. These include: </a:t>
            </a:r>
          </a:p>
          <a:p>
            <a:r>
              <a:rPr lang="en-US" dirty="0"/>
              <a:t>–  Opposition, rejection: The conscious or unconscious attempt to hinder the opponent in the achievement of his3 objectives, in that work is carried out sloppily or information is not passed on.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4</a:t>
            </a:fld>
            <a:endParaRPr lang="en-US"/>
          </a:p>
        </p:txBody>
      </p:sp>
    </p:spTree>
    <p:extLst>
      <p:ext uri="{BB962C8B-B14F-4D97-AF65-F5344CB8AC3E}">
        <p14:creationId xmlns:p14="http://schemas.microsoft.com/office/powerpoint/2010/main" val="2057284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a:bodyPr>
          <a:lstStyle/>
          <a:p>
            <a:r>
              <a:rPr lang="en-US" dirty="0"/>
              <a:t>Staff turnover and sick leave: Lengthy conflicts lead to higher levels of </a:t>
            </a:r>
            <a:r>
              <a:rPr lang="en-US" dirty="0" err="1"/>
              <a:t>absen</a:t>
            </a:r>
            <a:r>
              <a:rPr lang="en-US" dirty="0"/>
              <a:t>- </a:t>
            </a:r>
            <a:r>
              <a:rPr lang="en-US" dirty="0" err="1"/>
              <a:t>teeism</a:t>
            </a:r>
            <a:r>
              <a:rPr lang="en-US" dirty="0"/>
              <a:t> due to sickness, as the constant psychological stress sooner or later manifests itself as physical illness in accordance with the principle: “if the soul goes unheeded, the body speaks”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40</a:t>
            </a:fld>
            <a:endParaRPr lang="en-US"/>
          </a:p>
        </p:txBody>
      </p:sp>
    </p:spTree>
    <p:extLst>
      <p:ext uri="{BB962C8B-B14F-4D97-AF65-F5344CB8AC3E}">
        <p14:creationId xmlns:p14="http://schemas.microsoft.com/office/powerpoint/2010/main" val="2891004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Uses of Conflicts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10000"/>
          </a:bodyPr>
          <a:lstStyle/>
          <a:p>
            <a:r>
              <a:rPr lang="en-US" dirty="0"/>
              <a:t>Conflicts have numerous positive aspects which are of vital importance for people to live alongside one another and for the further progression of </a:t>
            </a:r>
            <a:r>
              <a:rPr lang="en-US" dirty="0" err="1"/>
              <a:t>organisations</a:t>
            </a:r>
            <a:r>
              <a:rPr lang="en-US" dirty="0"/>
              <a:t> and society.</a:t>
            </a:r>
          </a:p>
          <a:p>
            <a:r>
              <a:rPr lang="en-US" dirty="0"/>
              <a:t>In order to derive a benefit from conflicts, there must however be success in dealing with them constructively. </a:t>
            </a:r>
          </a:p>
          <a:p>
            <a:endParaRPr lang="en-US" dirty="0"/>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41</a:t>
            </a:fld>
            <a:endParaRPr lang="en-US"/>
          </a:p>
        </p:txBody>
      </p:sp>
    </p:spTree>
    <p:extLst>
      <p:ext uri="{BB962C8B-B14F-4D97-AF65-F5344CB8AC3E}">
        <p14:creationId xmlns:p14="http://schemas.microsoft.com/office/powerpoint/2010/main" val="2941612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lstStyle/>
          <a:p>
            <a:r>
              <a:rPr lang="en-US" dirty="0"/>
              <a:t>Conflicts indicate problems: Many problems remain undetected if they do not become visible and noticeable through conflicts. Tensions arise, triggering a need for action.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42</a:t>
            </a:fld>
            <a:endParaRPr lang="en-US"/>
          </a:p>
        </p:txBody>
      </p:sp>
    </p:spTree>
    <p:extLst>
      <p:ext uri="{BB962C8B-B14F-4D97-AF65-F5344CB8AC3E}">
        <p14:creationId xmlns:p14="http://schemas.microsoft.com/office/powerpoint/2010/main" val="430919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1154954" y="2603500"/>
            <a:ext cx="10488749" cy="3416300"/>
          </a:xfrm>
        </p:spPr>
        <p:txBody>
          <a:bodyPr>
            <a:normAutofit fontScale="85000" lnSpcReduction="20000"/>
          </a:bodyPr>
          <a:lstStyle/>
          <a:p>
            <a:r>
              <a:rPr lang="en-US" dirty="0"/>
              <a:t>Conflicts trigger change: Conflicts want to be resolved, otherwise the unpleasant accompanying symptoms persist. Actions or decisions are taken that (can) trigger change and thereby prevent deadlock. </a:t>
            </a:r>
          </a:p>
          <a:p>
            <a:r>
              <a:rPr lang="en-US" dirty="0"/>
              <a:t>Conflicts arouse interest and curiosity: Conflicts add zest to human co-existence. They lead to tension, fostering interest and curiosity, and stimulate the search for creative new solutions and innovations.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43</a:t>
            </a:fld>
            <a:endParaRPr lang="en-US"/>
          </a:p>
        </p:txBody>
      </p:sp>
    </p:spTree>
    <p:extLst>
      <p:ext uri="{BB962C8B-B14F-4D97-AF65-F5344CB8AC3E}">
        <p14:creationId xmlns:p14="http://schemas.microsoft.com/office/powerpoint/2010/main" val="25547463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20000"/>
          </a:bodyPr>
          <a:lstStyle/>
          <a:p>
            <a:r>
              <a:rPr lang="en-US" dirty="0"/>
              <a:t>Conflicts strengthen relationships: The most enduring relationships are those during the course of which conflicts have been successfully overcome by both sides. Friendships that hold together “through thick and thin” are those where differences have been settled. Friction produces warmth, which facilitates trust. Conflict-free relationships are often superficial.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44</a:t>
            </a:fld>
            <a:endParaRPr lang="en-US"/>
          </a:p>
        </p:txBody>
      </p:sp>
    </p:spTree>
    <p:extLst>
      <p:ext uri="{BB962C8B-B14F-4D97-AF65-F5344CB8AC3E}">
        <p14:creationId xmlns:p14="http://schemas.microsoft.com/office/powerpoint/2010/main" val="1684706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fontScale="92500" lnSpcReduction="20000"/>
          </a:bodyPr>
          <a:lstStyle/>
          <a:p>
            <a:r>
              <a:rPr lang="en-US" dirty="0"/>
              <a:t>Conflicts strengthen group cohesion: Through constructive debate, we get to know the preferences, strengths and weaknesses of colleagues. In this way we can engage with them and it becomes easier to develop trust, and also to </a:t>
            </a:r>
            <a:r>
              <a:rPr lang="en-US" dirty="0" err="1"/>
              <a:t>recognise</a:t>
            </a:r>
            <a:r>
              <a:rPr lang="en-US" dirty="0"/>
              <a:t> one’s own shortcomings. Consequently, it becomes possible to work successfully together even under pressure.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45</a:t>
            </a:fld>
            <a:endParaRPr lang="en-US"/>
          </a:p>
        </p:txBody>
      </p:sp>
    </p:spTree>
    <p:extLst>
      <p:ext uri="{BB962C8B-B14F-4D97-AF65-F5344CB8AC3E}">
        <p14:creationId xmlns:p14="http://schemas.microsoft.com/office/powerpoint/2010/main" val="261280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1154954" y="2603500"/>
            <a:ext cx="10825552" cy="3416300"/>
          </a:xfrm>
        </p:spPr>
        <p:txBody>
          <a:bodyPr>
            <a:normAutofit lnSpcReduction="10000"/>
          </a:bodyPr>
          <a:lstStyle/>
          <a:p>
            <a:r>
              <a:rPr lang="en-US" dirty="0"/>
              <a:t>–  Withdrawal, indifference: The parties concerned lose the motivation to work as well as the need to open up emotionally. This is also referred to as “inner resignation”. </a:t>
            </a:r>
          </a:p>
          <a:p>
            <a:r>
              <a:rPr lang="en-US" dirty="0"/>
              <a:t>–  Hostility, irritability, aggression: The anger that was initially swallowed suddenly and abruptly erupts.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5</a:t>
            </a:fld>
            <a:endParaRPr lang="en-US"/>
          </a:p>
        </p:txBody>
      </p:sp>
    </p:spTree>
    <p:extLst>
      <p:ext uri="{BB962C8B-B14F-4D97-AF65-F5344CB8AC3E}">
        <p14:creationId xmlns:p14="http://schemas.microsoft.com/office/powerpoint/2010/main" val="354330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1154954" y="2603500"/>
            <a:ext cx="10769568" cy="3416300"/>
          </a:xfrm>
        </p:spPr>
        <p:txBody>
          <a:bodyPr>
            <a:normAutofit fontScale="92500" lnSpcReduction="10000"/>
          </a:bodyPr>
          <a:lstStyle/>
          <a:p>
            <a:r>
              <a:rPr lang="en-US" dirty="0"/>
              <a:t>–  Intrigue, </a:t>
            </a:r>
            <a:r>
              <a:rPr lang="en-US" dirty="0" err="1"/>
              <a:t>rumours</a:t>
            </a:r>
            <a:r>
              <a:rPr lang="en-US" dirty="0"/>
              <a:t>: Sometimes it is attempted to obstruct and denigrate the opponent with intrigue or </a:t>
            </a:r>
            <a:r>
              <a:rPr lang="en-US" dirty="0" err="1"/>
              <a:t>rumours</a:t>
            </a:r>
            <a:r>
              <a:rPr lang="en-US" dirty="0"/>
              <a:t>, while at the same trying to win people over. </a:t>
            </a:r>
          </a:p>
          <a:p>
            <a:r>
              <a:rPr lang="en-US" dirty="0"/>
              <a:t>–  Stubbornness, unreasonableness: Empathy diminishes the ability to see problems and perceptions from the other’s point of view. Personal interests are put before the interests of the company.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6</a:t>
            </a:fld>
            <a:endParaRPr lang="en-US"/>
          </a:p>
        </p:txBody>
      </p:sp>
    </p:spTree>
    <p:extLst>
      <p:ext uri="{BB962C8B-B14F-4D97-AF65-F5344CB8AC3E}">
        <p14:creationId xmlns:p14="http://schemas.microsoft.com/office/powerpoint/2010/main" val="268749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317242" y="2239347"/>
            <a:ext cx="11644604" cy="3780453"/>
          </a:xfrm>
        </p:spPr>
        <p:txBody>
          <a:bodyPr>
            <a:normAutofit lnSpcReduction="10000"/>
          </a:bodyPr>
          <a:lstStyle/>
          <a:p>
            <a:r>
              <a:rPr lang="en-US" dirty="0"/>
              <a:t>–  Formality, excessive conformity: In conflict situations, employees show excessive formality and conformity to their superiors. </a:t>
            </a:r>
          </a:p>
          <a:p>
            <a:r>
              <a:rPr lang="en-US" dirty="0"/>
              <a:t>–  Physical symptoms, illness: Conflicts are often linked to physical reactions. The most frequent are headaches, stomach disorders and insomnia. This results in high absenteeism and staff turnover.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7</a:t>
            </a:fld>
            <a:endParaRPr lang="en-US"/>
          </a:p>
        </p:txBody>
      </p:sp>
    </p:spTree>
    <p:extLst>
      <p:ext uri="{BB962C8B-B14F-4D97-AF65-F5344CB8AC3E}">
        <p14:creationId xmlns:p14="http://schemas.microsoft.com/office/powerpoint/2010/main" val="240806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r>
              <a:rPr lang="en-US" dirty="0"/>
              <a:t>Conflict Analysis </a:t>
            </a:r>
            <a:br>
              <a:rPr lang="en-US" dirty="0"/>
            </a:br>
            <a:endParaRPr lang="en-US" dirty="0"/>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p:txBody>
          <a:bodyPr>
            <a:normAutofit lnSpcReduction="10000"/>
          </a:bodyPr>
          <a:lstStyle/>
          <a:p>
            <a:r>
              <a:rPr lang="en-US" dirty="0"/>
              <a:t>Sometimes we surprisingly get caught up in a conflict situation. Our first impulse in this situation is either fight or fight</a:t>
            </a:r>
          </a:p>
          <a:p>
            <a:r>
              <a:rPr lang="en-US" dirty="0"/>
              <a:t>If we react impulsively to conflicts, it is rarely conducive to a constructive resolution of the conflict.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8</a:t>
            </a:fld>
            <a:endParaRPr lang="en-US"/>
          </a:p>
        </p:txBody>
      </p:sp>
    </p:spTree>
    <p:extLst>
      <p:ext uri="{BB962C8B-B14F-4D97-AF65-F5344CB8AC3E}">
        <p14:creationId xmlns:p14="http://schemas.microsoft.com/office/powerpoint/2010/main" val="2224934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8C05-C2DE-7C46-8BEB-677783146F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FE2E2-526E-614D-A4B2-E015AB8A3195}"/>
              </a:ext>
            </a:extLst>
          </p:cNvPr>
          <p:cNvSpPr>
            <a:spLocks noGrp="1"/>
          </p:cNvSpPr>
          <p:nvPr>
            <p:ph idx="1"/>
          </p:nvPr>
        </p:nvSpPr>
        <p:spPr>
          <a:xfrm>
            <a:off x="836812" y="2603500"/>
            <a:ext cx="10806891" cy="3416300"/>
          </a:xfrm>
        </p:spPr>
        <p:txBody>
          <a:bodyPr/>
          <a:lstStyle/>
          <a:p>
            <a:pPr marL="0" indent="0">
              <a:buNone/>
            </a:pPr>
            <a:r>
              <a:rPr lang="en-US" dirty="0"/>
              <a:t>A conflict analysis consists of four elements: </a:t>
            </a:r>
          </a:p>
          <a:p>
            <a:r>
              <a:rPr lang="en-US" dirty="0"/>
              <a:t>What are my own goals?, </a:t>
            </a:r>
          </a:p>
          <a:p>
            <a:r>
              <a:rPr lang="en-US" dirty="0"/>
              <a:t>what type of conflict is involved?,</a:t>
            </a:r>
          </a:p>
          <a:p>
            <a:r>
              <a:rPr lang="en-US" dirty="0"/>
              <a:t> who are the parties to the conflict? </a:t>
            </a:r>
          </a:p>
          <a:p>
            <a:r>
              <a:rPr lang="en-US" dirty="0"/>
              <a:t>and how has the conflict progressed </a:t>
            </a:r>
          </a:p>
          <a:p>
            <a:endParaRPr lang="en-US" dirty="0"/>
          </a:p>
        </p:txBody>
      </p:sp>
      <p:sp>
        <p:nvSpPr>
          <p:cNvPr id="4" name="Date Placeholder 3">
            <a:extLst>
              <a:ext uri="{FF2B5EF4-FFF2-40B4-BE49-F238E27FC236}">
                <a16:creationId xmlns:a16="http://schemas.microsoft.com/office/drawing/2014/main" id="{A22FBD7D-0B56-564C-878D-316529383851}"/>
              </a:ext>
            </a:extLst>
          </p:cNvPr>
          <p:cNvSpPr>
            <a:spLocks noGrp="1"/>
          </p:cNvSpPr>
          <p:nvPr>
            <p:ph type="dt" sz="half" idx="10"/>
          </p:nvPr>
        </p:nvSpPr>
        <p:spPr/>
        <p:txBody>
          <a:bodyPr/>
          <a:lstStyle/>
          <a:p>
            <a:fld id="{E8C89D22-B840-6C4B-931F-387D27C45447}" type="datetime1">
              <a:rPr lang="en-US" smtClean="0"/>
              <a:t>5/14/18</a:t>
            </a:fld>
            <a:endParaRPr lang="en-US"/>
          </a:p>
        </p:txBody>
      </p:sp>
      <p:sp>
        <p:nvSpPr>
          <p:cNvPr id="5" name="Footer Placeholder 4">
            <a:extLst>
              <a:ext uri="{FF2B5EF4-FFF2-40B4-BE49-F238E27FC236}">
                <a16:creationId xmlns:a16="http://schemas.microsoft.com/office/drawing/2014/main" id="{0A1E453A-AF4C-BC4C-A075-EF7CFD512EA6}"/>
              </a:ext>
            </a:extLst>
          </p:cNvPr>
          <p:cNvSpPr>
            <a:spLocks noGrp="1"/>
          </p:cNvSpPr>
          <p:nvPr>
            <p:ph type="ftr" sz="quarter" idx="11"/>
          </p:nvPr>
        </p:nvSpPr>
        <p:spPr/>
        <p:txBody>
          <a:bodyPr/>
          <a:lstStyle/>
          <a:p>
            <a:r>
              <a:rPr lang="en-US"/>
              <a:t>Oeshwik Ahmed, Northern University, Lecturer of HRM</a:t>
            </a:r>
          </a:p>
        </p:txBody>
      </p:sp>
      <p:sp>
        <p:nvSpPr>
          <p:cNvPr id="6" name="Slide Number Placeholder 5">
            <a:extLst>
              <a:ext uri="{FF2B5EF4-FFF2-40B4-BE49-F238E27FC236}">
                <a16:creationId xmlns:a16="http://schemas.microsoft.com/office/drawing/2014/main" id="{260C0E6E-4FC5-9444-B1C3-662CBBBE734B}"/>
              </a:ext>
            </a:extLst>
          </p:cNvPr>
          <p:cNvSpPr>
            <a:spLocks noGrp="1"/>
          </p:cNvSpPr>
          <p:nvPr>
            <p:ph type="sldNum" sz="quarter" idx="12"/>
          </p:nvPr>
        </p:nvSpPr>
        <p:spPr/>
        <p:txBody>
          <a:bodyPr/>
          <a:lstStyle/>
          <a:p>
            <a:fld id="{3B05FDD6-5472-B64B-A0D9-B9284487663E}" type="slidenum">
              <a:rPr lang="en-US" smtClean="0"/>
              <a:t>9</a:t>
            </a:fld>
            <a:endParaRPr lang="en-US"/>
          </a:p>
        </p:txBody>
      </p:sp>
    </p:spTree>
    <p:extLst>
      <p:ext uri="{BB962C8B-B14F-4D97-AF65-F5344CB8AC3E}">
        <p14:creationId xmlns:p14="http://schemas.microsoft.com/office/powerpoint/2010/main" val="649956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id="{B6DDE1A6-0016-FE4F-96D3-8D458FC4AA73}" vid="{7A9E5324-4B12-254D-8F54-7B189377B6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Purple</Template>
  <TotalTime>120</TotalTime>
  <Words>2393</Words>
  <Application>Microsoft Macintosh PowerPoint</Application>
  <PresentationFormat>Widescreen</PresentationFormat>
  <Paragraphs>236</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Times New Roman</vt:lpstr>
      <vt:lpstr>Wingdings 3</vt:lpstr>
      <vt:lpstr>Lecture Purple</vt:lpstr>
      <vt:lpstr>Conflict Management: Lecture one</vt:lpstr>
      <vt:lpstr>What Is a Conflict? </vt:lpstr>
      <vt:lpstr>PowerPoint Presentation</vt:lpstr>
      <vt:lpstr>Conflicts Often Approach Quietly  </vt:lpstr>
      <vt:lpstr>PowerPoint Presentation</vt:lpstr>
      <vt:lpstr>PowerPoint Presentation</vt:lpstr>
      <vt:lpstr>PowerPoint Presentation</vt:lpstr>
      <vt:lpstr>Conflict Analysis  </vt:lpstr>
      <vt:lpstr>PowerPoint Presentation</vt:lpstr>
      <vt:lpstr>Setting Objectives in a Conflict Situation  </vt:lpstr>
      <vt:lpstr>Types of Conflict  </vt:lpstr>
      <vt:lpstr>PowerPoint Presentation</vt:lpstr>
      <vt:lpstr>PowerPoint Presentation</vt:lpstr>
      <vt:lpstr>How does one deal with circumstantial conflicts?  </vt:lpstr>
      <vt:lpstr>PowerPoint Presentation</vt:lpstr>
      <vt:lpstr>Solution</vt:lpstr>
      <vt:lpstr>PowerPoint Presentation</vt:lpstr>
      <vt:lpstr>PowerPoint Presentation</vt:lpstr>
      <vt:lpstr>Solution</vt:lpstr>
      <vt:lpstr>PowerPoint Presentation</vt:lpstr>
      <vt:lpstr>Solution</vt:lpstr>
      <vt:lpstr>PowerPoint Presentation</vt:lpstr>
      <vt:lpstr>Solution</vt:lpstr>
      <vt:lpstr>PowerPoint Presentation</vt:lpstr>
      <vt:lpstr>Solution</vt:lpstr>
      <vt:lpstr>Parties to the Conflict  </vt:lpstr>
      <vt:lpstr>PowerPoint Presentation</vt:lpstr>
      <vt:lpstr>Conflict Progression and Escalation  </vt:lpstr>
      <vt:lpstr>PowerPoint Presentation</vt:lpstr>
      <vt:lpstr>PowerPoint Presentation</vt:lpstr>
      <vt:lpstr>PowerPoint Presentation</vt:lpstr>
      <vt:lpstr>PowerPoint Presentation</vt:lpstr>
      <vt:lpstr>PowerPoint Presentation</vt:lpstr>
      <vt:lpstr>PowerPoint Presentation</vt:lpstr>
      <vt:lpstr>How to Conduct a Clarifying Conversation  </vt:lpstr>
      <vt:lpstr>Conflicts in the Workplace: Curse or Blessing?  </vt:lpstr>
      <vt:lpstr>Risks Arising from Conflicts  </vt:lpstr>
      <vt:lpstr>PowerPoint Presentation</vt:lpstr>
      <vt:lpstr>PowerPoint Presentation</vt:lpstr>
      <vt:lpstr>PowerPoint Presentation</vt:lpstr>
      <vt:lpstr>Uses of Conflicts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Oeshwik Ahmed</dc:creator>
  <cp:lastModifiedBy>Oeshwik Ahmed</cp:lastModifiedBy>
  <cp:revision>5</cp:revision>
  <dcterms:created xsi:type="dcterms:W3CDTF">2018-05-05T15:58:47Z</dcterms:created>
  <dcterms:modified xsi:type="dcterms:W3CDTF">2018-05-14T15:22:52Z</dcterms:modified>
</cp:coreProperties>
</file>