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3"/>
  </p:normalViewPr>
  <p:slideViewPr>
    <p:cSldViewPr snapToGrid="0" snapToObjects="1">
      <p:cViewPr varScale="1">
        <p:scale>
          <a:sx n="54" d="100"/>
          <a:sy n="54" d="100"/>
        </p:scale>
        <p:origin x="216" y="16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A3F352-61F6-9C4E-8451-D501D092C09B}" type="datetimeFigureOut">
              <a:rPr lang="en-US" smtClean="0"/>
              <a:t>5/8/18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803ECC-5D0F-384F-A499-E6F7707D8202}" type="slidenum">
              <a:rPr lang="en-US" smtClean="0"/>
              <a:t>‹#›</a:t>
            </a:fld>
            <a:endParaRPr lang="en-US"/>
          </a:p>
        </p:txBody>
      </p:sp>
    </p:spTree>
    <p:extLst>
      <p:ext uri="{BB962C8B-B14F-4D97-AF65-F5344CB8AC3E}">
        <p14:creationId xmlns:p14="http://schemas.microsoft.com/office/powerpoint/2010/main" val="3233349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employed in resolving conflicts in partnerships and marriages, separations and divorces, questions of visitation rights, schools, clubs and associations, conflicts in the public arena, questions of environmental protection, </a:t>
            </a:r>
            <a:r>
              <a:rPr lang="en-US" dirty="0" err="1"/>
              <a:t>neighbourhood</a:t>
            </a:r>
            <a:r>
              <a:rPr lang="en-US" dirty="0"/>
              <a:t> conflicts, cross-cultural conflicts, conflicts between companies and, last but not least, conflicts in commercial enterprises and </a:t>
            </a:r>
            <a:r>
              <a:rPr lang="en-US" dirty="0" err="1"/>
              <a:t>organisations</a:t>
            </a:r>
            <a:r>
              <a:rPr lang="en-US" dirty="0"/>
              <a:t>. </a:t>
            </a:r>
          </a:p>
          <a:p>
            <a:endParaRPr lang="en-US" dirty="0"/>
          </a:p>
        </p:txBody>
      </p:sp>
      <p:sp>
        <p:nvSpPr>
          <p:cNvPr id="4" name="Slide Number Placeholder 3"/>
          <p:cNvSpPr>
            <a:spLocks noGrp="1"/>
          </p:cNvSpPr>
          <p:nvPr>
            <p:ph type="sldNum" sz="quarter" idx="10"/>
          </p:nvPr>
        </p:nvSpPr>
        <p:spPr/>
        <p:txBody>
          <a:bodyPr/>
          <a:lstStyle/>
          <a:p>
            <a:fld id="{92803ECC-5D0F-384F-A499-E6F7707D8202}" type="slidenum">
              <a:rPr lang="en-US" smtClean="0"/>
              <a:t>5</a:t>
            </a:fld>
            <a:endParaRPr lang="en-US"/>
          </a:p>
        </p:txBody>
      </p:sp>
    </p:spTree>
    <p:extLst>
      <p:ext uri="{BB962C8B-B14F-4D97-AF65-F5344CB8AC3E}">
        <p14:creationId xmlns:p14="http://schemas.microsoft.com/office/powerpoint/2010/main" val="3141073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34D07F1-F26E-CF4F-A966-C7934CB80153}" type="datetimeFigureOut">
              <a:rPr lang="en-US" smtClean="0"/>
              <a:t>5/8/18</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D16210B-05A0-974B-B0A7-B44F2FD9B238}" type="slidenum">
              <a:rPr lang="en-US" smtClean="0"/>
              <a:t>‹#›</a:t>
            </a:fld>
            <a:endParaRPr lang="en-US"/>
          </a:p>
        </p:txBody>
      </p:sp>
    </p:spTree>
    <p:extLst>
      <p:ext uri="{BB962C8B-B14F-4D97-AF65-F5344CB8AC3E}">
        <p14:creationId xmlns:p14="http://schemas.microsoft.com/office/powerpoint/2010/main" val="2888797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34D07F1-F26E-CF4F-A966-C7934CB80153}" type="datetimeFigureOut">
              <a:rPr lang="en-US" smtClean="0"/>
              <a:t>5/8/18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D16210B-05A0-974B-B0A7-B44F2FD9B238}" type="slidenum">
              <a:rPr lang="en-US" smtClean="0"/>
              <a:t>‹#›</a:t>
            </a:fld>
            <a:endParaRPr lang="en-US"/>
          </a:p>
        </p:txBody>
      </p:sp>
    </p:spTree>
    <p:extLst>
      <p:ext uri="{BB962C8B-B14F-4D97-AF65-F5344CB8AC3E}">
        <p14:creationId xmlns:p14="http://schemas.microsoft.com/office/powerpoint/2010/main" val="3927037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34D07F1-F26E-CF4F-A966-C7934CB80153}" type="datetimeFigureOut">
              <a:rPr lang="en-US" smtClean="0"/>
              <a:t>5/8/18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16210B-05A0-974B-B0A7-B44F2FD9B238}" type="slidenum">
              <a:rPr lang="en-US" smtClean="0"/>
              <a:t>‹#›</a:t>
            </a:fld>
            <a:endParaRPr lang="en-US"/>
          </a:p>
        </p:txBody>
      </p:sp>
    </p:spTree>
    <p:extLst>
      <p:ext uri="{BB962C8B-B14F-4D97-AF65-F5344CB8AC3E}">
        <p14:creationId xmlns:p14="http://schemas.microsoft.com/office/powerpoint/2010/main" val="1252532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34D07F1-F26E-CF4F-A966-C7934CB80153}" type="datetimeFigureOut">
              <a:rPr lang="en-US" smtClean="0"/>
              <a:t>5/8/18</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16210B-05A0-974B-B0A7-B44F2FD9B238}" type="slidenum">
              <a:rPr lang="en-US" smtClean="0"/>
              <a:t>‹#›</a:t>
            </a:fld>
            <a:endParaRPr lang="en-US"/>
          </a:p>
        </p:txBody>
      </p:sp>
    </p:spTree>
    <p:extLst>
      <p:ext uri="{BB962C8B-B14F-4D97-AF65-F5344CB8AC3E}">
        <p14:creationId xmlns:p14="http://schemas.microsoft.com/office/powerpoint/2010/main" val="3298090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4D07F1-F26E-CF4F-A966-C7934CB80153}" type="datetimeFigureOut">
              <a:rPr lang="en-US" smtClean="0"/>
              <a:t>5/8/18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16210B-05A0-974B-B0A7-B44F2FD9B238}" type="slidenum">
              <a:rPr lang="en-US" smtClean="0"/>
              <a:t>‹#›</a:t>
            </a:fld>
            <a:endParaRPr lang="en-US"/>
          </a:p>
        </p:txBody>
      </p:sp>
    </p:spTree>
    <p:extLst>
      <p:ext uri="{BB962C8B-B14F-4D97-AF65-F5344CB8AC3E}">
        <p14:creationId xmlns:p14="http://schemas.microsoft.com/office/powerpoint/2010/main" val="191169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34D07F1-F26E-CF4F-A966-C7934CB80153}" type="datetimeFigureOut">
              <a:rPr lang="en-US" smtClean="0"/>
              <a:t>5/8/18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16210B-05A0-974B-B0A7-B44F2FD9B238}" type="slidenum">
              <a:rPr lang="en-US" smtClean="0"/>
              <a:t>‹#›</a:t>
            </a:fld>
            <a:endParaRPr lang="en-US"/>
          </a:p>
        </p:txBody>
      </p:sp>
    </p:spTree>
    <p:extLst>
      <p:ext uri="{BB962C8B-B14F-4D97-AF65-F5344CB8AC3E}">
        <p14:creationId xmlns:p14="http://schemas.microsoft.com/office/powerpoint/2010/main" val="229319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34D07F1-F26E-CF4F-A966-C7934CB80153}" type="datetimeFigureOut">
              <a:rPr lang="en-US" smtClean="0"/>
              <a:t>5/8/18</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8D16210B-05A0-974B-B0A7-B44F2FD9B238}" type="slidenum">
              <a:rPr lang="en-US" smtClean="0"/>
              <a:t>‹#›</a:t>
            </a:fld>
            <a:endParaRPr lang="en-US"/>
          </a:p>
        </p:txBody>
      </p:sp>
    </p:spTree>
    <p:extLst>
      <p:ext uri="{BB962C8B-B14F-4D97-AF65-F5344CB8AC3E}">
        <p14:creationId xmlns:p14="http://schemas.microsoft.com/office/powerpoint/2010/main" val="1413684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34D07F1-F26E-CF4F-A966-C7934CB80153}" type="datetimeFigureOut">
              <a:rPr lang="en-US" smtClean="0"/>
              <a:t>5/8/18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6210B-05A0-974B-B0A7-B44F2FD9B238}" type="slidenum">
              <a:rPr lang="en-US" smtClean="0"/>
              <a:t>‹#›</a:t>
            </a:fld>
            <a:endParaRPr lang="en-US"/>
          </a:p>
        </p:txBody>
      </p:sp>
    </p:spTree>
    <p:extLst>
      <p:ext uri="{BB962C8B-B14F-4D97-AF65-F5344CB8AC3E}">
        <p14:creationId xmlns:p14="http://schemas.microsoft.com/office/powerpoint/2010/main" val="628269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34D07F1-F26E-CF4F-A966-C7934CB80153}" type="datetimeFigureOut">
              <a:rPr lang="en-US" smtClean="0"/>
              <a:t>5/8/18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16210B-05A0-974B-B0A7-B44F2FD9B238}" type="slidenum">
              <a:rPr lang="en-US" smtClean="0"/>
              <a:t>‹#›</a:t>
            </a:fld>
            <a:endParaRPr lang="en-US"/>
          </a:p>
        </p:txBody>
      </p:sp>
    </p:spTree>
    <p:extLst>
      <p:ext uri="{BB962C8B-B14F-4D97-AF65-F5344CB8AC3E}">
        <p14:creationId xmlns:p14="http://schemas.microsoft.com/office/powerpoint/2010/main" val="4220756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lvl1pPr>
              <a:defRPr sz="3600"/>
            </a:lvl1pPr>
            <a:lvl2pPr>
              <a:defRPr sz="34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4D07F1-F26E-CF4F-A966-C7934CB80153}" type="datetimeFigureOut">
              <a:rPr lang="en-US" smtClean="0"/>
              <a:t>5/8/18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6210B-05A0-974B-B0A7-B44F2FD9B238}" type="slidenum">
              <a:rPr lang="en-US" smtClean="0"/>
              <a:t>‹#›</a:t>
            </a:fld>
            <a:endParaRPr lang="en-US"/>
          </a:p>
        </p:txBody>
      </p:sp>
    </p:spTree>
    <p:extLst>
      <p:ext uri="{BB962C8B-B14F-4D97-AF65-F5344CB8AC3E}">
        <p14:creationId xmlns:p14="http://schemas.microsoft.com/office/powerpoint/2010/main" val="2307982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4D07F1-F26E-CF4F-A966-C7934CB80153}" type="datetimeFigureOut">
              <a:rPr lang="en-US" smtClean="0"/>
              <a:t>5/8/18</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16210B-05A0-974B-B0A7-B44F2FD9B238}" type="slidenum">
              <a:rPr lang="en-US" smtClean="0"/>
              <a:t>‹#›</a:t>
            </a:fld>
            <a:endParaRPr lang="en-US"/>
          </a:p>
        </p:txBody>
      </p:sp>
    </p:spTree>
    <p:extLst>
      <p:ext uri="{BB962C8B-B14F-4D97-AF65-F5344CB8AC3E}">
        <p14:creationId xmlns:p14="http://schemas.microsoft.com/office/powerpoint/2010/main" val="2092449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4D07F1-F26E-CF4F-A966-C7934CB80153}" type="datetimeFigureOut">
              <a:rPr lang="en-US" smtClean="0"/>
              <a:t>5/8/18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6210B-05A0-974B-B0A7-B44F2FD9B238}" type="slidenum">
              <a:rPr lang="en-US" smtClean="0"/>
              <a:t>‹#›</a:t>
            </a:fld>
            <a:endParaRPr lang="en-US"/>
          </a:p>
        </p:txBody>
      </p:sp>
    </p:spTree>
    <p:extLst>
      <p:ext uri="{BB962C8B-B14F-4D97-AF65-F5344CB8AC3E}">
        <p14:creationId xmlns:p14="http://schemas.microsoft.com/office/powerpoint/2010/main" val="47637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4D07F1-F26E-CF4F-A966-C7934CB80153}" type="datetimeFigureOut">
              <a:rPr lang="en-US" smtClean="0"/>
              <a:t>5/8/18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16210B-05A0-974B-B0A7-B44F2FD9B238}" type="slidenum">
              <a:rPr lang="en-US" smtClean="0"/>
              <a:t>‹#›</a:t>
            </a:fld>
            <a:endParaRPr lang="en-US"/>
          </a:p>
        </p:txBody>
      </p:sp>
    </p:spTree>
    <p:extLst>
      <p:ext uri="{BB962C8B-B14F-4D97-AF65-F5344CB8AC3E}">
        <p14:creationId xmlns:p14="http://schemas.microsoft.com/office/powerpoint/2010/main" val="41103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4D07F1-F26E-CF4F-A966-C7934CB80153}" type="datetimeFigureOut">
              <a:rPr lang="en-US" smtClean="0"/>
              <a:t>5/8/18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16210B-05A0-974B-B0A7-B44F2FD9B238}" type="slidenum">
              <a:rPr lang="en-US" smtClean="0"/>
              <a:t>‹#›</a:t>
            </a:fld>
            <a:endParaRPr lang="en-US"/>
          </a:p>
        </p:txBody>
      </p:sp>
    </p:spTree>
    <p:extLst>
      <p:ext uri="{BB962C8B-B14F-4D97-AF65-F5344CB8AC3E}">
        <p14:creationId xmlns:p14="http://schemas.microsoft.com/office/powerpoint/2010/main" val="2491865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D07F1-F26E-CF4F-A966-C7934CB80153}" type="datetimeFigureOut">
              <a:rPr lang="en-US" smtClean="0"/>
              <a:t>5/8/18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D16210B-05A0-974B-B0A7-B44F2FD9B238}" type="slidenum">
              <a:rPr lang="en-US" smtClean="0"/>
              <a:t>‹#›</a:t>
            </a:fld>
            <a:endParaRPr lang="en-US"/>
          </a:p>
        </p:txBody>
      </p:sp>
    </p:spTree>
    <p:extLst>
      <p:ext uri="{BB962C8B-B14F-4D97-AF65-F5344CB8AC3E}">
        <p14:creationId xmlns:p14="http://schemas.microsoft.com/office/powerpoint/2010/main" val="254697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34D07F1-F26E-CF4F-A966-C7934CB80153}" type="datetimeFigureOut">
              <a:rPr lang="en-US" smtClean="0"/>
              <a:t>5/8/18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D16210B-05A0-974B-B0A7-B44F2FD9B238}" type="slidenum">
              <a:rPr lang="en-US" smtClean="0"/>
              <a:t>‹#›</a:t>
            </a:fld>
            <a:endParaRPr lang="en-US"/>
          </a:p>
        </p:txBody>
      </p:sp>
    </p:spTree>
    <p:extLst>
      <p:ext uri="{BB962C8B-B14F-4D97-AF65-F5344CB8AC3E}">
        <p14:creationId xmlns:p14="http://schemas.microsoft.com/office/powerpoint/2010/main" val="1796576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34D07F1-F26E-CF4F-A966-C7934CB80153}" type="datetimeFigureOut">
              <a:rPr lang="en-US" smtClean="0"/>
              <a:t>5/8/18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D16210B-05A0-974B-B0A7-B44F2FD9B238}" type="slidenum">
              <a:rPr lang="en-US" smtClean="0"/>
              <a:t>‹#›</a:t>
            </a:fld>
            <a:endParaRPr lang="en-US"/>
          </a:p>
        </p:txBody>
      </p:sp>
    </p:spTree>
    <p:extLst>
      <p:ext uri="{BB962C8B-B14F-4D97-AF65-F5344CB8AC3E}">
        <p14:creationId xmlns:p14="http://schemas.microsoft.com/office/powerpoint/2010/main" val="377647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34D07F1-F26E-CF4F-A966-C7934CB80153}" type="datetimeFigureOut">
              <a:rPr lang="en-US" smtClean="0"/>
              <a:t>5/8/18</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D16210B-05A0-974B-B0A7-B44F2FD9B238}" type="slidenum">
              <a:rPr lang="en-US" smtClean="0"/>
              <a:t>‹#›</a:t>
            </a:fld>
            <a:endParaRPr lang="en-US"/>
          </a:p>
        </p:txBody>
      </p:sp>
    </p:spTree>
    <p:extLst>
      <p:ext uri="{BB962C8B-B14F-4D97-AF65-F5344CB8AC3E}">
        <p14:creationId xmlns:p14="http://schemas.microsoft.com/office/powerpoint/2010/main" val="433367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3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8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6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4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2200" b="0" i="0" kern="1200" baseline="-250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3FCAD-4763-A94D-8C4C-987521EB2D69}"/>
              </a:ext>
            </a:extLst>
          </p:cNvPr>
          <p:cNvSpPr>
            <a:spLocks noGrp="1"/>
          </p:cNvSpPr>
          <p:nvPr>
            <p:ph type="ctrTitle"/>
          </p:nvPr>
        </p:nvSpPr>
        <p:spPr/>
        <p:txBody>
          <a:bodyPr/>
          <a:lstStyle/>
          <a:p>
            <a:r>
              <a:rPr lang="en-US" dirty="0"/>
              <a:t>Conflict Management: Lecture 4</a:t>
            </a:r>
          </a:p>
        </p:txBody>
      </p:sp>
      <p:sp>
        <p:nvSpPr>
          <p:cNvPr id="3" name="Subtitle 2">
            <a:extLst>
              <a:ext uri="{FF2B5EF4-FFF2-40B4-BE49-F238E27FC236}">
                <a16:creationId xmlns:a16="http://schemas.microsoft.com/office/drawing/2014/main" id="{59827F17-62BF-7244-BD98-A8D86F581E41}"/>
              </a:ext>
            </a:extLst>
          </p:cNvPr>
          <p:cNvSpPr>
            <a:spLocks noGrp="1"/>
          </p:cNvSpPr>
          <p:nvPr>
            <p:ph type="subTitle" idx="1"/>
          </p:nvPr>
        </p:nvSpPr>
        <p:spPr/>
        <p:txBody>
          <a:bodyPr>
            <a:normAutofit fontScale="92500" lnSpcReduction="20000"/>
          </a:bodyPr>
          <a:lstStyle/>
          <a:p>
            <a:r>
              <a:rPr lang="en-US" dirty="0"/>
              <a:t>Complementary Forms of Conflict Management </a:t>
            </a:r>
          </a:p>
          <a:p>
            <a:endParaRPr lang="en-US" dirty="0"/>
          </a:p>
        </p:txBody>
      </p:sp>
    </p:spTree>
    <p:extLst>
      <p:ext uri="{BB962C8B-B14F-4D97-AF65-F5344CB8AC3E}">
        <p14:creationId xmlns:p14="http://schemas.microsoft.com/office/powerpoint/2010/main" val="1416358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p:txBody>
          <a:bodyPr>
            <a:normAutofit fontScale="77500" lnSpcReduction="20000"/>
          </a:bodyPr>
          <a:lstStyle/>
          <a:p>
            <a:r>
              <a:rPr lang="en-US" dirty="0"/>
              <a:t>Team supervision is concerned with the complex network of relationships between employees, customers and the </a:t>
            </a:r>
            <a:r>
              <a:rPr lang="en-US" dirty="0" err="1"/>
              <a:t>organisation</a:t>
            </a:r>
            <a:r>
              <a:rPr lang="en-US" dirty="0"/>
              <a:t>. In this area, alongside the improvement of morale, cooperation and efficiency of working practices, the professional development of each individual is also a priority. The dynamics of team interaction and the institutional inconsistencies hidden behind them are frequently </a:t>
            </a:r>
            <a:r>
              <a:rPr lang="en-US" dirty="0" err="1"/>
              <a:t>analysed</a:t>
            </a:r>
            <a:r>
              <a:rPr lang="en-US" dirty="0"/>
              <a:t>. </a:t>
            </a:r>
          </a:p>
          <a:p>
            <a:endParaRPr lang="en-US" dirty="0"/>
          </a:p>
        </p:txBody>
      </p:sp>
    </p:spTree>
    <p:extLst>
      <p:ext uri="{BB962C8B-B14F-4D97-AF65-F5344CB8AC3E}">
        <p14:creationId xmlns:p14="http://schemas.microsoft.com/office/powerpoint/2010/main" val="3025426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p:txBody>
          <a:bodyPr>
            <a:normAutofit fontScale="92500"/>
          </a:bodyPr>
          <a:lstStyle/>
          <a:p>
            <a:r>
              <a:rPr lang="en-US" dirty="0"/>
              <a:t>Typically the supervisor and team meet together in a neutral place and work on problems presented by the group or by an individual. One variety of supervision is peer consulting, where people belonging to the same group of professionals work together without a supervisor. </a:t>
            </a:r>
          </a:p>
          <a:p>
            <a:endParaRPr lang="en-US" dirty="0"/>
          </a:p>
        </p:txBody>
      </p:sp>
    </p:spTree>
    <p:extLst>
      <p:ext uri="{BB962C8B-B14F-4D97-AF65-F5344CB8AC3E}">
        <p14:creationId xmlns:p14="http://schemas.microsoft.com/office/powerpoint/2010/main" val="2400332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p:txBody>
          <a:bodyPr/>
          <a:lstStyle/>
          <a:p>
            <a:r>
              <a:rPr lang="en-US" dirty="0"/>
              <a:t>What differentiates supervision from mediation? The role of mediation is not to improve professional capability or to </a:t>
            </a:r>
            <a:r>
              <a:rPr lang="en-US" dirty="0" err="1"/>
              <a:t>analyse</a:t>
            </a:r>
            <a:r>
              <a:rPr lang="en-US" dirty="0"/>
              <a:t> institutional relationships. A mediator accompanies the parties through the process from dissent to consensus. </a:t>
            </a:r>
          </a:p>
          <a:p>
            <a:endParaRPr lang="en-US" dirty="0"/>
          </a:p>
        </p:txBody>
      </p:sp>
    </p:spTree>
    <p:extLst>
      <p:ext uri="{BB962C8B-B14F-4D97-AF65-F5344CB8AC3E}">
        <p14:creationId xmlns:p14="http://schemas.microsoft.com/office/powerpoint/2010/main" val="3835143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r>
              <a:rPr lang="en-US" dirty="0"/>
              <a:t>Coaching </a:t>
            </a:r>
            <a:br>
              <a:rPr lang="en-US" dirty="0"/>
            </a:br>
            <a:endParaRPr lang="en-US" dirty="0"/>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p:txBody>
          <a:bodyPr>
            <a:normAutofit fontScale="70000" lnSpcReduction="20000"/>
          </a:bodyPr>
          <a:lstStyle/>
          <a:p>
            <a:r>
              <a:rPr lang="en-US" dirty="0"/>
              <a:t>Coaching is goal-oriented counselling given to an individual to help them reflect on and deal with an existing problem. Coaching is consequently an interaction between two people, where the client is an expert in matters pertaining to him (problem) and the coach is an expert in the process (questions, structure, etc.). This equality between the positions of coach and </a:t>
            </a:r>
            <a:r>
              <a:rPr lang="en-US" dirty="0" err="1"/>
              <a:t>coachee</a:t>
            </a:r>
            <a:r>
              <a:rPr lang="en-US" dirty="0"/>
              <a:t> (the client of the coach) is of central importance, as the coaching process should be viewed as a dialogue between partners. </a:t>
            </a:r>
          </a:p>
          <a:p>
            <a:endParaRPr lang="en-US" dirty="0"/>
          </a:p>
        </p:txBody>
      </p:sp>
    </p:spTree>
    <p:extLst>
      <p:ext uri="{BB962C8B-B14F-4D97-AF65-F5344CB8AC3E}">
        <p14:creationId xmlns:p14="http://schemas.microsoft.com/office/powerpoint/2010/main" val="1181272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p:txBody>
          <a:bodyPr>
            <a:normAutofit fontScale="77500" lnSpcReduction="20000"/>
          </a:bodyPr>
          <a:lstStyle/>
          <a:p>
            <a:r>
              <a:rPr lang="en-US" dirty="0"/>
              <a:t>Initially, the coach agrees on a goal with the </a:t>
            </a:r>
            <a:r>
              <a:rPr lang="en-US" dirty="0" err="1"/>
              <a:t>coachee</a:t>
            </a:r>
            <a:r>
              <a:rPr lang="en-US" dirty="0"/>
              <a:t> and works with him on a strategy to achieve the goal. Opposition and obstacles are </a:t>
            </a:r>
            <a:r>
              <a:rPr lang="en-US" dirty="0" err="1"/>
              <a:t>analysed</a:t>
            </a:r>
            <a:r>
              <a:rPr lang="en-US" dirty="0"/>
              <a:t> and courses of action are agreed on. The coach is not a therapist, but acts as a discreet advisor, guiding the </a:t>
            </a:r>
            <a:r>
              <a:rPr lang="en-US" dirty="0" err="1"/>
              <a:t>coachee</a:t>
            </a:r>
            <a:r>
              <a:rPr lang="en-US" dirty="0"/>
              <a:t> through the process and providing continual feedback. New points of view and potential courses of action become apparent to the client. </a:t>
            </a:r>
          </a:p>
          <a:p>
            <a:endParaRPr lang="en-US" dirty="0"/>
          </a:p>
        </p:txBody>
      </p:sp>
    </p:spTree>
    <p:extLst>
      <p:ext uri="{BB962C8B-B14F-4D97-AF65-F5344CB8AC3E}">
        <p14:creationId xmlns:p14="http://schemas.microsoft.com/office/powerpoint/2010/main" val="2405785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p:txBody>
          <a:bodyPr>
            <a:normAutofit fontScale="92500"/>
          </a:bodyPr>
          <a:lstStyle/>
          <a:p>
            <a:r>
              <a:rPr lang="en-US" dirty="0"/>
              <a:t>Dealing with conflicts is frequently a key issue in coaching. If conflicts are suppressed, glossed over or denied, they often escalate and lead to crisis situations. Coaching can make a valuable contribution to conflict prevention as well as to dealing with conflicts. </a:t>
            </a:r>
          </a:p>
          <a:p>
            <a:endParaRPr lang="en-US" dirty="0"/>
          </a:p>
        </p:txBody>
      </p:sp>
    </p:spTree>
    <p:extLst>
      <p:ext uri="{BB962C8B-B14F-4D97-AF65-F5344CB8AC3E}">
        <p14:creationId xmlns:p14="http://schemas.microsoft.com/office/powerpoint/2010/main" val="151541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p:txBody>
          <a:bodyPr>
            <a:normAutofit fontScale="92500" lnSpcReduction="10000"/>
          </a:bodyPr>
          <a:lstStyle/>
          <a:p>
            <a:r>
              <a:rPr lang="en-US" dirty="0"/>
              <a:t>What differentiates coaching from mediation? In mediation, there are always at least two parties to the conflict and two different positions. While a mediator works on bringing the two parties together, a coach focuses on the interests of his client and assists him in understanding and dealing with conflicts. </a:t>
            </a:r>
          </a:p>
          <a:p>
            <a:endParaRPr lang="en-US" dirty="0"/>
          </a:p>
        </p:txBody>
      </p:sp>
    </p:spTree>
    <p:extLst>
      <p:ext uri="{BB962C8B-B14F-4D97-AF65-F5344CB8AC3E}">
        <p14:creationId xmlns:p14="http://schemas.microsoft.com/office/powerpoint/2010/main" val="1289352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r>
              <a:rPr lang="en-US" dirty="0"/>
              <a:t>Team Development </a:t>
            </a:r>
            <a:br>
              <a:rPr lang="en-US" dirty="0"/>
            </a:br>
            <a:endParaRPr lang="en-US" dirty="0"/>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p:txBody>
          <a:bodyPr>
            <a:normAutofit fontScale="77500" lnSpcReduction="20000"/>
          </a:bodyPr>
          <a:lstStyle/>
          <a:p>
            <a:r>
              <a:rPr lang="en-US" dirty="0"/>
              <a:t>Team development has the purpose of transforming a group of people into a team. To achieve this goal, a process driven by group dynamics takes place. Team development presents a multitude of problems (power struggles, formation of coalitions, conflicts of customs...), which can </a:t>
            </a:r>
            <a:r>
              <a:rPr lang="en-US" dirty="0" err="1"/>
              <a:t>paralyse</a:t>
            </a:r>
            <a:r>
              <a:rPr lang="en-US" dirty="0"/>
              <a:t> or even destroy a group before they become a team. In team development, the process is managed by a professional advisor to quickly get the team fit for work. </a:t>
            </a:r>
          </a:p>
          <a:p>
            <a:endParaRPr lang="en-US" dirty="0"/>
          </a:p>
        </p:txBody>
      </p:sp>
    </p:spTree>
    <p:extLst>
      <p:ext uri="{BB962C8B-B14F-4D97-AF65-F5344CB8AC3E}">
        <p14:creationId xmlns:p14="http://schemas.microsoft.com/office/powerpoint/2010/main" val="33356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p:txBody>
          <a:bodyPr>
            <a:normAutofit fontScale="92500" lnSpcReduction="20000"/>
          </a:bodyPr>
          <a:lstStyle/>
          <a:p>
            <a:r>
              <a:rPr lang="en-US" dirty="0"/>
              <a:t>Possible reasons for team development: improvement of communication, co-operation and working relationships between team members, development of a team identity or clarification of functional roles. Team development is used in particular when companies or departments merge, or when new teams are put together. </a:t>
            </a:r>
          </a:p>
          <a:p>
            <a:endParaRPr lang="en-US" dirty="0"/>
          </a:p>
        </p:txBody>
      </p:sp>
    </p:spTree>
    <p:extLst>
      <p:ext uri="{BB962C8B-B14F-4D97-AF65-F5344CB8AC3E}">
        <p14:creationId xmlns:p14="http://schemas.microsoft.com/office/powerpoint/2010/main" val="2727550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p:txBody>
          <a:bodyPr>
            <a:normAutofit fontScale="92500" lnSpcReduction="10000"/>
          </a:bodyPr>
          <a:lstStyle/>
          <a:p>
            <a:r>
              <a:rPr lang="en-US" dirty="0"/>
              <a:t>What differentiates team development from mediation? Team development enables a group to work together and deal with conflicts. From this perspective, team development is a means of conflict prevention, as the team is brought into a position that enables it to independently deal with and resolve conflicts. </a:t>
            </a:r>
          </a:p>
          <a:p>
            <a:endParaRPr lang="en-US" dirty="0"/>
          </a:p>
        </p:txBody>
      </p:sp>
    </p:spTree>
    <p:extLst>
      <p:ext uri="{BB962C8B-B14F-4D97-AF65-F5344CB8AC3E}">
        <p14:creationId xmlns:p14="http://schemas.microsoft.com/office/powerpoint/2010/main" val="1220887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p:txBody>
          <a:bodyPr/>
          <a:lstStyle/>
          <a:p>
            <a:r>
              <a:rPr lang="en-US" dirty="0"/>
              <a:t>They focus on the conflict itself and try to resolve it through the employment of different methods. These methods are known as: personal discussion, coaching, mediation, clarifying conversation, team development or supervision </a:t>
            </a:r>
          </a:p>
          <a:p>
            <a:endParaRPr lang="en-US" dirty="0"/>
          </a:p>
        </p:txBody>
      </p:sp>
    </p:spTree>
    <p:extLst>
      <p:ext uri="{BB962C8B-B14F-4D97-AF65-F5344CB8AC3E}">
        <p14:creationId xmlns:p14="http://schemas.microsoft.com/office/powerpoint/2010/main" val="3607481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3935DA3-31CC-3240-9D8B-770634D8E314}"/>
              </a:ext>
            </a:extLst>
          </p:cNvPr>
          <p:cNvPicPr>
            <a:picLocks noGrp="1" noChangeAspect="1"/>
          </p:cNvPicPr>
          <p:nvPr>
            <p:ph idx="1"/>
          </p:nvPr>
        </p:nvPicPr>
        <p:blipFill>
          <a:blip r:embed="rId2"/>
          <a:stretch>
            <a:fillRect/>
          </a:stretch>
        </p:blipFill>
        <p:spPr>
          <a:xfrm>
            <a:off x="914323" y="973668"/>
            <a:ext cx="10323172" cy="5403069"/>
          </a:xfrm>
        </p:spPr>
      </p:pic>
    </p:spTree>
    <p:extLst>
      <p:ext uri="{BB962C8B-B14F-4D97-AF65-F5344CB8AC3E}">
        <p14:creationId xmlns:p14="http://schemas.microsoft.com/office/powerpoint/2010/main" val="3973836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r>
              <a:rPr lang="en-US" dirty="0" err="1"/>
              <a:t>Organisational</a:t>
            </a:r>
            <a:r>
              <a:rPr lang="en-US" dirty="0"/>
              <a:t> Development Versus Mediation? </a:t>
            </a:r>
            <a:br>
              <a:rPr lang="en-US" dirty="0"/>
            </a:br>
            <a:endParaRPr lang="en-US" dirty="0"/>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p:txBody>
          <a:bodyPr>
            <a:normAutofit fontScale="77500" lnSpcReduction="20000"/>
          </a:bodyPr>
          <a:lstStyle/>
          <a:p>
            <a:r>
              <a:rPr lang="en-US" dirty="0" err="1"/>
              <a:t>Organisational</a:t>
            </a:r>
            <a:r>
              <a:rPr lang="en-US" dirty="0"/>
              <a:t> development (“OD”) is a long-term process aimed at the further development and transformation of an </a:t>
            </a:r>
            <a:r>
              <a:rPr lang="en-US" dirty="0" err="1"/>
              <a:t>organisation</a:t>
            </a:r>
            <a:r>
              <a:rPr lang="en-US" dirty="0"/>
              <a:t> or part of an </a:t>
            </a:r>
            <a:r>
              <a:rPr lang="en-US" dirty="0" err="1"/>
              <a:t>organisation</a:t>
            </a:r>
            <a:r>
              <a:rPr lang="en-US" dirty="0"/>
              <a:t>. The objective of the process is the simultaneous improvement of the performance of the </a:t>
            </a:r>
            <a:r>
              <a:rPr lang="en-US" dirty="0" err="1"/>
              <a:t>organisation</a:t>
            </a:r>
            <a:r>
              <a:rPr lang="en-US" dirty="0"/>
              <a:t> (efficiency and effectiveness) and the quality of working conditions. Depending on the context, OD is concerned with strategic, structural and/or cultural problems. </a:t>
            </a:r>
          </a:p>
          <a:p>
            <a:endParaRPr lang="en-US" dirty="0"/>
          </a:p>
        </p:txBody>
      </p:sp>
    </p:spTree>
    <p:extLst>
      <p:ext uri="{BB962C8B-B14F-4D97-AF65-F5344CB8AC3E}">
        <p14:creationId xmlns:p14="http://schemas.microsoft.com/office/powerpoint/2010/main" val="190383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p:txBody>
          <a:bodyPr>
            <a:normAutofit fontScale="77500" lnSpcReduction="20000"/>
          </a:bodyPr>
          <a:lstStyle/>
          <a:p>
            <a:r>
              <a:rPr lang="en-US" dirty="0"/>
              <a:t>OD can be viewed as a comprehensive advisory concept, in which the methods described above (coaching, team development, moderation and mediation) can be employed. The role of the OD advisor is to help the customer </a:t>
            </a:r>
            <a:r>
              <a:rPr lang="en-US" dirty="0" err="1"/>
              <a:t>organisation</a:t>
            </a:r>
            <a:r>
              <a:rPr lang="en-US" dirty="0"/>
              <a:t> to solve the problems and tasks itself. The focus is on process management (expertise in the methods applied) and less on technical business advice (professional business expertise). </a:t>
            </a:r>
          </a:p>
          <a:p>
            <a:endParaRPr lang="en-US" dirty="0"/>
          </a:p>
        </p:txBody>
      </p:sp>
    </p:spTree>
    <p:extLst>
      <p:ext uri="{BB962C8B-B14F-4D97-AF65-F5344CB8AC3E}">
        <p14:creationId xmlns:p14="http://schemas.microsoft.com/office/powerpoint/2010/main" val="2109570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r>
              <a:rPr lang="en-US" dirty="0" err="1"/>
              <a:t>Organisational</a:t>
            </a:r>
            <a:r>
              <a:rPr lang="en-US" dirty="0"/>
              <a:t> Development and Conflict Management </a:t>
            </a:r>
            <a:br>
              <a:rPr lang="en-US" dirty="0"/>
            </a:br>
            <a:endParaRPr lang="en-US" dirty="0"/>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p:txBody>
          <a:bodyPr>
            <a:normAutofit fontScale="77500" lnSpcReduction="20000"/>
          </a:bodyPr>
          <a:lstStyle/>
          <a:p>
            <a:r>
              <a:rPr lang="en-US" dirty="0"/>
              <a:t>Traditionally, the relationship between the individual and the </a:t>
            </a:r>
            <a:r>
              <a:rPr lang="en-US" dirty="0" err="1"/>
              <a:t>organisation</a:t>
            </a:r>
            <a:r>
              <a:rPr lang="en-US" dirty="0"/>
              <a:t> was interpreted as a relationship of tension. Some literally speak of a “fundamental conflict” between person and </a:t>
            </a:r>
            <a:r>
              <a:rPr lang="en-US" dirty="0" err="1"/>
              <a:t>organisation</a:t>
            </a:r>
            <a:r>
              <a:rPr lang="en-US" dirty="0"/>
              <a:t>. </a:t>
            </a:r>
          </a:p>
          <a:p>
            <a:r>
              <a:rPr lang="en-US" dirty="0"/>
              <a:t>It is often assumed that, within the scope of </a:t>
            </a:r>
            <a:r>
              <a:rPr lang="en-US" dirty="0" err="1"/>
              <a:t>organisational</a:t>
            </a:r>
            <a:r>
              <a:rPr lang="en-US" dirty="0"/>
              <a:t> development, differences and conflicts can be settled by addressing them openly, or that this results in them resolving themselves </a:t>
            </a:r>
          </a:p>
          <a:p>
            <a:endParaRPr lang="en-US" dirty="0"/>
          </a:p>
          <a:p>
            <a:endParaRPr lang="en-US" dirty="0"/>
          </a:p>
        </p:txBody>
      </p:sp>
    </p:spTree>
    <p:extLst>
      <p:ext uri="{BB962C8B-B14F-4D97-AF65-F5344CB8AC3E}">
        <p14:creationId xmlns:p14="http://schemas.microsoft.com/office/powerpoint/2010/main" val="1239790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r>
              <a:rPr lang="en-US" sz="3200" dirty="0" err="1"/>
              <a:t>Organisational</a:t>
            </a:r>
            <a:r>
              <a:rPr lang="en-US" sz="3200" dirty="0"/>
              <a:t> development provides some indications as to how conflicts can be avoided: </a:t>
            </a:r>
            <a:br>
              <a:rPr lang="en-US" sz="3200" dirty="0"/>
            </a:br>
            <a:endParaRPr lang="en-US" sz="3200" dirty="0"/>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a:xfrm>
            <a:off x="457200" y="2285999"/>
            <a:ext cx="11381874" cy="4331369"/>
          </a:xfrm>
        </p:spPr>
        <p:txBody>
          <a:bodyPr>
            <a:normAutofit fontScale="70000" lnSpcReduction="20000"/>
          </a:bodyPr>
          <a:lstStyle/>
          <a:p>
            <a:r>
              <a:rPr lang="en-US" dirty="0"/>
              <a:t>Make clear agreements about objectives and targets </a:t>
            </a:r>
          </a:p>
          <a:p>
            <a:r>
              <a:rPr lang="en-US" dirty="0"/>
              <a:t>Involve your employees in the decision making process </a:t>
            </a:r>
          </a:p>
          <a:p>
            <a:r>
              <a:rPr lang="en-US" dirty="0"/>
              <a:t>Reduce the dependency of employees on supervisors </a:t>
            </a:r>
          </a:p>
          <a:p>
            <a:r>
              <a:rPr lang="en-US" dirty="0"/>
              <a:t>Give employees more individual room for maneuver </a:t>
            </a:r>
          </a:p>
          <a:p>
            <a:r>
              <a:rPr lang="en-US" dirty="0"/>
              <a:t>Improve the information flow </a:t>
            </a:r>
          </a:p>
          <a:p>
            <a:r>
              <a:rPr lang="en-US" dirty="0"/>
              <a:t>Take the conflict skills(!) of candidates into consideration in the employee selection process </a:t>
            </a:r>
          </a:p>
          <a:p>
            <a:r>
              <a:rPr lang="en-US" dirty="0"/>
              <a:t>Create promotion and career opportunities along with opportunities for personal and professional development </a:t>
            </a:r>
          </a:p>
          <a:p>
            <a:r>
              <a:rPr lang="en-US" dirty="0"/>
              <a:t>Direct training not only towards professional skills, but also social skills. </a:t>
            </a:r>
          </a:p>
          <a:p>
            <a:endParaRPr lang="en-US" dirty="0"/>
          </a:p>
        </p:txBody>
      </p:sp>
    </p:spTree>
    <p:extLst>
      <p:ext uri="{BB962C8B-B14F-4D97-AF65-F5344CB8AC3E}">
        <p14:creationId xmlns:p14="http://schemas.microsoft.com/office/powerpoint/2010/main" val="1016104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r>
              <a:rPr lang="en-US" dirty="0"/>
              <a:t>Mediation Is Complementary to </a:t>
            </a:r>
            <a:r>
              <a:rPr lang="en-US" dirty="0" err="1"/>
              <a:t>Organisational</a:t>
            </a:r>
            <a:r>
              <a:rPr lang="en-US" dirty="0"/>
              <a:t> Development </a:t>
            </a:r>
            <a:br>
              <a:rPr lang="en-US" dirty="0"/>
            </a:br>
            <a:endParaRPr lang="en-US" dirty="0"/>
          </a:p>
        </p:txBody>
      </p:sp>
      <p:pic>
        <p:nvPicPr>
          <p:cNvPr id="5" name="Content Placeholder 4">
            <a:extLst>
              <a:ext uri="{FF2B5EF4-FFF2-40B4-BE49-F238E27FC236}">
                <a16:creationId xmlns:a16="http://schemas.microsoft.com/office/drawing/2014/main" id="{E13EBE39-83A1-9F48-8B0E-60AD7A06F98E}"/>
              </a:ext>
            </a:extLst>
          </p:cNvPr>
          <p:cNvPicPr>
            <a:picLocks noGrp="1" noChangeAspect="1"/>
          </p:cNvPicPr>
          <p:nvPr>
            <p:ph idx="1"/>
          </p:nvPr>
        </p:nvPicPr>
        <p:blipFill>
          <a:blip r:embed="rId2"/>
          <a:stretch>
            <a:fillRect/>
          </a:stretch>
        </p:blipFill>
        <p:spPr>
          <a:xfrm>
            <a:off x="1154954" y="1881605"/>
            <a:ext cx="10154730" cy="4663574"/>
          </a:xfrm>
        </p:spPr>
      </p:pic>
    </p:spTree>
    <p:extLst>
      <p:ext uri="{BB962C8B-B14F-4D97-AF65-F5344CB8AC3E}">
        <p14:creationId xmlns:p14="http://schemas.microsoft.com/office/powerpoint/2010/main" val="116719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p:txBody>
          <a:bodyPr>
            <a:normAutofit fontScale="85000" lnSpcReduction="20000"/>
          </a:bodyPr>
          <a:lstStyle/>
          <a:p>
            <a:r>
              <a:rPr lang="en-US" dirty="0"/>
              <a:t>It becomes apparent that working with new </a:t>
            </a:r>
            <a:r>
              <a:rPr lang="en-US" dirty="0" err="1"/>
              <a:t>organisational</a:t>
            </a:r>
            <a:r>
              <a:rPr lang="en-US" dirty="0"/>
              <a:t> forms requires differ- </a:t>
            </a:r>
            <a:r>
              <a:rPr lang="en-US" dirty="0" err="1"/>
              <a:t>ent</a:t>
            </a:r>
            <a:r>
              <a:rPr lang="en-US" dirty="0"/>
              <a:t> conflict resolution processes. </a:t>
            </a:r>
          </a:p>
          <a:p>
            <a:r>
              <a:rPr lang="en-US" dirty="0"/>
              <a:t>If these are not employed, new </a:t>
            </a:r>
            <a:r>
              <a:rPr lang="en-US" dirty="0" err="1"/>
              <a:t>organisational</a:t>
            </a:r>
            <a:r>
              <a:rPr lang="en-US" dirty="0"/>
              <a:t> forms cannot become effective. </a:t>
            </a:r>
          </a:p>
          <a:p>
            <a:r>
              <a:rPr lang="en-US" dirty="0"/>
              <a:t>Teams only become independent, self-governing units when they are also able to resolve the conflicts that affect them </a:t>
            </a:r>
          </a:p>
          <a:p>
            <a:endParaRPr lang="en-US" dirty="0"/>
          </a:p>
        </p:txBody>
      </p:sp>
    </p:spTree>
    <p:extLst>
      <p:ext uri="{BB962C8B-B14F-4D97-AF65-F5344CB8AC3E}">
        <p14:creationId xmlns:p14="http://schemas.microsoft.com/office/powerpoint/2010/main" val="1826723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r>
              <a:rPr lang="en-US" dirty="0"/>
              <a:t>Why Mediation is not used frequently:</a:t>
            </a:r>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p:txBody>
          <a:bodyPr>
            <a:normAutofit fontScale="92500" lnSpcReduction="20000"/>
          </a:bodyPr>
          <a:lstStyle/>
          <a:p>
            <a:r>
              <a:rPr lang="en-US" dirty="0"/>
              <a:t>Mediation costs time and money</a:t>
            </a:r>
          </a:p>
          <a:p>
            <a:r>
              <a:rPr lang="en-US" dirty="0"/>
              <a:t>Conflict aversion</a:t>
            </a:r>
          </a:p>
          <a:p>
            <a:r>
              <a:rPr lang="en-US" dirty="0"/>
              <a:t>Loss of power and control</a:t>
            </a:r>
          </a:p>
          <a:p>
            <a:r>
              <a:rPr lang="en-US" dirty="0"/>
              <a:t>Fear of discovery and exposure </a:t>
            </a:r>
          </a:p>
          <a:p>
            <a:r>
              <a:rPr lang="en-US" dirty="0"/>
              <a:t>Loss of image among colleagues</a:t>
            </a:r>
          </a:p>
          <a:p>
            <a:r>
              <a:rPr lang="en-US" dirty="0"/>
              <a:t>Lack of know how in dealing with conflicts</a:t>
            </a:r>
          </a:p>
        </p:txBody>
      </p:sp>
    </p:spTree>
    <p:extLst>
      <p:ext uri="{BB962C8B-B14F-4D97-AF65-F5344CB8AC3E}">
        <p14:creationId xmlns:p14="http://schemas.microsoft.com/office/powerpoint/2010/main" val="618155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r>
              <a:rPr lang="en-US" dirty="0"/>
              <a:t>Mediation Costs Time and Money </a:t>
            </a:r>
            <a:br>
              <a:rPr lang="en-US" dirty="0"/>
            </a:br>
            <a:endParaRPr lang="en-US" dirty="0"/>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p:txBody>
          <a:bodyPr>
            <a:normAutofit fontScale="92500" lnSpcReduction="10000"/>
          </a:bodyPr>
          <a:lstStyle/>
          <a:p>
            <a:r>
              <a:rPr lang="en-US" dirty="0"/>
              <a:t>Integrative methods, such as mediation, team development, moderation or </a:t>
            </a:r>
            <a:r>
              <a:rPr lang="en-US" dirty="0" err="1"/>
              <a:t>supervi</a:t>
            </a:r>
            <a:r>
              <a:rPr lang="en-US" dirty="0"/>
              <a:t>- </a:t>
            </a:r>
            <a:r>
              <a:rPr lang="en-US" dirty="0" err="1"/>
              <a:t>sion</a:t>
            </a:r>
            <a:r>
              <a:rPr lang="en-US" dirty="0"/>
              <a:t> require time and cost money. A search must be undertaken for a suitable mediator or advisor, time (one’s own or that of employees) needs to be allocated and, fees must be paid. Isn’t making a decision much more efficient? </a:t>
            </a:r>
          </a:p>
          <a:p>
            <a:endParaRPr lang="en-US" dirty="0"/>
          </a:p>
        </p:txBody>
      </p:sp>
    </p:spTree>
    <p:extLst>
      <p:ext uri="{BB962C8B-B14F-4D97-AF65-F5344CB8AC3E}">
        <p14:creationId xmlns:p14="http://schemas.microsoft.com/office/powerpoint/2010/main" val="1001072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r>
              <a:rPr lang="en-US" dirty="0"/>
              <a:t>Conflict Aversion </a:t>
            </a:r>
            <a:br>
              <a:rPr lang="en-US" dirty="0"/>
            </a:br>
            <a:endParaRPr lang="en-US" dirty="0"/>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p:txBody>
          <a:bodyPr>
            <a:normAutofit fontScale="92500" lnSpcReduction="20000"/>
          </a:bodyPr>
          <a:lstStyle/>
          <a:p>
            <a:r>
              <a:rPr lang="en-US" dirty="0"/>
              <a:t>We all know that conflicts create unpleasant feelings (even naked fear). </a:t>
            </a:r>
          </a:p>
          <a:p>
            <a:r>
              <a:rPr lang="en-US" dirty="0"/>
              <a:t>This negative aspect of conflicts is related to deep-rooted conflict experience. It is likely connected to our historical development. </a:t>
            </a:r>
          </a:p>
          <a:p>
            <a:r>
              <a:rPr lang="en-US" dirty="0"/>
              <a:t>Our own experiences with respect to conflicts also play a major role. </a:t>
            </a:r>
          </a:p>
          <a:p>
            <a:endParaRPr lang="en-US" dirty="0"/>
          </a:p>
        </p:txBody>
      </p:sp>
    </p:spTree>
    <p:extLst>
      <p:ext uri="{BB962C8B-B14F-4D97-AF65-F5344CB8AC3E}">
        <p14:creationId xmlns:p14="http://schemas.microsoft.com/office/powerpoint/2010/main" val="50703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r>
              <a:rPr lang="en-US" dirty="0"/>
              <a:t>Mediation </a:t>
            </a:r>
            <a:br>
              <a:rPr lang="en-US" dirty="0"/>
            </a:br>
            <a:endParaRPr lang="en-US" dirty="0"/>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p:txBody>
          <a:bodyPr>
            <a:normAutofit fontScale="85000" lnSpcReduction="10000"/>
          </a:bodyPr>
          <a:lstStyle/>
          <a:p>
            <a:r>
              <a:rPr lang="en-US" dirty="0"/>
              <a:t>The goal of mediation is that conflict participants autonomously develop a sustainable solution for the future which corresponds to their interests and needs. </a:t>
            </a:r>
          </a:p>
          <a:p>
            <a:r>
              <a:rPr lang="en-US" dirty="0"/>
              <a:t>This is facilitated by a goal- oriented, structured phase model, by need-oriented discussions and by modification of the parties’ communication patterns. </a:t>
            </a:r>
          </a:p>
          <a:p>
            <a:endParaRPr lang="en-US" dirty="0"/>
          </a:p>
        </p:txBody>
      </p:sp>
    </p:spTree>
    <p:extLst>
      <p:ext uri="{BB962C8B-B14F-4D97-AF65-F5344CB8AC3E}">
        <p14:creationId xmlns:p14="http://schemas.microsoft.com/office/powerpoint/2010/main" val="1671527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r>
              <a:rPr lang="en-US" dirty="0"/>
              <a:t>Loss of Power and Control </a:t>
            </a:r>
            <a:br>
              <a:rPr lang="en-US" dirty="0"/>
            </a:br>
            <a:endParaRPr lang="en-US" dirty="0"/>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a:xfrm>
            <a:off x="625642" y="2627564"/>
            <a:ext cx="10852484" cy="3416300"/>
          </a:xfrm>
        </p:spPr>
        <p:txBody>
          <a:bodyPr>
            <a:normAutofit lnSpcReduction="10000"/>
          </a:bodyPr>
          <a:lstStyle/>
          <a:p>
            <a:r>
              <a:rPr lang="en-US" dirty="0"/>
              <a:t>It is not only fear of emotion that makes managers recoil from dealing with conflicts. Worry about losing power and control is another reason to shy away from them. </a:t>
            </a:r>
          </a:p>
          <a:p>
            <a:r>
              <a:rPr lang="en-US" dirty="0"/>
              <a:t>Decisions often have unforeseeable effects </a:t>
            </a:r>
          </a:p>
          <a:p>
            <a:r>
              <a:rPr lang="en-US" dirty="0"/>
              <a:t>Managers can be nervous of taking decisions</a:t>
            </a:r>
          </a:p>
          <a:p>
            <a:endParaRPr lang="en-US" dirty="0"/>
          </a:p>
        </p:txBody>
      </p:sp>
    </p:spTree>
    <p:extLst>
      <p:ext uri="{BB962C8B-B14F-4D97-AF65-F5344CB8AC3E}">
        <p14:creationId xmlns:p14="http://schemas.microsoft.com/office/powerpoint/2010/main" val="4101661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r>
              <a:rPr lang="en-US" dirty="0"/>
              <a:t>Fear of Discovery and Exposure </a:t>
            </a:r>
            <a:br>
              <a:rPr lang="en-US" dirty="0"/>
            </a:br>
            <a:endParaRPr lang="en-US" dirty="0"/>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a:xfrm>
            <a:off x="697832" y="2603499"/>
            <a:ext cx="10804357" cy="3941679"/>
          </a:xfrm>
        </p:spPr>
        <p:txBody>
          <a:bodyPr>
            <a:normAutofit fontScale="92500" lnSpcReduction="20000"/>
          </a:bodyPr>
          <a:lstStyle/>
          <a:p>
            <a:r>
              <a:rPr lang="en-US" dirty="0"/>
              <a:t>In every social system, from the working group to the entire </a:t>
            </a:r>
            <a:r>
              <a:rPr lang="en-US" dirty="0" err="1"/>
              <a:t>organisation</a:t>
            </a:r>
            <a:r>
              <a:rPr lang="en-US" dirty="0"/>
              <a:t>, there are taboos, “skeletons in the closet”, i.e. potentially dangerous information known by a few, some or all, but people keep quiet or deny its existence because they fear the consequences. Examples of this include financial inconsistencies, affairs, </a:t>
            </a:r>
            <a:r>
              <a:rPr lang="en-US" dirty="0" err="1"/>
              <a:t>favours</a:t>
            </a:r>
            <a:r>
              <a:rPr lang="en-US" dirty="0"/>
              <a:t> to individuals and so forth. Some managers worry that integrative forms of conflict management set processes in motion that bring unwanted things to light. </a:t>
            </a:r>
          </a:p>
          <a:p>
            <a:endParaRPr lang="en-US" dirty="0"/>
          </a:p>
        </p:txBody>
      </p:sp>
    </p:spTree>
    <p:extLst>
      <p:ext uri="{BB962C8B-B14F-4D97-AF65-F5344CB8AC3E}">
        <p14:creationId xmlns:p14="http://schemas.microsoft.com/office/powerpoint/2010/main" val="1891698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r>
              <a:rPr lang="en-US" dirty="0"/>
              <a:t>Loss of Image Among Colleagues </a:t>
            </a:r>
            <a:br>
              <a:rPr lang="en-US" dirty="0"/>
            </a:br>
            <a:endParaRPr lang="en-US" dirty="0"/>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p:txBody>
          <a:bodyPr>
            <a:normAutofit fontScale="77500" lnSpcReduction="20000"/>
          </a:bodyPr>
          <a:lstStyle/>
          <a:p>
            <a:r>
              <a:rPr lang="en-US" dirty="0"/>
              <a:t>Sometimes loss of image among colleagues acts as a constraint to dealing with conflict. Managers often aspire to the ideal of being a successful, strong-willed executive, who can personally solve all problems. What would colleagues say if it became known that he had drawn on external support to resolve a conflict in his team? Company culture plays an important role here. Is bringing in external support a sign of weakness? </a:t>
            </a:r>
          </a:p>
          <a:p>
            <a:endParaRPr lang="en-US" dirty="0"/>
          </a:p>
        </p:txBody>
      </p:sp>
    </p:spTree>
    <p:extLst>
      <p:ext uri="{BB962C8B-B14F-4D97-AF65-F5344CB8AC3E}">
        <p14:creationId xmlns:p14="http://schemas.microsoft.com/office/powerpoint/2010/main" val="374778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r>
              <a:rPr lang="en-US" dirty="0"/>
              <a:t>Lack of Know-how in Dealing with Conflicts </a:t>
            </a:r>
            <a:br>
              <a:rPr lang="en-US" dirty="0"/>
            </a:br>
            <a:endParaRPr lang="en-US" dirty="0"/>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p:txBody>
          <a:bodyPr>
            <a:normAutofit fontScale="92500" lnSpcReduction="10000"/>
          </a:bodyPr>
          <a:lstStyle/>
          <a:p>
            <a:r>
              <a:rPr lang="en-US" dirty="0"/>
              <a:t>Last but not least, lack of know-how in dealing with conflicts prevents managers from actively participating in resolving them. What do I do if I’m attacked? How do I deal with it, if a colleague has an emotional outburst or even becomes aggressive? Maybe I’ll end up in a situation I can’t handle? </a:t>
            </a:r>
          </a:p>
          <a:p>
            <a:endParaRPr lang="en-US" dirty="0"/>
          </a:p>
        </p:txBody>
      </p:sp>
    </p:spTree>
    <p:extLst>
      <p:ext uri="{BB962C8B-B14F-4D97-AF65-F5344CB8AC3E}">
        <p14:creationId xmlns:p14="http://schemas.microsoft.com/office/powerpoint/2010/main" val="3576921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05A99F17-8E75-B044-ACBF-575FD02F7A60}"/>
              </a:ext>
            </a:extLst>
          </p:cNvPr>
          <p:cNvPicPr>
            <a:picLocks noGrp="1" noChangeAspect="1"/>
          </p:cNvPicPr>
          <p:nvPr>
            <p:ph idx="1"/>
          </p:nvPr>
        </p:nvPicPr>
        <p:blipFill>
          <a:blip r:embed="rId2"/>
          <a:stretch>
            <a:fillRect/>
          </a:stretch>
        </p:blipFill>
        <p:spPr>
          <a:xfrm>
            <a:off x="625643" y="312820"/>
            <a:ext cx="10996863" cy="5803232"/>
          </a:xfrm>
        </p:spPr>
      </p:pic>
    </p:spTree>
    <p:extLst>
      <p:ext uri="{BB962C8B-B14F-4D97-AF65-F5344CB8AC3E}">
        <p14:creationId xmlns:p14="http://schemas.microsoft.com/office/powerpoint/2010/main" val="999977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r>
              <a:rPr lang="en-US" dirty="0"/>
              <a:t>Consequences of the Rare Usage of Integrative Forms of Conflict Management </a:t>
            </a:r>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p:txBody>
          <a:bodyPr/>
          <a:lstStyle/>
          <a:p>
            <a:r>
              <a:rPr lang="en-US" dirty="0"/>
              <a:t>Decreased Productivity</a:t>
            </a:r>
          </a:p>
          <a:p>
            <a:r>
              <a:rPr lang="en-US" dirty="0"/>
              <a:t>Employee Turnover</a:t>
            </a:r>
          </a:p>
          <a:p>
            <a:r>
              <a:rPr lang="en-US" dirty="0"/>
              <a:t>Divided Teams</a:t>
            </a:r>
          </a:p>
          <a:p>
            <a:r>
              <a:rPr lang="en-US" dirty="0"/>
              <a:t>Poorly Reflected Management</a:t>
            </a:r>
          </a:p>
          <a:p>
            <a:r>
              <a:rPr lang="en-US" dirty="0"/>
              <a:t>Unhealthy Confrontation</a:t>
            </a:r>
          </a:p>
        </p:txBody>
      </p:sp>
    </p:spTree>
    <p:extLst>
      <p:ext uri="{BB962C8B-B14F-4D97-AF65-F5344CB8AC3E}">
        <p14:creationId xmlns:p14="http://schemas.microsoft.com/office/powerpoint/2010/main" val="3696946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p:txBody>
          <a:bodyPr/>
          <a:lstStyle/>
          <a:p>
            <a:r>
              <a:rPr lang="en-US" dirty="0"/>
              <a:t>The process is led by neutral (or impartial) mediators, who have an obligation of confidentiality and at the same time ensure openness and transparency in that all parties are present and participate equally in the mediation process. </a:t>
            </a:r>
          </a:p>
          <a:p>
            <a:endParaRPr lang="en-US" dirty="0"/>
          </a:p>
        </p:txBody>
      </p:sp>
    </p:spTree>
    <p:extLst>
      <p:ext uri="{BB962C8B-B14F-4D97-AF65-F5344CB8AC3E}">
        <p14:creationId xmlns:p14="http://schemas.microsoft.com/office/powerpoint/2010/main" val="2082592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a:xfrm>
            <a:off x="938386" y="2242553"/>
            <a:ext cx="10611930" cy="4254500"/>
          </a:xfrm>
        </p:spPr>
        <p:txBody>
          <a:bodyPr>
            <a:normAutofit lnSpcReduction="10000"/>
          </a:bodyPr>
          <a:lstStyle/>
          <a:p>
            <a:pPr marL="0" indent="0">
              <a:buNone/>
            </a:pPr>
            <a:r>
              <a:rPr lang="en-US" dirty="0"/>
              <a:t>The basic principles of mediation are:</a:t>
            </a:r>
          </a:p>
          <a:p>
            <a:pPr marL="742950" indent="-742950">
              <a:buFont typeface="+mj-lt"/>
              <a:buAutoNum type="arabicPeriod"/>
            </a:pPr>
            <a:r>
              <a:rPr lang="en-US" dirty="0"/>
              <a:t>Impartiality, </a:t>
            </a:r>
          </a:p>
          <a:p>
            <a:pPr marL="742950" indent="-742950">
              <a:buFont typeface="+mj-lt"/>
              <a:buAutoNum type="arabicPeriod"/>
            </a:pPr>
            <a:r>
              <a:rPr lang="en-US" dirty="0"/>
              <a:t>self-determination,</a:t>
            </a:r>
          </a:p>
          <a:p>
            <a:pPr marL="742950" indent="-742950">
              <a:buFont typeface="+mj-lt"/>
              <a:buAutoNum type="arabicPeriod"/>
            </a:pPr>
            <a:r>
              <a:rPr lang="en-US" dirty="0"/>
              <a:t> confidentiality</a:t>
            </a:r>
          </a:p>
          <a:p>
            <a:pPr marL="742950" indent="-742950">
              <a:buFont typeface="+mj-lt"/>
              <a:buAutoNum type="arabicPeriod"/>
            </a:pPr>
            <a:r>
              <a:rPr lang="en-US" dirty="0"/>
              <a:t>participation of all. </a:t>
            </a:r>
          </a:p>
          <a:p>
            <a:pPr marL="0" indent="0">
              <a:buNone/>
            </a:pPr>
            <a:r>
              <a:rPr lang="en-US" dirty="0"/>
              <a:t>Mediation has gained recognition in many areas of conflict management.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431448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r>
              <a:rPr lang="en-US" dirty="0"/>
              <a:t>Moderation </a:t>
            </a:r>
            <a:br>
              <a:rPr lang="en-US" dirty="0"/>
            </a:br>
            <a:endParaRPr lang="en-US" dirty="0"/>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a:xfrm>
            <a:off x="1154954" y="2603500"/>
            <a:ext cx="10130667" cy="3416300"/>
          </a:xfrm>
        </p:spPr>
        <p:txBody>
          <a:bodyPr>
            <a:normAutofit fontScale="92500" lnSpcReduction="10000"/>
          </a:bodyPr>
          <a:lstStyle/>
          <a:p>
            <a:r>
              <a:rPr lang="en-US" dirty="0"/>
              <a:t>Moderation is a method which facilitates the working processes of groups by structuring, </a:t>
            </a:r>
            <a:r>
              <a:rPr lang="en-US" dirty="0" err="1"/>
              <a:t>visualisation</a:t>
            </a:r>
            <a:r>
              <a:rPr lang="en-US" dirty="0"/>
              <a:t> and other techniques. Areas of application include task coordination, planning, strategy development, problem analysis and problem solving. </a:t>
            </a:r>
          </a:p>
          <a:p>
            <a:r>
              <a:rPr lang="en-US" dirty="0"/>
              <a:t>An example of moderation: A team plans and implements a new product roll-out. </a:t>
            </a:r>
          </a:p>
          <a:p>
            <a:endParaRPr lang="en-US" dirty="0"/>
          </a:p>
          <a:p>
            <a:pPr marL="0" indent="0">
              <a:buNone/>
            </a:pPr>
            <a:endParaRPr lang="en-US" dirty="0"/>
          </a:p>
        </p:txBody>
      </p:sp>
    </p:spTree>
    <p:extLst>
      <p:ext uri="{BB962C8B-B14F-4D97-AF65-F5344CB8AC3E}">
        <p14:creationId xmlns:p14="http://schemas.microsoft.com/office/powerpoint/2010/main" val="2369687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p:txBody>
          <a:bodyPr>
            <a:normAutofit fontScale="92500" lnSpcReduction="10000"/>
          </a:bodyPr>
          <a:lstStyle/>
          <a:p>
            <a:r>
              <a:rPr lang="en-US" dirty="0"/>
              <a:t>The moderator is responsible for the process and acts as impartial discussion leader. She ensures that all participants are equally involved, that participants’ contributions are clearly explained and that results are documented. She may draw on resources such as discussion rules, methods using flashcards, feedback or paraphrasing. </a:t>
            </a:r>
          </a:p>
          <a:p>
            <a:endParaRPr lang="en-US" dirty="0"/>
          </a:p>
        </p:txBody>
      </p:sp>
    </p:spTree>
    <p:extLst>
      <p:ext uri="{BB962C8B-B14F-4D97-AF65-F5344CB8AC3E}">
        <p14:creationId xmlns:p14="http://schemas.microsoft.com/office/powerpoint/2010/main" val="2261512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p:txBody>
          <a:bodyPr>
            <a:normAutofit fontScale="70000" lnSpcReduction="20000"/>
          </a:bodyPr>
          <a:lstStyle/>
          <a:p>
            <a:r>
              <a:rPr lang="en-US" dirty="0"/>
              <a:t>What distinguishes moderation from mediation? Moderation enables a group to structure and efficiently deal with the chosen topic. The moderator ensures optimal </a:t>
            </a:r>
            <a:r>
              <a:rPr lang="en-US" dirty="0" err="1"/>
              <a:t>utilisation</a:t>
            </a:r>
            <a:r>
              <a:rPr lang="en-US" dirty="0"/>
              <a:t> of the existing synergy potential and supports attaining agreed goals. In moderation, the management of the conflict is not the first priority, but rather the achievement of an objective. The aim of mediation on the other hand, is to amicably resolve a conflict between two or more people with the help of a neutral third party. Moderation techniques are also employed in mediation. </a:t>
            </a:r>
          </a:p>
          <a:p>
            <a:endParaRPr lang="en-US" dirty="0"/>
          </a:p>
        </p:txBody>
      </p:sp>
    </p:spTree>
    <p:extLst>
      <p:ext uri="{BB962C8B-B14F-4D97-AF65-F5344CB8AC3E}">
        <p14:creationId xmlns:p14="http://schemas.microsoft.com/office/powerpoint/2010/main" val="2230301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B42-B5DD-3C44-A28E-0D801C186480}"/>
              </a:ext>
            </a:extLst>
          </p:cNvPr>
          <p:cNvSpPr>
            <a:spLocks noGrp="1"/>
          </p:cNvSpPr>
          <p:nvPr>
            <p:ph type="title"/>
          </p:nvPr>
        </p:nvSpPr>
        <p:spPr/>
        <p:txBody>
          <a:bodyPr/>
          <a:lstStyle/>
          <a:p>
            <a:r>
              <a:rPr lang="en-US" dirty="0"/>
              <a:t>Supervision </a:t>
            </a:r>
            <a:br>
              <a:rPr lang="en-US" dirty="0"/>
            </a:br>
            <a:endParaRPr lang="en-US" dirty="0"/>
          </a:p>
        </p:txBody>
      </p:sp>
      <p:sp>
        <p:nvSpPr>
          <p:cNvPr id="3" name="Content Placeholder 2">
            <a:extLst>
              <a:ext uri="{FF2B5EF4-FFF2-40B4-BE49-F238E27FC236}">
                <a16:creationId xmlns:a16="http://schemas.microsoft.com/office/drawing/2014/main" id="{A657EE28-8590-C44E-B93B-241321A8AA53}"/>
              </a:ext>
            </a:extLst>
          </p:cNvPr>
          <p:cNvSpPr>
            <a:spLocks noGrp="1"/>
          </p:cNvSpPr>
          <p:nvPr>
            <p:ph idx="1"/>
          </p:nvPr>
        </p:nvSpPr>
        <p:spPr/>
        <p:txBody>
          <a:bodyPr>
            <a:normAutofit fontScale="92500" lnSpcReduction="20000"/>
          </a:bodyPr>
          <a:lstStyle/>
          <a:p>
            <a:r>
              <a:rPr lang="en-US" dirty="0"/>
              <a:t>Supervision is the specialist support of a team or a person by a trained supervisor, with the purpose of developing and expanding their capabilities. Supervision focuses on professional problems and helps make people aware of the social, institutional and subjective conditions associated with a professional occupation, and their effects on professional actions. </a:t>
            </a:r>
          </a:p>
          <a:p>
            <a:endParaRPr lang="en-US" dirty="0"/>
          </a:p>
        </p:txBody>
      </p:sp>
    </p:spTree>
    <p:extLst>
      <p:ext uri="{BB962C8B-B14F-4D97-AF65-F5344CB8AC3E}">
        <p14:creationId xmlns:p14="http://schemas.microsoft.com/office/powerpoint/2010/main" val="28907775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cture Purple">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Lecture Purple" id="{B6DDE1A6-0016-FE4F-96D3-8D458FC4AA73}" vid="{7A9E5324-4B12-254D-8F54-7B189377B6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Purple</Template>
  <TotalTime>308</TotalTime>
  <Words>1911</Words>
  <Application>Microsoft Macintosh PowerPoint</Application>
  <PresentationFormat>Widescreen</PresentationFormat>
  <Paragraphs>83</Paragraphs>
  <Slides>35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Times New Roman</vt:lpstr>
      <vt:lpstr>Wingdings 3</vt:lpstr>
      <vt:lpstr>Lecture Purple</vt:lpstr>
      <vt:lpstr>Conflict Management: Lecture 4</vt:lpstr>
      <vt:lpstr>PowerPoint Presentation</vt:lpstr>
      <vt:lpstr>Mediation  </vt:lpstr>
      <vt:lpstr>PowerPoint Presentation</vt:lpstr>
      <vt:lpstr>PowerPoint Presentation</vt:lpstr>
      <vt:lpstr>Moderation  </vt:lpstr>
      <vt:lpstr>PowerPoint Presentation</vt:lpstr>
      <vt:lpstr>PowerPoint Presentation</vt:lpstr>
      <vt:lpstr>Supervision  </vt:lpstr>
      <vt:lpstr>PowerPoint Presentation</vt:lpstr>
      <vt:lpstr>PowerPoint Presentation</vt:lpstr>
      <vt:lpstr>PowerPoint Presentation</vt:lpstr>
      <vt:lpstr>Coaching  </vt:lpstr>
      <vt:lpstr>PowerPoint Presentation</vt:lpstr>
      <vt:lpstr>PowerPoint Presentation</vt:lpstr>
      <vt:lpstr>PowerPoint Presentation</vt:lpstr>
      <vt:lpstr>Team Development  </vt:lpstr>
      <vt:lpstr>PowerPoint Presentation</vt:lpstr>
      <vt:lpstr>PowerPoint Presentation</vt:lpstr>
      <vt:lpstr>PowerPoint Presentation</vt:lpstr>
      <vt:lpstr>Organisational Development Versus Mediation?  </vt:lpstr>
      <vt:lpstr>PowerPoint Presentation</vt:lpstr>
      <vt:lpstr>Organisational Development and Conflict Management  </vt:lpstr>
      <vt:lpstr>Organisational development provides some indications as to how conflicts can be avoided:  </vt:lpstr>
      <vt:lpstr>Mediation Is Complementary to Organisational Development  </vt:lpstr>
      <vt:lpstr>PowerPoint Presentation</vt:lpstr>
      <vt:lpstr>Why Mediation is not used frequently:</vt:lpstr>
      <vt:lpstr>Mediation Costs Time and Money  </vt:lpstr>
      <vt:lpstr>Conflict Aversion  </vt:lpstr>
      <vt:lpstr>Loss of Power and Control  </vt:lpstr>
      <vt:lpstr>Fear of Discovery and Exposure  </vt:lpstr>
      <vt:lpstr>Loss of Image Among Colleagues  </vt:lpstr>
      <vt:lpstr>Lack of Know-how in Dealing with Conflicts  </vt:lpstr>
      <vt:lpstr>PowerPoint Presentation</vt:lpstr>
      <vt:lpstr>Consequences of the Rare Usage of Integrative Forms of Conflict Management </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Oeshwik Ahmed</dc:creator>
  <cp:lastModifiedBy>Oeshwik Ahmed</cp:lastModifiedBy>
  <cp:revision>5</cp:revision>
  <dcterms:created xsi:type="dcterms:W3CDTF">2018-05-08T06:55:00Z</dcterms:created>
  <dcterms:modified xsi:type="dcterms:W3CDTF">2018-05-08T12:03:41Z</dcterms:modified>
</cp:coreProperties>
</file>