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43"/>
  </p:normalViewPr>
  <p:slideViewPr>
    <p:cSldViewPr snapToGrid="0" snapToObjects="1">
      <p:cViewPr varScale="1">
        <p:scale>
          <a:sx n="54" d="100"/>
          <a:sy n="54" d="100"/>
        </p:scale>
        <p:origin x="216" y="1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162288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F203FB-54DB-6A4B-9698-B96DCCA2E468}" type="datetimeFigureOut">
              <a:rPr lang="en-US" smtClean="0"/>
              <a:t>5/13/18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102525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4000032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2833260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2799931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6F203FB-54DB-6A4B-9698-B96DCCA2E468}" type="datetimeFigureOut">
              <a:rPr lang="en-US" smtClean="0"/>
              <a:t>5/13/18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4156880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6F203FB-54DB-6A4B-9698-B96DCCA2E468}" type="datetimeFigureOut">
              <a:rPr lang="en-US" smtClean="0"/>
              <a:t>5/13/18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3403984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761292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33588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311211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F203FB-54DB-6A4B-9698-B96DCCA2E468}" type="datetimeFigureOut">
              <a:rPr lang="en-US" smtClean="0"/>
              <a:t>5/13/18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127468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F203FB-54DB-6A4B-9698-B96DCCA2E468}" type="datetimeFigureOut">
              <a:rPr lang="en-US" smtClean="0"/>
              <a:t>5/13/18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3851871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F203FB-54DB-6A4B-9698-B96DCCA2E468}" type="datetimeFigureOut">
              <a:rPr lang="en-US" smtClean="0"/>
              <a:t>5/13/18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69579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F203FB-54DB-6A4B-9698-B96DCCA2E468}" type="datetimeFigureOut">
              <a:rPr lang="en-US" smtClean="0"/>
              <a:t>5/13/18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364895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203FB-54DB-6A4B-9698-B96DCCA2E468}" type="datetimeFigureOut">
              <a:rPr lang="en-US" smtClean="0"/>
              <a:t>5/13/18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402410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F203FB-54DB-6A4B-9698-B96DCCA2E468}" type="datetimeFigureOut">
              <a:rPr lang="en-US" smtClean="0"/>
              <a:t>5/13/18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216283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F203FB-54DB-6A4B-9698-B96DCCA2E468}" type="datetimeFigureOut">
              <a:rPr lang="en-US" smtClean="0"/>
              <a:t>5/13/18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B14065-C6DC-D645-B0D5-29E9D83FD0D0}" type="slidenum">
              <a:rPr lang="en-US" smtClean="0"/>
              <a:t>‹#›</a:t>
            </a:fld>
            <a:endParaRPr lang="en-US"/>
          </a:p>
        </p:txBody>
      </p:sp>
    </p:spTree>
    <p:extLst>
      <p:ext uri="{BB962C8B-B14F-4D97-AF65-F5344CB8AC3E}">
        <p14:creationId xmlns:p14="http://schemas.microsoft.com/office/powerpoint/2010/main" val="184826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F203FB-54DB-6A4B-9698-B96DCCA2E468}" type="datetimeFigureOut">
              <a:rPr lang="en-US" smtClean="0"/>
              <a:t>5/13/18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5B14065-C6DC-D645-B0D5-29E9D83FD0D0}" type="slidenum">
              <a:rPr lang="en-US" smtClean="0"/>
              <a:t>‹#›</a:t>
            </a:fld>
            <a:endParaRPr lang="en-US"/>
          </a:p>
        </p:txBody>
      </p:sp>
    </p:spTree>
    <p:extLst>
      <p:ext uri="{BB962C8B-B14F-4D97-AF65-F5344CB8AC3E}">
        <p14:creationId xmlns:p14="http://schemas.microsoft.com/office/powerpoint/2010/main" val="1976699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1C029-C376-9342-AF9D-BC33C04101CF}"/>
              </a:ext>
            </a:extLst>
          </p:cNvPr>
          <p:cNvSpPr>
            <a:spLocks noGrp="1"/>
          </p:cNvSpPr>
          <p:nvPr>
            <p:ph type="ctrTitle"/>
          </p:nvPr>
        </p:nvSpPr>
        <p:spPr/>
        <p:txBody>
          <a:bodyPr/>
          <a:lstStyle/>
          <a:p>
            <a:r>
              <a:rPr lang="en-US" dirty="0"/>
              <a:t>Conflict Management- Lecture 8</a:t>
            </a:r>
          </a:p>
        </p:txBody>
      </p:sp>
      <p:sp>
        <p:nvSpPr>
          <p:cNvPr id="3" name="Subtitle 2">
            <a:extLst>
              <a:ext uri="{FF2B5EF4-FFF2-40B4-BE49-F238E27FC236}">
                <a16:creationId xmlns:a16="http://schemas.microsoft.com/office/drawing/2014/main" id="{E61F4ACB-9F6F-D243-BEE7-24D40078DB6E}"/>
              </a:ext>
            </a:extLst>
          </p:cNvPr>
          <p:cNvSpPr>
            <a:spLocks noGrp="1"/>
          </p:cNvSpPr>
          <p:nvPr>
            <p:ph type="subTitle" idx="1"/>
          </p:nvPr>
        </p:nvSpPr>
        <p:spPr/>
        <p:txBody>
          <a:bodyPr/>
          <a:lstStyle/>
          <a:p>
            <a:r>
              <a:rPr lang="en-US" dirty="0"/>
              <a:t>Conflict Prevention</a:t>
            </a:r>
          </a:p>
        </p:txBody>
      </p:sp>
    </p:spTree>
    <p:extLst>
      <p:ext uri="{BB962C8B-B14F-4D97-AF65-F5344CB8AC3E}">
        <p14:creationId xmlns:p14="http://schemas.microsoft.com/office/powerpoint/2010/main" val="402520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Conflict Prevention Through Communication Structure Configuration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The first fundamental aspect of conflict prevention is the structural </a:t>
            </a:r>
            <a:r>
              <a:rPr lang="en-US" dirty="0" err="1"/>
              <a:t>organisation</a:t>
            </a:r>
            <a:r>
              <a:rPr lang="en-US" dirty="0"/>
              <a:t> of the team. A solid basis for constructive team work can be established by means of an “appreciative” communication structure. </a:t>
            </a:r>
          </a:p>
          <a:p>
            <a:endParaRPr lang="en-US" dirty="0"/>
          </a:p>
        </p:txBody>
      </p:sp>
    </p:spTree>
    <p:extLst>
      <p:ext uri="{BB962C8B-B14F-4D97-AF65-F5344CB8AC3E}">
        <p14:creationId xmlns:p14="http://schemas.microsoft.com/office/powerpoint/2010/main" val="123109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lnSpcReduction="20000"/>
          </a:bodyPr>
          <a:lstStyle/>
          <a:p>
            <a:r>
              <a:rPr lang="en-US" dirty="0"/>
              <a:t>If a team or a department has the opportunity to frequently exchange ideas and information, varying points of view can be aligned, differences can be </a:t>
            </a:r>
            <a:r>
              <a:rPr lang="en-US" dirty="0" err="1"/>
              <a:t>recognised</a:t>
            </a:r>
            <a:r>
              <a:rPr lang="en-US" dirty="0"/>
              <a:t> and tensions can be eased by discussion before they escalate. Consequently, communication channels to facilitate regular exchange of information need to be established </a:t>
            </a:r>
          </a:p>
          <a:p>
            <a:endParaRPr lang="en-US" dirty="0"/>
          </a:p>
        </p:txBody>
      </p:sp>
    </p:spTree>
    <p:extLst>
      <p:ext uri="{BB962C8B-B14F-4D97-AF65-F5344CB8AC3E}">
        <p14:creationId xmlns:p14="http://schemas.microsoft.com/office/powerpoint/2010/main" val="120003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Formal Communication Structures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577516" y="2358189"/>
            <a:ext cx="11044989" cy="4499811"/>
          </a:xfrm>
        </p:spPr>
        <p:txBody>
          <a:bodyPr>
            <a:normAutofit lnSpcReduction="10000"/>
          </a:bodyPr>
          <a:lstStyle/>
          <a:p>
            <a:r>
              <a:rPr lang="en-US" dirty="0"/>
              <a:t>In order to ensure an optimal flow of information and keep relationships between colleagues intact, every employee should regularly participate in horizontal and vertical forms of interaction. No individual should only have contact with their immediate group of colleagues. </a:t>
            </a:r>
          </a:p>
          <a:p>
            <a:r>
              <a:rPr lang="en-US" dirty="0"/>
              <a:t>Different organizations have different levels of interactions with each other. For example: School vs software house.</a:t>
            </a:r>
          </a:p>
          <a:p>
            <a:endParaRPr lang="en-US" dirty="0"/>
          </a:p>
        </p:txBody>
      </p:sp>
    </p:spTree>
    <p:extLst>
      <p:ext uri="{BB962C8B-B14F-4D97-AF65-F5344CB8AC3E}">
        <p14:creationId xmlns:p14="http://schemas.microsoft.com/office/powerpoint/2010/main" val="313366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The communication structure in a company could look like this: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505326" y="2603500"/>
            <a:ext cx="11044990" cy="4086058"/>
          </a:xfrm>
        </p:spPr>
        <p:txBody>
          <a:bodyPr>
            <a:normAutofit fontScale="77500" lnSpcReduction="20000"/>
          </a:bodyPr>
          <a:lstStyle/>
          <a:p>
            <a:r>
              <a:rPr lang="en-US" dirty="0"/>
              <a:t>Regular weekly meeting with colleagues and direct manager, in which work- related issues are addressed, problems and possible solutions discussed, courses of action agreed on, etc. </a:t>
            </a:r>
          </a:p>
          <a:p>
            <a:r>
              <a:rPr lang="en-US" dirty="0"/>
              <a:t>Quarterly or semi-annual personal review meeting with direct manager, to assess and define the employee’s position. The manager has the opportunity to convey specific goals and any open questions can be addressed jointly. </a:t>
            </a:r>
          </a:p>
          <a:p>
            <a:r>
              <a:rPr lang="en-US" dirty="0"/>
              <a:t>Annual staff outing or informal team development workshop for the entire team. This has the purpose of facilitating personal interaction and thereby strengthening cooperation. </a:t>
            </a:r>
          </a:p>
          <a:p>
            <a:endParaRPr lang="en-US" dirty="0"/>
          </a:p>
        </p:txBody>
      </p:sp>
    </p:spTree>
    <p:extLst>
      <p:ext uri="{BB962C8B-B14F-4D97-AF65-F5344CB8AC3E}">
        <p14:creationId xmlns:p14="http://schemas.microsoft.com/office/powerpoint/2010/main" val="272226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Communication of a manager</a:t>
            </a:r>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77500" lnSpcReduction="20000"/>
          </a:bodyPr>
          <a:lstStyle/>
          <a:p>
            <a:r>
              <a:rPr lang="en-US" dirty="0"/>
              <a:t>Regular weekly meetings with employees </a:t>
            </a:r>
          </a:p>
          <a:p>
            <a:r>
              <a:rPr lang="en-US" dirty="0"/>
              <a:t>Quarterly or semi-annual personal review meeting with direct manager </a:t>
            </a:r>
          </a:p>
          <a:p>
            <a:r>
              <a:rPr lang="en-US" dirty="0"/>
              <a:t>Quarterly or semi-annual personal review meeting with each employee </a:t>
            </a:r>
          </a:p>
          <a:p>
            <a:r>
              <a:rPr lang="en-US" dirty="0"/>
              <a:t>Regular monthly team or department head meeting </a:t>
            </a:r>
          </a:p>
          <a:p>
            <a:r>
              <a:rPr lang="en-US" dirty="0"/>
              <a:t>Annual staff outing or informal team development workshop </a:t>
            </a:r>
          </a:p>
          <a:p>
            <a:endParaRPr lang="en-US" dirty="0"/>
          </a:p>
        </p:txBody>
      </p:sp>
    </p:spTree>
    <p:extLst>
      <p:ext uri="{BB962C8B-B14F-4D97-AF65-F5344CB8AC3E}">
        <p14:creationId xmlns:p14="http://schemas.microsoft.com/office/powerpoint/2010/main" val="101935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601579" y="2430379"/>
            <a:ext cx="10996863" cy="3589421"/>
          </a:xfrm>
        </p:spPr>
        <p:txBody>
          <a:bodyPr>
            <a:normAutofit fontScale="92500" lnSpcReduction="10000"/>
          </a:bodyPr>
          <a:lstStyle/>
          <a:p>
            <a:r>
              <a:rPr lang="en-US" dirty="0"/>
              <a:t>Naturally, alongside formal communication there is also informal communication. It’s importance cannot be overestimated. Companies would be well-advised to establish or allow discussion corners, kitchen areas for coffee-making, social spaces, etc., as in these areas information can be exchanged in an unbureaucratic way and employees can interact with one another on a personal level. </a:t>
            </a:r>
          </a:p>
          <a:p>
            <a:endParaRPr lang="en-US" dirty="0"/>
          </a:p>
        </p:txBody>
      </p:sp>
    </p:spTree>
    <p:extLst>
      <p:ext uri="{BB962C8B-B14F-4D97-AF65-F5344CB8AC3E}">
        <p14:creationId xmlns:p14="http://schemas.microsoft.com/office/powerpoint/2010/main" val="3914029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Other Structural Forms of Communication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The company structure- Organogram </a:t>
            </a:r>
          </a:p>
          <a:p>
            <a:r>
              <a:rPr lang="en-US" dirty="0"/>
              <a:t>The mission statement </a:t>
            </a:r>
          </a:p>
          <a:p>
            <a:r>
              <a:rPr lang="en-US" dirty="0"/>
              <a:t>Company vision and mission </a:t>
            </a:r>
          </a:p>
          <a:p>
            <a:r>
              <a:rPr lang="en-US" dirty="0"/>
              <a:t>Company Culture – norms and values. </a:t>
            </a:r>
          </a:p>
        </p:txBody>
      </p:sp>
    </p:spTree>
    <p:extLst>
      <p:ext uri="{BB962C8B-B14F-4D97-AF65-F5344CB8AC3E}">
        <p14:creationId xmlns:p14="http://schemas.microsoft.com/office/powerpoint/2010/main" val="3867622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Conflict Prevention Through Discussion and Expectation Management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673768" y="2598821"/>
            <a:ext cx="11093116" cy="3420979"/>
          </a:xfrm>
        </p:spPr>
        <p:txBody>
          <a:bodyPr>
            <a:normAutofit fontScale="85000" lnSpcReduction="10000"/>
          </a:bodyPr>
          <a:lstStyle/>
          <a:p>
            <a:r>
              <a:rPr lang="en-US" dirty="0"/>
              <a:t>When someone takes on a new responsibility, starts a new role or puts a plan into action, they attach expectations to it. Most people develop an idea, sometimes vague, sometimes fixed, of the results that their actions will have. </a:t>
            </a:r>
          </a:p>
          <a:p>
            <a:r>
              <a:rPr lang="en-US" dirty="0"/>
              <a:t>Often, however, the vision does not correspond to the reality, which leads to disappointment. This in turn has a negative impact on productivity and commitment, and can lead to tensions. </a:t>
            </a:r>
          </a:p>
          <a:p>
            <a:endParaRPr lang="en-US" dirty="0"/>
          </a:p>
        </p:txBody>
      </p:sp>
    </p:spTree>
    <p:extLst>
      <p:ext uri="{BB962C8B-B14F-4D97-AF65-F5344CB8AC3E}">
        <p14:creationId xmlns:p14="http://schemas.microsoft.com/office/powerpoint/2010/main" val="3520414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Managing expectations is therefore an important function of successful leaders. If employees’ expectations are kept at a realistic level, their degree of satisfaction tends to be higher, and unproductive conflicts are avoided. </a:t>
            </a:r>
          </a:p>
          <a:p>
            <a:endParaRPr lang="en-US" dirty="0"/>
          </a:p>
        </p:txBody>
      </p:sp>
    </p:spTree>
    <p:extLst>
      <p:ext uri="{BB962C8B-B14F-4D97-AF65-F5344CB8AC3E}">
        <p14:creationId xmlns:p14="http://schemas.microsoft.com/office/powerpoint/2010/main" val="410898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What does that mean in practice? </a:t>
            </a:r>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a:bodyPr>
          <a:lstStyle/>
          <a:p>
            <a:r>
              <a:rPr lang="en-US" dirty="0"/>
              <a:t>It means regularly seeking discussions with employees. It also means creating opportunities to talk on an informal level, such as over coffee or during lunch break, to address needs and interests, and making time for the expression of personal concerns and expectations. </a:t>
            </a:r>
          </a:p>
          <a:p>
            <a:endParaRPr lang="en-US" dirty="0"/>
          </a:p>
        </p:txBody>
      </p:sp>
    </p:spTree>
    <p:extLst>
      <p:ext uri="{BB962C8B-B14F-4D97-AF65-F5344CB8AC3E}">
        <p14:creationId xmlns:p14="http://schemas.microsoft.com/office/powerpoint/2010/main" val="113400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B58C-331C-4B43-BCCB-43AEC6040B0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13089F8-6E55-7844-899E-A1D082B15E5C}"/>
              </a:ext>
            </a:extLst>
          </p:cNvPr>
          <p:cNvSpPr>
            <a:spLocks noGrp="1"/>
          </p:cNvSpPr>
          <p:nvPr>
            <p:ph idx="1"/>
          </p:nvPr>
        </p:nvSpPr>
        <p:spPr>
          <a:xfrm>
            <a:off x="1154954" y="2603500"/>
            <a:ext cx="10371299" cy="3965742"/>
          </a:xfrm>
        </p:spPr>
        <p:txBody>
          <a:bodyPr>
            <a:normAutofit fontScale="92500" lnSpcReduction="20000"/>
          </a:bodyPr>
          <a:lstStyle/>
          <a:p>
            <a:r>
              <a:rPr lang="en-US" dirty="0"/>
              <a:t>There are even situations in which management needs to provoke conflicts, in order to set changes to entrenched habits in motion </a:t>
            </a:r>
          </a:p>
          <a:p>
            <a:r>
              <a:rPr lang="en-US" dirty="0"/>
              <a:t>There are however disputes and battles in firms that can be avoided. It is therefore helpful to differentiate between unproductive and productive conflict </a:t>
            </a:r>
          </a:p>
          <a:p>
            <a:r>
              <a:rPr lang="en-US" dirty="0"/>
              <a:t>Conflict prevention consists of avoiding unproductive conflicts and promoting constructive debate. </a:t>
            </a:r>
          </a:p>
          <a:p>
            <a:endParaRPr lang="en-US" dirty="0"/>
          </a:p>
        </p:txBody>
      </p:sp>
    </p:spTree>
    <p:extLst>
      <p:ext uri="{BB962C8B-B14F-4D97-AF65-F5344CB8AC3E}">
        <p14:creationId xmlns:p14="http://schemas.microsoft.com/office/powerpoint/2010/main" val="3780400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1154954" y="2603500"/>
            <a:ext cx="10611930" cy="3416300"/>
          </a:xfrm>
        </p:spPr>
        <p:txBody>
          <a:bodyPr>
            <a:normAutofit fontScale="92500"/>
          </a:bodyPr>
          <a:lstStyle/>
          <a:p>
            <a:r>
              <a:rPr lang="en-US" dirty="0"/>
              <a:t>The first step should therefore be to encourage the party concerned to engage in a self- reflection process, for example with questions such as “What is your view of...” or “What are your expectations in terms of...”. </a:t>
            </a:r>
          </a:p>
          <a:p>
            <a:r>
              <a:rPr lang="en-US" dirty="0"/>
              <a:t>The second step consists of comparing the demands from both sides. </a:t>
            </a:r>
          </a:p>
          <a:p>
            <a:endParaRPr lang="en-US" dirty="0"/>
          </a:p>
        </p:txBody>
      </p:sp>
    </p:spTree>
    <p:extLst>
      <p:ext uri="{BB962C8B-B14F-4D97-AF65-F5344CB8AC3E}">
        <p14:creationId xmlns:p14="http://schemas.microsoft.com/office/powerpoint/2010/main" val="2509115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Conflict Prevention Through Self-Reflection and Personal Development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1154954" y="2603500"/>
            <a:ext cx="10395362" cy="4013868"/>
          </a:xfrm>
        </p:spPr>
        <p:txBody>
          <a:bodyPr>
            <a:normAutofit fontScale="92500"/>
          </a:bodyPr>
          <a:lstStyle/>
          <a:p>
            <a:r>
              <a:rPr lang="en-US" dirty="0"/>
              <a:t>Where individuals are concerned, conflicts can arise as a result of inner tensions, discontent and similar issues </a:t>
            </a:r>
          </a:p>
          <a:p>
            <a:r>
              <a:rPr lang="en-US" dirty="0"/>
              <a:t> Example: An older employee, for example, envies a younger one because he has better qualifications and consequently better promotion prospects. He treats him with excessive criticism and contempt. This leads to an unproductive conflict for the company. </a:t>
            </a:r>
          </a:p>
          <a:p>
            <a:endParaRPr lang="en-US" dirty="0"/>
          </a:p>
        </p:txBody>
      </p:sp>
    </p:spTree>
    <p:extLst>
      <p:ext uri="{BB962C8B-B14F-4D97-AF65-F5344CB8AC3E}">
        <p14:creationId xmlns:p14="http://schemas.microsoft.com/office/powerpoint/2010/main" val="3053347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Depth psychology </a:t>
            </a:r>
            <a:r>
              <a:rPr lang="en-US" dirty="0" err="1"/>
              <a:t>i</a:t>
            </a:r>
            <a:r>
              <a:rPr lang="en-US" dirty="0"/>
              <a:t>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a:bodyPr>
          <a:lstStyle/>
          <a:p>
            <a:r>
              <a:rPr lang="en-US" dirty="0"/>
              <a:t>Depth psychology is based on the idea that conflicts arise as a result of the tension between biological instincts, the “id”, and social nature (formed by parents and upbringing), the “super-ego”. The “ego” stands between the two and is supposed to bring both poles together. </a:t>
            </a:r>
          </a:p>
          <a:p>
            <a:endParaRPr lang="en-US" dirty="0"/>
          </a:p>
        </p:txBody>
      </p:sp>
    </p:spTree>
    <p:extLst>
      <p:ext uri="{BB962C8B-B14F-4D97-AF65-F5344CB8AC3E}">
        <p14:creationId xmlns:p14="http://schemas.microsoft.com/office/powerpoint/2010/main" val="3585065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1154954" y="2603500"/>
            <a:ext cx="10804435" cy="4254500"/>
          </a:xfrm>
        </p:spPr>
        <p:txBody>
          <a:bodyPr>
            <a:normAutofit fontScale="92500" lnSpcReduction="20000"/>
          </a:bodyPr>
          <a:lstStyle/>
          <a:p>
            <a:r>
              <a:rPr lang="en-US" dirty="0"/>
              <a:t>During the course of </a:t>
            </a:r>
            <a:r>
              <a:rPr lang="en-US" dirty="0" err="1"/>
              <a:t>socialisation</a:t>
            </a:r>
            <a:r>
              <a:rPr lang="en-US" dirty="0"/>
              <a:t> of human beings, through upbringing and living within the community, we learn to keep our instincts, the “id” (aggression, sexual drive), under control and not to let them run free unchecked. </a:t>
            </a:r>
          </a:p>
          <a:p>
            <a:r>
              <a:rPr lang="en-US" dirty="0"/>
              <a:t>If however the other pole, the “super-ego”, becomes too strong, it causes instinct-driven, creative energy to dwindle. Therefore, the (healthy) “ego” has to integrate both tendencies, in order to mature into a productive collective entity. </a:t>
            </a:r>
          </a:p>
          <a:p>
            <a:pPr marL="0" indent="0">
              <a:buNone/>
            </a:pPr>
            <a:endParaRPr lang="en-US" dirty="0"/>
          </a:p>
          <a:p>
            <a:endParaRPr lang="en-US" dirty="0"/>
          </a:p>
        </p:txBody>
      </p:sp>
    </p:spTree>
    <p:extLst>
      <p:ext uri="{BB962C8B-B14F-4D97-AF65-F5344CB8AC3E}">
        <p14:creationId xmlns:p14="http://schemas.microsoft.com/office/powerpoint/2010/main" val="2489616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Decision Theory</a:t>
            </a:r>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1154954" y="2603499"/>
            <a:ext cx="10563804" cy="3941679"/>
          </a:xfrm>
        </p:spPr>
        <p:txBody>
          <a:bodyPr>
            <a:normAutofit lnSpcReduction="10000"/>
          </a:bodyPr>
          <a:lstStyle/>
          <a:p>
            <a:r>
              <a:rPr lang="en-US" dirty="0"/>
              <a:t>Decision theorists argue that we are confronted with contradictory demands on a daily basis </a:t>
            </a:r>
          </a:p>
          <a:p>
            <a:r>
              <a:rPr lang="en-US" dirty="0"/>
              <a:t>Expectations can conflict with our values. Shall I go home and have dinner with my partner, or finish my work? </a:t>
            </a:r>
          </a:p>
          <a:p>
            <a:r>
              <a:rPr lang="en-US" dirty="0"/>
              <a:t>This gives rise to dissonance, an inner conflict, which the person must in some way resolve </a:t>
            </a:r>
          </a:p>
          <a:p>
            <a:endParaRPr lang="en-US" dirty="0"/>
          </a:p>
        </p:txBody>
      </p:sp>
    </p:spTree>
    <p:extLst>
      <p:ext uri="{BB962C8B-B14F-4D97-AF65-F5344CB8AC3E}">
        <p14:creationId xmlns:p14="http://schemas.microsoft.com/office/powerpoint/2010/main" val="3584012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481263" y="2310063"/>
            <a:ext cx="11405937" cy="3898231"/>
          </a:xfrm>
        </p:spPr>
        <p:txBody>
          <a:bodyPr>
            <a:normAutofit lnSpcReduction="10000"/>
          </a:bodyPr>
          <a:lstStyle/>
          <a:p>
            <a:r>
              <a:rPr lang="en-US" dirty="0"/>
              <a:t>This is achieved by information selection, reinterpretation or re-evaluation. Sometimes it is done by bringing the inner conflict into the outside world by way of substitution. </a:t>
            </a:r>
          </a:p>
          <a:p>
            <a:r>
              <a:rPr lang="en-US" dirty="0"/>
              <a:t>Inner conflicts are the norm. Some people are successful in overcoming their conflicts without negatively affecting their surroundings. These people are referred to as conflict competent personalities. </a:t>
            </a:r>
          </a:p>
          <a:p>
            <a:endParaRPr lang="en-US" dirty="0"/>
          </a:p>
        </p:txBody>
      </p:sp>
    </p:spTree>
    <p:extLst>
      <p:ext uri="{BB962C8B-B14F-4D97-AF65-F5344CB8AC3E}">
        <p14:creationId xmlns:p14="http://schemas.microsoft.com/office/powerpoint/2010/main" val="333392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a:bodyPr>
          <a:lstStyle/>
          <a:p>
            <a:r>
              <a:rPr lang="en-US" dirty="0"/>
              <a:t>People who have a tendency to act out their inner conflicts in their environment, or turn against themselves, are referred to as conflict-prone personalities. </a:t>
            </a:r>
          </a:p>
          <a:p>
            <a:r>
              <a:rPr lang="en-US" dirty="0"/>
              <a:t>Conflict competent people are able to integrate different and opposing tendencies, in that they- </a:t>
            </a:r>
          </a:p>
          <a:p>
            <a:endParaRPr lang="en-US" dirty="0"/>
          </a:p>
        </p:txBody>
      </p:sp>
    </p:spTree>
    <p:extLst>
      <p:ext uri="{BB962C8B-B14F-4D97-AF65-F5344CB8AC3E}">
        <p14:creationId xmlns:p14="http://schemas.microsoft.com/office/powerpoint/2010/main" val="350084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505326" y="2382253"/>
            <a:ext cx="11093116" cy="4475747"/>
          </a:xfrm>
        </p:spPr>
        <p:txBody>
          <a:bodyPr>
            <a:normAutofit fontScale="70000" lnSpcReduction="20000"/>
          </a:bodyPr>
          <a:lstStyle/>
          <a:p>
            <a:r>
              <a:rPr lang="en-US" dirty="0"/>
              <a:t>–  adapt to different people and situations, while not losing sight of their own goals; </a:t>
            </a:r>
          </a:p>
          <a:p>
            <a:r>
              <a:rPr lang="en-US" dirty="0"/>
              <a:t>–  develop their own personality and at the same time can follow an idea and be  helpful to others; </a:t>
            </a:r>
          </a:p>
          <a:p>
            <a:r>
              <a:rPr lang="en-US" dirty="0"/>
              <a:t>–  withstand unclear and contradictory situations but nevertheless behave decisively and in a considerate manner; </a:t>
            </a:r>
          </a:p>
          <a:p>
            <a:r>
              <a:rPr lang="en-US" dirty="0"/>
              <a:t>–  form and hold their own opinion but question their own assumptions and are prepared to compromise; </a:t>
            </a:r>
          </a:p>
          <a:p>
            <a:r>
              <a:rPr lang="en-US" dirty="0"/>
              <a:t>–  have confidence in themselves and others, while being able to live with disappointment; </a:t>
            </a:r>
          </a:p>
          <a:p>
            <a:r>
              <a:rPr lang="en-US" dirty="0"/>
              <a:t>–  have their own values, but nevertheless respect the values of others. </a:t>
            </a:r>
          </a:p>
          <a:p>
            <a:endParaRPr lang="en-US" dirty="0"/>
          </a:p>
        </p:txBody>
      </p:sp>
    </p:spTree>
    <p:extLst>
      <p:ext uri="{BB962C8B-B14F-4D97-AF65-F5344CB8AC3E}">
        <p14:creationId xmlns:p14="http://schemas.microsoft.com/office/powerpoint/2010/main" val="1296433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Inhouse Conflict Management System?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If an employee or a manager has a problem, let’s say with a colleague, then generally they have three options to address the issue: another colleague, their supervisor or the works council. All three have disadvantages. </a:t>
            </a:r>
          </a:p>
          <a:p>
            <a:endParaRPr lang="en-US" dirty="0"/>
          </a:p>
        </p:txBody>
      </p:sp>
    </p:spTree>
    <p:extLst>
      <p:ext uri="{BB962C8B-B14F-4D97-AF65-F5344CB8AC3E}">
        <p14:creationId xmlns:p14="http://schemas.microsoft.com/office/powerpoint/2010/main" val="3129688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577516" y="2286000"/>
            <a:ext cx="11189368" cy="4066674"/>
          </a:xfrm>
        </p:spPr>
        <p:txBody>
          <a:bodyPr>
            <a:normAutofit lnSpcReduction="10000"/>
          </a:bodyPr>
          <a:lstStyle/>
          <a:p>
            <a:r>
              <a:rPr lang="en-US" dirty="0"/>
              <a:t>An internal conflict management system (ICMS) has the purpose of facilitating and supporting a structured, reliable and accountable way of dealing with tensions, disagreements and conflicts. The goal is not, to relieve management of its responsibility or to replace management functions, but to support management and offer employees alternative options for dealing with disagreement. </a:t>
            </a:r>
          </a:p>
          <a:p>
            <a:endParaRPr lang="en-US" dirty="0"/>
          </a:p>
        </p:txBody>
      </p:sp>
    </p:spTree>
    <p:extLst>
      <p:ext uri="{BB962C8B-B14F-4D97-AF65-F5344CB8AC3E}">
        <p14:creationId xmlns:p14="http://schemas.microsoft.com/office/powerpoint/2010/main" val="2687465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Productive and Unproductive Conflicts </a:t>
            </a:r>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lnSpcReduction="10000"/>
          </a:bodyPr>
          <a:lstStyle/>
          <a:p>
            <a:r>
              <a:rPr lang="en-US" dirty="0"/>
              <a:t>Productive disputes are those which are aimed at change and which ultimately have a positive effect on the </a:t>
            </a:r>
            <a:r>
              <a:rPr lang="en-US" dirty="0" err="1"/>
              <a:t>organisation</a:t>
            </a:r>
            <a:r>
              <a:rPr lang="en-US" dirty="0"/>
              <a:t>. In these instances, the conflict is a means to an end. Examples include a debate about a strategic decision, allocation of financial resources or a new advertising campaign. </a:t>
            </a:r>
          </a:p>
          <a:p>
            <a:endParaRPr lang="en-US" dirty="0"/>
          </a:p>
        </p:txBody>
      </p:sp>
    </p:spTree>
    <p:extLst>
      <p:ext uri="{BB962C8B-B14F-4D97-AF65-F5344CB8AC3E}">
        <p14:creationId xmlns:p14="http://schemas.microsoft.com/office/powerpoint/2010/main" val="3173405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lnSpcReduction="10000"/>
          </a:bodyPr>
          <a:lstStyle/>
          <a:p>
            <a:r>
              <a:rPr lang="en-US" dirty="0"/>
              <a:t>An ICMS creates a new way to solve problems. It provides an opportunity to address </a:t>
            </a:r>
            <a:r>
              <a:rPr lang="en-US" dirty="0" err="1"/>
              <a:t>organisational</a:t>
            </a:r>
            <a:r>
              <a:rPr lang="en-US" dirty="0"/>
              <a:t> conflicts in a dedicated arena. That way the creative </a:t>
            </a:r>
            <a:r>
              <a:rPr lang="en-US" dirty="0" err="1"/>
              <a:t>poten</a:t>
            </a:r>
            <a:r>
              <a:rPr lang="en-US" dirty="0"/>
              <a:t>- </a:t>
            </a:r>
            <a:r>
              <a:rPr lang="en-US" dirty="0" err="1"/>
              <a:t>tial</a:t>
            </a:r>
            <a:r>
              <a:rPr lang="en-US" dirty="0"/>
              <a:t> that lies dormant in conflicts can be put to beneficial use. At the same time, the burden on both employees and management is reduced. </a:t>
            </a:r>
          </a:p>
          <a:p>
            <a:endParaRPr lang="en-US" dirty="0"/>
          </a:p>
        </p:txBody>
      </p:sp>
    </p:spTree>
    <p:extLst>
      <p:ext uri="{BB962C8B-B14F-4D97-AF65-F5344CB8AC3E}">
        <p14:creationId xmlns:p14="http://schemas.microsoft.com/office/powerpoint/2010/main" val="883265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lnSpcReduction="10000"/>
          </a:bodyPr>
          <a:lstStyle/>
          <a:p>
            <a:r>
              <a:rPr lang="en-US" dirty="0"/>
              <a:t>An in-house conflict management system increases transparency and provides some sense of security for employees. The benefit of this system lies in the improvement of the atmosphere in the company, lower staff turnover and absentee- ism, and ultimately in higher levels of employee motivation. </a:t>
            </a:r>
          </a:p>
          <a:p>
            <a:endParaRPr lang="en-US" dirty="0"/>
          </a:p>
        </p:txBody>
      </p:sp>
    </p:spTree>
    <p:extLst>
      <p:ext uri="{BB962C8B-B14F-4D97-AF65-F5344CB8AC3E}">
        <p14:creationId xmlns:p14="http://schemas.microsoft.com/office/powerpoint/2010/main" val="64645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The Core Elements of an Internal Conflict Management System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1154954" y="2603500"/>
            <a:ext cx="10756309" cy="4254500"/>
          </a:xfrm>
        </p:spPr>
        <p:txBody>
          <a:bodyPr>
            <a:normAutofit fontScale="92500" lnSpcReduction="20000"/>
          </a:bodyPr>
          <a:lstStyle/>
          <a:p>
            <a:r>
              <a:rPr lang="en-US" b="1" dirty="0"/>
              <a:t>Internal Conflict Managers </a:t>
            </a:r>
          </a:p>
          <a:p>
            <a:pPr marL="0" indent="0">
              <a:buNone/>
            </a:pPr>
            <a:r>
              <a:rPr lang="en-US" dirty="0"/>
              <a:t>Internal conflict managers are employees who can be contacted in the event of tensions or disputes. They conduct mediation themselves or take appropriate measures to resolve to an existing problem. These individuals have either completed training at an independent institution or have been trained to become internal conflict managers or mediators in the course of the project. Finding the right people for this function is a delicate area in the implementation. </a:t>
            </a:r>
          </a:p>
          <a:p>
            <a:pPr marL="0" indent="0">
              <a:buNone/>
            </a:pPr>
            <a:endParaRPr lang="en-US" dirty="0"/>
          </a:p>
        </p:txBody>
      </p:sp>
    </p:spTree>
    <p:extLst>
      <p:ext uri="{BB962C8B-B14F-4D97-AF65-F5344CB8AC3E}">
        <p14:creationId xmlns:p14="http://schemas.microsoft.com/office/powerpoint/2010/main" val="718273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649628" y="2358858"/>
            <a:ext cx="11189446" cy="4282573"/>
          </a:xfrm>
        </p:spPr>
        <p:txBody>
          <a:bodyPr>
            <a:normAutofit fontScale="92500" lnSpcReduction="20000"/>
          </a:bodyPr>
          <a:lstStyle/>
          <a:p>
            <a:r>
              <a:rPr lang="en-US" dirty="0"/>
              <a:t>The Role of Management </a:t>
            </a:r>
          </a:p>
          <a:p>
            <a:pPr marL="0" indent="0">
              <a:buNone/>
            </a:pPr>
            <a:r>
              <a:rPr lang="en-US" dirty="0"/>
              <a:t>Senior company executives play an important role in conflict management. It is indisputable that management influences the social </a:t>
            </a:r>
            <a:r>
              <a:rPr lang="en-US" dirty="0" err="1"/>
              <a:t>behaviour</a:t>
            </a:r>
            <a:r>
              <a:rPr lang="en-US" dirty="0"/>
              <a:t> of its employees and thereby the corporate culture of an </a:t>
            </a:r>
            <a:r>
              <a:rPr lang="en-US" dirty="0" err="1"/>
              <a:t>organisation</a:t>
            </a:r>
            <a:r>
              <a:rPr lang="en-US" dirty="0"/>
              <a:t>. </a:t>
            </a:r>
          </a:p>
          <a:p>
            <a:r>
              <a:rPr lang="en-US" dirty="0"/>
              <a:t>If management sets the example of an open and direct communication and conflict culture, it is likely that employees will also have the courage to deal with disagreements and conflicts.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73693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Information and Internal Marketing </a:t>
            </a:r>
            <a:br>
              <a:rPr lang="en-US" dirty="0"/>
            </a:br>
            <a:endParaRPr lang="en-US" dirty="0"/>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625642" y="2406316"/>
            <a:ext cx="11213432" cy="4114800"/>
          </a:xfrm>
        </p:spPr>
        <p:txBody>
          <a:bodyPr>
            <a:normAutofit lnSpcReduction="10000"/>
          </a:bodyPr>
          <a:lstStyle/>
          <a:p>
            <a:r>
              <a:rPr lang="en-US" dirty="0"/>
              <a:t>When announcing the project, intensive use of the standard internal communication channels is necessary, for example the employee newsletter, email, etc. </a:t>
            </a:r>
          </a:p>
          <a:p>
            <a:r>
              <a:rPr lang="en-US" dirty="0"/>
              <a:t>There should be clear communication and transparency towards who gets which projects.</a:t>
            </a:r>
          </a:p>
          <a:p>
            <a:r>
              <a:rPr lang="en-US" dirty="0"/>
              <a:t>Discreet handling of issues and information is a central aspect of conflict management and mediation activities. </a:t>
            </a:r>
          </a:p>
          <a:p>
            <a:endParaRPr lang="en-US" dirty="0"/>
          </a:p>
        </p:txBody>
      </p:sp>
    </p:spTree>
    <p:extLst>
      <p:ext uri="{BB962C8B-B14F-4D97-AF65-F5344CB8AC3E}">
        <p14:creationId xmlns:p14="http://schemas.microsoft.com/office/powerpoint/2010/main" val="2106028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r>
              <a:rPr lang="en-US" dirty="0"/>
              <a:t>Guidelines for the Implementation of Cooperative Conflict Management </a:t>
            </a:r>
            <a:br>
              <a:rPr lang="en-US" dirty="0"/>
            </a:br>
            <a:endParaRPr lang="en-US" dirty="0"/>
          </a:p>
        </p:txBody>
      </p:sp>
      <p:pic>
        <p:nvPicPr>
          <p:cNvPr id="5" name="Content Placeholder 4">
            <a:extLst>
              <a:ext uri="{FF2B5EF4-FFF2-40B4-BE49-F238E27FC236}">
                <a16:creationId xmlns:a16="http://schemas.microsoft.com/office/drawing/2014/main" id="{CC94545F-73A5-8C46-813F-332B3D0DDB59}"/>
              </a:ext>
            </a:extLst>
          </p:cNvPr>
          <p:cNvPicPr>
            <a:picLocks noGrp="1" noChangeAspect="1"/>
          </p:cNvPicPr>
          <p:nvPr>
            <p:ph idx="1"/>
          </p:nvPr>
        </p:nvPicPr>
        <p:blipFill>
          <a:blip r:embed="rId2"/>
          <a:stretch>
            <a:fillRect/>
          </a:stretch>
        </p:blipFill>
        <p:spPr>
          <a:xfrm>
            <a:off x="649705" y="2105049"/>
            <a:ext cx="11117179" cy="4175435"/>
          </a:xfrm>
        </p:spPr>
      </p:pic>
    </p:spTree>
    <p:extLst>
      <p:ext uri="{BB962C8B-B14F-4D97-AF65-F5344CB8AC3E}">
        <p14:creationId xmlns:p14="http://schemas.microsoft.com/office/powerpoint/2010/main" val="389842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Unproductive conflicts are those which arise, for example, through misunderstandings, inadequate information or strong emotional reactions. In these cases, the conflict is an end in itself or serves the purpose of asserting one point of view over another </a:t>
            </a:r>
          </a:p>
          <a:p>
            <a:endParaRPr lang="en-US" dirty="0"/>
          </a:p>
        </p:txBody>
      </p:sp>
    </p:spTree>
    <p:extLst>
      <p:ext uri="{BB962C8B-B14F-4D97-AF65-F5344CB8AC3E}">
        <p14:creationId xmlns:p14="http://schemas.microsoft.com/office/powerpoint/2010/main" val="72954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601580" y="2213811"/>
            <a:ext cx="10924674" cy="3805989"/>
          </a:xfrm>
        </p:spPr>
        <p:txBody>
          <a:bodyPr>
            <a:normAutofit lnSpcReduction="10000"/>
          </a:bodyPr>
          <a:lstStyle/>
          <a:p>
            <a:r>
              <a:rPr lang="en-US" dirty="0"/>
              <a:t>Most conflicts are hybrid forms and contain both productive as well as unproductive elements. </a:t>
            </a:r>
          </a:p>
          <a:p>
            <a:r>
              <a:rPr lang="en-US" dirty="0"/>
              <a:t>Conflict prevention aims at keeping unproductive conflicts to a minimum </a:t>
            </a:r>
          </a:p>
          <a:p>
            <a:r>
              <a:rPr lang="en-US" dirty="0"/>
              <a:t>prevention can be </a:t>
            </a:r>
            <a:r>
              <a:rPr lang="en-US" dirty="0" err="1"/>
              <a:t>categorised</a:t>
            </a:r>
            <a:r>
              <a:rPr lang="en-US" dirty="0"/>
              <a:t> according to three different levels: </a:t>
            </a:r>
            <a:r>
              <a:rPr lang="en-US" b="1" dirty="0"/>
              <a:t>structural, communicative and personal </a:t>
            </a:r>
          </a:p>
          <a:p>
            <a:endParaRPr lang="en-US" dirty="0"/>
          </a:p>
        </p:txBody>
      </p:sp>
    </p:spTree>
    <p:extLst>
      <p:ext uri="{BB962C8B-B14F-4D97-AF65-F5344CB8AC3E}">
        <p14:creationId xmlns:p14="http://schemas.microsoft.com/office/powerpoint/2010/main" val="310890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a:xfrm>
            <a:off x="553453" y="2310063"/>
            <a:ext cx="11454063" cy="4211053"/>
          </a:xfrm>
        </p:spPr>
        <p:txBody>
          <a:bodyPr>
            <a:normAutofit fontScale="92500" lnSpcReduction="10000"/>
          </a:bodyPr>
          <a:lstStyle/>
          <a:p>
            <a:r>
              <a:rPr lang="en-US" dirty="0"/>
              <a:t>The structural level refers to the </a:t>
            </a:r>
            <a:r>
              <a:rPr lang="en-US" dirty="0" err="1"/>
              <a:t>organised</a:t>
            </a:r>
            <a:r>
              <a:rPr lang="en-US" dirty="0"/>
              <a:t> forms of communication within a company </a:t>
            </a:r>
          </a:p>
          <a:p>
            <a:r>
              <a:rPr lang="en-US" dirty="0"/>
              <a:t>The communicative level identifies how and for which reasons people in the </a:t>
            </a:r>
            <a:r>
              <a:rPr lang="en-US" dirty="0" err="1"/>
              <a:t>organisation</a:t>
            </a:r>
            <a:r>
              <a:rPr lang="en-US" dirty="0"/>
              <a:t> speak to one other or exchange written communications. </a:t>
            </a:r>
          </a:p>
          <a:p>
            <a:r>
              <a:rPr lang="en-US" dirty="0"/>
              <a:t>The personal level relates to the way in which employees and managers consider their own </a:t>
            </a:r>
            <a:r>
              <a:rPr lang="en-US" dirty="0" err="1"/>
              <a:t>behaviour</a:t>
            </a:r>
            <a:r>
              <a:rPr lang="en-US" dirty="0"/>
              <a:t> and how they think about approaching tense situations. </a:t>
            </a:r>
          </a:p>
          <a:p>
            <a:endParaRPr lang="en-US" dirty="0"/>
          </a:p>
        </p:txBody>
      </p:sp>
    </p:spTree>
    <p:extLst>
      <p:ext uri="{BB962C8B-B14F-4D97-AF65-F5344CB8AC3E}">
        <p14:creationId xmlns:p14="http://schemas.microsoft.com/office/powerpoint/2010/main" val="41398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On the structural level, conflicts arise because of deficiencies in the surrounding conditions. These may include a lack of regular possibilities to communicate, such as meetings, or too many meetings, unclear or inflexible duty and role allocation, etc. </a:t>
            </a:r>
          </a:p>
          <a:p>
            <a:endParaRPr lang="en-US" dirty="0"/>
          </a:p>
        </p:txBody>
      </p:sp>
    </p:spTree>
    <p:extLst>
      <p:ext uri="{BB962C8B-B14F-4D97-AF65-F5344CB8AC3E}">
        <p14:creationId xmlns:p14="http://schemas.microsoft.com/office/powerpoint/2010/main" val="71421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normAutofit fontScale="92500" lnSpcReduction="10000"/>
          </a:bodyPr>
          <a:lstStyle/>
          <a:p>
            <a:r>
              <a:rPr lang="en-US" dirty="0"/>
              <a:t>On the communicative level, conflicts arise as a result of insufficient discussion of expectations and needs, or from a breakdown of communication. For example, one employee may expect a particular form of politeness and social intercourse. If these expectations are not met, it can lead to confrontation. </a:t>
            </a:r>
          </a:p>
          <a:p>
            <a:endParaRPr lang="en-US" dirty="0"/>
          </a:p>
        </p:txBody>
      </p:sp>
    </p:spTree>
    <p:extLst>
      <p:ext uri="{BB962C8B-B14F-4D97-AF65-F5344CB8AC3E}">
        <p14:creationId xmlns:p14="http://schemas.microsoft.com/office/powerpoint/2010/main" val="3473776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9C63-1FB9-B143-BBF0-3CD085D4D6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41D464-8FA2-214D-933D-07F9E79713E5}"/>
              </a:ext>
            </a:extLst>
          </p:cNvPr>
          <p:cNvSpPr>
            <a:spLocks noGrp="1"/>
          </p:cNvSpPr>
          <p:nvPr>
            <p:ph idx="1"/>
          </p:nvPr>
        </p:nvSpPr>
        <p:spPr/>
        <p:txBody>
          <a:bodyPr/>
          <a:lstStyle/>
          <a:p>
            <a:r>
              <a:rPr lang="en-US" dirty="0"/>
              <a:t>On the personal level, conflicts occur due to inner tensions, individual </a:t>
            </a:r>
            <a:r>
              <a:rPr lang="en-US" dirty="0" err="1"/>
              <a:t>dissatis</a:t>
            </a:r>
            <a:r>
              <a:rPr lang="en-US" dirty="0"/>
              <a:t>- faction, frustration, etc. All states of mind that a person experiences and which can erupt into conflicts in the work environment. </a:t>
            </a:r>
          </a:p>
          <a:p>
            <a:endParaRPr lang="en-US" dirty="0"/>
          </a:p>
        </p:txBody>
      </p:sp>
    </p:spTree>
    <p:extLst>
      <p:ext uri="{BB962C8B-B14F-4D97-AF65-F5344CB8AC3E}">
        <p14:creationId xmlns:p14="http://schemas.microsoft.com/office/powerpoint/2010/main" val="1452345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id="{B6DDE1A6-0016-FE4F-96D3-8D458FC4AA73}" vid="{7A9E5324-4B12-254D-8F54-7B189377B656}"/>
    </a:ext>
  </a:extLst>
</a:theme>
</file>

<file path=docProps/app.xml><?xml version="1.0" encoding="utf-8"?>
<Properties xmlns="http://schemas.openxmlformats.org/officeDocument/2006/extended-properties" xmlns:vt="http://schemas.openxmlformats.org/officeDocument/2006/docPropsVTypes">
  <Template>Lecture Purple</Template>
  <TotalTime>31</TotalTime>
  <Words>1840</Words>
  <Application>Microsoft Macintosh PowerPoint</Application>
  <PresentationFormat>Widescreen</PresentationFormat>
  <Paragraphs>84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 3</vt:lpstr>
      <vt:lpstr>Lecture Purple</vt:lpstr>
      <vt:lpstr>Conflict Management- Lecture 8</vt:lpstr>
      <vt:lpstr>PowerPoint Presentation</vt:lpstr>
      <vt:lpstr>Productive and Unproductive Conflicts </vt:lpstr>
      <vt:lpstr>PowerPoint Presentation</vt:lpstr>
      <vt:lpstr>PowerPoint Presentation</vt:lpstr>
      <vt:lpstr>PowerPoint Presentation</vt:lpstr>
      <vt:lpstr>PowerPoint Presentation</vt:lpstr>
      <vt:lpstr>PowerPoint Presentation</vt:lpstr>
      <vt:lpstr>PowerPoint Presentation</vt:lpstr>
      <vt:lpstr>Conflict Prevention Through Communication Structure Configuration  </vt:lpstr>
      <vt:lpstr>PowerPoint Presentation</vt:lpstr>
      <vt:lpstr>Formal Communication Structures  </vt:lpstr>
      <vt:lpstr>The communication structure in a company could look like this:  </vt:lpstr>
      <vt:lpstr>Communication of a manager</vt:lpstr>
      <vt:lpstr>PowerPoint Presentation</vt:lpstr>
      <vt:lpstr>Other Structural Forms of Communication  </vt:lpstr>
      <vt:lpstr>Conflict Prevention Through Discussion and Expectation Management  </vt:lpstr>
      <vt:lpstr>PowerPoint Presentation</vt:lpstr>
      <vt:lpstr>What does that mean in practice? </vt:lpstr>
      <vt:lpstr>PowerPoint Presentation</vt:lpstr>
      <vt:lpstr>Conflict Prevention Through Self-Reflection and Personal Development  </vt:lpstr>
      <vt:lpstr>Depth psychology i  </vt:lpstr>
      <vt:lpstr>PowerPoint Presentation</vt:lpstr>
      <vt:lpstr>Decision Theory</vt:lpstr>
      <vt:lpstr>PowerPoint Presentation</vt:lpstr>
      <vt:lpstr>PowerPoint Presentation</vt:lpstr>
      <vt:lpstr>PowerPoint Presentation</vt:lpstr>
      <vt:lpstr>Inhouse Conflict Management System?  </vt:lpstr>
      <vt:lpstr>PowerPoint Presentation</vt:lpstr>
      <vt:lpstr>PowerPoint Presentation</vt:lpstr>
      <vt:lpstr>PowerPoint Presentation</vt:lpstr>
      <vt:lpstr>The Core Elements of an Internal Conflict Management System  </vt:lpstr>
      <vt:lpstr>PowerPoint Presentation</vt:lpstr>
      <vt:lpstr>Information and Internal Marketing  </vt:lpstr>
      <vt:lpstr>Guidelines for the Implementation of Cooperative Conflict Management  </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Management- Lecture 8</dc:title>
  <dc:creator>Oeshwik Ahmed</dc:creator>
  <cp:lastModifiedBy>Oeshwik Ahmed</cp:lastModifiedBy>
  <cp:revision>5</cp:revision>
  <dcterms:created xsi:type="dcterms:W3CDTF">2018-05-13T09:36:46Z</dcterms:created>
  <dcterms:modified xsi:type="dcterms:W3CDTF">2018-05-13T10:07:54Z</dcterms:modified>
</cp:coreProperties>
</file>