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89" r:id="rId12"/>
    <p:sldId id="267" r:id="rId13"/>
    <p:sldId id="268" r:id="rId14"/>
    <p:sldId id="269" r:id="rId15"/>
    <p:sldId id="270" r:id="rId16"/>
    <p:sldId id="271" r:id="rId17"/>
    <p:sldId id="272" r:id="rId18"/>
    <p:sldId id="273" r:id="rId19"/>
    <p:sldId id="274" r:id="rId20"/>
    <p:sldId id="29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7"/>
    <p:restoredTop sz="94643"/>
  </p:normalViewPr>
  <p:slideViewPr>
    <p:cSldViewPr snapToGrid="0" snapToObjects="1">
      <p:cViewPr varScale="1">
        <p:scale>
          <a:sx n="54" d="100"/>
          <a:sy n="54" d="100"/>
        </p:scale>
        <p:origin x="216" y="17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E73793A-191A-304F-A1BA-0DA5F759B9E8}" type="datetimeFigureOut">
              <a:rPr lang="en-US" smtClean="0"/>
              <a:t>5/12/18</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55554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E73793A-191A-304F-A1BA-0DA5F759B9E8}" type="datetimeFigureOut">
              <a:rPr lang="en-US" smtClean="0"/>
              <a:t>5/12/18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226151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E73793A-191A-304F-A1BA-0DA5F759B9E8}"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3041385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FE73793A-191A-304F-A1BA-0DA5F759B9E8}"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4003000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73793A-191A-304F-A1BA-0DA5F759B9E8}"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3166259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E73793A-191A-304F-A1BA-0DA5F759B9E8}" type="datetimeFigureOut">
              <a:rPr lang="en-US" smtClean="0"/>
              <a:t>5/12/18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25343301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E73793A-191A-304F-A1BA-0DA5F759B9E8}" type="datetimeFigureOut">
              <a:rPr lang="en-US" smtClean="0"/>
              <a:t>5/12/18</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409967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E73793A-191A-304F-A1BA-0DA5F759B9E8}"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2503502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E73793A-191A-304F-A1BA-0DA5F759B9E8}"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2535546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lvl1pPr>
              <a:defRPr sz="3600"/>
            </a:lvl1pPr>
            <a:lvl2pPr>
              <a:defRPr sz="34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73793A-191A-304F-A1BA-0DA5F759B9E8}"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107464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73793A-191A-304F-A1BA-0DA5F759B9E8}" type="datetimeFigureOut">
              <a:rPr lang="en-US" smtClean="0"/>
              <a:t>5/12/18</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742980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E73793A-191A-304F-A1BA-0DA5F759B9E8}" type="datetimeFigureOut">
              <a:rPr lang="en-US" smtClean="0"/>
              <a:t>5/12/18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425316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73793A-191A-304F-A1BA-0DA5F759B9E8}" type="datetimeFigureOut">
              <a:rPr lang="en-US" smtClean="0"/>
              <a:t>5/12/18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1477962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E73793A-191A-304F-A1BA-0DA5F759B9E8}" type="datetimeFigureOut">
              <a:rPr lang="en-US" smtClean="0"/>
              <a:t>5/12/18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233239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3793A-191A-304F-A1BA-0DA5F759B9E8}" type="datetimeFigureOut">
              <a:rPr lang="en-US" smtClean="0"/>
              <a:t>5/12/18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2982044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E73793A-191A-304F-A1BA-0DA5F759B9E8}" type="datetimeFigureOut">
              <a:rPr lang="en-US" smtClean="0"/>
              <a:t>5/12/18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26558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E73793A-191A-304F-A1BA-0DA5F759B9E8}" type="datetimeFigureOut">
              <a:rPr lang="en-US" smtClean="0"/>
              <a:t>5/12/18</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BAACBF-C93C-CB4D-B312-0423FB735C90}" type="slidenum">
              <a:rPr lang="en-US" smtClean="0"/>
              <a:t>‹#›</a:t>
            </a:fld>
            <a:endParaRPr lang="en-US"/>
          </a:p>
        </p:txBody>
      </p:sp>
    </p:spTree>
    <p:extLst>
      <p:ext uri="{BB962C8B-B14F-4D97-AF65-F5344CB8AC3E}">
        <p14:creationId xmlns:p14="http://schemas.microsoft.com/office/powerpoint/2010/main" val="1753814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E73793A-191A-304F-A1BA-0DA5F759B9E8}" type="datetimeFigureOut">
              <a:rPr lang="en-US" smtClean="0"/>
              <a:t>5/12/18</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FBAACBF-C93C-CB4D-B312-0423FB735C90}" type="slidenum">
              <a:rPr lang="en-US" smtClean="0"/>
              <a:t>‹#›</a:t>
            </a:fld>
            <a:endParaRPr lang="en-US"/>
          </a:p>
        </p:txBody>
      </p:sp>
    </p:spTree>
    <p:extLst>
      <p:ext uri="{BB962C8B-B14F-4D97-AF65-F5344CB8AC3E}">
        <p14:creationId xmlns:p14="http://schemas.microsoft.com/office/powerpoint/2010/main" val="2598888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32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28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26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24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2200" b="0" i="0" kern="1200" baseline="-250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F292-D1D1-E341-89E1-AC239721F8D7}"/>
              </a:ext>
            </a:extLst>
          </p:cNvPr>
          <p:cNvSpPr>
            <a:spLocks noGrp="1"/>
          </p:cNvSpPr>
          <p:nvPr>
            <p:ph type="ctrTitle"/>
          </p:nvPr>
        </p:nvSpPr>
        <p:spPr/>
        <p:txBody>
          <a:bodyPr/>
          <a:lstStyle/>
          <a:p>
            <a:r>
              <a:rPr lang="en-US" dirty="0"/>
              <a:t>Conflict Lecture 7</a:t>
            </a:r>
          </a:p>
        </p:txBody>
      </p:sp>
      <p:sp>
        <p:nvSpPr>
          <p:cNvPr id="3" name="Subtitle 2">
            <a:extLst>
              <a:ext uri="{FF2B5EF4-FFF2-40B4-BE49-F238E27FC236}">
                <a16:creationId xmlns:a16="http://schemas.microsoft.com/office/drawing/2014/main" id="{04F84C60-A830-9F4B-9BC4-1CE3DB39F107}"/>
              </a:ext>
            </a:extLst>
          </p:cNvPr>
          <p:cNvSpPr>
            <a:spLocks noGrp="1"/>
          </p:cNvSpPr>
          <p:nvPr>
            <p:ph type="subTitle" idx="1"/>
          </p:nvPr>
        </p:nvSpPr>
        <p:spPr/>
        <p:txBody>
          <a:bodyPr>
            <a:normAutofit fontScale="92500" lnSpcReduction="20000"/>
          </a:bodyPr>
          <a:lstStyle/>
          <a:p>
            <a:r>
              <a:rPr lang="en-US" dirty="0"/>
              <a:t>Questioning Techniques  and Conflict Prevention</a:t>
            </a:r>
          </a:p>
          <a:p>
            <a:endParaRPr lang="en-US" dirty="0"/>
          </a:p>
        </p:txBody>
      </p:sp>
    </p:spTree>
    <p:extLst>
      <p:ext uri="{BB962C8B-B14F-4D97-AF65-F5344CB8AC3E}">
        <p14:creationId xmlns:p14="http://schemas.microsoft.com/office/powerpoint/2010/main" val="808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Mediation Approach </a:t>
            </a:r>
            <a:br>
              <a:rPr lang="en-US" dirty="0"/>
            </a:br>
            <a:endParaRPr lang="en-US" dirty="0"/>
          </a:p>
        </p:txBody>
      </p:sp>
      <p:pic>
        <p:nvPicPr>
          <p:cNvPr id="5" name="Content Placeholder 4">
            <a:extLst>
              <a:ext uri="{FF2B5EF4-FFF2-40B4-BE49-F238E27FC236}">
                <a16:creationId xmlns:a16="http://schemas.microsoft.com/office/drawing/2014/main" id="{6355975B-229F-8F44-8AE0-C6FBE67B08B0}"/>
              </a:ext>
            </a:extLst>
          </p:cNvPr>
          <p:cNvPicPr>
            <a:picLocks noGrp="1" noChangeAspect="1"/>
          </p:cNvPicPr>
          <p:nvPr>
            <p:ph idx="1"/>
          </p:nvPr>
        </p:nvPicPr>
        <p:blipFill>
          <a:blip r:embed="rId2"/>
          <a:stretch>
            <a:fillRect/>
          </a:stretch>
        </p:blipFill>
        <p:spPr>
          <a:xfrm>
            <a:off x="1154954" y="1680632"/>
            <a:ext cx="10007485" cy="5046132"/>
          </a:xfrm>
        </p:spPr>
      </p:pic>
    </p:spTree>
    <p:extLst>
      <p:ext uri="{BB962C8B-B14F-4D97-AF65-F5344CB8AC3E}">
        <p14:creationId xmlns:p14="http://schemas.microsoft.com/office/powerpoint/2010/main" val="350387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This is distinguished by five aspects: </a:t>
            </a:r>
            <a:br>
              <a:rPr lang="en-US" dirty="0"/>
            </a:br>
            <a:endParaRPr lang="en-US" dirty="0"/>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601580" y="2310063"/>
            <a:ext cx="11237494" cy="3709737"/>
          </a:xfrm>
        </p:spPr>
        <p:txBody>
          <a:bodyPr>
            <a:normAutofit fontScale="92500" lnSpcReduction="20000"/>
          </a:bodyPr>
          <a:lstStyle/>
          <a:p>
            <a:r>
              <a:rPr lang="en-US" b="1" dirty="0"/>
              <a:t>Appreciation</a:t>
            </a:r>
            <a:br>
              <a:rPr lang="en-US" dirty="0"/>
            </a:br>
            <a:r>
              <a:rPr lang="en-US" dirty="0"/>
              <a:t>An appreciative orientation means treating people with consideration and respect, and strengthening their sense of self-esteem.</a:t>
            </a:r>
          </a:p>
          <a:p>
            <a:r>
              <a:rPr lang="en-US" dirty="0"/>
              <a:t> It also means never treating people as objects or as a means to an end. </a:t>
            </a:r>
          </a:p>
          <a:p>
            <a:r>
              <a:rPr lang="en-US" dirty="0"/>
              <a:t>In conflict management, it also means taking into consideration that rules and laws are made to serve people and not vice versa. </a:t>
            </a:r>
          </a:p>
          <a:p>
            <a:endParaRPr lang="en-US" dirty="0"/>
          </a:p>
        </p:txBody>
      </p:sp>
    </p:spTree>
    <p:extLst>
      <p:ext uri="{BB962C8B-B14F-4D97-AF65-F5344CB8AC3E}">
        <p14:creationId xmlns:p14="http://schemas.microsoft.com/office/powerpoint/2010/main" val="3713269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794084" y="2622884"/>
            <a:ext cx="10972800" cy="4066674"/>
          </a:xfrm>
        </p:spPr>
        <p:txBody>
          <a:bodyPr>
            <a:normAutofit fontScale="77500" lnSpcReduction="20000"/>
          </a:bodyPr>
          <a:lstStyle/>
          <a:p>
            <a:r>
              <a:rPr lang="en-US" b="1" dirty="0"/>
              <a:t>Impartiality</a:t>
            </a:r>
            <a:br>
              <a:rPr lang="en-US" dirty="0"/>
            </a:br>
            <a:r>
              <a:rPr lang="en-US" dirty="0"/>
              <a:t>Impartiality is related to neutrality. The difference between the two is that neutrality implies an “objective distance” from the people involved and the problem.</a:t>
            </a:r>
          </a:p>
          <a:p>
            <a:r>
              <a:rPr lang="en-US" dirty="0"/>
              <a:t> Impartiality on the other hand requires equal support of both parties to the conflict. It also means accepting the differences pertaining to the conflict participants themselves. </a:t>
            </a:r>
          </a:p>
          <a:p>
            <a:r>
              <a:rPr lang="en-US" dirty="0"/>
              <a:t>This impartiality, is not a fixed mindset, but needs to be regained and reviewed on an ongoing basis during the course of the process </a:t>
            </a:r>
          </a:p>
          <a:p>
            <a:endParaRPr lang="en-US" dirty="0"/>
          </a:p>
        </p:txBody>
      </p:sp>
    </p:spTree>
    <p:extLst>
      <p:ext uri="{BB962C8B-B14F-4D97-AF65-F5344CB8AC3E}">
        <p14:creationId xmlns:p14="http://schemas.microsoft.com/office/powerpoint/2010/main" val="4192151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457200" y="2242553"/>
            <a:ext cx="11141242" cy="4254500"/>
          </a:xfrm>
        </p:spPr>
        <p:txBody>
          <a:bodyPr>
            <a:normAutofit fontScale="92500"/>
          </a:bodyPr>
          <a:lstStyle/>
          <a:p>
            <a:r>
              <a:rPr lang="en-US" b="1" dirty="0"/>
              <a:t>Empathy and acceptance</a:t>
            </a:r>
            <a:br>
              <a:rPr lang="en-US" b="1" dirty="0"/>
            </a:br>
            <a:r>
              <a:rPr lang="en-US" dirty="0"/>
              <a:t>The ability to put oneself in someone else’s shoes and to accept them with their strengths and weaknesses, even when we don’t agree with everything. </a:t>
            </a:r>
          </a:p>
          <a:p>
            <a:r>
              <a:rPr lang="en-US" dirty="0"/>
              <a:t>We nevertheless accept this person, and their interests and needs. Empathy and acceptance also relate to the concerns of the party to the conflict. Seemingly unimportant issues can have great importance in the eyes of the affected person. </a:t>
            </a:r>
          </a:p>
          <a:p>
            <a:endParaRPr lang="en-US" dirty="0"/>
          </a:p>
        </p:txBody>
      </p:sp>
    </p:spTree>
    <p:extLst>
      <p:ext uri="{BB962C8B-B14F-4D97-AF65-F5344CB8AC3E}">
        <p14:creationId xmlns:p14="http://schemas.microsoft.com/office/powerpoint/2010/main" val="1309148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1154954" y="2603500"/>
            <a:ext cx="10635993" cy="3797300"/>
          </a:xfrm>
        </p:spPr>
        <p:txBody>
          <a:bodyPr>
            <a:normAutofit fontScale="92500" lnSpcReduction="20000"/>
          </a:bodyPr>
          <a:lstStyle/>
          <a:p>
            <a:r>
              <a:rPr lang="en-US" b="1" dirty="0"/>
              <a:t>Confidence</a:t>
            </a:r>
            <a:br>
              <a:rPr lang="en-US" dirty="0"/>
            </a:br>
            <a:r>
              <a:rPr lang="en-US" dirty="0"/>
              <a:t>Confidence on the part of the impartial third party is the first step in the direction of problem resolution.</a:t>
            </a:r>
          </a:p>
          <a:p>
            <a:r>
              <a:rPr lang="en-US" dirty="0"/>
              <a:t> If there is no optimism and belief in the chances for a solution, it is best to turn down the assignment.</a:t>
            </a:r>
          </a:p>
          <a:p>
            <a:r>
              <a:rPr lang="en-US" dirty="0"/>
              <a:t>Optimism, as well as </a:t>
            </a:r>
            <a:r>
              <a:rPr lang="en-US" dirty="0" err="1"/>
              <a:t>scepticism</a:t>
            </a:r>
            <a:r>
              <a:rPr lang="en-US" dirty="0"/>
              <a:t>, will be noticeable to the other party in the course of the discussion and have a supportive or detrimental effect on its progression. </a:t>
            </a:r>
          </a:p>
          <a:p>
            <a:endParaRPr lang="en-US" dirty="0"/>
          </a:p>
        </p:txBody>
      </p:sp>
    </p:spTree>
    <p:extLst>
      <p:ext uri="{BB962C8B-B14F-4D97-AF65-F5344CB8AC3E}">
        <p14:creationId xmlns:p14="http://schemas.microsoft.com/office/powerpoint/2010/main" val="2077576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529389" y="2603500"/>
            <a:ext cx="11069053" cy="3412289"/>
          </a:xfrm>
        </p:spPr>
        <p:txBody>
          <a:bodyPr>
            <a:normAutofit fontScale="92500" lnSpcReduction="10000"/>
          </a:bodyPr>
          <a:lstStyle/>
          <a:p>
            <a:r>
              <a:rPr lang="en-US" b="1" dirty="0"/>
              <a:t>Openness</a:t>
            </a:r>
            <a:br>
              <a:rPr lang="en-US" dirty="0"/>
            </a:br>
            <a:r>
              <a:rPr lang="en-US" dirty="0"/>
              <a:t>In conflict management, it is essential to enable the parties to progress towards a solution to the problem.</a:t>
            </a:r>
          </a:p>
          <a:p>
            <a:r>
              <a:rPr lang="en-US" dirty="0"/>
              <a:t> This requires flexibility on the part of the conflict manager to accompany the participants in their search for a solution and openness towards reassessing one’s opinions and discarding some of one’s own ideas about how to reach a resolution. </a:t>
            </a:r>
          </a:p>
          <a:p>
            <a:endParaRPr lang="en-US" dirty="0"/>
          </a:p>
        </p:txBody>
      </p:sp>
    </p:spTree>
    <p:extLst>
      <p:ext uri="{BB962C8B-B14F-4D97-AF65-F5344CB8AC3E}">
        <p14:creationId xmlns:p14="http://schemas.microsoft.com/office/powerpoint/2010/main" val="3540721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Question Forms </a:t>
            </a:r>
            <a:br>
              <a:rPr lang="en-US" dirty="0"/>
            </a:br>
            <a:endParaRPr lang="en-US" dirty="0"/>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385012" y="2603500"/>
            <a:ext cx="11405936" cy="3416300"/>
          </a:xfrm>
        </p:spPr>
        <p:txBody>
          <a:bodyPr>
            <a:normAutofit fontScale="92500"/>
          </a:bodyPr>
          <a:lstStyle/>
          <a:p>
            <a:r>
              <a:rPr lang="en-US" dirty="0"/>
              <a:t>We all know different ways to ask a question. There are questions which only permit a “yes” or “no” answer (polar questions), those that don’t require any answer (rhetorical questions) and those which leave the answer completely open. </a:t>
            </a:r>
          </a:p>
          <a:p>
            <a:r>
              <a:rPr lang="en-US" dirty="0"/>
              <a:t>Rhetorical questions are more of a stylistic device than a question and are therefore not dealt with here. </a:t>
            </a:r>
          </a:p>
          <a:p>
            <a:endParaRPr lang="en-US" dirty="0"/>
          </a:p>
        </p:txBody>
      </p:sp>
    </p:spTree>
    <p:extLst>
      <p:ext uri="{BB962C8B-B14F-4D97-AF65-F5344CB8AC3E}">
        <p14:creationId xmlns:p14="http://schemas.microsoft.com/office/powerpoint/2010/main" val="2042728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Different forms of questions</a:t>
            </a:r>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433137" y="2603499"/>
            <a:ext cx="11405937" cy="3484479"/>
          </a:xfrm>
        </p:spPr>
        <p:txBody>
          <a:bodyPr>
            <a:normAutofit fontScale="77500" lnSpcReduction="20000"/>
          </a:bodyPr>
          <a:lstStyle/>
          <a:p>
            <a:r>
              <a:rPr lang="en-US" b="1" dirty="0"/>
              <a:t>Open questions</a:t>
            </a:r>
            <a:br>
              <a:rPr lang="en-US" dirty="0"/>
            </a:br>
            <a:r>
              <a:rPr lang="en-US" dirty="0"/>
              <a:t>Open questions are those which basically leave all options open with respect to the answer.</a:t>
            </a:r>
          </a:p>
          <a:p>
            <a:r>
              <a:rPr lang="en-US" dirty="0"/>
              <a:t> These questions therefore make the respondent feel that he is invited to explain his point of view. </a:t>
            </a:r>
          </a:p>
          <a:p>
            <a:r>
              <a:rPr lang="en-US" dirty="0"/>
              <a:t>A resulting advantage is that—in contrast to closed questions—one obtains new information instead of just checking one’s own assumptions. An example: “How did this situation arise in your view?” </a:t>
            </a:r>
          </a:p>
          <a:p>
            <a:endParaRPr lang="en-US" dirty="0"/>
          </a:p>
        </p:txBody>
      </p:sp>
    </p:spTree>
    <p:extLst>
      <p:ext uri="{BB962C8B-B14F-4D97-AF65-F5344CB8AC3E}">
        <p14:creationId xmlns:p14="http://schemas.microsoft.com/office/powerpoint/2010/main" val="632665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770021" y="2310063"/>
            <a:ext cx="10972799" cy="4331369"/>
          </a:xfrm>
        </p:spPr>
        <p:txBody>
          <a:bodyPr>
            <a:normAutofit/>
          </a:bodyPr>
          <a:lstStyle/>
          <a:p>
            <a:r>
              <a:rPr lang="en-US" b="1" dirty="0"/>
              <a:t>Clarification questions</a:t>
            </a:r>
            <a:br>
              <a:rPr lang="en-US" dirty="0"/>
            </a:br>
            <a:r>
              <a:rPr lang="en-US" dirty="0"/>
              <a:t>Clarification questions are aimed at comprehension and serve the purpose of helping to pin down exactly what has been said. </a:t>
            </a:r>
          </a:p>
          <a:p>
            <a:r>
              <a:rPr lang="en-US" dirty="0"/>
              <a:t>The goal is not to obtain new information but to check one’s own understanding. An example: “Did I under- stand correctly that the whole salesforce reports to you?” </a:t>
            </a:r>
          </a:p>
          <a:p>
            <a:endParaRPr lang="en-US" dirty="0"/>
          </a:p>
        </p:txBody>
      </p:sp>
    </p:spTree>
    <p:extLst>
      <p:ext uri="{BB962C8B-B14F-4D97-AF65-F5344CB8AC3E}">
        <p14:creationId xmlns:p14="http://schemas.microsoft.com/office/powerpoint/2010/main" val="1872624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433137" y="2334127"/>
            <a:ext cx="11165305" cy="4259178"/>
          </a:xfrm>
        </p:spPr>
        <p:txBody>
          <a:bodyPr>
            <a:normAutofit lnSpcReduction="10000"/>
          </a:bodyPr>
          <a:lstStyle/>
          <a:p>
            <a:r>
              <a:rPr lang="en-US" b="1" dirty="0"/>
              <a:t>W-questions</a:t>
            </a:r>
            <a:br>
              <a:rPr lang="en-US" dirty="0"/>
            </a:br>
            <a:r>
              <a:rPr lang="en-US" dirty="0"/>
              <a:t>The so-called “w-questions”, a sub-group of open questions, are those which begin with a w, such as who, what, where, when, why, etc. </a:t>
            </a:r>
          </a:p>
          <a:p>
            <a:r>
              <a:rPr lang="en-US" dirty="0"/>
              <a:t>They are useful in clarifying the circumstances surrounding the issue. Hidden in the w-questions is however one question which should be avoided in the open discussion rounds, namely the question of why.</a:t>
            </a:r>
          </a:p>
          <a:p>
            <a:endParaRPr lang="en-US" dirty="0"/>
          </a:p>
        </p:txBody>
      </p:sp>
    </p:spTree>
    <p:extLst>
      <p:ext uri="{BB962C8B-B14F-4D97-AF65-F5344CB8AC3E}">
        <p14:creationId xmlns:p14="http://schemas.microsoft.com/office/powerpoint/2010/main" val="1261634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Questioning Techniques </a:t>
            </a:r>
            <a:br>
              <a:rPr lang="en-US" dirty="0"/>
            </a:br>
            <a:endParaRPr lang="en-US" dirty="0"/>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866196" y="2603500"/>
            <a:ext cx="10611930" cy="4254500"/>
          </a:xfrm>
        </p:spPr>
        <p:txBody>
          <a:bodyPr>
            <a:normAutofit fontScale="92500" lnSpcReduction="10000"/>
          </a:bodyPr>
          <a:lstStyle/>
          <a:p>
            <a:pPr marL="0" indent="0">
              <a:buNone/>
            </a:pPr>
            <a:r>
              <a:rPr lang="en-US" b="1" dirty="0"/>
              <a:t>Question Formulation:</a:t>
            </a:r>
          </a:p>
          <a:p>
            <a:r>
              <a:rPr lang="en-US" dirty="0"/>
              <a:t>You probably know people who like to talk about themselves more than any- thing else. </a:t>
            </a:r>
          </a:p>
          <a:p>
            <a:r>
              <a:rPr lang="en-US" dirty="0"/>
              <a:t>That can be entertaining, but at some point you may become bored, irritated or even angry. </a:t>
            </a:r>
          </a:p>
          <a:p>
            <a:r>
              <a:rPr lang="en-US" dirty="0"/>
              <a:t>The person who doesn’t ask any questions sooner or later inevitably annoys the other person. Questions enable us to engage with the other person. </a:t>
            </a:r>
          </a:p>
          <a:p>
            <a:endParaRPr lang="en-US" dirty="0"/>
          </a:p>
        </p:txBody>
      </p:sp>
    </p:spTree>
    <p:extLst>
      <p:ext uri="{BB962C8B-B14F-4D97-AF65-F5344CB8AC3E}">
        <p14:creationId xmlns:p14="http://schemas.microsoft.com/office/powerpoint/2010/main" val="2127476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5B3A-7FB5-1247-9573-A79B3A7421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D62A91-E8FE-6944-A94C-344A7A40E019}"/>
              </a:ext>
            </a:extLst>
          </p:cNvPr>
          <p:cNvSpPr>
            <a:spLocks noGrp="1"/>
          </p:cNvSpPr>
          <p:nvPr>
            <p:ph idx="1"/>
          </p:nvPr>
        </p:nvSpPr>
        <p:spPr>
          <a:xfrm>
            <a:off x="625642" y="2237875"/>
            <a:ext cx="11117180" cy="3781926"/>
          </a:xfrm>
        </p:spPr>
        <p:txBody>
          <a:bodyPr>
            <a:normAutofit/>
          </a:bodyPr>
          <a:lstStyle/>
          <a:p>
            <a:r>
              <a:rPr lang="en-US" dirty="0"/>
              <a:t> A why-question obliges the respondent to justify himself. He will feel under attack and consequently evade the question or blame other people. </a:t>
            </a:r>
          </a:p>
          <a:p>
            <a:r>
              <a:rPr lang="en-US" dirty="0"/>
              <a:t>The why-question can be somewhat watered down and the “why” replaced for example with “what prompted you to. . .” </a:t>
            </a:r>
          </a:p>
          <a:p>
            <a:endParaRPr lang="en-US" dirty="0"/>
          </a:p>
        </p:txBody>
      </p:sp>
    </p:spTree>
    <p:extLst>
      <p:ext uri="{BB962C8B-B14F-4D97-AF65-F5344CB8AC3E}">
        <p14:creationId xmlns:p14="http://schemas.microsoft.com/office/powerpoint/2010/main" val="938162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553454" y="2454442"/>
            <a:ext cx="11285620" cy="4066674"/>
          </a:xfrm>
        </p:spPr>
        <p:txBody>
          <a:bodyPr>
            <a:normAutofit fontScale="92500"/>
          </a:bodyPr>
          <a:lstStyle/>
          <a:p>
            <a:r>
              <a:rPr lang="en-US" b="1" dirty="0"/>
              <a:t>Circular questions</a:t>
            </a:r>
            <a:br>
              <a:rPr lang="en-US" dirty="0"/>
            </a:br>
            <a:r>
              <a:rPr lang="en-US" dirty="0"/>
              <a:t>Circular questions invite the respondent to take the positions of other people into consideration and to explore new angles.</a:t>
            </a:r>
          </a:p>
          <a:p>
            <a:r>
              <a:rPr lang="en-US" dirty="0"/>
              <a:t> By this means he is able to put his own point of view into perspective and become open to new viewpoints, e.g. “How does your colleague explain your </a:t>
            </a:r>
            <a:r>
              <a:rPr lang="en-US" dirty="0" err="1"/>
              <a:t>behaviour</a:t>
            </a:r>
            <a:r>
              <a:rPr lang="en-US" dirty="0"/>
              <a:t> to herself?” or “How would the project leader describe the situation?” </a:t>
            </a:r>
          </a:p>
          <a:p>
            <a:endParaRPr lang="en-US" dirty="0"/>
          </a:p>
        </p:txBody>
      </p:sp>
    </p:spTree>
    <p:extLst>
      <p:ext uri="{BB962C8B-B14F-4D97-AF65-F5344CB8AC3E}">
        <p14:creationId xmlns:p14="http://schemas.microsoft.com/office/powerpoint/2010/main" val="1189254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433137" y="2358189"/>
            <a:ext cx="11381873" cy="4499811"/>
          </a:xfrm>
        </p:spPr>
        <p:txBody>
          <a:bodyPr>
            <a:normAutofit fontScale="92500" lnSpcReduction="20000"/>
          </a:bodyPr>
          <a:lstStyle/>
          <a:p>
            <a:r>
              <a:rPr lang="en-US" b="1" dirty="0"/>
              <a:t>Hypothetical questions</a:t>
            </a:r>
            <a:br>
              <a:rPr lang="en-US" dirty="0"/>
            </a:br>
            <a:r>
              <a:rPr lang="en-US" dirty="0"/>
              <a:t>Hypothetical questions encourage the respondent to undertake thought experiments in the sense of “what would happen if. . .” </a:t>
            </a:r>
          </a:p>
          <a:p>
            <a:r>
              <a:rPr lang="en-US" dirty="0"/>
              <a:t>In this way you trigger a reflection process that can go beyond the existing explanatory framework. </a:t>
            </a:r>
          </a:p>
          <a:p>
            <a:r>
              <a:rPr lang="en-US" dirty="0"/>
              <a:t>This enables new options and ideas to be developed. Conclusions about current hopes and fears can also be drawn, which may not always become clear from direct questions, e.g. “What would you personally do differently?” or “What would happen if you told your superior about it?” </a:t>
            </a:r>
          </a:p>
          <a:p>
            <a:endParaRPr lang="en-US" dirty="0"/>
          </a:p>
        </p:txBody>
      </p:sp>
    </p:spTree>
    <p:extLst>
      <p:ext uri="{BB962C8B-B14F-4D97-AF65-F5344CB8AC3E}">
        <p14:creationId xmlns:p14="http://schemas.microsoft.com/office/powerpoint/2010/main" val="296307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240633" y="2310063"/>
            <a:ext cx="11951368" cy="4162926"/>
          </a:xfrm>
        </p:spPr>
        <p:txBody>
          <a:bodyPr>
            <a:normAutofit fontScale="92500" lnSpcReduction="20000"/>
          </a:bodyPr>
          <a:lstStyle/>
          <a:p>
            <a:r>
              <a:rPr lang="en-US" b="1" dirty="0"/>
              <a:t>Scaling questions</a:t>
            </a:r>
            <a:br>
              <a:rPr lang="en-US" dirty="0"/>
            </a:br>
            <a:r>
              <a:rPr lang="en-US" dirty="0"/>
              <a:t>Scaling questions ask for assessments based on a notional quantitative scale (e.g. from 1 to 10), and can be further refined with follow-up questions. </a:t>
            </a:r>
          </a:p>
          <a:p>
            <a:r>
              <a:rPr lang="en-US" dirty="0"/>
              <a:t>These questions are helpful in reducing complexity. The absolute numerical value is less important here than the relative value, which may change during the course of the mediation process, e.g. “on a scale of 0 to 10, how would you rate the willingness of the other party to participate in the solution to the problem?” </a:t>
            </a:r>
          </a:p>
          <a:p>
            <a:endParaRPr lang="en-US" dirty="0"/>
          </a:p>
        </p:txBody>
      </p:sp>
    </p:spTree>
    <p:extLst>
      <p:ext uri="{BB962C8B-B14F-4D97-AF65-F5344CB8AC3E}">
        <p14:creationId xmlns:p14="http://schemas.microsoft.com/office/powerpoint/2010/main" val="2627701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553454" y="2213811"/>
            <a:ext cx="10852484" cy="4307305"/>
          </a:xfrm>
        </p:spPr>
        <p:txBody>
          <a:bodyPr>
            <a:normAutofit fontScale="77500" lnSpcReduction="20000"/>
          </a:bodyPr>
          <a:lstStyle/>
          <a:p>
            <a:r>
              <a:rPr lang="en-US" b="1" dirty="0"/>
              <a:t>Solution-oriented questions</a:t>
            </a:r>
            <a:br>
              <a:rPr lang="en-US" dirty="0"/>
            </a:br>
            <a:r>
              <a:rPr lang="en-US" dirty="0"/>
              <a:t>We frequently find that a lot of energy is invested in describing problems and surprisingly little in the development of solutions. </a:t>
            </a:r>
          </a:p>
          <a:p>
            <a:r>
              <a:rPr lang="en-US" dirty="0"/>
              <a:t>It is recommended that possible solutions are given a central role in the considerations. This can be achieved, for example, by looking for situations that were unaffected by the problem. </a:t>
            </a:r>
          </a:p>
          <a:p>
            <a:r>
              <a:rPr lang="en-US" dirty="0"/>
              <a:t>By identifying contexts and conditions in which the problem did not arise, strategies can be developed to create these conditions more frequently, e.g. “When does it work well?” or “What would have to happen in order for everything to work out and for everyone to be satisfied?” </a:t>
            </a:r>
          </a:p>
          <a:p>
            <a:endParaRPr lang="en-US" dirty="0"/>
          </a:p>
        </p:txBody>
      </p:sp>
    </p:spTree>
    <p:extLst>
      <p:ext uri="{BB962C8B-B14F-4D97-AF65-F5344CB8AC3E}">
        <p14:creationId xmlns:p14="http://schemas.microsoft.com/office/powerpoint/2010/main" val="3171418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721895" y="2141621"/>
            <a:ext cx="10972800" cy="4475747"/>
          </a:xfrm>
        </p:spPr>
        <p:txBody>
          <a:bodyPr>
            <a:normAutofit lnSpcReduction="10000"/>
          </a:bodyPr>
          <a:lstStyle/>
          <a:p>
            <a:r>
              <a:rPr lang="en-US" b="1" dirty="0"/>
              <a:t>Paradoxical questions</a:t>
            </a:r>
            <a:br>
              <a:rPr lang="en-US" dirty="0"/>
            </a:br>
            <a:r>
              <a:rPr lang="en-US" dirty="0"/>
              <a:t>While paradoxical questions can on the one hand irritate the respondent, on the other they carry the potential to identify ways in which the discussion partner can actively influence events. </a:t>
            </a:r>
          </a:p>
          <a:p>
            <a:r>
              <a:rPr lang="en-US" dirty="0"/>
              <a:t>This way one’s own role and possible courses of action can be ascertained, e.g. “How could you make the situation even worse?” </a:t>
            </a:r>
          </a:p>
          <a:p>
            <a:endParaRPr lang="en-US" dirty="0"/>
          </a:p>
        </p:txBody>
      </p:sp>
    </p:spTree>
    <p:extLst>
      <p:ext uri="{BB962C8B-B14F-4D97-AF65-F5344CB8AC3E}">
        <p14:creationId xmlns:p14="http://schemas.microsoft.com/office/powerpoint/2010/main" val="2533105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Should only be used with caution: </a:t>
            </a:r>
            <a:br>
              <a:rPr lang="en-US" dirty="0"/>
            </a:br>
            <a:endParaRPr lang="en-US" dirty="0"/>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312822" y="2286000"/>
            <a:ext cx="11598442" cy="4283242"/>
          </a:xfrm>
        </p:spPr>
        <p:txBody>
          <a:bodyPr>
            <a:normAutofit fontScale="77500" lnSpcReduction="20000"/>
          </a:bodyPr>
          <a:lstStyle/>
          <a:p>
            <a:r>
              <a:rPr lang="en-US" b="1" dirty="0"/>
              <a:t>Closed or Polar questions</a:t>
            </a:r>
            <a:br>
              <a:rPr lang="en-US" dirty="0"/>
            </a:br>
            <a:r>
              <a:rPr lang="en-US" dirty="0"/>
              <a:t>These questions can only be answered “yes” or “no”. An example of this would be:</a:t>
            </a:r>
            <a:br>
              <a:rPr lang="en-US" dirty="0"/>
            </a:br>
            <a:r>
              <a:rPr lang="en-US" dirty="0"/>
              <a:t>“Did you use the copier yesterday?” Polar questions greatly restrict the respondent. </a:t>
            </a:r>
          </a:p>
          <a:p>
            <a:r>
              <a:rPr lang="en-US" dirty="0"/>
              <a:t>They will therefore carefully consider the answer or evade the question. As a result, the answer tends to be of a defensive nature. Polar questions are not to be confused with clarification questions (see above). </a:t>
            </a:r>
          </a:p>
          <a:p>
            <a:r>
              <a:rPr lang="en-US" dirty="0"/>
              <a:t>The answer to clarification questions is also often “yes” or “no”, but they are always based on what the respondent has previously said himself and are therefore not perceived as confrontational. </a:t>
            </a:r>
          </a:p>
          <a:p>
            <a:endParaRPr lang="en-US" dirty="0"/>
          </a:p>
          <a:p>
            <a:endParaRPr lang="en-US" dirty="0"/>
          </a:p>
        </p:txBody>
      </p:sp>
    </p:spTree>
    <p:extLst>
      <p:ext uri="{BB962C8B-B14F-4D97-AF65-F5344CB8AC3E}">
        <p14:creationId xmlns:p14="http://schemas.microsoft.com/office/powerpoint/2010/main" val="20255356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649705" y="2526632"/>
            <a:ext cx="11093115" cy="4331368"/>
          </a:xfrm>
        </p:spPr>
        <p:txBody>
          <a:bodyPr>
            <a:normAutofit/>
          </a:bodyPr>
          <a:lstStyle/>
          <a:p>
            <a:r>
              <a:rPr lang="en-US" b="1" dirty="0"/>
              <a:t>Alternative questions </a:t>
            </a:r>
          </a:p>
          <a:p>
            <a:r>
              <a:rPr lang="en-US" dirty="0"/>
              <a:t>These are very similar to polar questions, in that they allow only two possible answers. An example: “Is that the exception or the rule with you?” Alternative questions have the same advantages and disadvantages as polar questions. </a:t>
            </a:r>
          </a:p>
          <a:p>
            <a:endParaRPr lang="en-US" dirty="0"/>
          </a:p>
        </p:txBody>
      </p:sp>
    </p:spTree>
    <p:extLst>
      <p:ext uri="{BB962C8B-B14F-4D97-AF65-F5344CB8AC3E}">
        <p14:creationId xmlns:p14="http://schemas.microsoft.com/office/powerpoint/2010/main" val="30086996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770021" y="2334126"/>
            <a:ext cx="10732167" cy="3685674"/>
          </a:xfrm>
        </p:spPr>
        <p:txBody>
          <a:bodyPr>
            <a:normAutofit fontScale="92500" lnSpcReduction="10000"/>
          </a:bodyPr>
          <a:lstStyle/>
          <a:p>
            <a:r>
              <a:rPr lang="en-US" b="1" dirty="0"/>
              <a:t>Leading questions</a:t>
            </a:r>
            <a:br>
              <a:rPr lang="en-US" dirty="0"/>
            </a:br>
            <a:r>
              <a:rPr lang="en-US" dirty="0"/>
              <a:t>These are questions which only permit one answer. The answer is put into the mouth of the respondent, so to speak. </a:t>
            </a:r>
          </a:p>
          <a:p>
            <a:r>
              <a:rPr lang="en-US" dirty="0"/>
              <a:t>This type of question is unpleasant for the respondent and is manipulative in nature. An example: “You surely don’t believe that you’re going to get something for nothing here?” </a:t>
            </a:r>
          </a:p>
          <a:p>
            <a:endParaRPr lang="en-US" dirty="0"/>
          </a:p>
        </p:txBody>
      </p:sp>
    </p:spTree>
    <p:extLst>
      <p:ext uri="{BB962C8B-B14F-4D97-AF65-F5344CB8AC3E}">
        <p14:creationId xmlns:p14="http://schemas.microsoft.com/office/powerpoint/2010/main" val="40395100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A964BA2-2D7B-AC48-9078-BD03101DF20E}"/>
              </a:ext>
            </a:extLst>
          </p:cNvPr>
          <p:cNvPicPr>
            <a:picLocks noGrp="1" noChangeAspect="1"/>
          </p:cNvPicPr>
          <p:nvPr>
            <p:ph idx="1"/>
          </p:nvPr>
        </p:nvPicPr>
        <p:blipFill>
          <a:blip r:embed="rId2"/>
          <a:stretch>
            <a:fillRect/>
          </a:stretch>
        </p:blipFill>
        <p:spPr>
          <a:xfrm>
            <a:off x="425165" y="409074"/>
            <a:ext cx="11489649" cy="5498765"/>
          </a:xfrm>
        </p:spPr>
      </p:pic>
    </p:spTree>
    <p:extLst>
      <p:ext uri="{BB962C8B-B14F-4D97-AF65-F5344CB8AC3E}">
        <p14:creationId xmlns:p14="http://schemas.microsoft.com/office/powerpoint/2010/main" val="1979787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240632" y="2603499"/>
            <a:ext cx="11694694" cy="3941679"/>
          </a:xfrm>
        </p:spPr>
        <p:txBody>
          <a:bodyPr>
            <a:normAutofit lnSpcReduction="10000"/>
          </a:bodyPr>
          <a:lstStyle/>
          <a:p>
            <a:r>
              <a:rPr lang="en-US" dirty="0"/>
              <a:t>A constructive questioning technique creates a positive atmosphere and helps obtain relevant information.</a:t>
            </a:r>
          </a:p>
          <a:p>
            <a:r>
              <a:rPr lang="en-US" dirty="0"/>
              <a:t>Questions enable you to steer the discussion, </a:t>
            </a:r>
            <a:r>
              <a:rPr lang="en-US" dirty="0" err="1"/>
              <a:t>recognise</a:t>
            </a:r>
            <a:r>
              <a:rPr lang="en-US" dirty="0"/>
              <a:t> problems, clear up misunderstandings and find the way to suitable solutions.</a:t>
            </a:r>
          </a:p>
          <a:p>
            <a:r>
              <a:rPr lang="en-US" dirty="0"/>
              <a:t>Questions can however also put pressure on others or drive them into a corner. It all depends on how you ask. </a:t>
            </a:r>
          </a:p>
        </p:txBody>
      </p:sp>
    </p:spTree>
    <p:extLst>
      <p:ext uri="{BB962C8B-B14F-4D97-AF65-F5344CB8AC3E}">
        <p14:creationId xmlns:p14="http://schemas.microsoft.com/office/powerpoint/2010/main" val="2839905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Which Question forms to use?</a:t>
            </a:r>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p:txBody>
          <a:bodyPr>
            <a:normAutofit fontScale="92500"/>
          </a:bodyPr>
          <a:lstStyle/>
          <a:p>
            <a:r>
              <a:rPr lang="en-US" dirty="0"/>
              <a:t>If it is the intention of the mediator, for example at the start of a consultation, to understand a situation, he </a:t>
            </a:r>
            <a:r>
              <a:rPr lang="en-US" dirty="0" err="1"/>
              <a:t>utilises</a:t>
            </a:r>
            <a:r>
              <a:rPr lang="en-US" dirty="0"/>
              <a:t> linear (also known as or “lineal”) or circular questions. If he wants to steer the discussion in the direction of a possible solution, he uses strategic or reflexive questions </a:t>
            </a:r>
          </a:p>
          <a:p>
            <a:endParaRPr lang="en-US" dirty="0"/>
          </a:p>
        </p:txBody>
      </p:sp>
    </p:spTree>
    <p:extLst>
      <p:ext uri="{BB962C8B-B14F-4D97-AF65-F5344CB8AC3E}">
        <p14:creationId xmlns:p14="http://schemas.microsoft.com/office/powerpoint/2010/main" val="2532242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914323" y="2531310"/>
            <a:ext cx="10539741" cy="3676984"/>
          </a:xfrm>
        </p:spPr>
        <p:txBody>
          <a:bodyPr>
            <a:normAutofit fontScale="85000" lnSpcReduction="20000"/>
          </a:bodyPr>
          <a:lstStyle/>
          <a:p>
            <a:r>
              <a:rPr lang="en-US" dirty="0"/>
              <a:t>Linear questions are based on the assumption that there is a clear (that is a linear) relationship between events in the sense of cause and effect. Example: Because there is X, there is therefore Y. The aim is to find out: Who did what, where and why. </a:t>
            </a:r>
          </a:p>
          <a:p>
            <a:r>
              <a:rPr lang="en-US" dirty="0"/>
              <a:t>A few examples: “What is the problem? Do you have an explanation for it? What consequences does it have for the company? What costs have arisen? Are other colleagues also affected by it?” etc. </a:t>
            </a:r>
          </a:p>
          <a:p>
            <a:endParaRPr lang="en-US" dirty="0"/>
          </a:p>
        </p:txBody>
      </p:sp>
    </p:spTree>
    <p:extLst>
      <p:ext uri="{BB962C8B-B14F-4D97-AF65-F5344CB8AC3E}">
        <p14:creationId xmlns:p14="http://schemas.microsoft.com/office/powerpoint/2010/main" val="1425994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1154954" y="2603500"/>
            <a:ext cx="10082541" cy="3416300"/>
          </a:xfrm>
        </p:spPr>
        <p:txBody>
          <a:bodyPr>
            <a:normAutofit lnSpcReduction="10000"/>
          </a:bodyPr>
          <a:lstStyle/>
          <a:p>
            <a:r>
              <a:rPr lang="en-US" dirty="0"/>
              <a:t>Open questions, w-questions and clarification questions are all types of linear questions. A weakness of linear questions lies in their tendency to over-simplify. </a:t>
            </a:r>
          </a:p>
          <a:p>
            <a:r>
              <a:rPr lang="en-US" dirty="0"/>
              <a:t>A phenomenon is attributed to a single cause, and little attention is given to other influences. </a:t>
            </a:r>
          </a:p>
          <a:p>
            <a:endParaRPr lang="en-US" dirty="0"/>
          </a:p>
        </p:txBody>
      </p:sp>
    </p:spTree>
    <p:extLst>
      <p:ext uri="{BB962C8B-B14F-4D97-AF65-F5344CB8AC3E}">
        <p14:creationId xmlns:p14="http://schemas.microsoft.com/office/powerpoint/2010/main" val="938670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553375" y="2338805"/>
            <a:ext cx="10804435" cy="4519195"/>
          </a:xfrm>
        </p:spPr>
        <p:txBody>
          <a:bodyPr>
            <a:normAutofit fontScale="85000" lnSpcReduction="20000"/>
          </a:bodyPr>
          <a:lstStyle/>
          <a:p>
            <a:r>
              <a:rPr lang="en-US" dirty="0"/>
              <a:t>Circular questions are based on the assumption that perception is structured in a cyclical way.</a:t>
            </a:r>
          </a:p>
          <a:p>
            <a:r>
              <a:rPr lang="en-US" dirty="0"/>
              <a:t> The premise is an ongoing process in which things continually influence each other. </a:t>
            </a:r>
          </a:p>
          <a:p>
            <a:r>
              <a:rPr lang="en-US" dirty="0"/>
              <a:t>This form of questioning serves the purpose of bringing patterns and interactions to light. Circular questions are directed at, </a:t>
            </a:r>
          </a:p>
          <a:p>
            <a:r>
              <a:rPr lang="en-US" dirty="0"/>
              <a:t>for example, seeking disparities, or the context of a situation. A few examples: “Why did you come to me? In which situation did the problem appear? How do you react when you’re confronted with X? Ho </a:t>
            </a:r>
          </a:p>
          <a:p>
            <a:endParaRPr lang="en-US" dirty="0"/>
          </a:p>
          <a:p>
            <a:endParaRPr lang="en-US" dirty="0"/>
          </a:p>
        </p:txBody>
      </p:sp>
    </p:spTree>
    <p:extLst>
      <p:ext uri="{BB962C8B-B14F-4D97-AF65-F5344CB8AC3E}">
        <p14:creationId xmlns:p14="http://schemas.microsoft.com/office/powerpoint/2010/main" val="3019722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Questioning Methodology </a:t>
            </a:r>
            <a:br>
              <a:rPr lang="en-US" dirty="0"/>
            </a:br>
            <a:endParaRPr lang="en-US" dirty="0"/>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697832" y="2603499"/>
            <a:ext cx="10684042" cy="3941679"/>
          </a:xfrm>
        </p:spPr>
        <p:txBody>
          <a:bodyPr>
            <a:normAutofit fontScale="92500" lnSpcReduction="10000"/>
          </a:bodyPr>
          <a:lstStyle/>
          <a:p>
            <a:r>
              <a:rPr lang="en-US" b="1" dirty="0"/>
              <a:t>Open up the discussion</a:t>
            </a:r>
            <a:br>
              <a:rPr lang="en-US" dirty="0"/>
            </a:br>
            <a:r>
              <a:rPr lang="en-US" dirty="0"/>
              <a:t>Initially, the questioner tries to ask questions in a way that helps the respondent explain the details that are relevant to understanding the problem. </a:t>
            </a:r>
          </a:p>
          <a:p>
            <a:r>
              <a:rPr lang="en-US" dirty="0"/>
              <a:t>He will then be encouraged to develop new ideas and points of view. Open questions allow the respondent a broad array of possibilities in terms of answering. New information can come to light that way. </a:t>
            </a:r>
          </a:p>
          <a:p>
            <a:endParaRPr lang="en-US" dirty="0"/>
          </a:p>
        </p:txBody>
      </p:sp>
    </p:spTree>
    <p:extLst>
      <p:ext uri="{BB962C8B-B14F-4D97-AF65-F5344CB8AC3E}">
        <p14:creationId xmlns:p14="http://schemas.microsoft.com/office/powerpoint/2010/main" val="35766741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770021" y="2430379"/>
            <a:ext cx="10587790" cy="4018547"/>
          </a:xfrm>
        </p:spPr>
        <p:txBody>
          <a:bodyPr>
            <a:normAutofit fontScale="85000" lnSpcReduction="20000"/>
          </a:bodyPr>
          <a:lstStyle/>
          <a:p>
            <a:r>
              <a:rPr lang="en-US" dirty="0"/>
              <a:t>Listen instead of talking and pause in the conversation</a:t>
            </a:r>
            <a:br>
              <a:rPr lang="en-US" dirty="0"/>
            </a:br>
            <a:r>
              <a:rPr lang="en-US" dirty="0"/>
              <a:t>The person asking the questions should not take up more than around 10 % of the discussion time!</a:t>
            </a:r>
          </a:p>
          <a:p>
            <a:r>
              <a:rPr lang="en-US" dirty="0"/>
              <a:t> A short pause should follow a question. After posing a question, avoid asking the next one and then the next one immediately after- wards. </a:t>
            </a:r>
          </a:p>
          <a:p>
            <a:r>
              <a:rPr lang="en-US" dirty="0"/>
              <a:t>If the person to whom the question is addressed doesn’t answer straight away, give them some time! Important thoughts and ideas often arise during pauses in the discussion. </a:t>
            </a:r>
          </a:p>
          <a:p>
            <a:endParaRPr lang="en-US" dirty="0"/>
          </a:p>
        </p:txBody>
      </p:sp>
    </p:spTree>
    <p:extLst>
      <p:ext uri="{BB962C8B-B14F-4D97-AF65-F5344CB8AC3E}">
        <p14:creationId xmlns:p14="http://schemas.microsoft.com/office/powerpoint/2010/main" val="630122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721896" y="2454442"/>
            <a:ext cx="10467474" cy="4403558"/>
          </a:xfrm>
        </p:spPr>
        <p:txBody>
          <a:bodyPr>
            <a:normAutofit lnSpcReduction="10000"/>
          </a:bodyPr>
          <a:lstStyle/>
          <a:p>
            <a:r>
              <a:rPr lang="en-US" dirty="0"/>
              <a:t>Don’t be too strongly attached to one particular model or guideline</a:t>
            </a:r>
          </a:p>
          <a:p>
            <a:r>
              <a:rPr lang="en-US" dirty="0"/>
              <a:t>Prepared guidelines only provide information that is useful in the context of that particular theoretical framework.</a:t>
            </a:r>
          </a:p>
          <a:p>
            <a:r>
              <a:rPr lang="en-US" dirty="0"/>
              <a:t> A discussion plan is certainly practical and useful, however one should also be prepared to abandon it and follow a different direction. </a:t>
            </a:r>
          </a:p>
          <a:p>
            <a:endParaRPr lang="en-US" dirty="0"/>
          </a:p>
        </p:txBody>
      </p:sp>
    </p:spTree>
    <p:extLst>
      <p:ext uri="{BB962C8B-B14F-4D97-AF65-F5344CB8AC3E}">
        <p14:creationId xmlns:p14="http://schemas.microsoft.com/office/powerpoint/2010/main" val="2174939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601580" y="2603500"/>
            <a:ext cx="10804358" cy="4254500"/>
          </a:xfrm>
        </p:spPr>
        <p:txBody>
          <a:bodyPr>
            <a:normAutofit fontScale="92500" lnSpcReduction="10000"/>
          </a:bodyPr>
          <a:lstStyle/>
          <a:p>
            <a:r>
              <a:rPr lang="en-US" b="1" dirty="0"/>
              <a:t>Allow time </a:t>
            </a:r>
          </a:p>
          <a:p>
            <a:r>
              <a:rPr lang="en-US" dirty="0"/>
              <a:t>An intensive discussion requires adequate time. Half an hour won’t be enough. Don’t give the impression that you need to run to the next meeting. Ask sufficient follow-up questions. Also listen to (seemingly) irrelevant details. This facilitates trust and an atmosphere conducive to open conversation. </a:t>
            </a:r>
          </a:p>
          <a:p>
            <a:r>
              <a:rPr lang="en-US" dirty="0"/>
              <a:t>Show understanding; avoid other types of reaction</a:t>
            </a:r>
            <a:br>
              <a:rPr lang="en-US" dirty="0"/>
            </a:br>
            <a:endParaRPr lang="en-US" dirty="0"/>
          </a:p>
          <a:p>
            <a:endParaRPr lang="en-US" dirty="0"/>
          </a:p>
        </p:txBody>
      </p:sp>
    </p:spTree>
    <p:extLst>
      <p:ext uri="{BB962C8B-B14F-4D97-AF65-F5344CB8AC3E}">
        <p14:creationId xmlns:p14="http://schemas.microsoft.com/office/powerpoint/2010/main" val="1863825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p:txBody>
          <a:bodyPr>
            <a:normAutofit fontScale="85000" lnSpcReduction="10000"/>
          </a:bodyPr>
          <a:lstStyle/>
          <a:p>
            <a:r>
              <a:rPr lang="en-US" b="1" dirty="0"/>
              <a:t>Allow emotions</a:t>
            </a:r>
            <a:br>
              <a:rPr lang="en-US" dirty="0"/>
            </a:br>
            <a:r>
              <a:rPr lang="en-US" dirty="0"/>
              <a:t>Emotions can be important sources of information. Don’t attempt to suppress or gloss over emotions. </a:t>
            </a:r>
          </a:p>
          <a:p>
            <a:r>
              <a:rPr lang="en-US" dirty="0"/>
              <a:t>Cautious understanding is advisable (“How did you feel in this situation?”). Under no circumstances should you ask persistent follow-up questions, or try to confirm your own opinion. </a:t>
            </a:r>
          </a:p>
          <a:p>
            <a:endParaRPr lang="en-US" dirty="0"/>
          </a:p>
        </p:txBody>
      </p:sp>
    </p:spTree>
    <p:extLst>
      <p:ext uri="{BB962C8B-B14F-4D97-AF65-F5344CB8AC3E}">
        <p14:creationId xmlns:p14="http://schemas.microsoft.com/office/powerpoint/2010/main" val="1036809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Good questions serve the following purposes: </a:t>
            </a:r>
            <a:br>
              <a:rPr lang="en-US" dirty="0"/>
            </a:br>
            <a:endParaRPr lang="en-US" dirty="0"/>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1154954" y="2603500"/>
            <a:ext cx="10660057" cy="3416300"/>
          </a:xfrm>
        </p:spPr>
        <p:txBody>
          <a:bodyPr>
            <a:normAutofit/>
          </a:bodyPr>
          <a:lstStyle/>
          <a:p>
            <a:r>
              <a:rPr lang="en-US" dirty="0"/>
              <a:t> </a:t>
            </a:r>
            <a:r>
              <a:rPr lang="en-US" b="1" dirty="0"/>
              <a:t>Conversation steering</a:t>
            </a:r>
            <a:br>
              <a:rPr lang="en-US" dirty="0"/>
            </a:br>
            <a:r>
              <a:rPr lang="en-US" dirty="0"/>
              <a:t>As every question requires an answer, the respondent is compelled to think about the content of the question. </a:t>
            </a:r>
          </a:p>
          <a:p>
            <a:r>
              <a:rPr lang="en-US" dirty="0"/>
              <a:t>This enables you to focus on specific aspects and in this way steer the discussion. </a:t>
            </a:r>
          </a:p>
          <a:p>
            <a:endParaRPr lang="en-US" dirty="0"/>
          </a:p>
        </p:txBody>
      </p:sp>
    </p:spTree>
    <p:extLst>
      <p:ext uri="{BB962C8B-B14F-4D97-AF65-F5344CB8AC3E}">
        <p14:creationId xmlns:p14="http://schemas.microsoft.com/office/powerpoint/2010/main" val="626391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Problem definition </a:t>
            </a:r>
            <a:br>
              <a:rPr lang="en-US" dirty="0"/>
            </a:br>
            <a:endParaRPr lang="en-US" dirty="0"/>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649705" y="2646946"/>
            <a:ext cx="11020927" cy="4211053"/>
          </a:xfrm>
        </p:spPr>
        <p:txBody>
          <a:bodyPr/>
          <a:lstStyle/>
          <a:p>
            <a:r>
              <a:rPr lang="en-US" dirty="0"/>
              <a:t>The use of targeted questions clarifies the problem and helps in arriving at a problem definition. </a:t>
            </a:r>
          </a:p>
          <a:p>
            <a:endParaRPr lang="en-US" dirty="0"/>
          </a:p>
        </p:txBody>
      </p:sp>
    </p:spTree>
    <p:extLst>
      <p:ext uri="{BB962C8B-B14F-4D97-AF65-F5344CB8AC3E}">
        <p14:creationId xmlns:p14="http://schemas.microsoft.com/office/powerpoint/2010/main" val="2977201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Clearing up misunderstandings</a:t>
            </a:r>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601579" y="2603500"/>
            <a:ext cx="11069053" cy="3917616"/>
          </a:xfrm>
        </p:spPr>
        <p:txBody>
          <a:bodyPr>
            <a:normAutofit/>
          </a:bodyPr>
          <a:lstStyle/>
          <a:p>
            <a:r>
              <a:rPr lang="en-US" dirty="0"/>
              <a:t>Questions enable us to prevent misunderstandings. When you better understand your discussion partner, misunderstandings can be avoided. </a:t>
            </a:r>
          </a:p>
          <a:p>
            <a:r>
              <a:rPr lang="en-US" dirty="0"/>
              <a:t>Finally, questions enable you to obtain relevant information, bringing you closer to a solution. </a:t>
            </a:r>
          </a:p>
          <a:p>
            <a:endParaRPr lang="en-US" dirty="0"/>
          </a:p>
        </p:txBody>
      </p:sp>
    </p:spTree>
    <p:extLst>
      <p:ext uri="{BB962C8B-B14F-4D97-AF65-F5344CB8AC3E}">
        <p14:creationId xmlns:p14="http://schemas.microsoft.com/office/powerpoint/2010/main" val="667904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721895" y="2358189"/>
            <a:ext cx="10395283" cy="3661611"/>
          </a:xfrm>
        </p:spPr>
        <p:txBody>
          <a:bodyPr/>
          <a:lstStyle/>
          <a:p>
            <a:r>
              <a:rPr lang="en-US" dirty="0"/>
              <a:t>There are different forms of discussion technique using questions: the interview, the interrogation, the dialogue and “appreciative enquiry”. </a:t>
            </a:r>
          </a:p>
          <a:p>
            <a:r>
              <a:rPr lang="en-US" dirty="0"/>
              <a:t>Each form produces a different type of atmosphere and consequently has an effect on the partner to the discussion. </a:t>
            </a:r>
          </a:p>
          <a:p>
            <a:endParaRPr lang="en-US" dirty="0"/>
          </a:p>
        </p:txBody>
      </p:sp>
    </p:spTree>
    <p:extLst>
      <p:ext uri="{BB962C8B-B14F-4D97-AF65-F5344CB8AC3E}">
        <p14:creationId xmlns:p14="http://schemas.microsoft.com/office/powerpoint/2010/main" val="3756547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r>
              <a:rPr lang="en-US" dirty="0"/>
              <a:t>The Three Levels of Mediation Questioning Techniques </a:t>
            </a:r>
            <a:br>
              <a:rPr lang="en-US" dirty="0"/>
            </a:br>
            <a:endParaRPr lang="en-US" dirty="0"/>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264696" y="2603500"/>
            <a:ext cx="11261558" cy="3416300"/>
          </a:xfrm>
        </p:spPr>
        <p:txBody>
          <a:bodyPr/>
          <a:lstStyle/>
          <a:p>
            <a:r>
              <a:rPr lang="en-US" dirty="0"/>
              <a:t>A “</a:t>
            </a:r>
            <a:r>
              <a:rPr lang="en-US" dirty="0" err="1"/>
              <a:t>mediative</a:t>
            </a:r>
            <a:r>
              <a:rPr lang="en-US" dirty="0"/>
              <a:t> questioning technique” involves filtering the questions that spontaneously arise in a situation according to a specific framework, as not all questions are useful and helpful in the context of the </a:t>
            </a:r>
            <a:r>
              <a:rPr lang="en-US" dirty="0" err="1"/>
              <a:t>mediative</a:t>
            </a:r>
            <a:r>
              <a:rPr lang="en-US" dirty="0"/>
              <a:t> form of discussion management. </a:t>
            </a:r>
          </a:p>
          <a:p>
            <a:endParaRPr lang="en-US" dirty="0"/>
          </a:p>
        </p:txBody>
      </p:sp>
    </p:spTree>
    <p:extLst>
      <p:ext uri="{BB962C8B-B14F-4D97-AF65-F5344CB8AC3E}">
        <p14:creationId xmlns:p14="http://schemas.microsoft.com/office/powerpoint/2010/main" val="3665331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3E26E-5E56-BD4E-80EE-7042A9AF07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C4C27F-0EDA-F244-88C0-1B836946C2A1}"/>
              </a:ext>
            </a:extLst>
          </p:cNvPr>
          <p:cNvSpPr>
            <a:spLocks noGrp="1"/>
          </p:cNvSpPr>
          <p:nvPr>
            <p:ph idx="1"/>
          </p:nvPr>
        </p:nvSpPr>
        <p:spPr>
          <a:xfrm>
            <a:off x="1154954" y="2603500"/>
            <a:ext cx="10443488" cy="3416300"/>
          </a:xfrm>
        </p:spPr>
        <p:txBody>
          <a:bodyPr/>
          <a:lstStyle/>
          <a:p>
            <a:r>
              <a:rPr lang="en-US" dirty="0"/>
              <a:t>The first filter is known as the </a:t>
            </a:r>
            <a:r>
              <a:rPr lang="en-US" b="1" dirty="0"/>
              <a:t>“mediation approach”, </a:t>
            </a:r>
            <a:r>
              <a:rPr lang="en-US" dirty="0"/>
              <a:t>the second as the </a:t>
            </a:r>
            <a:r>
              <a:rPr lang="en-US" b="1" dirty="0"/>
              <a:t>“question form</a:t>
            </a:r>
            <a:r>
              <a:rPr lang="en-US" dirty="0"/>
              <a:t>” and the third as the </a:t>
            </a:r>
            <a:r>
              <a:rPr lang="en-US" b="1" dirty="0"/>
              <a:t>“questioning methodology”. </a:t>
            </a:r>
          </a:p>
          <a:p>
            <a:endParaRPr lang="en-US" dirty="0"/>
          </a:p>
        </p:txBody>
      </p:sp>
    </p:spTree>
    <p:extLst>
      <p:ext uri="{BB962C8B-B14F-4D97-AF65-F5344CB8AC3E}">
        <p14:creationId xmlns:p14="http://schemas.microsoft.com/office/powerpoint/2010/main" val="4067732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Purpl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Lecture Purple" id="{B6DDE1A6-0016-FE4F-96D3-8D458FC4AA73}" vid="{7A9E5324-4B12-254D-8F54-7B189377B656}"/>
    </a:ext>
  </a:extLst>
</a:theme>
</file>

<file path=docProps/app.xml><?xml version="1.0" encoding="utf-8"?>
<Properties xmlns="http://schemas.openxmlformats.org/officeDocument/2006/extended-properties" xmlns:vt="http://schemas.openxmlformats.org/officeDocument/2006/docPropsVTypes">
  <Template>Lecture Purple</Template>
  <TotalTime>1729</TotalTime>
  <Words>965</Words>
  <Application>Microsoft Macintosh PowerPoint</Application>
  <PresentationFormat>Widescreen</PresentationFormat>
  <Paragraphs>95</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Times New Roman</vt:lpstr>
      <vt:lpstr>Wingdings 3</vt:lpstr>
      <vt:lpstr>Lecture Purple</vt:lpstr>
      <vt:lpstr>Conflict Lecture 7</vt:lpstr>
      <vt:lpstr>Questioning Techniques  </vt:lpstr>
      <vt:lpstr>PowerPoint Presentation</vt:lpstr>
      <vt:lpstr>Good questions serve the following purposes:  </vt:lpstr>
      <vt:lpstr>Problem definition  </vt:lpstr>
      <vt:lpstr>Clearing up misunderstandings</vt:lpstr>
      <vt:lpstr>PowerPoint Presentation</vt:lpstr>
      <vt:lpstr>The Three Levels of Mediation Questioning Techniques  </vt:lpstr>
      <vt:lpstr>PowerPoint Presentation</vt:lpstr>
      <vt:lpstr>Mediation Approach  </vt:lpstr>
      <vt:lpstr>This is distinguished by five aspects:  </vt:lpstr>
      <vt:lpstr>PowerPoint Presentation</vt:lpstr>
      <vt:lpstr>PowerPoint Presentation</vt:lpstr>
      <vt:lpstr>PowerPoint Presentation</vt:lpstr>
      <vt:lpstr>PowerPoint Presentation</vt:lpstr>
      <vt:lpstr>Question Forms  </vt:lpstr>
      <vt:lpstr>Different forms of 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Should only be used with caution:  </vt:lpstr>
      <vt:lpstr>PowerPoint Presentation</vt:lpstr>
      <vt:lpstr>PowerPoint Presentation</vt:lpstr>
      <vt:lpstr>PowerPoint Presentation</vt:lpstr>
      <vt:lpstr>Which Question forms to use?</vt:lpstr>
      <vt:lpstr>PowerPoint Presentation</vt:lpstr>
      <vt:lpstr>PowerPoint Presentation</vt:lpstr>
      <vt:lpstr>PowerPoint Presentation</vt:lpstr>
      <vt:lpstr>Questioning Methodology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Lecture 7</dc:title>
  <dc:creator>Oeshwik Ahmed</dc:creator>
  <cp:lastModifiedBy>Oeshwik Ahmed</cp:lastModifiedBy>
  <cp:revision>8</cp:revision>
  <dcterms:created xsi:type="dcterms:W3CDTF">2018-05-09T10:57:20Z</dcterms:created>
  <dcterms:modified xsi:type="dcterms:W3CDTF">2018-05-13T09:36:43Z</dcterms:modified>
</cp:coreProperties>
</file>