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43"/>
  </p:normalViewPr>
  <p:slideViewPr>
    <p:cSldViewPr snapToGrid="0" snapToObjects="1">
      <p:cViewPr varScale="1">
        <p:scale>
          <a:sx n="54" d="100"/>
          <a:sy n="54" d="100"/>
        </p:scale>
        <p:origin x="216" y="20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338A658-1237-EF44-BCAE-D4EE771B76BD}" type="datetimeFigureOut">
              <a:rPr lang="en-US" smtClean="0"/>
              <a:t>5/8/18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2592847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38A658-1237-EF44-BCAE-D4EE771B76BD}" type="datetimeFigureOut">
              <a:rPr lang="en-US" smtClean="0"/>
              <a:t>5/8/18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1740395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338A658-1237-EF44-BCAE-D4EE771B76BD}"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1052115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338A658-1237-EF44-BCAE-D4EE771B76BD}"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240948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38A658-1237-EF44-BCAE-D4EE771B76BD}"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900243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338A658-1237-EF44-BCAE-D4EE771B76BD}" type="datetimeFigureOut">
              <a:rPr lang="en-US" smtClean="0"/>
              <a:t>5/8/18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1512258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338A658-1237-EF44-BCAE-D4EE771B76BD}" type="datetimeFigureOut">
              <a:rPr lang="en-US" smtClean="0"/>
              <a:t>5/8/18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1879067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338A658-1237-EF44-BCAE-D4EE771B76BD}"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3971513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338A658-1237-EF44-BCAE-D4EE771B76BD}"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57317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lvl1pPr>
              <a:defRPr sz="3600"/>
            </a:lvl1pPr>
            <a:lvl2pPr>
              <a:defRPr sz="3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38A658-1237-EF44-BCAE-D4EE771B76BD}"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407120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38A658-1237-EF44-BCAE-D4EE771B76BD}" type="datetimeFigureOut">
              <a:rPr lang="en-US" smtClean="0"/>
              <a:t>5/8/18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36511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38A658-1237-EF44-BCAE-D4EE771B76BD}" type="datetimeFigureOut">
              <a:rPr lang="en-US" smtClean="0"/>
              <a:t>5/8/18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1214690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38A658-1237-EF44-BCAE-D4EE771B76BD}" type="datetimeFigureOut">
              <a:rPr lang="en-US" smtClean="0"/>
              <a:t>5/8/18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9438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38A658-1237-EF44-BCAE-D4EE771B76BD}" type="datetimeFigureOut">
              <a:rPr lang="en-US" smtClean="0"/>
              <a:t>5/8/18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1736581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8A658-1237-EF44-BCAE-D4EE771B76BD}" type="datetimeFigureOut">
              <a:rPr lang="en-US" smtClean="0"/>
              <a:t>5/8/18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35022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38A658-1237-EF44-BCAE-D4EE771B76BD}" type="datetimeFigureOut">
              <a:rPr lang="en-US" smtClean="0"/>
              <a:t>5/8/18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4035930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38A658-1237-EF44-BCAE-D4EE771B76BD}" type="datetimeFigureOut">
              <a:rPr lang="en-US" smtClean="0"/>
              <a:t>5/8/18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FABB0A3-89CC-9B48-A722-28739369E92F}" type="slidenum">
              <a:rPr lang="en-US" smtClean="0"/>
              <a:t>‹#›</a:t>
            </a:fld>
            <a:endParaRPr lang="en-US"/>
          </a:p>
        </p:txBody>
      </p:sp>
    </p:spTree>
    <p:extLst>
      <p:ext uri="{BB962C8B-B14F-4D97-AF65-F5344CB8AC3E}">
        <p14:creationId xmlns:p14="http://schemas.microsoft.com/office/powerpoint/2010/main" val="1146267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338A658-1237-EF44-BCAE-D4EE771B76BD}" type="datetimeFigureOut">
              <a:rPr lang="en-US" smtClean="0"/>
              <a:t>5/8/18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FABB0A3-89CC-9B48-A722-28739369E92F}" type="slidenum">
              <a:rPr lang="en-US" smtClean="0"/>
              <a:t>‹#›</a:t>
            </a:fld>
            <a:endParaRPr lang="en-US"/>
          </a:p>
        </p:txBody>
      </p:sp>
    </p:spTree>
    <p:extLst>
      <p:ext uri="{BB962C8B-B14F-4D97-AF65-F5344CB8AC3E}">
        <p14:creationId xmlns:p14="http://schemas.microsoft.com/office/powerpoint/2010/main" val="879017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32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8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26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24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2200" b="0" i="0" kern="1200" baseline="-250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BE39C-FDA4-7841-82CE-9C710173D01C}"/>
              </a:ext>
            </a:extLst>
          </p:cNvPr>
          <p:cNvSpPr>
            <a:spLocks noGrp="1"/>
          </p:cNvSpPr>
          <p:nvPr>
            <p:ph type="ctrTitle"/>
          </p:nvPr>
        </p:nvSpPr>
        <p:spPr/>
        <p:txBody>
          <a:bodyPr/>
          <a:lstStyle/>
          <a:p>
            <a:r>
              <a:rPr lang="en-US" dirty="0"/>
              <a:t>Conflict: Lecture 6</a:t>
            </a:r>
          </a:p>
        </p:txBody>
      </p:sp>
      <p:sp>
        <p:nvSpPr>
          <p:cNvPr id="3" name="Subtitle 2">
            <a:extLst>
              <a:ext uri="{FF2B5EF4-FFF2-40B4-BE49-F238E27FC236}">
                <a16:creationId xmlns:a16="http://schemas.microsoft.com/office/drawing/2014/main" id="{E32894B8-7F07-B04C-82EF-1F6D676C098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27651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Assessments</a:t>
            </a:r>
            <a:br>
              <a:rPr lang="en-US" dirty="0"/>
            </a:b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77500" lnSpcReduction="20000"/>
          </a:bodyPr>
          <a:lstStyle/>
          <a:p>
            <a:r>
              <a:rPr lang="en-US" dirty="0"/>
              <a:t>When we make a judgement about somebody, whether positive or negative, </a:t>
            </a:r>
          </a:p>
          <a:p>
            <a:r>
              <a:rPr lang="en-US" dirty="0"/>
              <a:t>we consider ourselves superior to that person. Statements such as “you’re a good employee” or “you don’t fit so well in the team” are not very useful, as these are general statements which can be perceived by the recipient as condescending value judgements. Avoid this type of sweeping assessment. </a:t>
            </a:r>
          </a:p>
          <a:p>
            <a:endParaRPr lang="en-US" dirty="0"/>
          </a:p>
        </p:txBody>
      </p:sp>
    </p:spTree>
    <p:extLst>
      <p:ext uri="{BB962C8B-B14F-4D97-AF65-F5344CB8AC3E}">
        <p14:creationId xmlns:p14="http://schemas.microsoft.com/office/powerpoint/2010/main" val="2822943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Consolation</a:t>
            </a:r>
            <a:br>
              <a:rPr lang="en-US" dirty="0"/>
            </a:b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77500" lnSpcReduction="20000"/>
          </a:bodyPr>
          <a:lstStyle/>
          <a:p>
            <a:r>
              <a:rPr lang="en-US" dirty="0"/>
              <a:t>To pacify someone, pity or console them is another form of arrogance. </a:t>
            </a:r>
          </a:p>
          <a:p>
            <a:r>
              <a:rPr lang="en-US" dirty="0"/>
              <a:t>“Everything will look different in the morning!” or “Don’t be upset, other people have much bigger problems” are statements which ignore or belittle the suffering of the other person. We convey the impression that we understand the other’s situation better than he does himself. Real sympathy is expressed by genuine understanding. </a:t>
            </a:r>
          </a:p>
          <a:p>
            <a:endParaRPr lang="en-US" dirty="0"/>
          </a:p>
        </p:txBody>
      </p:sp>
    </p:spTree>
    <p:extLst>
      <p:ext uri="{BB962C8B-B14F-4D97-AF65-F5344CB8AC3E}">
        <p14:creationId xmlns:p14="http://schemas.microsoft.com/office/powerpoint/2010/main" val="3420186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Psychoanalysis </a:t>
            </a: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92500" lnSpcReduction="10000"/>
          </a:bodyPr>
          <a:lstStyle/>
          <a:p>
            <a:r>
              <a:rPr lang="en-US" dirty="0"/>
              <a:t>With statements such as “you’re paranoid” or “you get that from your mother” or “your problem is that. . .” we label the other person. We pigeonhole her and assume that she is not fully aware of what she does. At the same time, we assume the role of an expert who is able to deliver a verdict. </a:t>
            </a:r>
          </a:p>
          <a:p>
            <a:endParaRPr lang="en-US" dirty="0"/>
          </a:p>
        </p:txBody>
      </p:sp>
    </p:spTree>
    <p:extLst>
      <p:ext uri="{BB962C8B-B14F-4D97-AF65-F5344CB8AC3E}">
        <p14:creationId xmlns:p14="http://schemas.microsoft.com/office/powerpoint/2010/main" val="1603427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Derision</a:t>
            </a:r>
            <a:br>
              <a:rPr lang="en-US" dirty="0"/>
            </a:b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77500" lnSpcReduction="20000"/>
          </a:bodyPr>
          <a:lstStyle/>
          <a:p>
            <a:r>
              <a:rPr lang="en-US" dirty="0"/>
              <a:t>Derision in the form of sarcasm or even cynicism is an aggressive way of </a:t>
            </a:r>
          </a:p>
          <a:p>
            <a:r>
              <a:rPr lang="en-US" dirty="0"/>
              <a:t>disparaging the other person. </a:t>
            </a:r>
            <a:r>
              <a:rPr lang="en-US" dirty="0" err="1"/>
              <a:t>Humour</a:t>
            </a:r>
            <a:r>
              <a:rPr lang="en-US" dirty="0"/>
              <a:t> can certainly help to relax difficult situations, but carries the risk of failing to have the desired effect and offending the other person. Cutting sarcasm or hurtful cynicism are sharp weapons, against which the other person is often unable to do very much, not least because they want to prevent a serious confrontation. </a:t>
            </a:r>
          </a:p>
          <a:p>
            <a:endParaRPr lang="en-US" dirty="0"/>
          </a:p>
        </p:txBody>
      </p:sp>
    </p:spTree>
    <p:extLst>
      <p:ext uri="{BB962C8B-B14F-4D97-AF65-F5344CB8AC3E}">
        <p14:creationId xmlns:p14="http://schemas.microsoft.com/office/powerpoint/2010/main" val="1249096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Asking inappropriate questions</a:t>
            </a:r>
            <a:br>
              <a:rPr lang="en-US" dirty="0"/>
            </a:b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85000" lnSpcReduction="20000"/>
          </a:bodyPr>
          <a:lstStyle/>
          <a:p>
            <a:r>
              <a:rPr lang="en-US" dirty="0"/>
              <a:t>Nobody likes being interrogated or </a:t>
            </a:r>
            <a:r>
              <a:rPr lang="en-US" dirty="0" err="1"/>
              <a:t>scrutinised</a:t>
            </a:r>
            <a:r>
              <a:rPr lang="en-US" dirty="0"/>
              <a:t>. It is easy to drive the other </a:t>
            </a:r>
          </a:p>
          <a:p>
            <a:r>
              <a:rPr lang="en-US" dirty="0"/>
              <a:t>person into a corner, or make them feel uncomfortable with targeted questions. In particular, polar questions or leading questions have a counterproductive effect on the course of a conversation. The right questioning technique can however defuse conflicts. </a:t>
            </a:r>
          </a:p>
          <a:p>
            <a:endParaRPr lang="en-US" dirty="0"/>
          </a:p>
        </p:txBody>
      </p:sp>
    </p:spTree>
    <p:extLst>
      <p:ext uri="{BB962C8B-B14F-4D97-AF65-F5344CB8AC3E}">
        <p14:creationId xmlns:p14="http://schemas.microsoft.com/office/powerpoint/2010/main" val="61801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Orders</a:t>
            </a:r>
            <a:br>
              <a:rPr lang="en-US" dirty="0"/>
            </a:b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92500" lnSpcReduction="10000"/>
          </a:bodyPr>
          <a:lstStyle/>
          <a:p>
            <a:r>
              <a:rPr lang="en-US" dirty="0"/>
              <a:t>By giving an order, we try to force the other person to do something we want </a:t>
            </a:r>
          </a:p>
          <a:p>
            <a:r>
              <a:rPr lang="en-US" dirty="0"/>
              <a:t>them to do. We thereby take away his freedom to decide for herself. “Roping” someone into doing something is a subtle form of order. In doing this we push the other person in a particular direction and give him no opportunity to speak out. </a:t>
            </a:r>
          </a:p>
          <a:p>
            <a:endParaRPr lang="en-US" dirty="0"/>
          </a:p>
        </p:txBody>
      </p:sp>
    </p:spTree>
    <p:extLst>
      <p:ext uri="{BB962C8B-B14F-4D97-AF65-F5344CB8AC3E}">
        <p14:creationId xmlns:p14="http://schemas.microsoft.com/office/powerpoint/2010/main" val="908538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Intimidation</a:t>
            </a:r>
            <a:br>
              <a:rPr lang="en-US" dirty="0"/>
            </a:b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85000" lnSpcReduction="20000"/>
          </a:bodyPr>
          <a:lstStyle/>
          <a:p>
            <a:r>
              <a:rPr lang="en-US" dirty="0"/>
              <a:t>A threat is likewise an attempt to make the other person do—or not do—a </a:t>
            </a:r>
          </a:p>
          <a:p>
            <a:r>
              <a:rPr lang="en-US" dirty="0"/>
              <a:t>particular thing and takes away freedom of choice. In addition, a threat has the effect of “establishing oneself”, in accordance with the principle of “If... then...” The person issuing the threats must be prepared to follow through, otherwise they lose credibility. </a:t>
            </a:r>
          </a:p>
          <a:p>
            <a:endParaRPr lang="en-US" dirty="0"/>
          </a:p>
        </p:txBody>
      </p:sp>
    </p:spTree>
    <p:extLst>
      <p:ext uri="{BB962C8B-B14F-4D97-AF65-F5344CB8AC3E}">
        <p14:creationId xmlns:p14="http://schemas.microsoft.com/office/powerpoint/2010/main" val="525644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Giving advice</a:t>
            </a:r>
            <a:br>
              <a:rPr lang="en-US" dirty="0"/>
            </a:b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lstStyle/>
          <a:p>
            <a:r>
              <a:rPr lang="en-US" dirty="0"/>
              <a:t>By giving unsolicited advice, we present ourselves as specialists with respect </a:t>
            </a:r>
          </a:p>
          <a:p>
            <a:r>
              <a:rPr lang="en-US" dirty="0"/>
              <a:t>to the problems of others. We often believe that we know the solution, even </a:t>
            </a:r>
          </a:p>
          <a:p>
            <a:r>
              <a:rPr lang="en-US" dirty="0"/>
              <a:t>when we don’t fully understand the problem. </a:t>
            </a:r>
          </a:p>
          <a:p>
            <a:endParaRPr lang="en-US" dirty="0"/>
          </a:p>
        </p:txBody>
      </p:sp>
    </p:spTree>
    <p:extLst>
      <p:ext uri="{BB962C8B-B14F-4D97-AF65-F5344CB8AC3E}">
        <p14:creationId xmlns:p14="http://schemas.microsoft.com/office/powerpoint/2010/main" val="3121789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Being vague </a:t>
            </a: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92500" lnSpcReduction="10000"/>
          </a:bodyPr>
          <a:lstStyle/>
          <a:p>
            <a:r>
              <a:rPr lang="en-US" dirty="0"/>
              <a:t>Vague statements or indications lead to problems becoming hazy instead of clearer. Phrases such as “It goes without saying that. . .” or “It is generally the case that...” foster confusion and misunderstanding and allow us to remain non-committal. The other party to the discussion has to guess what we want to express. </a:t>
            </a:r>
          </a:p>
          <a:p>
            <a:endParaRPr lang="en-US" dirty="0"/>
          </a:p>
        </p:txBody>
      </p:sp>
    </p:spTree>
    <p:extLst>
      <p:ext uri="{BB962C8B-B14F-4D97-AF65-F5344CB8AC3E}">
        <p14:creationId xmlns:p14="http://schemas.microsoft.com/office/powerpoint/2010/main" val="3779089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Withholding information</a:t>
            </a:r>
            <a:br>
              <a:rPr lang="en-US" dirty="0"/>
            </a:b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92500" lnSpcReduction="10000"/>
          </a:bodyPr>
          <a:lstStyle/>
          <a:p>
            <a:r>
              <a:rPr lang="en-US" dirty="0"/>
              <a:t>Some people believe that it is safest to only pass on so much information as is </a:t>
            </a:r>
          </a:p>
          <a:p>
            <a:r>
              <a:rPr lang="en-US" dirty="0"/>
              <a:t>absolutely necessary. The parties concerned naturally will fill in any missing details themselves. This is how </a:t>
            </a:r>
            <a:r>
              <a:rPr lang="en-US" dirty="0" err="1"/>
              <a:t>rumours</a:t>
            </a:r>
            <a:r>
              <a:rPr lang="en-US" dirty="0"/>
              <a:t> and speculation come about, which lead to misunderstanding, tension and conflict. </a:t>
            </a:r>
          </a:p>
          <a:p>
            <a:endParaRPr lang="en-US" dirty="0"/>
          </a:p>
        </p:txBody>
      </p:sp>
    </p:spTree>
    <p:extLst>
      <p:ext uri="{BB962C8B-B14F-4D97-AF65-F5344CB8AC3E}">
        <p14:creationId xmlns:p14="http://schemas.microsoft.com/office/powerpoint/2010/main" val="3809218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Tensions Often Turn into Real Conflicts </a:t>
            </a: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92500" lnSpcReduction="10000"/>
          </a:bodyPr>
          <a:lstStyle/>
          <a:p>
            <a:r>
              <a:rPr lang="en-US" dirty="0"/>
              <a:t>Why do conflicts actually escalate? In situations where we feel threatened, our first reaction is fight or flight. If the escape route is cut off, or flight leads to loss of face, then fight remains the only option. These reactions are driven by instinct and can only be controlled on a rational level with great effort. </a:t>
            </a:r>
          </a:p>
          <a:p>
            <a:endParaRPr lang="en-US" dirty="0"/>
          </a:p>
        </p:txBody>
      </p:sp>
    </p:spTree>
    <p:extLst>
      <p:ext uri="{BB962C8B-B14F-4D97-AF65-F5344CB8AC3E}">
        <p14:creationId xmlns:p14="http://schemas.microsoft.com/office/powerpoint/2010/main" val="966483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Which Discussion Techniques Defuse Conflicts? </a:t>
            </a: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92500"/>
          </a:bodyPr>
          <a:lstStyle/>
          <a:p>
            <a:r>
              <a:rPr lang="en-US" dirty="0"/>
              <a:t>These methods can be divided into two categories: non-transformative discus- </a:t>
            </a:r>
            <a:r>
              <a:rPr lang="en-US" dirty="0" err="1"/>
              <a:t>sion</a:t>
            </a:r>
            <a:r>
              <a:rPr lang="en-US" dirty="0"/>
              <a:t> techniques and transformative techniques. The non-transformative techniques do not touch the conflict itself. They impede escalation and facilitate constructive continuation of the debate. </a:t>
            </a:r>
          </a:p>
          <a:p>
            <a:endParaRPr lang="en-US" dirty="0"/>
          </a:p>
        </p:txBody>
      </p:sp>
    </p:spTree>
    <p:extLst>
      <p:ext uri="{BB962C8B-B14F-4D97-AF65-F5344CB8AC3E}">
        <p14:creationId xmlns:p14="http://schemas.microsoft.com/office/powerpoint/2010/main" val="2811514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85000" lnSpcReduction="20000"/>
          </a:bodyPr>
          <a:lstStyle/>
          <a:p>
            <a:r>
              <a:rPr lang="en-US" dirty="0"/>
              <a:t>The transformative techniques intervene in the conflict itself or alter the way of looking at the conflict or the attitude towards it, and can de-escalate the situation. They require a high degree of empathy, sensitivity and experience in dealing with difficult conversational situations, as in the wrong quantities or with inappropriate usage they carry the risk of causing the conflict to escalate further. </a:t>
            </a:r>
          </a:p>
          <a:p>
            <a:endParaRPr lang="en-US" dirty="0"/>
          </a:p>
        </p:txBody>
      </p:sp>
    </p:spTree>
    <p:extLst>
      <p:ext uri="{BB962C8B-B14F-4D97-AF65-F5344CB8AC3E}">
        <p14:creationId xmlns:p14="http://schemas.microsoft.com/office/powerpoint/2010/main" val="909050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85000" lnSpcReduction="20000"/>
          </a:bodyPr>
          <a:lstStyle/>
          <a:p>
            <a:r>
              <a:rPr lang="en-US" dirty="0"/>
              <a:t>The most important non-transformative techniques are: </a:t>
            </a:r>
          </a:p>
          <a:p>
            <a:r>
              <a:rPr lang="en-US" dirty="0"/>
              <a:t>–  active listening, </a:t>
            </a:r>
          </a:p>
          <a:p>
            <a:r>
              <a:rPr lang="en-US" dirty="0"/>
              <a:t>–  paraphrasing, </a:t>
            </a:r>
          </a:p>
          <a:p>
            <a:r>
              <a:rPr lang="en-US" dirty="0"/>
              <a:t>–  I-messages, </a:t>
            </a:r>
          </a:p>
          <a:p>
            <a:r>
              <a:rPr lang="en-US" dirty="0"/>
              <a:t>–  meta-dialogue, </a:t>
            </a:r>
          </a:p>
          <a:p>
            <a:r>
              <a:rPr lang="en-US" dirty="0"/>
              <a:t>–  goal orientation. </a:t>
            </a:r>
          </a:p>
          <a:p>
            <a:endParaRPr lang="en-US" dirty="0"/>
          </a:p>
        </p:txBody>
      </p:sp>
    </p:spTree>
    <p:extLst>
      <p:ext uri="{BB962C8B-B14F-4D97-AF65-F5344CB8AC3E}">
        <p14:creationId xmlns:p14="http://schemas.microsoft.com/office/powerpoint/2010/main" val="1184424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lstStyle/>
          <a:p>
            <a:r>
              <a:rPr lang="en-US" dirty="0"/>
              <a:t>A few examples of transformative techniques: </a:t>
            </a:r>
          </a:p>
          <a:p>
            <a:r>
              <a:rPr lang="en-US" dirty="0"/>
              <a:t>–  change of perspective, </a:t>
            </a:r>
          </a:p>
          <a:p>
            <a:r>
              <a:rPr lang="en-US" dirty="0"/>
              <a:t>–  feedback, </a:t>
            </a:r>
          </a:p>
          <a:p>
            <a:r>
              <a:rPr lang="en-US" dirty="0"/>
              <a:t>–  (constructive) reformulation. </a:t>
            </a:r>
          </a:p>
          <a:p>
            <a:endParaRPr lang="en-US" dirty="0"/>
          </a:p>
        </p:txBody>
      </p:sp>
    </p:spTree>
    <p:extLst>
      <p:ext uri="{BB962C8B-B14F-4D97-AF65-F5344CB8AC3E}">
        <p14:creationId xmlns:p14="http://schemas.microsoft.com/office/powerpoint/2010/main" val="2170800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Active Listening </a:t>
            </a: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77500" lnSpcReduction="20000"/>
          </a:bodyPr>
          <a:lstStyle/>
          <a:p>
            <a:r>
              <a:rPr lang="en-US" dirty="0"/>
              <a:t>Active listening means absorbing the information that the other party wants to convey in its entirety and then reiterating it. You don’t just hear the verbal message, but also the one which is not expressly articulated and try to understand, for example, the sentiment or so-called “sub-text”, the actual message that lies beneath the surface. Active listening is the acceptance of an “invitation to join somebody in their thought process”. </a:t>
            </a:r>
          </a:p>
          <a:p>
            <a:endParaRPr lang="en-US" dirty="0"/>
          </a:p>
        </p:txBody>
      </p:sp>
    </p:spTree>
    <p:extLst>
      <p:ext uri="{BB962C8B-B14F-4D97-AF65-F5344CB8AC3E}">
        <p14:creationId xmlns:p14="http://schemas.microsoft.com/office/powerpoint/2010/main" val="1436766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92500"/>
          </a:bodyPr>
          <a:lstStyle/>
          <a:p>
            <a:r>
              <a:rPr lang="en-US" dirty="0"/>
              <a:t>Active listening involves turning your full attention to the partner to the discus- </a:t>
            </a:r>
            <a:r>
              <a:rPr lang="en-US" dirty="0" err="1"/>
              <a:t>sion</a:t>
            </a:r>
            <a:r>
              <a:rPr lang="en-US" dirty="0"/>
              <a:t>, maintaining eye contact and </a:t>
            </a:r>
            <a:r>
              <a:rPr lang="en-US" dirty="0" err="1"/>
              <a:t>signalling</a:t>
            </a:r>
            <a:r>
              <a:rPr lang="en-US" dirty="0"/>
              <a:t> that you’re ready to receive the transmission. From time to time, express acknowledgement (yes, ok. . .) or ask a question to aid understanding. </a:t>
            </a:r>
          </a:p>
          <a:p>
            <a:endParaRPr lang="en-US" dirty="0"/>
          </a:p>
        </p:txBody>
      </p:sp>
    </p:spTree>
    <p:extLst>
      <p:ext uri="{BB962C8B-B14F-4D97-AF65-F5344CB8AC3E}">
        <p14:creationId xmlns:p14="http://schemas.microsoft.com/office/powerpoint/2010/main" val="3488924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85000" lnSpcReduction="20000"/>
          </a:bodyPr>
          <a:lstStyle/>
          <a:p>
            <a:r>
              <a:rPr lang="en-US" dirty="0"/>
              <a:t>Active listening is so difficult because we are often more occupied with our own thoughts or arguments than with the words of the counterpart. We think about responses, or reflect on situations in which we have fared similarly. This results in us losing contact to the other person. We must therefore repeatedly remind our- selves to focus on the remarks of the partner to the discussion </a:t>
            </a:r>
          </a:p>
          <a:p>
            <a:endParaRPr lang="en-US" dirty="0"/>
          </a:p>
        </p:txBody>
      </p:sp>
    </p:spTree>
    <p:extLst>
      <p:ext uri="{BB962C8B-B14F-4D97-AF65-F5344CB8AC3E}">
        <p14:creationId xmlns:p14="http://schemas.microsoft.com/office/powerpoint/2010/main" val="1850761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Paraphrasing </a:t>
            </a: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92500" lnSpcReduction="10000"/>
          </a:bodyPr>
          <a:lstStyle/>
          <a:p>
            <a:r>
              <a:rPr lang="en-US" dirty="0"/>
              <a:t>Paraphrasing is the repetition of what you have heard, using your own words. In doing this, use neutral language and refrain from making your own value judgements. If there is aggression or insults, try to discern the underlying needs and to repeat them. You try to articulate the actual concerns, as you have understood them. </a:t>
            </a:r>
          </a:p>
          <a:p>
            <a:endParaRPr lang="en-US" dirty="0"/>
          </a:p>
        </p:txBody>
      </p:sp>
    </p:spTree>
    <p:extLst>
      <p:ext uri="{BB962C8B-B14F-4D97-AF65-F5344CB8AC3E}">
        <p14:creationId xmlns:p14="http://schemas.microsoft.com/office/powerpoint/2010/main" val="175923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92500" lnSpcReduction="20000"/>
          </a:bodyPr>
          <a:lstStyle/>
          <a:p>
            <a:r>
              <a:rPr lang="en-US" dirty="0"/>
              <a:t>The use of paraphrasing enables you to help the speaker to better understand herself and her own needs and goals. The speaker feels that she is understood and taken seriously, which brings her relief. At the same time, her rival becomes aware of the concerns that occupy her. It is much easier to accept arguments when they are expressed by a neutral party </a:t>
            </a:r>
          </a:p>
          <a:p>
            <a:endParaRPr lang="en-US" dirty="0"/>
          </a:p>
        </p:txBody>
      </p:sp>
    </p:spTree>
    <p:extLst>
      <p:ext uri="{BB962C8B-B14F-4D97-AF65-F5344CB8AC3E}">
        <p14:creationId xmlns:p14="http://schemas.microsoft.com/office/powerpoint/2010/main" val="1977453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I-Messages </a:t>
            </a: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92500" lnSpcReduction="20000"/>
          </a:bodyPr>
          <a:lstStyle/>
          <a:p>
            <a:r>
              <a:rPr lang="en-US" dirty="0"/>
              <a:t>Many people are used to sending “you-messages”. These involve statements such as “it is your fault” or “you are late again” or “your email has landed us in this situation”. “You-messages” are direct attacks on the self-esteem of another person. They force the other party to defend themselves and consequently fuel conflict escalation. </a:t>
            </a:r>
          </a:p>
          <a:p>
            <a:endParaRPr lang="en-US" dirty="0"/>
          </a:p>
        </p:txBody>
      </p:sp>
    </p:spTree>
    <p:extLst>
      <p:ext uri="{BB962C8B-B14F-4D97-AF65-F5344CB8AC3E}">
        <p14:creationId xmlns:p14="http://schemas.microsoft.com/office/powerpoint/2010/main" val="566192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lstStyle/>
          <a:p>
            <a:r>
              <a:rPr lang="en-US" dirty="0"/>
              <a:t>t begins with a difference of opinion. Due to the circumstances (little time, an audience, etc.), a situation arises for both people which threatens loss of face and aggravates the dispute into a conflict. </a:t>
            </a:r>
          </a:p>
          <a:p>
            <a:endParaRPr lang="en-US" dirty="0"/>
          </a:p>
        </p:txBody>
      </p:sp>
    </p:spTree>
    <p:extLst>
      <p:ext uri="{BB962C8B-B14F-4D97-AF65-F5344CB8AC3E}">
        <p14:creationId xmlns:p14="http://schemas.microsoft.com/office/powerpoint/2010/main" val="13875427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85000" lnSpcReduction="20000"/>
          </a:bodyPr>
          <a:lstStyle/>
          <a:p>
            <a:r>
              <a:rPr lang="en-US" dirty="0"/>
              <a:t>Therefore, try to replace you-messages with I-messages. I-messages are not the opposite of you-messages, but are rather like a parallel formulation. They describe the same circumstances but instead of expressing something about the other party, you describe your own perception. What the partner to the discussion makes of this remains his decision. That way, you do not encroach on his autonomy </a:t>
            </a:r>
          </a:p>
          <a:p>
            <a:endParaRPr lang="en-US" dirty="0"/>
          </a:p>
        </p:txBody>
      </p:sp>
    </p:spTree>
    <p:extLst>
      <p:ext uri="{BB962C8B-B14F-4D97-AF65-F5344CB8AC3E}">
        <p14:creationId xmlns:p14="http://schemas.microsoft.com/office/powerpoint/2010/main" val="1914811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Meta-dialogue </a:t>
            </a: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lstStyle/>
          <a:p>
            <a:r>
              <a:rPr lang="en-US" dirty="0"/>
              <a:t>When you introduce meta-dialogue into the communication, you lift the discussion onto an abstract, general level. You break away from the current issue and shift to discussing the actual conflict on an abstract level. </a:t>
            </a:r>
          </a:p>
          <a:p>
            <a:endParaRPr lang="en-US" dirty="0"/>
          </a:p>
        </p:txBody>
      </p:sp>
    </p:spTree>
    <p:extLst>
      <p:ext uri="{BB962C8B-B14F-4D97-AF65-F5344CB8AC3E}">
        <p14:creationId xmlns:p14="http://schemas.microsoft.com/office/powerpoint/2010/main" val="2266524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92500" lnSpcReduction="20000"/>
          </a:bodyPr>
          <a:lstStyle/>
          <a:p>
            <a:r>
              <a:rPr lang="en-US" dirty="0"/>
              <a:t>If, for example, a dispute has arisen over who takes holiday when and who has to work, then shift the discussion towards enabling the parties to establish general leave arrangements. Or if a relocation results in an argument over who is permitted to move into which office, it can be helpful to initially discuss a general allocation of rooms in fictitious office premises. </a:t>
            </a:r>
          </a:p>
          <a:p>
            <a:endParaRPr lang="en-US" dirty="0"/>
          </a:p>
        </p:txBody>
      </p:sp>
    </p:spTree>
    <p:extLst>
      <p:ext uri="{BB962C8B-B14F-4D97-AF65-F5344CB8AC3E}">
        <p14:creationId xmlns:p14="http://schemas.microsoft.com/office/powerpoint/2010/main" val="42530954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92500" lnSpcReduction="10000"/>
          </a:bodyPr>
          <a:lstStyle/>
          <a:p>
            <a:r>
              <a:rPr lang="en-US" dirty="0"/>
              <a:t>By breaking away from the concrete issue, it becomes easier to exchange impersonal opinions and, perhaps with the aid of objective criteria, arrive at a preliminary result. In the second step, you return to the original issue. The abstract settlement becomes a resource for the problem at hand. </a:t>
            </a:r>
          </a:p>
          <a:p>
            <a:endParaRPr lang="en-US" dirty="0"/>
          </a:p>
        </p:txBody>
      </p:sp>
    </p:spTree>
    <p:extLst>
      <p:ext uri="{BB962C8B-B14F-4D97-AF65-F5344CB8AC3E}">
        <p14:creationId xmlns:p14="http://schemas.microsoft.com/office/powerpoint/2010/main" val="22271942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Goal Orientation </a:t>
            </a:r>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lstStyle/>
          <a:p>
            <a:r>
              <a:rPr lang="en-US" dirty="0"/>
              <a:t>Conversations are frequently held simply for the enjoyment of dialogue, or because we’d like to get to know the other person better, or due to the need to belong, or for some other reason. Such discussions develop spontaneously. </a:t>
            </a:r>
          </a:p>
          <a:p>
            <a:endParaRPr lang="en-US" dirty="0"/>
          </a:p>
        </p:txBody>
      </p:sp>
    </p:spTree>
    <p:extLst>
      <p:ext uri="{BB962C8B-B14F-4D97-AF65-F5344CB8AC3E}">
        <p14:creationId xmlns:p14="http://schemas.microsoft.com/office/powerpoint/2010/main" val="23633403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85000" lnSpcReduction="20000"/>
          </a:bodyPr>
          <a:lstStyle/>
          <a:p>
            <a:r>
              <a:rPr lang="en-US" dirty="0"/>
              <a:t>On the other hand, should a difficult discussion take place, this should proceed on a goal-oriented basis. Goal orientation prevents you from becoming entangled in details, while at the same time giving the discussion a direction and a purpose. It also prevents you from becoming involved with the issue that divides the parties. Instead, the com- mon goal encourages a willingness to cooperate. </a:t>
            </a:r>
          </a:p>
          <a:p>
            <a:endParaRPr lang="en-US" dirty="0"/>
          </a:p>
        </p:txBody>
      </p:sp>
    </p:spTree>
    <p:extLst>
      <p:ext uri="{BB962C8B-B14F-4D97-AF65-F5344CB8AC3E}">
        <p14:creationId xmlns:p14="http://schemas.microsoft.com/office/powerpoint/2010/main" val="12748162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77500" lnSpcReduction="20000"/>
          </a:bodyPr>
          <a:lstStyle/>
          <a:p>
            <a:r>
              <a:rPr lang="en-US" dirty="0"/>
              <a:t>Finding a goal can often be achieved with the simple question: “What is your wish?” If this wish is compatible with that of the counterpart, then one has already established the basis for a common goal. Another option is simply to specify one’s own wish as a goal, and then to check to what extent that also suits the requirements of the discussion partner. For example: “Today I’d like to clarify point X with you and to better understand your view on it.” </a:t>
            </a:r>
          </a:p>
          <a:p>
            <a:endParaRPr lang="en-US" dirty="0"/>
          </a:p>
        </p:txBody>
      </p:sp>
    </p:spTree>
    <p:extLst>
      <p:ext uri="{BB962C8B-B14F-4D97-AF65-F5344CB8AC3E}">
        <p14:creationId xmlns:p14="http://schemas.microsoft.com/office/powerpoint/2010/main" val="21287316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C913-53AE-D84F-A77F-D6D2D5B820AD}"/>
              </a:ext>
            </a:extLst>
          </p:cNvPr>
          <p:cNvSpPr>
            <a:spLocks noGrp="1"/>
          </p:cNvSpPr>
          <p:nvPr>
            <p:ph type="title"/>
          </p:nvPr>
        </p:nvSpPr>
        <p:spPr/>
        <p:txBody>
          <a:bodyPr/>
          <a:lstStyle/>
          <a:p>
            <a:r>
              <a:rPr lang="en-US" dirty="0"/>
              <a:t>Change of Perspective </a:t>
            </a:r>
            <a:br>
              <a:rPr lang="en-US" dirty="0"/>
            </a:br>
            <a:endParaRPr lang="en-US" dirty="0"/>
          </a:p>
        </p:txBody>
      </p:sp>
      <p:sp>
        <p:nvSpPr>
          <p:cNvPr id="3" name="Content Placeholder 2">
            <a:extLst>
              <a:ext uri="{FF2B5EF4-FFF2-40B4-BE49-F238E27FC236}">
                <a16:creationId xmlns:a16="http://schemas.microsoft.com/office/drawing/2014/main" id="{29002308-EF05-8044-8F03-AB045630A462}"/>
              </a:ext>
            </a:extLst>
          </p:cNvPr>
          <p:cNvSpPr>
            <a:spLocks noGrp="1"/>
          </p:cNvSpPr>
          <p:nvPr>
            <p:ph idx="1"/>
          </p:nvPr>
        </p:nvSpPr>
        <p:spPr/>
        <p:txBody>
          <a:bodyPr>
            <a:normAutofit fontScale="85000" lnSpcReduction="20000"/>
          </a:bodyPr>
          <a:lstStyle/>
          <a:p>
            <a:r>
              <a:rPr lang="en-US" dirty="0"/>
              <a:t>It can be very useful to invite the other party to the discussion to switch perspectives and to take a look at the problem from another angle. Sometimes, parties to a conflict have never thought about putting themselves in the position of the </a:t>
            </a:r>
            <a:r>
              <a:rPr lang="en-US" dirty="0" err="1"/>
              <a:t>oppo</a:t>
            </a:r>
            <a:r>
              <a:rPr lang="en-US" dirty="0"/>
              <a:t>- </a:t>
            </a:r>
            <a:r>
              <a:rPr lang="en-US" dirty="0" err="1"/>
              <a:t>nent</a:t>
            </a:r>
            <a:r>
              <a:rPr lang="en-US" dirty="0"/>
              <a:t>. This is however often a difficult proposition, as the other person has </a:t>
            </a:r>
            <a:r>
              <a:rPr lang="en-US" dirty="0" err="1"/>
              <a:t>increas</a:t>
            </a:r>
            <a:r>
              <a:rPr lang="en-US" dirty="0"/>
              <a:t>- </a:t>
            </a:r>
            <a:r>
              <a:rPr lang="en-US" dirty="0" err="1"/>
              <a:t>ingly</a:t>
            </a:r>
            <a:r>
              <a:rPr lang="en-US" dirty="0"/>
              <a:t> become a “stranger”. When successful, it can lead to surprising insights. </a:t>
            </a:r>
          </a:p>
          <a:p>
            <a:endParaRPr lang="en-US" dirty="0"/>
          </a:p>
        </p:txBody>
      </p:sp>
    </p:spTree>
    <p:extLst>
      <p:ext uri="{BB962C8B-B14F-4D97-AF65-F5344CB8AC3E}">
        <p14:creationId xmlns:p14="http://schemas.microsoft.com/office/powerpoint/2010/main" val="33682491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C913-53AE-D84F-A77F-D6D2D5B820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002308-EF05-8044-8F03-AB045630A462}"/>
              </a:ext>
            </a:extLst>
          </p:cNvPr>
          <p:cNvSpPr>
            <a:spLocks noGrp="1"/>
          </p:cNvSpPr>
          <p:nvPr>
            <p:ph idx="1"/>
          </p:nvPr>
        </p:nvSpPr>
        <p:spPr/>
        <p:txBody>
          <a:bodyPr/>
          <a:lstStyle/>
          <a:p>
            <a:r>
              <a:rPr lang="en-US" dirty="0"/>
              <a:t>You can initiate a change of perspective using words along the following lines: “I would now like to invite you to put yourself in the position of your counterpart. How would you fare in this situation?” </a:t>
            </a:r>
          </a:p>
          <a:p>
            <a:endParaRPr lang="en-US" dirty="0"/>
          </a:p>
        </p:txBody>
      </p:sp>
    </p:spTree>
    <p:extLst>
      <p:ext uri="{BB962C8B-B14F-4D97-AF65-F5344CB8AC3E}">
        <p14:creationId xmlns:p14="http://schemas.microsoft.com/office/powerpoint/2010/main" val="25645733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C913-53AE-D84F-A77F-D6D2D5B820AD}"/>
              </a:ext>
            </a:extLst>
          </p:cNvPr>
          <p:cNvSpPr>
            <a:spLocks noGrp="1"/>
          </p:cNvSpPr>
          <p:nvPr>
            <p:ph type="title"/>
          </p:nvPr>
        </p:nvSpPr>
        <p:spPr/>
        <p:txBody>
          <a:bodyPr/>
          <a:lstStyle/>
          <a:p>
            <a:r>
              <a:rPr lang="en-US" dirty="0"/>
              <a:t>Feedback </a:t>
            </a:r>
            <a:br>
              <a:rPr lang="en-US" dirty="0"/>
            </a:br>
            <a:endParaRPr lang="en-US" dirty="0"/>
          </a:p>
        </p:txBody>
      </p:sp>
      <p:sp>
        <p:nvSpPr>
          <p:cNvPr id="3" name="Content Placeholder 2">
            <a:extLst>
              <a:ext uri="{FF2B5EF4-FFF2-40B4-BE49-F238E27FC236}">
                <a16:creationId xmlns:a16="http://schemas.microsoft.com/office/drawing/2014/main" id="{29002308-EF05-8044-8F03-AB045630A462}"/>
              </a:ext>
            </a:extLst>
          </p:cNvPr>
          <p:cNvSpPr>
            <a:spLocks noGrp="1"/>
          </p:cNvSpPr>
          <p:nvPr>
            <p:ph idx="1"/>
          </p:nvPr>
        </p:nvSpPr>
        <p:spPr/>
        <p:txBody>
          <a:bodyPr>
            <a:normAutofit fontScale="85000" lnSpcReduction="20000"/>
          </a:bodyPr>
          <a:lstStyle/>
          <a:p>
            <a:r>
              <a:rPr lang="en-US" dirty="0"/>
              <a:t>Feedback informs a person about the way their conduct is perceived, understood and experienced. Feedback supports and fosters constructive </a:t>
            </a:r>
            <a:r>
              <a:rPr lang="en-US" dirty="0" err="1"/>
              <a:t>behaviour</a:t>
            </a:r>
            <a:r>
              <a:rPr lang="en-US" dirty="0"/>
              <a:t>, but also makes the recipient aware of negatively perceived </a:t>
            </a:r>
            <a:r>
              <a:rPr lang="en-US" dirty="0" err="1"/>
              <a:t>behaviour</a:t>
            </a:r>
            <a:r>
              <a:rPr lang="en-US" dirty="0"/>
              <a:t> and thereby helps modifying it. Feedback is important in a work context, as it helps to clarify relationships and in doing so facilitates cooperation. </a:t>
            </a:r>
          </a:p>
          <a:p>
            <a:endParaRPr lang="en-US" dirty="0"/>
          </a:p>
        </p:txBody>
      </p:sp>
    </p:spTree>
    <p:extLst>
      <p:ext uri="{BB962C8B-B14F-4D97-AF65-F5344CB8AC3E}">
        <p14:creationId xmlns:p14="http://schemas.microsoft.com/office/powerpoint/2010/main" val="27672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70000" lnSpcReduction="20000"/>
          </a:bodyPr>
          <a:lstStyle/>
          <a:p>
            <a:r>
              <a:rPr lang="en-US" dirty="0"/>
              <a:t>–  “I am right”</a:t>
            </a:r>
            <a:br>
              <a:rPr lang="en-US" dirty="0"/>
            </a:br>
            <a:r>
              <a:rPr lang="en-US" dirty="0"/>
              <a:t>In most cases, somebody embroiled in a conflict believes they are in the right. </a:t>
            </a:r>
          </a:p>
          <a:p>
            <a:r>
              <a:rPr lang="en-US" dirty="0"/>
              <a:t>“It’s obvious that I’m right, otherwise I would never have let things go so far.” Because we have the feeling that we are right, we also don’t want to climb down. The fact that the opponent is likewise—in his view—in the right, or can at least provide understandable reasons for his position, is pushed into the back of one’s mind in the face of the threatening conflict. </a:t>
            </a:r>
          </a:p>
          <a:p>
            <a:endParaRPr lang="en-US" dirty="0"/>
          </a:p>
        </p:txBody>
      </p:sp>
    </p:spTree>
    <p:extLst>
      <p:ext uri="{BB962C8B-B14F-4D97-AF65-F5344CB8AC3E}">
        <p14:creationId xmlns:p14="http://schemas.microsoft.com/office/powerpoint/2010/main" val="14250457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C913-53AE-D84F-A77F-D6D2D5B820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002308-EF05-8044-8F03-AB045630A462}"/>
              </a:ext>
            </a:extLst>
          </p:cNvPr>
          <p:cNvSpPr>
            <a:spLocks noGrp="1"/>
          </p:cNvSpPr>
          <p:nvPr>
            <p:ph idx="1"/>
          </p:nvPr>
        </p:nvSpPr>
        <p:spPr/>
        <p:txBody>
          <a:bodyPr>
            <a:normAutofit fontScale="92500"/>
          </a:bodyPr>
          <a:lstStyle/>
          <a:p>
            <a:r>
              <a:rPr lang="en-US" dirty="0"/>
              <a:t>You should however use feedback very carefully—especially as a manager—as it can easily give rise to the feeling of being put down or set back in terms of advancement prospects on the part of the recipient. This applies all the more in conflict situations. </a:t>
            </a:r>
          </a:p>
          <a:p>
            <a:endParaRPr lang="en-US" dirty="0"/>
          </a:p>
        </p:txBody>
      </p:sp>
    </p:spTree>
    <p:extLst>
      <p:ext uri="{BB962C8B-B14F-4D97-AF65-F5344CB8AC3E}">
        <p14:creationId xmlns:p14="http://schemas.microsoft.com/office/powerpoint/2010/main" val="6981113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C913-53AE-D84F-A77F-D6D2D5B820AD}"/>
              </a:ext>
            </a:extLst>
          </p:cNvPr>
          <p:cNvSpPr>
            <a:spLocks noGrp="1"/>
          </p:cNvSpPr>
          <p:nvPr>
            <p:ph type="title"/>
          </p:nvPr>
        </p:nvSpPr>
        <p:spPr/>
        <p:txBody>
          <a:bodyPr/>
          <a:lstStyle/>
          <a:p>
            <a:r>
              <a:rPr lang="en-US" dirty="0"/>
              <a:t>When you give feedback, don’t forget to bear the following basic rules in mind: </a:t>
            </a:r>
            <a:br>
              <a:rPr lang="en-US" dirty="0"/>
            </a:br>
            <a:endParaRPr lang="en-US" dirty="0"/>
          </a:p>
        </p:txBody>
      </p:sp>
      <p:sp>
        <p:nvSpPr>
          <p:cNvPr id="3" name="Content Placeholder 2">
            <a:extLst>
              <a:ext uri="{FF2B5EF4-FFF2-40B4-BE49-F238E27FC236}">
                <a16:creationId xmlns:a16="http://schemas.microsoft.com/office/drawing/2014/main" id="{29002308-EF05-8044-8F03-AB045630A462}"/>
              </a:ext>
            </a:extLst>
          </p:cNvPr>
          <p:cNvSpPr>
            <a:spLocks noGrp="1"/>
          </p:cNvSpPr>
          <p:nvPr>
            <p:ph idx="1"/>
          </p:nvPr>
        </p:nvSpPr>
        <p:spPr>
          <a:xfrm>
            <a:off x="627911" y="2266616"/>
            <a:ext cx="10585521" cy="4832016"/>
          </a:xfrm>
        </p:spPr>
        <p:txBody>
          <a:bodyPr>
            <a:normAutofit fontScale="85000" lnSpcReduction="20000"/>
          </a:bodyPr>
          <a:lstStyle/>
          <a:p>
            <a:r>
              <a:rPr lang="en-US" dirty="0"/>
              <a:t>–  Descriptive: Try to refrain from making assessments and interpretations. </a:t>
            </a:r>
          </a:p>
          <a:p>
            <a:r>
              <a:rPr lang="en-US" dirty="0"/>
              <a:t>–  Concrete: Refer to concrete incidents and don’t stay on a general level. </a:t>
            </a:r>
          </a:p>
          <a:p>
            <a:r>
              <a:rPr lang="en-US" dirty="0"/>
              <a:t>–  Helpful: It should refer to things that the recipient can actually influence. </a:t>
            </a:r>
          </a:p>
          <a:p>
            <a:r>
              <a:rPr lang="en-US" dirty="0"/>
              <a:t>–  Prompt: The effectiveness is greater if not too much time has elapsed. This way the memory is still fresh. </a:t>
            </a:r>
          </a:p>
          <a:p>
            <a:r>
              <a:rPr lang="en-US" dirty="0"/>
              <a:t>–  Ask: Make sure that the person being addressed is in a position to, and prepared to, receive feedback. </a:t>
            </a:r>
          </a:p>
          <a:p>
            <a:endParaRPr lang="en-US" dirty="0"/>
          </a:p>
        </p:txBody>
      </p:sp>
    </p:spTree>
    <p:extLst>
      <p:ext uri="{BB962C8B-B14F-4D97-AF65-F5344CB8AC3E}">
        <p14:creationId xmlns:p14="http://schemas.microsoft.com/office/powerpoint/2010/main" val="27100088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C913-53AE-D84F-A77F-D6D2D5B820AD}"/>
              </a:ext>
            </a:extLst>
          </p:cNvPr>
          <p:cNvSpPr>
            <a:spLocks noGrp="1"/>
          </p:cNvSpPr>
          <p:nvPr>
            <p:ph type="title"/>
          </p:nvPr>
        </p:nvSpPr>
        <p:spPr/>
        <p:txBody>
          <a:bodyPr/>
          <a:lstStyle/>
          <a:p>
            <a:r>
              <a:rPr lang="en-US" dirty="0"/>
              <a:t>Reformulation </a:t>
            </a:r>
            <a:br>
              <a:rPr lang="en-US" dirty="0"/>
            </a:br>
            <a:endParaRPr lang="en-US" dirty="0"/>
          </a:p>
        </p:txBody>
      </p:sp>
      <p:sp>
        <p:nvSpPr>
          <p:cNvPr id="3" name="Content Placeholder 2">
            <a:extLst>
              <a:ext uri="{FF2B5EF4-FFF2-40B4-BE49-F238E27FC236}">
                <a16:creationId xmlns:a16="http://schemas.microsoft.com/office/drawing/2014/main" id="{29002308-EF05-8044-8F03-AB045630A462}"/>
              </a:ext>
            </a:extLst>
          </p:cNvPr>
          <p:cNvSpPr>
            <a:spLocks noGrp="1"/>
          </p:cNvSpPr>
          <p:nvPr>
            <p:ph idx="1"/>
          </p:nvPr>
        </p:nvSpPr>
        <p:spPr>
          <a:xfrm>
            <a:off x="529389" y="2603500"/>
            <a:ext cx="10828421" cy="3416300"/>
          </a:xfrm>
        </p:spPr>
        <p:txBody>
          <a:bodyPr>
            <a:normAutofit fontScale="92500"/>
          </a:bodyPr>
          <a:lstStyle/>
          <a:p>
            <a:r>
              <a:rPr lang="en-US" dirty="0"/>
              <a:t>Anger, aggression and hostility are fundamental aspects of conflicts. These emotions are sometimes expressed through destructive language, insults and under- hand blows. </a:t>
            </a:r>
          </a:p>
          <a:p>
            <a:r>
              <a:rPr lang="en-US" dirty="0"/>
              <a:t>The mediator or arbitrator “translates” the destructive statement into a </a:t>
            </a:r>
            <a:r>
              <a:rPr lang="en-US" dirty="0" err="1"/>
              <a:t>construc</a:t>
            </a:r>
            <a:r>
              <a:rPr lang="en-US" dirty="0"/>
              <a:t>- </a:t>
            </a:r>
            <a:r>
              <a:rPr lang="en-US" dirty="0" err="1"/>
              <a:t>tive</a:t>
            </a:r>
            <a:r>
              <a:rPr lang="en-US" dirty="0"/>
              <a:t> one. We refer to this as reformulation. </a:t>
            </a:r>
          </a:p>
          <a:p>
            <a:endParaRPr lang="en-US" dirty="0"/>
          </a:p>
        </p:txBody>
      </p:sp>
    </p:spTree>
    <p:extLst>
      <p:ext uri="{BB962C8B-B14F-4D97-AF65-F5344CB8AC3E}">
        <p14:creationId xmlns:p14="http://schemas.microsoft.com/office/powerpoint/2010/main" val="13012518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C913-53AE-D84F-A77F-D6D2D5B820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002308-EF05-8044-8F03-AB045630A462}"/>
              </a:ext>
            </a:extLst>
          </p:cNvPr>
          <p:cNvSpPr>
            <a:spLocks noGrp="1"/>
          </p:cNvSpPr>
          <p:nvPr>
            <p:ph idx="1"/>
          </p:nvPr>
        </p:nvSpPr>
        <p:spPr>
          <a:xfrm>
            <a:off x="433138" y="2603500"/>
            <a:ext cx="11189368" cy="3628858"/>
          </a:xfrm>
        </p:spPr>
        <p:txBody>
          <a:bodyPr>
            <a:normAutofit/>
          </a:bodyPr>
          <a:lstStyle/>
          <a:p>
            <a:r>
              <a:rPr lang="en-US" dirty="0"/>
              <a:t>When doing this, the negative aspect of the statement is omitted and the underlying concerns or needs are expressed. In this way the dispute can be successfully defused and brought back onto a constructive track. The art of reformulation lies in discerning the underlying needs and interests, “sensing” and then articulating them. </a:t>
            </a:r>
          </a:p>
          <a:p>
            <a:endParaRPr lang="en-US" dirty="0"/>
          </a:p>
        </p:txBody>
      </p:sp>
    </p:spTree>
    <p:extLst>
      <p:ext uri="{BB962C8B-B14F-4D97-AF65-F5344CB8AC3E}">
        <p14:creationId xmlns:p14="http://schemas.microsoft.com/office/powerpoint/2010/main" val="23940606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C913-53AE-D84F-A77F-D6D2D5B820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002308-EF05-8044-8F03-AB045630A462}"/>
              </a:ext>
            </a:extLst>
          </p:cNvPr>
          <p:cNvSpPr>
            <a:spLocks noGrp="1"/>
          </p:cNvSpPr>
          <p:nvPr>
            <p:ph idx="1"/>
          </p:nvPr>
        </p:nvSpPr>
        <p:spPr>
          <a:xfrm>
            <a:off x="601502" y="2531311"/>
            <a:ext cx="10708183" cy="3416300"/>
          </a:xfrm>
        </p:spPr>
        <p:txBody>
          <a:bodyPr>
            <a:normAutofit lnSpcReduction="10000"/>
          </a:bodyPr>
          <a:lstStyle/>
          <a:p>
            <a:pPr marL="0" indent="0">
              <a:buNone/>
            </a:pPr>
            <a:r>
              <a:rPr lang="en-US" dirty="0"/>
              <a:t>A few examples of reformulation: </a:t>
            </a:r>
          </a:p>
          <a:p>
            <a:r>
              <a:rPr lang="en-US" dirty="0"/>
              <a:t>“This argument is nonsensical.” 1⁄4&gt;“I am/he is not yet able to follow your argument. Please could you repeat it once more?” </a:t>
            </a:r>
          </a:p>
          <a:p>
            <a:r>
              <a:rPr lang="en-US" dirty="0"/>
              <a:t>“You’re just being pig-headed.” 1⁄4&gt;“I find/she or he finds your persistence difficult to deal with.” </a:t>
            </a:r>
          </a:p>
          <a:p>
            <a:endParaRPr lang="en-US" dirty="0"/>
          </a:p>
        </p:txBody>
      </p:sp>
    </p:spTree>
    <p:extLst>
      <p:ext uri="{BB962C8B-B14F-4D97-AF65-F5344CB8AC3E}">
        <p14:creationId xmlns:p14="http://schemas.microsoft.com/office/powerpoint/2010/main" val="12540063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C913-53AE-D84F-A77F-D6D2D5B820AD}"/>
              </a:ext>
            </a:extLst>
          </p:cNvPr>
          <p:cNvSpPr>
            <a:spLocks noGrp="1"/>
          </p:cNvSpPr>
          <p:nvPr>
            <p:ph type="title"/>
          </p:nvPr>
        </p:nvSpPr>
        <p:spPr/>
        <p:txBody>
          <a:bodyPr/>
          <a:lstStyle/>
          <a:p>
            <a:r>
              <a:rPr lang="en-US" dirty="0"/>
              <a:t>Emotional Intelligence </a:t>
            </a:r>
          </a:p>
        </p:txBody>
      </p:sp>
      <p:sp>
        <p:nvSpPr>
          <p:cNvPr id="3" name="Content Placeholder 2">
            <a:extLst>
              <a:ext uri="{FF2B5EF4-FFF2-40B4-BE49-F238E27FC236}">
                <a16:creationId xmlns:a16="http://schemas.microsoft.com/office/drawing/2014/main" id="{29002308-EF05-8044-8F03-AB045630A462}"/>
              </a:ext>
            </a:extLst>
          </p:cNvPr>
          <p:cNvSpPr>
            <a:spLocks noGrp="1"/>
          </p:cNvSpPr>
          <p:nvPr>
            <p:ph idx="1"/>
          </p:nvPr>
        </p:nvSpPr>
        <p:spPr>
          <a:xfrm>
            <a:off x="713795" y="2338805"/>
            <a:ext cx="9643729" cy="4254500"/>
          </a:xfrm>
        </p:spPr>
        <p:txBody>
          <a:bodyPr>
            <a:normAutofit fontScale="92500"/>
          </a:bodyPr>
          <a:lstStyle/>
          <a:p>
            <a:r>
              <a:rPr lang="en-US" dirty="0"/>
              <a:t>Emotions—for the most part negative—play a central role in every social conflict. Conflict management therefore means, heeding, assessing and managing emotions. A successful conflict manager needs what is referred to as “emotional intelligence”. </a:t>
            </a:r>
          </a:p>
          <a:p>
            <a:r>
              <a:rPr lang="en-US" dirty="0"/>
              <a:t>The concept of emotional intelligence2 consists of five aspects: self-awareness, self-regulation, empathy, social skills and motivation </a:t>
            </a:r>
          </a:p>
          <a:p>
            <a:endParaRPr lang="en-US" dirty="0"/>
          </a:p>
        </p:txBody>
      </p:sp>
    </p:spTree>
    <p:extLst>
      <p:ext uri="{BB962C8B-B14F-4D97-AF65-F5344CB8AC3E}">
        <p14:creationId xmlns:p14="http://schemas.microsoft.com/office/powerpoint/2010/main" val="11599429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C913-53AE-D84F-A77F-D6D2D5B820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002308-EF05-8044-8F03-AB045630A462}"/>
              </a:ext>
            </a:extLst>
          </p:cNvPr>
          <p:cNvSpPr>
            <a:spLocks noGrp="1"/>
          </p:cNvSpPr>
          <p:nvPr>
            <p:ph idx="1"/>
          </p:nvPr>
        </p:nvSpPr>
        <p:spPr>
          <a:xfrm>
            <a:off x="457200" y="2603500"/>
            <a:ext cx="11261558" cy="4254500"/>
          </a:xfrm>
        </p:spPr>
        <p:txBody>
          <a:bodyPr>
            <a:normAutofit fontScale="85000" lnSpcReduction="20000"/>
          </a:bodyPr>
          <a:lstStyle/>
          <a:p>
            <a:r>
              <a:rPr lang="en-US" dirty="0"/>
              <a:t> Self-awareness</a:t>
            </a:r>
          </a:p>
          <a:p>
            <a:pPr marL="0" indent="0">
              <a:buNone/>
            </a:pPr>
            <a:r>
              <a:rPr lang="en-US" dirty="0"/>
              <a:t>The ability to be aware of one’s own feelings and moods and of what is driving them. It also means possessing a realistic assessment of one’s own capabilities, as well as confidence in oneself. </a:t>
            </a:r>
          </a:p>
          <a:p>
            <a:r>
              <a:rPr lang="en-US" dirty="0"/>
              <a:t>–  Self-regulation </a:t>
            </a:r>
          </a:p>
          <a:p>
            <a:pPr marL="0" indent="0">
              <a:buNone/>
            </a:pPr>
            <a:r>
              <a:rPr lang="en-US" dirty="0"/>
              <a:t>The expertise to be able to deal with emotions in a way that facilitates accomplishing the task at hand. It also includes the ability to defer gratification to pursue a goal, and being able to bounce back from emotional strain. </a:t>
            </a:r>
          </a:p>
          <a:p>
            <a:endParaRPr lang="en-US" dirty="0"/>
          </a:p>
        </p:txBody>
      </p:sp>
    </p:spTree>
    <p:extLst>
      <p:ext uri="{BB962C8B-B14F-4D97-AF65-F5344CB8AC3E}">
        <p14:creationId xmlns:p14="http://schemas.microsoft.com/office/powerpoint/2010/main" val="16981160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76944-19ED-5D41-9F3B-A3186EF449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74CE154-CC92-2A4F-A91F-1DCC1F496938}"/>
              </a:ext>
            </a:extLst>
          </p:cNvPr>
          <p:cNvSpPr>
            <a:spLocks noGrp="1"/>
          </p:cNvSpPr>
          <p:nvPr>
            <p:ph idx="1"/>
          </p:nvPr>
        </p:nvSpPr>
        <p:spPr>
          <a:xfrm>
            <a:off x="890260" y="2579437"/>
            <a:ext cx="10684120" cy="4013868"/>
          </a:xfrm>
        </p:spPr>
        <p:txBody>
          <a:bodyPr>
            <a:normAutofit fontScale="55000" lnSpcReduction="20000"/>
          </a:bodyPr>
          <a:lstStyle/>
          <a:p>
            <a:r>
              <a:rPr lang="en-US" dirty="0"/>
              <a:t>–  Motivation</a:t>
            </a:r>
          </a:p>
          <a:p>
            <a:pPr marL="0" indent="0">
              <a:buNone/>
            </a:pPr>
            <a:r>
              <a:rPr lang="en-US" dirty="0"/>
              <a:t>Striving to reach a goal, to improve oneself and not to give up in the face of setbacks and frustration. </a:t>
            </a:r>
          </a:p>
          <a:p>
            <a:r>
              <a:rPr lang="en-US" dirty="0"/>
              <a:t>–  Empathy </a:t>
            </a:r>
          </a:p>
          <a:p>
            <a:pPr marL="0" indent="0">
              <a:buNone/>
            </a:pPr>
            <a:r>
              <a:rPr lang="en-US" dirty="0"/>
              <a:t>This is considered to be the development of a sense of what others are feeling and the ability to put oneself in their shoes, as well as the fostering of personal contact and close coordination with many different types of people. </a:t>
            </a:r>
          </a:p>
          <a:p>
            <a:r>
              <a:rPr lang="en-US" dirty="0"/>
              <a:t>–  Social skills</a:t>
            </a:r>
          </a:p>
          <a:p>
            <a:pPr marL="0" indent="0">
              <a:buNone/>
            </a:pPr>
            <a:r>
              <a:rPr lang="en-US" dirty="0"/>
              <a:t>The expertise to comprehend social situations and networks of relationships, to deal with the emotions involved in relationships in a considered way and to smoothly interact with others. This encompasses sophisticated communication skills as well as the ability to persuade and to lead, to negotiate and to mediate in arguments. </a:t>
            </a:r>
          </a:p>
          <a:p>
            <a:endParaRPr lang="en-US" dirty="0"/>
          </a:p>
        </p:txBody>
      </p:sp>
    </p:spTree>
    <p:extLst>
      <p:ext uri="{BB962C8B-B14F-4D97-AF65-F5344CB8AC3E}">
        <p14:creationId xmlns:p14="http://schemas.microsoft.com/office/powerpoint/2010/main" val="38041647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76944-19ED-5D41-9F3B-A3186EF449D6}"/>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8FACF6DF-BC02-EE4D-8443-4B2EA8CA55D2}"/>
              </a:ext>
            </a:extLst>
          </p:cNvPr>
          <p:cNvPicPr>
            <a:picLocks noGrp="1" noChangeAspect="1"/>
          </p:cNvPicPr>
          <p:nvPr>
            <p:ph idx="1"/>
          </p:nvPr>
        </p:nvPicPr>
        <p:blipFill>
          <a:blip r:embed="rId2"/>
          <a:stretch>
            <a:fillRect/>
          </a:stretch>
        </p:blipFill>
        <p:spPr>
          <a:xfrm>
            <a:off x="2101056" y="3054350"/>
            <a:ext cx="6934200" cy="2514600"/>
          </a:xfrm>
        </p:spPr>
      </p:pic>
    </p:spTree>
    <p:extLst>
      <p:ext uri="{BB962C8B-B14F-4D97-AF65-F5344CB8AC3E}">
        <p14:creationId xmlns:p14="http://schemas.microsoft.com/office/powerpoint/2010/main" val="3078661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77500" lnSpcReduction="20000"/>
          </a:bodyPr>
          <a:lstStyle/>
          <a:p>
            <a:r>
              <a:rPr lang="en-US" dirty="0"/>
              <a:t>“My motives are noble and good”</a:t>
            </a:r>
            <a:br>
              <a:rPr lang="en-US" dirty="0"/>
            </a:br>
            <a:r>
              <a:rPr lang="en-US" dirty="0"/>
              <a:t>As we ourselves are supposedly only acting out of respectable motives, this </a:t>
            </a:r>
          </a:p>
          <a:p>
            <a:r>
              <a:rPr lang="en-US" dirty="0"/>
              <a:t>prompts us to attribute ignoble and reprehensible motives to the opponent. The ways in which the opponent is different, the “incomprehensible </a:t>
            </a:r>
            <a:r>
              <a:rPr lang="en-US" dirty="0" err="1"/>
              <a:t>behaviour</a:t>
            </a:r>
            <a:r>
              <a:rPr lang="en-US" dirty="0"/>
              <a:t>”, tends to be interpreted negatively. Therefore, continuing the conflict is “for a good cause”. This aspect is also referred to as “incorrect motive attribution”. </a:t>
            </a:r>
          </a:p>
          <a:p>
            <a:endParaRPr lang="en-US" dirty="0"/>
          </a:p>
        </p:txBody>
      </p:sp>
    </p:spTree>
    <p:extLst>
      <p:ext uri="{BB962C8B-B14F-4D97-AF65-F5344CB8AC3E}">
        <p14:creationId xmlns:p14="http://schemas.microsoft.com/office/powerpoint/2010/main" val="4133033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77500" lnSpcReduction="20000"/>
          </a:bodyPr>
          <a:lstStyle/>
          <a:p>
            <a:r>
              <a:rPr lang="en-US" dirty="0"/>
              <a:t>–  “I’ll pay that back in kind”</a:t>
            </a:r>
            <a:br>
              <a:rPr lang="en-US" dirty="0"/>
            </a:br>
            <a:r>
              <a:rPr lang="en-US" dirty="0"/>
              <a:t>We want to “repay” the injustice suffered. The opponent should suffer in the </a:t>
            </a:r>
          </a:p>
          <a:p>
            <a:r>
              <a:rPr lang="en-US" dirty="0"/>
              <a:t>same way we have. In the process it is overlooked that as a rule we are neither able to see nor feel the “suffering” of the opponent, let alone to comprehend it. The action we feel is reasonable is therefore perceived by the other party as excessive and as further aggression. That way the destructive pattern of action and reaction continues. </a:t>
            </a:r>
          </a:p>
          <a:p>
            <a:endParaRPr lang="en-US" dirty="0"/>
          </a:p>
        </p:txBody>
      </p:sp>
    </p:spTree>
    <p:extLst>
      <p:ext uri="{BB962C8B-B14F-4D97-AF65-F5344CB8AC3E}">
        <p14:creationId xmlns:p14="http://schemas.microsoft.com/office/powerpoint/2010/main" val="400596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70000" lnSpcReduction="20000"/>
          </a:bodyPr>
          <a:lstStyle/>
          <a:p>
            <a:r>
              <a:rPr lang="en-US" dirty="0"/>
              <a:t>Sunk costs”</a:t>
            </a:r>
            <a:br>
              <a:rPr lang="en-US" dirty="0"/>
            </a:br>
            <a:r>
              <a:rPr lang="en-US" dirty="0"/>
              <a:t>The more time and effort has been invested in the conflict, the more difficult it </a:t>
            </a:r>
          </a:p>
          <a:p>
            <a:r>
              <a:rPr lang="en-US" dirty="0"/>
              <a:t>becomes for us to admit we are on the wrong track. The higher the mountain of resources employed, the more it obscures reasonable solutions. Each further investment in the conflict appears small in light of the efforts already made, and the fear of loss of face increases. And perhaps—we think—there will be victory over the adversary after all. </a:t>
            </a:r>
          </a:p>
          <a:p>
            <a:endParaRPr lang="en-US" dirty="0"/>
          </a:p>
          <a:p>
            <a:endParaRPr lang="en-US" dirty="0"/>
          </a:p>
        </p:txBody>
      </p:sp>
    </p:spTree>
    <p:extLst>
      <p:ext uri="{BB962C8B-B14F-4D97-AF65-F5344CB8AC3E}">
        <p14:creationId xmlns:p14="http://schemas.microsoft.com/office/powerpoint/2010/main" val="2397233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r>
              <a:rPr lang="en-US" dirty="0"/>
              <a:t>Which Forms of Communication Cause Conflicts to Escalate? </a:t>
            </a:r>
            <a:br>
              <a:rPr lang="en-US" dirty="0"/>
            </a:br>
            <a:endParaRPr lang="en-US" dirty="0"/>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70000" lnSpcReduction="20000"/>
          </a:bodyPr>
          <a:lstStyle/>
          <a:p>
            <a:r>
              <a:rPr lang="en-US" dirty="0"/>
              <a:t>Some of these forms of communication are: Not listening (while at the same time thinking about one’s own reply), interrupting, using arguments that have nothing to do with what was previously said, reproaches or insults, switching levels (e.g. reacting emotionally to an objective argument or vice versa), asking polar questions (for example “yes-no questions”), making fun of the other person, deliberately misunderstanding and twisting the arguments of the other party, bring- </a:t>
            </a:r>
            <a:r>
              <a:rPr lang="en-US" dirty="0" err="1"/>
              <a:t>ing</a:t>
            </a:r>
            <a:r>
              <a:rPr lang="en-US" dirty="0"/>
              <a:t> up (negative) past events, using put-downs, etc. </a:t>
            </a:r>
          </a:p>
          <a:p>
            <a:pPr marL="0" indent="0">
              <a:buNone/>
            </a:pPr>
            <a:endParaRPr lang="en-US" dirty="0"/>
          </a:p>
        </p:txBody>
      </p:sp>
    </p:spTree>
    <p:extLst>
      <p:ext uri="{BB962C8B-B14F-4D97-AF65-F5344CB8AC3E}">
        <p14:creationId xmlns:p14="http://schemas.microsoft.com/office/powerpoint/2010/main" val="2396175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FC40-1ED4-824B-B7B4-9ABEC5D413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5C94BC-AF0C-6348-9F86-05893852DA98}"/>
              </a:ext>
            </a:extLst>
          </p:cNvPr>
          <p:cNvSpPr>
            <a:spLocks noGrp="1"/>
          </p:cNvSpPr>
          <p:nvPr>
            <p:ph idx="1"/>
          </p:nvPr>
        </p:nvSpPr>
        <p:spPr/>
        <p:txBody>
          <a:bodyPr>
            <a:normAutofit fontScale="85000" lnSpcReduction="10000"/>
          </a:bodyPr>
          <a:lstStyle/>
          <a:p>
            <a:r>
              <a:rPr lang="en-US" dirty="0"/>
              <a:t>These patterns of communication do have a price. The relationship to the other party becomes damaged or gets destroyed. </a:t>
            </a:r>
          </a:p>
          <a:p>
            <a:r>
              <a:rPr lang="en-US" dirty="0"/>
              <a:t>Deliberate usage of negative discussion techniques is only responsible for a fraction of conflicts. Most problems are caused by unconscious or unthinking usage of common patterns of communication1: </a:t>
            </a:r>
          </a:p>
          <a:p>
            <a:endParaRPr lang="en-US" dirty="0"/>
          </a:p>
        </p:txBody>
      </p:sp>
    </p:spTree>
    <p:extLst>
      <p:ext uri="{BB962C8B-B14F-4D97-AF65-F5344CB8AC3E}">
        <p14:creationId xmlns:p14="http://schemas.microsoft.com/office/powerpoint/2010/main" val="1666166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Purple">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Lecture Purple" id="{B6DDE1A6-0016-FE4F-96D3-8D458FC4AA73}" vid="{7A9E5324-4B12-254D-8F54-7B189377B656}"/>
    </a:ext>
  </a:extLst>
</a:theme>
</file>

<file path=docProps/app.xml><?xml version="1.0" encoding="utf-8"?>
<Properties xmlns="http://schemas.openxmlformats.org/officeDocument/2006/extended-properties" xmlns:vt="http://schemas.openxmlformats.org/officeDocument/2006/docPropsVTypes">
  <Template>Lecture Purple</Template>
  <TotalTime>1336</TotalTime>
  <Words>2379</Words>
  <Application>Microsoft Macintosh PowerPoint</Application>
  <PresentationFormat>Widescreen</PresentationFormat>
  <Paragraphs>108</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Times New Roman</vt:lpstr>
      <vt:lpstr>Wingdings 3</vt:lpstr>
      <vt:lpstr>Lecture Purple</vt:lpstr>
      <vt:lpstr>Conflict: Lecture 6</vt:lpstr>
      <vt:lpstr>Tensions Often Turn into Real Conflicts  </vt:lpstr>
      <vt:lpstr>PowerPoint Presentation</vt:lpstr>
      <vt:lpstr>PowerPoint Presentation</vt:lpstr>
      <vt:lpstr>PowerPoint Presentation</vt:lpstr>
      <vt:lpstr>PowerPoint Presentation</vt:lpstr>
      <vt:lpstr>PowerPoint Presentation</vt:lpstr>
      <vt:lpstr>Which Forms of Communication Cause Conflicts to Escalate?  </vt:lpstr>
      <vt:lpstr>PowerPoint Presentation</vt:lpstr>
      <vt:lpstr>Assessments  </vt:lpstr>
      <vt:lpstr>Consolation  </vt:lpstr>
      <vt:lpstr>Psychoanalysis  </vt:lpstr>
      <vt:lpstr>Derision  </vt:lpstr>
      <vt:lpstr>Asking inappropriate questions  </vt:lpstr>
      <vt:lpstr>Orders  </vt:lpstr>
      <vt:lpstr>Intimidation  </vt:lpstr>
      <vt:lpstr>Giving advice  </vt:lpstr>
      <vt:lpstr>Being vague  </vt:lpstr>
      <vt:lpstr>Withholding information  </vt:lpstr>
      <vt:lpstr>Which Discussion Techniques Defuse Conflicts?  </vt:lpstr>
      <vt:lpstr>PowerPoint Presentation</vt:lpstr>
      <vt:lpstr>PowerPoint Presentation</vt:lpstr>
      <vt:lpstr>PowerPoint Presentation</vt:lpstr>
      <vt:lpstr>Active Listening  </vt:lpstr>
      <vt:lpstr>PowerPoint Presentation</vt:lpstr>
      <vt:lpstr>PowerPoint Presentation</vt:lpstr>
      <vt:lpstr>Paraphrasing  </vt:lpstr>
      <vt:lpstr>PowerPoint Presentation</vt:lpstr>
      <vt:lpstr>I-Messages  </vt:lpstr>
      <vt:lpstr>PowerPoint Presentation</vt:lpstr>
      <vt:lpstr>Meta-dialogue  </vt:lpstr>
      <vt:lpstr>PowerPoint Presentation</vt:lpstr>
      <vt:lpstr>PowerPoint Presentation</vt:lpstr>
      <vt:lpstr>Goal Orientation </vt:lpstr>
      <vt:lpstr>PowerPoint Presentation</vt:lpstr>
      <vt:lpstr>PowerPoint Presentation</vt:lpstr>
      <vt:lpstr>Change of Perspective  </vt:lpstr>
      <vt:lpstr>PowerPoint Presentation</vt:lpstr>
      <vt:lpstr>Feedback  </vt:lpstr>
      <vt:lpstr>PowerPoint Presentation</vt:lpstr>
      <vt:lpstr>When you give feedback, don’t forget to bear the following basic rules in mind:  </vt:lpstr>
      <vt:lpstr>Reformulation  </vt:lpstr>
      <vt:lpstr>PowerPoint Presentation</vt:lpstr>
      <vt:lpstr>PowerPoint Presentation</vt:lpstr>
      <vt:lpstr>Emotional Intelligence </vt:lpstr>
      <vt:lpstr>PowerPoint Presentation</vt:lpstr>
      <vt:lpstr>PowerPoint Presentation</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Lecture 6</dc:title>
  <dc:creator>Oeshwik Ahmed</dc:creator>
  <cp:lastModifiedBy>Oeshwik Ahmed</cp:lastModifiedBy>
  <cp:revision>4</cp:revision>
  <dcterms:created xsi:type="dcterms:W3CDTF">2018-05-08T12:40:58Z</dcterms:created>
  <dcterms:modified xsi:type="dcterms:W3CDTF">2018-05-09T10:57:17Z</dcterms:modified>
</cp:coreProperties>
</file>