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43"/>
  </p:normalViewPr>
  <p:slideViewPr>
    <p:cSldViewPr snapToGrid="0" snapToObjects="1">
      <p:cViewPr varScale="1">
        <p:scale>
          <a:sx n="54" d="100"/>
          <a:sy n="54" d="100"/>
        </p:scale>
        <p:origin x="216" y="17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FEFD2EEF-E838-5647-ABC7-BF626E11419B}" type="datetimeFigureOut">
              <a:rPr lang="en-US" smtClean="0"/>
              <a:t>5/8/18</a:t>
            </a:fld>
            <a:endParaRPr lang="en-US"/>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0412EFCD-CE6C-AC47-8C95-74BCA7F63328}" type="slidenum">
              <a:rPr lang="en-US" smtClean="0"/>
              <a:t>‹#›</a:t>
            </a:fld>
            <a:endParaRPr lang="en-US"/>
          </a:p>
        </p:txBody>
      </p:sp>
    </p:spTree>
    <p:extLst>
      <p:ext uri="{BB962C8B-B14F-4D97-AF65-F5344CB8AC3E}">
        <p14:creationId xmlns:p14="http://schemas.microsoft.com/office/powerpoint/2010/main" val="25521851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FEFD2EEF-E838-5647-ABC7-BF626E11419B}" type="datetimeFigureOut">
              <a:rPr lang="en-US" smtClean="0"/>
              <a:t>5/8/18</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0412EFCD-CE6C-AC47-8C95-74BCA7F63328}" type="slidenum">
              <a:rPr lang="en-US" smtClean="0"/>
              <a:t>‹#›</a:t>
            </a:fld>
            <a:endParaRPr lang="en-US"/>
          </a:p>
        </p:txBody>
      </p:sp>
    </p:spTree>
    <p:extLst>
      <p:ext uri="{BB962C8B-B14F-4D97-AF65-F5344CB8AC3E}">
        <p14:creationId xmlns:p14="http://schemas.microsoft.com/office/powerpoint/2010/main" val="15229573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FEFD2EEF-E838-5647-ABC7-BF626E11419B}" type="datetimeFigureOut">
              <a:rPr lang="en-US" smtClean="0"/>
              <a:t>5/8/18</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0412EFCD-CE6C-AC47-8C95-74BCA7F63328}" type="slidenum">
              <a:rPr lang="en-US" smtClean="0"/>
              <a:t>‹#›</a:t>
            </a:fld>
            <a:endParaRPr lang="en-US"/>
          </a:p>
        </p:txBody>
      </p:sp>
    </p:spTree>
    <p:extLst>
      <p:ext uri="{BB962C8B-B14F-4D97-AF65-F5344CB8AC3E}">
        <p14:creationId xmlns:p14="http://schemas.microsoft.com/office/powerpoint/2010/main" val="33293405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FEFD2EEF-E838-5647-ABC7-BF626E11419B}" type="datetimeFigureOut">
              <a:rPr lang="en-US" smtClean="0"/>
              <a:t>5/8/18</a:t>
            </a:fld>
            <a:endParaRPr lang="en-US"/>
          </a:p>
        </p:txBody>
      </p:sp>
      <p:sp>
        <p:nvSpPr>
          <p:cNvPr id="5" name="Footer Placeholder 4"/>
          <p:cNvSpPr>
            <a:spLocks noGrp="1"/>
          </p:cNvSpPr>
          <p:nvPr>
            <p:ph type="ftr" sz="quarter" idx="11"/>
          </p:nvPr>
        </p:nvSpPr>
        <p:spPr/>
        <p:txBody>
          <a:bodyPr/>
          <a:lstStyle/>
          <a:p>
            <a:endParaRPr lang="en-US"/>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0412EFCD-CE6C-AC47-8C95-74BCA7F63328}" type="slidenum">
              <a:rPr lang="en-US" smtClean="0"/>
              <a:t>‹#›</a:t>
            </a:fld>
            <a:endParaRPr lang="en-US"/>
          </a:p>
        </p:txBody>
      </p:sp>
    </p:spTree>
    <p:extLst>
      <p:ext uri="{BB962C8B-B14F-4D97-AF65-F5344CB8AC3E}">
        <p14:creationId xmlns:p14="http://schemas.microsoft.com/office/powerpoint/2010/main" val="19321159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EFD2EEF-E838-5647-ABC7-BF626E11419B}" type="datetimeFigureOut">
              <a:rPr lang="en-US" smtClean="0"/>
              <a:t>5/8/18</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0412EFCD-CE6C-AC47-8C95-74BCA7F63328}" type="slidenum">
              <a:rPr lang="en-US" smtClean="0"/>
              <a:t>‹#›</a:t>
            </a:fld>
            <a:endParaRPr lang="en-US"/>
          </a:p>
        </p:txBody>
      </p:sp>
    </p:spTree>
    <p:extLst>
      <p:ext uri="{BB962C8B-B14F-4D97-AF65-F5344CB8AC3E}">
        <p14:creationId xmlns:p14="http://schemas.microsoft.com/office/powerpoint/2010/main" val="41295684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EFD2EEF-E838-5647-ABC7-BF626E11419B}" type="datetimeFigureOut">
              <a:rPr lang="en-US" smtClean="0"/>
              <a:t>5/8/18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12EFCD-CE6C-AC47-8C95-74BCA7F63328}" type="slidenum">
              <a:rPr lang="en-US" smtClean="0"/>
              <a:t>‹#›</a:t>
            </a:fld>
            <a:endParaRPr lang="en-US"/>
          </a:p>
        </p:txBody>
      </p:sp>
    </p:spTree>
    <p:extLst>
      <p:ext uri="{BB962C8B-B14F-4D97-AF65-F5344CB8AC3E}">
        <p14:creationId xmlns:p14="http://schemas.microsoft.com/office/powerpoint/2010/main" val="39067007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EFD2EEF-E838-5647-ABC7-BF626E11419B}" type="datetimeFigureOut">
              <a:rPr lang="en-US" smtClean="0"/>
              <a:t>5/8/18</a:t>
            </a:fld>
            <a:endParaRPr lang="en-US"/>
          </a:p>
        </p:txBody>
      </p:sp>
      <p:sp>
        <p:nvSpPr>
          <p:cNvPr id="8" name="Footer Placeholder 7"/>
          <p:cNvSpPr>
            <a:spLocks noGrp="1"/>
          </p:cNvSpPr>
          <p:nvPr>
            <p:ph type="ftr" sz="quarter" idx="11"/>
          </p:nvPr>
        </p:nvSpPr>
        <p:spPr>
          <a:xfrm>
            <a:off x="561111" y="6391838"/>
            <a:ext cx="3644282" cy="304801"/>
          </a:xfrm>
        </p:spPr>
        <p:txBody>
          <a:bodyPr/>
          <a:lstStyle/>
          <a:p>
            <a:endParaRPr lang="en-US"/>
          </a:p>
        </p:txBody>
      </p:sp>
      <p:sp>
        <p:nvSpPr>
          <p:cNvPr id="9" name="Slide Number Placeholder 8"/>
          <p:cNvSpPr>
            <a:spLocks noGrp="1"/>
          </p:cNvSpPr>
          <p:nvPr>
            <p:ph type="sldNum" sz="quarter" idx="12"/>
          </p:nvPr>
        </p:nvSpPr>
        <p:spPr/>
        <p:txBody>
          <a:bodyPr/>
          <a:lstStyle/>
          <a:p>
            <a:fld id="{0412EFCD-CE6C-AC47-8C95-74BCA7F63328}" type="slidenum">
              <a:rPr lang="en-US" smtClean="0"/>
              <a:t>‹#›</a:t>
            </a:fld>
            <a:endParaRPr lang="en-US"/>
          </a:p>
        </p:txBody>
      </p:sp>
    </p:spTree>
    <p:extLst>
      <p:ext uri="{BB962C8B-B14F-4D97-AF65-F5344CB8AC3E}">
        <p14:creationId xmlns:p14="http://schemas.microsoft.com/office/powerpoint/2010/main" val="22560721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FEFD2EEF-E838-5647-ABC7-BF626E11419B}" type="datetimeFigureOut">
              <a:rPr lang="en-US" smtClean="0"/>
              <a:t>5/8/18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12EFCD-CE6C-AC47-8C95-74BCA7F63328}" type="slidenum">
              <a:rPr lang="en-US" smtClean="0"/>
              <a:t>‹#›</a:t>
            </a:fld>
            <a:endParaRPr lang="en-US"/>
          </a:p>
        </p:txBody>
      </p:sp>
    </p:spTree>
    <p:extLst>
      <p:ext uri="{BB962C8B-B14F-4D97-AF65-F5344CB8AC3E}">
        <p14:creationId xmlns:p14="http://schemas.microsoft.com/office/powerpoint/2010/main" val="15479019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FEFD2EEF-E838-5647-ABC7-BF626E11419B}" type="datetimeFigureOut">
              <a:rPr lang="en-US" smtClean="0"/>
              <a:t>5/8/18</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0412EFCD-CE6C-AC47-8C95-74BCA7F63328}" type="slidenum">
              <a:rPr lang="en-US" smtClean="0"/>
              <a:t>‹#›</a:t>
            </a:fld>
            <a:endParaRPr lang="en-US"/>
          </a:p>
        </p:txBody>
      </p:sp>
    </p:spTree>
    <p:extLst>
      <p:ext uri="{BB962C8B-B14F-4D97-AF65-F5344CB8AC3E}">
        <p14:creationId xmlns:p14="http://schemas.microsoft.com/office/powerpoint/2010/main" val="61712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lvl1pPr>
              <a:defRPr sz="3600"/>
            </a:lvl1pPr>
            <a:lvl2pPr>
              <a:defRPr sz="3400"/>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EFD2EEF-E838-5647-ABC7-BF626E11419B}" type="datetimeFigureOut">
              <a:rPr lang="en-US" smtClean="0"/>
              <a:t>5/8/18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12EFCD-CE6C-AC47-8C95-74BCA7F63328}" type="slidenum">
              <a:rPr lang="en-US" smtClean="0"/>
              <a:t>‹#›</a:t>
            </a:fld>
            <a:endParaRPr lang="en-US"/>
          </a:p>
        </p:txBody>
      </p:sp>
    </p:spTree>
    <p:extLst>
      <p:ext uri="{BB962C8B-B14F-4D97-AF65-F5344CB8AC3E}">
        <p14:creationId xmlns:p14="http://schemas.microsoft.com/office/powerpoint/2010/main" val="27129967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EFD2EEF-E838-5647-ABC7-BF626E11419B}" type="datetimeFigureOut">
              <a:rPr lang="en-US" smtClean="0"/>
              <a:t>5/8/18</a:t>
            </a:fld>
            <a:endParaRPr lang="en-US"/>
          </a:p>
        </p:txBody>
      </p:sp>
      <p:sp>
        <p:nvSpPr>
          <p:cNvPr id="5" name="Footer Placeholder 4"/>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0412EFCD-CE6C-AC47-8C95-74BCA7F63328}" type="slidenum">
              <a:rPr lang="en-US" smtClean="0"/>
              <a:t>‹#›</a:t>
            </a:fld>
            <a:endParaRPr lang="en-US"/>
          </a:p>
        </p:txBody>
      </p:sp>
    </p:spTree>
    <p:extLst>
      <p:ext uri="{BB962C8B-B14F-4D97-AF65-F5344CB8AC3E}">
        <p14:creationId xmlns:p14="http://schemas.microsoft.com/office/powerpoint/2010/main" val="18628562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EFD2EEF-E838-5647-ABC7-BF626E11419B}" type="datetimeFigureOut">
              <a:rPr lang="en-US" smtClean="0"/>
              <a:t>5/8/18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12EFCD-CE6C-AC47-8C95-74BCA7F63328}" type="slidenum">
              <a:rPr lang="en-US" smtClean="0"/>
              <a:t>‹#›</a:t>
            </a:fld>
            <a:endParaRPr lang="en-US"/>
          </a:p>
        </p:txBody>
      </p:sp>
    </p:spTree>
    <p:extLst>
      <p:ext uri="{BB962C8B-B14F-4D97-AF65-F5344CB8AC3E}">
        <p14:creationId xmlns:p14="http://schemas.microsoft.com/office/powerpoint/2010/main" val="10457541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EFD2EEF-E838-5647-ABC7-BF626E11419B}" type="datetimeFigureOut">
              <a:rPr lang="en-US" smtClean="0"/>
              <a:t>5/8/18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12EFCD-CE6C-AC47-8C95-74BCA7F63328}" type="slidenum">
              <a:rPr lang="en-US" smtClean="0"/>
              <a:t>‹#›</a:t>
            </a:fld>
            <a:endParaRPr lang="en-US"/>
          </a:p>
        </p:txBody>
      </p:sp>
    </p:spTree>
    <p:extLst>
      <p:ext uri="{BB962C8B-B14F-4D97-AF65-F5344CB8AC3E}">
        <p14:creationId xmlns:p14="http://schemas.microsoft.com/office/powerpoint/2010/main" val="15132181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EFD2EEF-E838-5647-ABC7-BF626E11419B}" type="datetimeFigureOut">
              <a:rPr lang="en-US" smtClean="0"/>
              <a:t>5/8/18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12EFCD-CE6C-AC47-8C95-74BCA7F63328}" type="slidenum">
              <a:rPr lang="en-US" smtClean="0"/>
              <a:t>‹#›</a:t>
            </a:fld>
            <a:endParaRPr lang="en-US"/>
          </a:p>
        </p:txBody>
      </p:sp>
    </p:spTree>
    <p:extLst>
      <p:ext uri="{BB962C8B-B14F-4D97-AF65-F5344CB8AC3E}">
        <p14:creationId xmlns:p14="http://schemas.microsoft.com/office/powerpoint/2010/main" val="33540121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FD2EEF-E838-5647-ABC7-BF626E11419B}" type="datetimeFigureOut">
              <a:rPr lang="en-US" smtClean="0"/>
              <a:t>5/8/18</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0412EFCD-CE6C-AC47-8C95-74BCA7F63328}" type="slidenum">
              <a:rPr lang="en-US" smtClean="0"/>
              <a:t>‹#›</a:t>
            </a:fld>
            <a:endParaRPr lang="en-US"/>
          </a:p>
        </p:txBody>
      </p:sp>
    </p:spTree>
    <p:extLst>
      <p:ext uri="{BB962C8B-B14F-4D97-AF65-F5344CB8AC3E}">
        <p14:creationId xmlns:p14="http://schemas.microsoft.com/office/powerpoint/2010/main" val="38658467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FEFD2EEF-E838-5647-ABC7-BF626E11419B}" type="datetimeFigureOut">
              <a:rPr lang="en-US" smtClean="0"/>
              <a:t>5/8/18</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0412EFCD-CE6C-AC47-8C95-74BCA7F63328}" type="slidenum">
              <a:rPr lang="en-US" smtClean="0"/>
              <a:t>‹#›</a:t>
            </a:fld>
            <a:endParaRPr lang="en-US"/>
          </a:p>
        </p:txBody>
      </p:sp>
    </p:spTree>
    <p:extLst>
      <p:ext uri="{BB962C8B-B14F-4D97-AF65-F5344CB8AC3E}">
        <p14:creationId xmlns:p14="http://schemas.microsoft.com/office/powerpoint/2010/main" val="8589750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FEFD2EEF-E838-5647-ABC7-BF626E11419B}" type="datetimeFigureOut">
              <a:rPr lang="en-US" smtClean="0"/>
              <a:t>5/8/18</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0412EFCD-CE6C-AC47-8C95-74BCA7F63328}" type="slidenum">
              <a:rPr lang="en-US" smtClean="0"/>
              <a:t>‹#›</a:t>
            </a:fld>
            <a:endParaRPr lang="en-US"/>
          </a:p>
        </p:txBody>
      </p:sp>
    </p:spTree>
    <p:extLst>
      <p:ext uri="{BB962C8B-B14F-4D97-AF65-F5344CB8AC3E}">
        <p14:creationId xmlns:p14="http://schemas.microsoft.com/office/powerpoint/2010/main" val="20856596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FEFD2EEF-E838-5647-ABC7-BF626E11419B}" type="datetimeFigureOut">
              <a:rPr lang="en-US" smtClean="0"/>
              <a:t>5/8/18</a:t>
            </a:fld>
            <a:endParaRPr lang="en-US"/>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0412EFCD-CE6C-AC47-8C95-74BCA7F63328}" type="slidenum">
              <a:rPr lang="en-US" smtClean="0"/>
              <a:t>‹#›</a:t>
            </a:fld>
            <a:endParaRPr lang="en-US"/>
          </a:p>
        </p:txBody>
      </p:sp>
    </p:spTree>
    <p:extLst>
      <p:ext uri="{BB962C8B-B14F-4D97-AF65-F5344CB8AC3E}">
        <p14:creationId xmlns:p14="http://schemas.microsoft.com/office/powerpoint/2010/main" val="30820544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32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28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26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24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2200" b="0" i="0" kern="1200" baseline="-250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DF4D7-55F7-4A4E-938B-5C00D7E959AE}"/>
              </a:ext>
            </a:extLst>
          </p:cNvPr>
          <p:cNvSpPr>
            <a:spLocks noGrp="1"/>
          </p:cNvSpPr>
          <p:nvPr>
            <p:ph type="ctrTitle"/>
          </p:nvPr>
        </p:nvSpPr>
        <p:spPr/>
        <p:txBody>
          <a:bodyPr/>
          <a:lstStyle/>
          <a:p>
            <a:r>
              <a:rPr lang="en-US" dirty="0"/>
              <a:t>Conflict Management: Lecture 5</a:t>
            </a:r>
          </a:p>
        </p:txBody>
      </p:sp>
      <p:sp>
        <p:nvSpPr>
          <p:cNvPr id="3" name="Subtitle 2">
            <a:extLst>
              <a:ext uri="{FF2B5EF4-FFF2-40B4-BE49-F238E27FC236}">
                <a16:creationId xmlns:a16="http://schemas.microsoft.com/office/drawing/2014/main" id="{37E17B31-2011-AB4A-AAB2-B9F851F0CCD7}"/>
              </a:ext>
            </a:extLst>
          </p:cNvPr>
          <p:cNvSpPr>
            <a:spLocks noGrp="1"/>
          </p:cNvSpPr>
          <p:nvPr>
            <p:ph type="subTitle" idx="1"/>
          </p:nvPr>
        </p:nvSpPr>
        <p:spPr/>
        <p:txBody>
          <a:bodyPr/>
          <a:lstStyle/>
          <a:p>
            <a:r>
              <a:rPr lang="en-US" dirty="0"/>
              <a:t>Mediation</a:t>
            </a:r>
          </a:p>
        </p:txBody>
      </p:sp>
    </p:spTree>
    <p:extLst>
      <p:ext uri="{BB962C8B-B14F-4D97-AF65-F5344CB8AC3E}">
        <p14:creationId xmlns:p14="http://schemas.microsoft.com/office/powerpoint/2010/main" val="25801014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F621E-9533-0E44-90E6-167A5173881A}"/>
              </a:ext>
            </a:extLst>
          </p:cNvPr>
          <p:cNvSpPr>
            <a:spLocks noGrp="1"/>
          </p:cNvSpPr>
          <p:nvPr>
            <p:ph type="title"/>
          </p:nvPr>
        </p:nvSpPr>
        <p:spPr/>
        <p:txBody>
          <a:bodyPr/>
          <a:lstStyle/>
          <a:p>
            <a:r>
              <a:rPr lang="en-US" dirty="0"/>
              <a:t>Preliminary Talks </a:t>
            </a:r>
            <a:br>
              <a:rPr lang="en-US" dirty="0"/>
            </a:br>
            <a:endParaRPr lang="en-US" dirty="0"/>
          </a:p>
        </p:txBody>
      </p:sp>
      <p:sp>
        <p:nvSpPr>
          <p:cNvPr id="3" name="Content Placeholder 2">
            <a:extLst>
              <a:ext uri="{FF2B5EF4-FFF2-40B4-BE49-F238E27FC236}">
                <a16:creationId xmlns:a16="http://schemas.microsoft.com/office/drawing/2014/main" id="{8661C15C-AE69-7E4F-B113-2D58A90AC452}"/>
              </a:ext>
            </a:extLst>
          </p:cNvPr>
          <p:cNvSpPr>
            <a:spLocks noGrp="1"/>
          </p:cNvSpPr>
          <p:nvPr>
            <p:ph idx="1"/>
          </p:nvPr>
        </p:nvSpPr>
        <p:spPr/>
        <p:txBody>
          <a:bodyPr>
            <a:normAutofit fontScale="77500" lnSpcReduction="20000"/>
          </a:bodyPr>
          <a:lstStyle/>
          <a:p>
            <a:r>
              <a:rPr lang="en-US" dirty="0"/>
              <a:t>The first step is to conduct a one-on-one dialogue with each of the respective participants. It is risky to embark on the conflict resolution process without first obtaining an overview of the situation. The conflict landscape is often complex and the problems are frequently intertwined. As a conflict manager, you must isolate the situation, </a:t>
            </a:r>
            <a:r>
              <a:rPr lang="en-US" dirty="0" err="1"/>
              <a:t>analyse</a:t>
            </a:r>
            <a:r>
              <a:rPr lang="en-US" dirty="0"/>
              <a:t> the conflict, determine the prospects of success, and assess the willingness of the parties to engage in the process. </a:t>
            </a:r>
          </a:p>
          <a:p>
            <a:endParaRPr lang="en-US" dirty="0"/>
          </a:p>
        </p:txBody>
      </p:sp>
    </p:spTree>
    <p:extLst>
      <p:ext uri="{BB962C8B-B14F-4D97-AF65-F5344CB8AC3E}">
        <p14:creationId xmlns:p14="http://schemas.microsoft.com/office/powerpoint/2010/main" val="26732227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F621E-9533-0E44-90E6-167A5173881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661C15C-AE69-7E4F-B113-2D58A90AC452}"/>
              </a:ext>
            </a:extLst>
          </p:cNvPr>
          <p:cNvSpPr>
            <a:spLocks noGrp="1"/>
          </p:cNvSpPr>
          <p:nvPr>
            <p:ph idx="1"/>
          </p:nvPr>
        </p:nvSpPr>
        <p:spPr>
          <a:xfrm>
            <a:off x="553454" y="2286000"/>
            <a:ext cx="11213430" cy="5077326"/>
          </a:xfrm>
        </p:spPr>
        <p:txBody>
          <a:bodyPr>
            <a:normAutofit fontScale="70000" lnSpcReduction="20000"/>
          </a:bodyPr>
          <a:lstStyle/>
          <a:p>
            <a:pPr marL="0" indent="0">
              <a:buNone/>
            </a:pPr>
            <a:r>
              <a:rPr lang="en-US" dirty="0"/>
              <a:t>In the course of these one-on-one dialogues with the conflict parties, the following issues should be addressed: </a:t>
            </a:r>
          </a:p>
          <a:p>
            <a:pPr lvl="1"/>
            <a:r>
              <a:rPr lang="en-US" sz="3600" dirty="0"/>
              <a:t>–  Wherein lies the problem in the view of the respective person?</a:t>
            </a:r>
          </a:p>
          <a:p>
            <a:pPr lvl="1"/>
            <a:r>
              <a:rPr lang="en-US" sz="3600" dirty="0"/>
              <a:t>–  Who is participating in the conflict? </a:t>
            </a:r>
          </a:p>
          <a:p>
            <a:pPr lvl="1"/>
            <a:r>
              <a:rPr lang="en-US" dirty="0"/>
              <a:t>–  What are the objectives and the interests of the client?</a:t>
            </a:r>
          </a:p>
          <a:p>
            <a:pPr lvl="1"/>
            <a:r>
              <a:rPr lang="en-US" dirty="0"/>
              <a:t>–  What do the participants expect from you (as manager, as project leader, . . .?) </a:t>
            </a:r>
          </a:p>
          <a:p>
            <a:pPr lvl="1"/>
            <a:r>
              <a:rPr lang="en-US" dirty="0"/>
              <a:t>–  Are the parties to the conflict willing to resolve the dispute?</a:t>
            </a:r>
            <a:br>
              <a:rPr lang="en-US" dirty="0"/>
            </a:br>
            <a:endParaRPr lang="en-US" dirty="0"/>
          </a:p>
          <a:p>
            <a:pPr lvl="1"/>
            <a:r>
              <a:rPr lang="en-US" dirty="0"/>
              <a:t>–  Which surrounding conditions play a role? </a:t>
            </a:r>
          </a:p>
          <a:p>
            <a:pPr lvl="1"/>
            <a:r>
              <a:rPr lang="en-US" dirty="0"/>
              <a:t>–  Who will conduct the mediation?</a:t>
            </a:r>
            <a:br>
              <a:rPr lang="en-US" dirty="0"/>
            </a:br>
            <a:endParaRPr lang="en-US" dirty="0"/>
          </a:p>
          <a:p>
            <a:pPr marL="457200" lvl="1" indent="0">
              <a:buNone/>
            </a:pPr>
            <a:br>
              <a:rPr lang="en-US" dirty="0"/>
            </a:br>
            <a:endParaRPr lang="en-US" dirty="0"/>
          </a:p>
          <a:p>
            <a:endParaRPr lang="en-US" dirty="0"/>
          </a:p>
        </p:txBody>
      </p:sp>
    </p:spTree>
    <p:extLst>
      <p:ext uri="{BB962C8B-B14F-4D97-AF65-F5344CB8AC3E}">
        <p14:creationId xmlns:p14="http://schemas.microsoft.com/office/powerpoint/2010/main" val="5586163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F621E-9533-0E44-90E6-167A5173881A}"/>
              </a:ext>
            </a:extLst>
          </p:cNvPr>
          <p:cNvSpPr>
            <a:spLocks noGrp="1"/>
          </p:cNvSpPr>
          <p:nvPr>
            <p:ph type="title"/>
          </p:nvPr>
        </p:nvSpPr>
        <p:spPr/>
        <p:txBody>
          <a:bodyPr/>
          <a:lstStyle/>
          <a:p>
            <a:r>
              <a:rPr lang="en-US" dirty="0"/>
              <a:t>Conflict Analysis </a:t>
            </a:r>
            <a:br>
              <a:rPr lang="en-US" dirty="0"/>
            </a:br>
            <a:endParaRPr lang="en-US" dirty="0"/>
          </a:p>
        </p:txBody>
      </p:sp>
      <p:sp>
        <p:nvSpPr>
          <p:cNvPr id="3" name="Content Placeholder 2">
            <a:extLst>
              <a:ext uri="{FF2B5EF4-FFF2-40B4-BE49-F238E27FC236}">
                <a16:creationId xmlns:a16="http://schemas.microsoft.com/office/drawing/2014/main" id="{8661C15C-AE69-7E4F-B113-2D58A90AC452}"/>
              </a:ext>
            </a:extLst>
          </p:cNvPr>
          <p:cNvSpPr>
            <a:spLocks noGrp="1"/>
          </p:cNvSpPr>
          <p:nvPr>
            <p:ph idx="1"/>
          </p:nvPr>
        </p:nvSpPr>
        <p:spPr/>
        <p:txBody>
          <a:bodyPr/>
          <a:lstStyle/>
          <a:p>
            <a:r>
              <a:rPr lang="en-US" dirty="0"/>
              <a:t>Once you have concluded the preliminary talks, the next step is to carry out an analysis of these conversations. The result of this will determine the form that the conflict resolution process will take </a:t>
            </a:r>
          </a:p>
          <a:p>
            <a:endParaRPr lang="en-US" dirty="0"/>
          </a:p>
        </p:txBody>
      </p:sp>
    </p:spTree>
    <p:extLst>
      <p:ext uri="{BB962C8B-B14F-4D97-AF65-F5344CB8AC3E}">
        <p14:creationId xmlns:p14="http://schemas.microsoft.com/office/powerpoint/2010/main" val="27292711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F621E-9533-0E44-90E6-167A5173881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661C15C-AE69-7E4F-B113-2D58A90AC452}"/>
              </a:ext>
            </a:extLst>
          </p:cNvPr>
          <p:cNvSpPr>
            <a:spLocks noGrp="1"/>
          </p:cNvSpPr>
          <p:nvPr>
            <p:ph idx="1"/>
          </p:nvPr>
        </p:nvSpPr>
        <p:spPr/>
        <p:txBody>
          <a:bodyPr>
            <a:normAutofit lnSpcReduction="10000"/>
          </a:bodyPr>
          <a:lstStyle/>
          <a:p>
            <a:r>
              <a:rPr lang="en-US" dirty="0"/>
              <a:t>You must now decide whether you feel confident in dealing with the issue and whether you have the time and interest to step into the role of mediator. </a:t>
            </a:r>
          </a:p>
          <a:p>
            <a:r>
              <a:rPr lang="en-US" dirty="0"/>
              <a:t>Otherwise external mediators will be needed if there is conflict of interest.</a:t>
            </a:r>
          </a:p>
        </p:txBody>
      </p:sp>
    </p:spTree>
    <p:extLst>
      <p:ext uri="{BB962C8B-B14F-4D97-AF65-F5344CB8AC3E}">
        <p14:creationId xmlns:p14="http://schemas.microsoft.com/office/powerpoint/2010/main" val="28266391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F621E-9533-0E44-90E6-167A5173881A}"/>
              </a:ext>
            </a:extLst>
          </p:cNvPr>
          <p:cNvSpPr>
            <a:spLocks noGrp="1"/>
          </p:cNvSpPr>
          <p:nvPr>
            <p:ph type="title"/>
          </p:nvPr>
        </p:nvSpPr>
        <p:spPr/>
        <p:txBody>
          <a:bodyPr/>
          <a:lstStyle/>
          <a:p>
            <a:r>
              <a:rPr lang="en-US" dirty="0"/>
              <a:t>Implementation Planning </a:t>
            </a:r>
            <a:br>
              <a:rPr lang="en-US" dirty="0"/>
            </a:br>
            <a:endParaRPr lang="en-US" dirty="0"/>
          </a:p>
        </p:txBody>
      </p:sp>
      <p:sp>
        <p:nvSpPr>
          <p:cNvPr id="3" name="Content Placeholder 2">
            <a:extLst>
              <a:ext uri="{FF2B5EF4-FFF2-40B4-BE49-F238E27FC236}">
                <a16:creationId xmlns:a16="http://schemas.microsoft.com/office/drawing/2014/main" id="{8661C15C-AE69-7E4F-B113-2D58A90AC452}"/>
              </a:ext>
            </a:extLst>
          </p:cNvPr>
          <p:cNvSpPr>
            <a:spLocks noGrp="1"/>
          </p:cNvSpPr>
          <p:nvPr>
            <p:ph idx="1"/>
          </p:nvPr>
        </p:nvSpPr>
        <p:spPr/>
        <p:txBody>
          <a:bodyPr>
            <a:normAutofit fontScale="92500" lnSpcReduction="20000"/>
          </a:bodyPr>
          <a:lstStyle/>
          <a:p>
            <a:r>
              <a:rPr lang="en-US" dirty="0"/>
              <a:t>If you have decided in </a:t>
            </a:r>
            <a:r>
              <a:rPr lang="en-US" dirty="0" err="1"/>
              <a:t>favour</a:t>
            </a:r>
            <a:r>
              <a:rPr lang="en-US" dirty="0"/>
              <a:t> of mediation, you can now set about preparing for the first discussion meetings. A quiet place where one can work without disturbance is an important prerequisite for successful conflict management. A flipchart should be available, so that important aspects of the discussion can be visibly recorded for all participants. </a:t>
            </a:r>
          </a:p>
          <a:p>
            <a:endParaRPr lang="en-US" dirty="0"/>
          </a:p>
        </p:txBody>
      </p:sp>
    </p:spTree>
    <p:extLst>
      <p:ext uri="{BB962C8B-B14F-4D97-AF65-F5344CB8AC3E}">
        <p14:creationId xmlns:p14="http://schemas.microsoft.com/office/powerpoint/2010/main" val="1672211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F621E-9533-0E44-90E6-167A5173881A}"/>
              </a:ext>
            </a:extLst>
          </p:cNvPr>
          <p:cNvSpPr>
            <a:spLocks noGrp="1"/>
          </p:cNvSpPr>
          <p:nvPr>
            <p:ph type="title"/>
          </p:nvPr>
        </p:nvSpPr>
        <p:spPr/>
        <p:txBody>
          <a:bodyPr/>
          <a:lstStyle/>
          <a:p>
            <a:r>
              <a:rPr lang="en-US" dirty="0"/>
              <a:t>Parameter Definition Phase </a:t>
            </a:r>
            <a:br>
              <a:rPr lang="en-US" dirty="0"/>
            </a:br>
            <a:endParaRPr lang="en-US" dirty="0"/>
          </a:p>
        </p:txBody>
      </p:sp>
      <p:sp>
        <p:nvSpPr>
          <p:cNvPr id="3" name="Content Placeholder 2">
            <a:extLst>
              <a:ext uri="{FF2B5EF4-FFF2-40B4-BE49-F238E27FC236}">
                <a16:creationId xmlns:a16="http://schemas.microsoft.com/office/drawing/2014/main" id="{8661C15C-AE69-7E4F-B113-2D58A90AC452}"/>
              </a:ext>
            </a:extLst>
          </p:cNvPr>
          <p:cNvSpPr>
            <a:spLocks noGrp="1"/>
          </p:cNvSpPr>
          <p:nvPr>
            <p:ph idx="1"/>
          </p:nvPr>
        </p:nvSpPr>
        <p:spPr/>
        <p:txBody>
          <a:bodyPr>
            <a:normAutofit fontScale="92500" lnSpcReduction="10000"/>
          </a:bodyPr>
          <a:lstStyle/>
          <a:p>
            <a:r>
              <a:rPr lang="en-US" dirty="0"/>
              <a:t>In this phase, the parameters are set for working together on the resolution of the conflict. Openness and transparency generate trust and are consequently an important prerequisite for successfully working towards a solution. From this point forward, discussions should only be held in the presence of all participants. </a:t>
            </a:r>
          </a:p>
          <a:p>
            <a:endParaRPr lang="en-US" dirty="0"/>
          </a:p>
        </p:txBody>
      </p:sp>
    </p:spTree>
    <p:extLst>
      <p:ext uri="{BB962C8B-B14F-4D97-AF65-F5344CB8AC3E}">
        <p14:creationId xmlns:p14="http://schemas.microsoft.com/office/powerpoint/2010/main" val="15348463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F621E-9533-0E44-90E6-167A5173881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661C15C-AE69-7E4F-B113-2D58A90AC452}"/>
              </a:ext>
            </a:extLst>
          </p:cNvPr>
          <p:cNvSpPr>
            <a:spLocks noGrp="1"/>
          </p:cNvSpPr>
          <p:nvPr>
            <p:ph idx="1"/>
          </p:nvPr>
        </p:nvSpPr>
        <p:spPr/>
        <p:txBody>
          <a:bodyPr>
            <a:normAutofit fontScale="92500"/>
          </a:bodyPr>
          <a:lstStyle/>
          <a:p>
            <a:r>
              <a:rPr lang="en-US" dirty="0"/>
              <a:t>Before you give each party the opportunity to describe the problem from their perspective, discuss the objectives with them. Jointly develop a goal based on what you heard in the preliminary talks. This should be broad, that is to say not very specific, and positively formulated. </a:t>
            </a:r>
          </a:p>
          <a:p>
            <a:endParaRPr lang="en-US" dirty="0"/>
          </a:p>
        </p:txBody>
      </p:sp>
    </p:spTree>
    <p:extLst>
      <p:ext uri="{BB962C8B-B14F-4D97-AF65-F5344CB8AC3E}">
        <p14:creationId xmlns:p14="http://schemas.microsoft.com/office/powerpoint/2010/main" val="40849895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F621E-9533-0E44-90E6-167A5173881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661C15C-AE69-7E4F-B113-2D58A90AC452}"/>
              </a:ext>
            </a:extLst>
          </p:cNvPr>
          <p:cNvSpPr>
            <a:spLocks noGrp="1"/>
          </p:cNvSpPr>
          <p:nvPr>
            <p:ph idx="1"/>
          </p:nvPr>
        </p:nvSpPr>
        <p:spPr/>
        <p:txBody>
          <a:bodyPr>
            <a:normAutofit fontScale="77500" lnSpcReduction="20000"/>
          </a:bodyPr>
          <a:lstStyle/>
          <a:p>
            <a:r>
              <a:rPr lang="en-US" dirty="0"/>
              <a:t>A specific goal would excessively restrict the possibilities for resolution. Positively formulated means that: The clients must articulate what they want instead of saying what they don’t want. </a:t>
            </a:r>
          </a:p>
          <a:p>
            <a:r>
              <a:rPr lang="en-US" dirty="0"/>
              <a:t>Depending on the situation and the level of escalation, it may be advisable to agree on rules of discussion with the participants at the beginning of the joint meetings (e.g. allow people to finish speaking, no destructive undertone. . .) </a:t>
            </a:r>
          </a:p>
          <a:p>
            <a:endParaRPr lang="en-US" dirty="0"/>
          </a:p>
        </p:txBody>
      </p:sp>
    </p:spTree>
    <p:extLst>
      <p:ext uri="{BB962C8B-B14F-4D97-AF65-F5344CB8AC3E}">
        <p14:creationId xmlns:p14="http://schemas.microsoft.com/office/powerpoint/2010/main" val="21989550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F621E-9533-0E44-90E6-167A5173881A}"/>
              </a:ext>
            </a:extLst>
          </p:cNvPr>
          <p:cNvSpPr>
            <a:spLocks noGrp="1"/>
          </p:cNvSpPr>
          <p:nvPr>
            <p:ph type="title"/>
          </p:nvPr>
        </p:nvSpPr>
        <p:spPr/>
        <p:txBody>
          <a:bodyPr/>
          <a:lstStyle/>
          <a:p>
            <a:r>
              <a:rPr lang="en-US" dirty="0"/>
              <a:t>Issue Compilation </a:t>
            </a:r>
            <a:br>
              <a:rPr lang="en-US" dirty="0"/>
            </a:br>
            <a:endParaRPr lang="en-US" dirty="0"/>
          </a:p>
        </p:txBody>
      </p:sp>
      <p:sp>
        <p:nvSpPr>
          <p:cNvPr id="3" name="Content Placeholder 2">
            <a:extLst>
              <a:ext uri="{FF2B5EF4-FFF2-40B4-BE49-F238E27FC236}">
                <a16:creationId xmlns:a16="http://schemas.microsoft.com/office/drawing/2014/main" id="{8661C15C-AE69-7E4F-B113-2D58A90AC452}"/>
              </a:ext>
            </a:extLst>
          </p:cNvPr>
          <p:cNvSpPr>
            <a:spLocks noGrp="1"/>
          </p:cNvSpPr>
          <p:nvPr>
            <p:ph idx="1"/>
          </p:nvPr>
        </p:nvSpPr>
        <p:spPr/>
        <p:txBody>
          <a:bodyPr>
            <a:normAutofit fontScale="77500" lnSpcReduction="20000"/>
          </a:bodyPr>
          <a:lstStyle/>
          <a:p>
            <a:r>
              <a:rPr lang="en-US" dirty="0"/>
              <a:t>The next step, is to give the parties feedback on the results of the preliminary talks. Do not go into detail about the individual conversations when doing this, as these are confidential, but provide a conceptual overview of the problem as you see it. It is also helpful in this phase to highlight the common interests of the parties as conveyed in the individual discussions. You facilitate a positive and future-oriented start to the process </a:t>
            </a:r>
          </a:p>
          <a:p>
            <a:endParaRPr lang="en-US" dirty="0"/>
          </a:p>
        </p:txBody>
      </p:sp>
    </p:spTree>
    <p:extLst>
      <p:ext uri="{BB962C8B-B14F-4D97-AF65-F5344CB8AC3E}">
        <p14:creationId xmlns:p14="http://schemas.microsoft.com/office/powerpoint/2010/main" val="27756066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F621E-9533-0E44-90E6-167A5173881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661C15C-AE69-7E4F-B113-2D58A90AC452}"/>
              </a:ext>
            </a:extLst>
          </p:cNvPr>
          <p:cNvSpPr>
            <a:spLocks noGrp="1"/>
          </p:cNvSpPr>
          <p:nvPr>
            <p:ph idx="1"/>
          </p:nvPr>
        </p:nvSpPr>
        <p:spPr/>
        <p:txBody>
          <a:bodyPr>
            <a:normAutofit fontScale="70000" lnSpcReduction="20000"/>
          </a:bodyPr>
          <a:lstStyle/>
          <a:p>
            <a:r>
              <a:rPr lang="en-US" dirty="0"/>
              <a:t>The examination of the problem can give rise to focus areas for the commence- </a:t>
            </a:r>
            <a:r>
              <a:rPr lang="en-US" dirty="0" err="1"/>
              <a:t>ment</a:t>
            </a:r>
            <a:r>
              <a:rPr lang="en-US" dirty="0"/>
              <a:t> of the process. Additionally, ask the participants to highlight topics they would like to address. This phase is consequently referred to as the issue </a:t>
            </a:r>
            <a:r>
              <a:rPr lang="en-US" dirty="0" err="1"/>
              <a:t>compila</a:t>
            </a:r>
            <a:r>
              <a:rPr lang="en-US" dirty="0"/>
              <a:t>- </a:t>
            </a:r>
            <a:r>
              <a:rPr lang="en-US" dirty="0" err="1"/>
              <a:t>tion</a:t>
            </a:r>
            <a:r>
              <a:rPr lang="en-US" dirty="0"/>
              <a:t> or structuring phase. A flipchart is useful for compiling and </a:t>
            </a:r>
            <a:r>
              <a:rPr lang="en-US" dirty="0" err="1"/>
              <a:t>visualising</a:t>
            </a:r>
            <a:r>
              <a:rPr lang="en-US" dirty="0"/>
              <a:t> a list of the issues. That way the “table of contents” for the mediation emerges. Next, the issues are worked through, one after the other. At this stage, tight management of the discussion is recommended. Arguments between the parties should not be allowed in this phase. </a:t>
            </a:r>
          </a:p>
          <a:p>
            <a:endParaRPr lang="en-US" dirty="0"/>
          </a:p>
        </p:txBody>
      </p:sp>
    </p:spTree>
    <p:extLst>
      <p:ext uri="{BB962C8B-B14F-4D97-AF65-F5344CB8AC3E}">
        <p14:creationId xmlns:p14="http://schemas.microsoft.com/office/powerpoint/2010/main" val="11880249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A11E3-3ECA-FF42-A2CC-1072DAB36B16}"/>
              </a:ext>
            </a:extLst>
          </p:cNvPr>
          <p:cNvSpPr>
            <a:spLocks noGrp="1"/>
          </p:cNvSpPr>
          <p:nvPr>
            <p:ph type="title"/>
          </p:nvPr>
        </p:nvSpPr>
        <p:spPr/>
        <p:txBody>
          <a:bodyPr/>
          <a:lstStyle/>
          <a:p>
            <a:r>
              <a:rPr lang="en-US" dirty="0"/>
              <a:t>Mediation: The Origins </a:t>
            </a:r>
            <a:br>
              <a:rPr lang="en-US" dirty="0"/>
            </a:br>
            <a:endParaRPr lang="en-US" dirty="0"/>
          </a:p>
        </p:txBody>
      </p:sp>
      <p:sp>
        <p:nvSpPr>
          <p:cNvPr id="3" name="Content Placeholder 2">
            <a:extLst>
              <a:ext uri="{FF2B5EF4-FFF2-40B4-BE49-F238E27FC236}">
                <a16:creationId xmlns:a16="http://schemas.microsoft.com/office/drawing/2014/main" id="{84DEF000-445E-F44B-95BB-A49809FA2D1C}"/>
              </a:ext>
            </a:extLst>
          </p:cNvPr>
          <p:cNvSpPr>
            <a:spLocks noGrp="1"/>
          </p:cNvSpPr>
          <p:nvPr>
            <p:ph idx="1"/>
          </p:nvPr>
        </p:nvSpPr>
        <p:spPr>
          <a:xfrm>
            <a:off x="336884" y="2603499"/>
            <a:ext cx="11405938" cy="3989805"/>
          </a:xfrm>
        </p:spPr>
        <p:txBody>
          <a:bodyPr>
            <a:normAutofit fontScale="85000" lnSpcReduction="10000"/>
          </a:bodyPr>
          <a:lstStyle/>
          <a:p>
            <a:r>
              <a:rPr lang="en-US" dirty="0"/>
              <a:t>Mediation is an old method of conflict management, which became known in its current form in the USA in the 1960s and 1970s </a:t>
            </a:r>
          </a:p>
          <a:p>
            <a:r>
              <a:rPr lang="en-US" dirty="0"/>
              <a:t>the process itself is a mixture of conflict resolution practices from diverse countries and cultures. </a:t>
            </a:r>
          </a:p>
          <a:p>
            <a:r>
              <a:rPr lang="en-US" dirty="0"/>
              <a:t>The basic principle of mediation, drawing on the support of a neutral third party as intermediary, could be found long ago in ancient China and Japan, countries in which religion and philosophy have always placed strong emphasis on cooperation and consensus. </a:t>
            </a:r>
          </a:p>
          <a:p>
            <a:endParaRPr lang="en-US" dirty="0"/>
          </a:p>
        </p:txBody>
      </p:sp>
    </p:spTree>
    <p:extLst>
      <p:ext uri="{BB962C8B-B14F-4D97-AF65-F5344CB8AC3E}">
        <p14:creationId xmlns:p14="http://schemas.microsoft.com/office/powerpoint/2010/main" val="39312286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F621E-9533-0E44-90E6-167A5173881A}"/>
              </a:ext>
            </a:extLst>
          </p:cNvPr>
          <p:cNvSpPr>
            <a:spLocks noGrp="1"/>
          </p:cNvSpPr>
          <p:nvPr>
            <p:ph type="title"/>
          </p:nvPr>
        </p:nvSpPr>
        <p:spPr/>
        <p:txBody>
          <a:bodyPr/>
          <a:lstStyle/>
          <a:p>
            <a:r>
              <a:rPr lang="en-US" dirty="0"/>
              <a:t>Conflict Discussion </a:t>
            </a:r>
            <a:br>
              <a:rPr lang="en-US" dirty="0"/>
            </a:br>
            <a:endParaRPr lang="en-US" dirty="0"/>
          </a:p>
        </p:txBody>
      </p:sp>
      <p:sp>
        <p:nvSpPr>
          <p:cNvPr id="3" name="Content Placeholder 2">
            <a:extLst>
              <a:ext uri="{FF2B5EF4-FFF2-40B4-BE49-F238E27FC236}">
                <a16:creationId xmlns:a16="http://schemas.microsoft.com/office/drawing/2014/main" id="{8661C15C-AE69-7E4F-B113-2D58A90AC452}"/>
              </a:ext>
            </a:extLst>
          </p:cNvPr>
          <p:cNvSpPr>
            <a:spLocks noGrp="1"/>
          </p:cNvSpPr>
          <p:nvPr>
            <p:ph idx="1"/>
          </p:nvPr>
        </p:nvSpPr>
        <p:spPr/>
        <p:txBody>
          <a:bodyPr>
            <a:normAutofit fontScale="77500" lnSpcReduction="20000"/>
          </a:bodyPr>
          <a:lstStyle/>
          <a:p>
            <a:r>
              <a:rPr lang="en-US" dirty="0"/>
              <a:t>The purpose of the conflict discussion phase is to understand which motives, needs and interests are concealed behind the different positions. </a:t>
            </a:r>
          </a:p>
          <a:p>
            <a:r>
              <a:rPr lang="en-US" dirty="0"/>
              <a:t>If the topic with which you would like to begin has been identified, then each participant (finally) gets the chance to express his opinion, one after the other, but only on this subject </a:t>
            </a:r>
          </a:p>
          <a:p>
            <a:r>
              <a:rPr lang="en-US" dirty="0"/>
              <a:t>That way heated accounts or lashing out are prevented. </a:t>
            </a:r>
          </a:p>
          <a:p>
            <a:endParaRPr lang="en-US" dirty="0"/>
          </a:p>
          <a:p>
            <a:endParaRPr lang="en-US" dirty="0"/>
          </a:p>
        </p:txBody>
      </p:sp>
    </p:spTree>
    <p:extLst>
      <p:ext uri="{BB962C8B-B14F-4D97-AF65-F5344CB8AC3E}">
        <p14:creationId xmlns:p14="http://schemas.microsoft.com/office/powerpoint/2010/main" val="26401567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F621E-9533-0E44-90E6-167A5173881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661C15C-AE69-7E4F-B113-2D58A90AC452}"/>
              </a:ext>
            </a:extLst>
          </p:cNvPr>
          <p:cNvSpPr>
            <a:spLocks noGrp="1"/>
          </p:cNvSpPr>
          <p:nvPr>
            <p:ph idx="1"/>
          </p:nvPr>
        </p:nvSpPr>
        <p:spPr>
          <a:xfrm>
            <a:off x="529389" y="2603500"/>
            <a:ext cx="11309685" cy="3941679"/>
          </a:xfrm>
        </p:spPr>
        <p:txBody>
          <a:bodyPr>
            <a:normAutofit fontScale="85000" lnSpcReduction="10000"/>
          </a:bodyPr>
          <a:lstStyle/>
          <a:p>
            <a:r>
              <a:rPr lang="en-US" dirty="0"/>
              <a:t>At the beginning of the mediation process the parties are frequently unclear about their own interests and needs, which are being compromised or threatened by the conflict </a:t>
            </a:r>
          </a:p>
          <a:p>
            <a:r>
              <a:rPr lang="en-US" dirty="0"/>
              <a:t>The participants often only become aware of their concerns as a result of the verbal description. </a:t>
            </a:r>
          </a:p>
          <a:p>
            <a:r>
              <a:rPr lang="en-US" dirty="0"/>
              <a:t>The concerns of the opposite side also frequently only become clear to the other party after listening. As a mediator, you support the exchange by guiding the discussion in an open and enquiring way. </a:t>
            </a:r>
          </a:p>
          <a:p>
            <a:endParaRPr lang="en-US" dirty="0"/>
          </a:p>
        </p:txBody>
      </p:sp>
    </p:spTree>
    <p:extLst>
      <p:ext uri="{BB962C8B-B14F-4D97-AF65-F5344CB8AC3E}">
        <p14:creationId xmlns:p14="http://schemas.microsoft.com/office/powerpoint/2010/main" val="10218424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F621E-9533-0E44-90E6-167A5173881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661C15C-AE69-7E4F-B113-2D58A90AC452}"/>
              </a:ext>
            </a:extLst>
          </p:cNvPr>
          <p:cNvSpPr>
            <a:spLocks noGrp="1"/>
          </p:cNvSpPr>
          <p:nvPr>
            <p:ph idx="1"/>
          </p:nvPr>
        </p:nvSpPr>
        <p:spPr/>
        <p:txBody>
          <a:bodyPr>
            <a:normAutofit fontScale="92500" lnSpcReduction="20000"/>
          </a:bodyPr>
          <a:lstStyle/>
          <a:p>
            <a:r>
              <a:rPr lang="en-US" dirty="0"/>
              <a:t>When people are affected by a conflict, they usually know exactly what they don’t want. They rarely know what they do want instead. They almost never know why they want something and what their needs are. If the mediator is successful in identifying the needs of the parties in the course of the conflict resolution process, this paves the way to finding a solution. </a:t>
            </a:r>
          </a:p>
          <a:p>
            <a:endParaRPr lang="en-US" dirty="0"/>
          </a:p>
        </p:txBody>
      </p:sp>
    </p:spTree>
    <p:extLst>
      <p:ext uri="{BB962C8B-B14F-4D97-AF65-F5344CB8AC3E}">
        <p14:creationId xmlns:p14="http://schemas.microsoft.com/office/powerpoint/2010/main" val="11844541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F621E-9533-0E44-90E6-167A5173881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661C15C-AE69-7E4F-B113-2D58A90AC452}"/>
              </a:ext>
            </a:extLst>
          </p:cNvPr>
          <p:cNvSpPr>
            <a:spLocks noGrp="1"/>
          </p:cNvSpPr>
          <p:nvPr>
            <p:ph idx="1"/>
          </p:nvPr>
        </p:nvSpPr>
        <p:spPr/>
        <p:txBody>
          <a:bodyPr>
            <a:normAutofit fontScale="77500" lnSpcReduction="20000"/>
          </a:bodyPr>
          <a:lstStyle/>
          <a:p>
            <a:r>
              <a:rPr lang="en-US" dirty="0"/>
              <a:t>The most important steps in this phase are: Recognition of all meaningful concerns of the parties (whereby “winning” and “punishment” lose their </a:t>
            </a:r>
            <a:r>
              <a:rPr lang="en-US" dirty="0" err="1"/>
              <a:t>impor</a:t>
            </a:r>
            <a:r>
              <a:rPr lang="en-US" dirty="0"/>
              <a:t>- </a:t>
            </a:r>
            <a:r>
              <a:rPr lang="en-US" dirty="0" err="1"/>
              <a:t>tance</a:t>
            </a:r>
            <a:r>
              <a:rPr lang="en-US" dirty="0"/>
              <a:t>), as well as those of the company or relevant third parties. </a:t>
            </a:r>
          </a:p>
          <a:p>
            <a:r>
              <a:rPr lang="en-US" dirty="0"/>
              <a:t>A “process of understanding” is set in motion. The mediator or conflict manager facilitates this with questions such as: “What is your goal?”, “What is important for you?” or “What do you want to achieve?” etc. </a:t>
            </a:r>
          </a:p>
          <a:p>
            <a:endParaRPr lang="en-US" dirty="0"/>
          </a:p>
          <a:p>
            <a:endParaRPr lang="en-US" dirty="0"/>
          </a:p>
        </p:txBody>
      </p:sp>
    </p:spTree>
    <p:extLst>
      <p:ext uri="{BB962C8B-B14F-4D97-AF65-F5344CB8AC3E}">
        <p14:creationId xmlns:p14="http://schemas.microsoft.com/office/powerpoint/2010/main" val="17684846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F621E-9533-0E44-90E6-167A5173881A}"/>
              </a:ext>
            </a:extLst>
          </p:cNvPr>
          <p:cNvSpPr>
            <a:spLocks noGrp="1"/>
          </p:cNvSpPr>
          <p:nvPr>
            <p:ph type="title"/>
          </p:nvPr>
        </p:nvSpPr>
        <p:spPr/>
        <p:txBody>
          <a:bodyPr/>
          <a:lstStyle/>
          <a:p>
            <a:r>
              <a:rPr lang="en-US" dirty="0"/>
              <a:t>Search for a Solution </a:t>
            </a:r>
          </a:p>
        </p:txBody>
      </p:sp>
      <p:sp>
        <p:nvSpPr>
          <p:cNvPr id="3" name="Content Placeholder 2">
            <a:extLst>
              <a:ext uri="{FF2B5EF4-FFF2-40B4-BE49-F238E27FC236}">
                <a16:creationId xmlns:a16="http://schemas.microsoft.com/office/drawing/2014/main" id="{8661C15C-AE69-7E4F-B113-2D58A90AC452}"/>
              </a:ext>
            </a:extLst>
          </p:cNvPr>
          <p:cNvSpPr>
            <a:spLocks noGrp="1"/>
          </p:cNvSpPr>
          <p:nvPr>
            <p:ph idx="1"/>
          </p:nvPr>
        </p:nvSpPr>
        <p:spPr/>
        <p:txBody>
          <a:bodyPr>
            <a:normAutofit fontScale="77500" lnSpcReduction="20000"/>
          </a:bodyPr>
          <a:lstStyle/>
          <a:p>
            <a:r>
              <a:rPr lang="en-US" dirty="0"/>
              <a:t>After the points of view and the needs of all parties have been explained in sufficient depth, the search for a solution commences. </a:t>
            </a:r>
          </a:p>
          <a:p>
            <a:r>
              <a:rPr lang="en-US" dirty="0"/>
              <a:t>In the first step, the creative method of brainstorming is employed. All solutions that spring to the minds of the participants are noted on a flipchart. </a:t>
            </a:r>
          </a:p>
          <a:p>
            <a:r>
              <a:rPr lang="en-US" dirty="0"/>
              <a:t>All ideas are allowed, regardless of how unconventional they are. Criticism of suggestions and ideas is forbidden. </a:t>
            </a:r>
          </a:p>
          <a:p>
            <a:endParaRPr lang="en-US" dirty="0"/>
          </a:p>
        </p:txBody>
      </p:sp>
    </p:spTree>
    <p:extLst>
      <p:ext uri="{BB962C8B-B14F-4D97-AF65-F5344CB8AC3E}">
        <p14:creationId xmlns:p14="http://schemas.microsoft.com/office/powerpoint/2010/main" val="20189571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F621E-9533-0E44-90E6-167A5173881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661C15C-AE69-7E4F-B113-2D58A90AC452}"/>
              </a:ext>
            </a:extLst>
          </p:cNvPr>
          <p:cNvSpPr>
            <a:spLocks noGrp="1"/>
          </p:cNvSpPr>
          <p:nvPr>
            <p:ph idx="1"/>
          </p:nvPr>
        </p:nvSpPr>
        <p:spPr/>
        <p:txBody>
          <a:bodyPr>
            <a:normAutofit fontScale="70000" lnSpcReduction="20000"/>
          </a:bodyPr>
          <a:lstStyle/>
          <a:p>
            <a:r>
              <a:rPr lang="en-US" dirty="0"/>
              <a:t>Creative or fully unconventional ideas can inspire and provide the necessary courage to step into a new way of thinking. Sometimes, constituent elements of impractical ideas can be useful in arriving at innovative solutions. </a:t>
            </a:r>
          </a:p>
          <a:p>
            <a:r>
              <a:rPr lang="en-US" dirty="0"/>
              <a:t>This process helps to move away from the established solution models. Once the creative process is concluded, one proceeds to the evaluation of ideas. </a:t>
            </a:r>
          </a:p>
          <a:p>
            <a:r>
              <a:rPr lang="en-US" dirty="0"/>
              <a:t>If no solution stands out as optimal, it is advisable to undertake an ABC analysis to simplify the search for a solution</a:t>
            </a:r>
          </a:p>
          <a:p>
            <a:endParaRPr lang="en-US" dirty="0"/>
          </a:p>
        </p:txBody>
      </p:sp>
    </p:spTree>
    <p:extLst>
      <p:ext uri="{BB962C8B-B14F-4D97-AF65-F5344CB8AC3E}">
        <p14:creationId xmlns:p14="http://schemas.microsoft.com/office/powerpoint/2010/main" val="13601767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F621E-9533-0E44-90E6-167A5173881A}"/>
              </a:ext>
            </a:extLst>
          </p:cNvPr>
          <p:cNvSpPr>
            <a:spLocks noGrp="1"/>
          </p:cNvSpPr>
          <p:nvPr>
            <p:ph type="title"/>
          </p:nvPr>
        </p:nvSpPr>
        <p:spPr/>
        <p:txBody>
          <a:bodyPr/>
          <a:lstStyle/>
          <a:p>
            <a:r>
              <a:rPr lang="en-US" dirty="0"/>
              <a:t>ABC analysis:</a:t>
            </a:r>
          </a:p>
        </p:txBody>
      </p:sp>
      <p:sp>
        <p:nvSpPr>
          <p:cNvPr id="3" name="Content Placeholder 2">
            <a:extLst>
              <a:ext uri="{FF2B5EF4-FFF2-40B4-BE49-F238E27FC236}">
                <a16:creationId xmlns:a16="http://schemas.microsoft.com/office/drawing/2014/main" id="{8661C15C-AE69-7E4F-B113-2D58A90AC452}"/>
              </a:ext>
            </a:extLst>
          </p:cNvPr>
          <p:cNvSpPr>
            <a:spLocks noGrp="1"/>
          </p:cNvSpPr>
          <p:nvPr>
            <p:ph idx="1"/>
          </p:nvPr>
        </p:nvSpPr>
        <p:spPr/>
        <p:txBody>
          <a:bodyPr>
            <a:normAutofit fontScale="77500" lnSpcReduction="20000"/>
          </a:bodyPr>
          <a:lstStyle/>
          <a:p>
            <a:r>
              <a:rPr lang="en-US" dirty="0"/>
              <a:t>The parties are given red, yellow and green- </a:t>
            </a:r>
            <a:r>
              <a:rPr lang="en-US" dirty="0" err="1"/>
              <a:t>coloured</a:t>
            </a:r>
            <a:r>
              <a:rPr lang="en-US" dirty="0"/>
              <a:t> stickers. A sticker is assigned to each different solution according to the following system: green means “a good solution in my view”, yellow means “could be a possibility in certain circumstances” and red means “out of the question for me”. The solutions evaluated as red are discarded. The green solutions are, in order of the highest number of total points, examined in more detail and augmented by the yellow solutions if necessary. </a:t>
            </a:r>
          </a:p>
          <a:p>
            <a:endParaRPr lang="en-US" dirty="0"/>
          </a:p>
        </p:txBody>
      </p:sp>
    </p:spTree>
    <p:extLst>
      <p:ext uri="{BB962C8B-B14F-4D97-AF65-F5344CB8AC3E}">
        <p14:creationId xmlns:p14="http://schemas.microsoft.com/office/powerpoint/2010/main" val="29318058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F621E-9533-0E44-90E6-167A5173881A}"/>
              </a:ext>
            </a:extLst>
          </p:cNvPr>
          <p:cNvSpPr>
            <a:spLocks noGrp="1"/>
          </p:cNvSpPr>
          <p:nvPr>
            <p:ph type="title"/>
          </p:nvPr>
        </p:nvSpPr>
        <p:spPr/>
        <p:txBody>
          <a:bodyPr/>
          <a:lstStyle/>
          <a:p>
            <a:r>
              <a:rPr lang="en-US" dirty="0"/>
              <a:t>Agreement </a:t>
            </a:r>
            <a:br>
              <a:rPr lang="en-US" dirty="0"/>
            </a:br>
            <a:endParaRPr lang="en-US" dirty="0"/>
          </a:p>
        </p:txBody>
      </p:sp>
      <p:sp>
        <p:nvSpPr>
          <p:cNvPr id="3" name="Content Placeholder 2">
            <a:extLst>
              <a:ext uri="{FF2B5EF4-FFF2-40B4-BE49-F238E27FC236}">
                <a16:creationId xmlns:a16="http://schemas.microsoft.com/office/drawing/2014/main" id="{8661C15C-AE69-7E4F-B113-2D58A90AC452}"/>
              </a:ext>
            </a:extLst>
          </p:cNvPr>
          <p:cNvSpPr>
            <a:spLocks noGrp="1"/>
          </p:cNvSpPr>
          <p:nvPr>
            <p:ph idx="1"/>
          </p:nvPr>
        </p:nvSpPr>
        <p:spPr/>
        <p:txBody>
          <a:bodyPr>
            <a:normAutofit fontScale="92500" lnSpcReduction="10000"/>
          </a:bodyPr>
          <a:lstStyle/>
          <a:p>
            <a:r>
              <a:rPr lang="en-US" dirty="0"/>
              <a:t>First, the mediator writes the agreed solution in note form on the flipchart. The agreement is now subjected to a feasibility check: Does the settlement correspond to the goals defined at the outset? Are interests adequately taken into account? Are the parties aware of the possible disadvantages and risks? </a:t>
            </a:r>
          </a:p>
          <a:p>
            <a:endParaRPr lang="en-US" dirty="0"/>
          </a:p>
        </p:txBody>
      </p:sp>
    </p:spTree>
    <p:extLst>
      <p:ext uri="{BB962C8B-B14F-4D97-AF65-F5344CB8AC3E}">
        <p14:creationId xmlns:p14="http://schemas.microsoft.com/office/powerpoint/2010/main" val="13021197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F621E-9533-0E44-90E6-167A5173881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661C15C-AE69-7E4F-B113-2D58A90AC452}"/>
              </a:ext>
            </a:extLst>
          </p:cNvPr>
          <p:cNvSpPr>
            <a:spLocks noGrp="1"/>
          </p:cNvSpPr>
          <p:nvPr>
            <p:ph idx="1"/>
          </p:nvPr>
        </p:nvSpPr>
        <p:spPr/>
        <p:txBody>
          <a:bodyPr>
            <a:normAutofit fontScale="92500" lnSpcReduction="10000"/>
          </a:bodyPr>
          <a:lstStyle/>
          <a:p>
            <a:r>
              <a:rPr lang="en-US" dirty="0"/>
              <a:t>Next, the parties </a:t>
            </a:r>
            <a:r>
              <a:rPr lang="en-US" dirty="0" err="1"/>
              <a:t>formu</a:t>
            </a:r>
            <a:r>
              <a:rPr lang="en-US" dirty="0"/>
              <a:t>- late the closing agreement, supported by the conflict manager. Both sides can arrange for the solution to be subsequently checked once more, for example by a colleague or another relevant person. Afterwards, the agreement is signed by both parties and thereby becomes binding. </a:t>
            </a:r>
          </a:p>
          <a:p>
            <a:endParaRPr lang="en-US" dirty="0"/>
          </a:p>
        </p:txBody>
      </p:sp>
    </p:spTree>
    <p:extLst>
      <p:ext uri="{BB962C8B-B14F-4D97-AF65-F5344CB8AC3E}">
        <p14:creationId xmlns:p14="http://schemas.microsoft.com/office/powerpoint/2010/main" val="3002425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F621E-9533-0E44-90E6-167A5173881A}"/>
              </a:ext>
            </a:extLst>
          </p:cNvPr>
          <p:cNvSpPr>
            <a:spLocks noGrp="1"/>
          </p:cNvSpPr>
          <p:nvPr>
            <p:ph type="title"/>
          </p:nvPr>
        </p:nvSpPr>
        <p:spPr/>
        <p:txBody>
          <a:bodyPr/>
          <a:lstStyle/>
          <a:p>
            <a:r>
              <a:rPr lang="en-US" dirty="0"/>
              <a:t>Post-mediation Phase </a:t>
            </a:r>
            <a:br>
              <a:rPr lang="en-US" dirty="0"/>
            </a:br>
            <a:endParaRPr lang="en-US" dirty="0"/>
          </a:p>
        </p:txBody>
      </p:sp>
      <p:sp>
        <p:nvSpPr>
          <p:cNvPr id="3" name="Content Placeholder 2">
            <a:extLst>
              <a:ext uri="{FF2B5EF4-FFF2-40B4-BE49-F238E27FC236}">
                <a16:creationId xmlns:a16="http://schemas.microsoft.com/office/drawing/2014/main" id="{8661C15C-AE69-7E4F-B113-2D58A90AC452}"/>
              </a:ext>
            </a:extLst>
          </p:cNvPr>
          <p:cNvSpPr>
            <a:spLocks noGrp="1"/>
          </p:cNvSpPr>
          <p:nvPr>
            <p:ph idx="1"/>
          </p:nvPr>
        </p:nvSpPr>
        <p:spPr>
          <a:xfrm>
            <a:off x="336884" y="2603500"/>
            <a:ext cx="12031579" cy="3749174"/>
          </a:xfrm>
        </p:spPr>
        <p:txBody>
          <a:bodyPr>
            <a:normAutofit fontScale="85000" lnSpcReduction="10000"/>
          </a:bodyPr>
          <a:lstStyle/>
          <a:p>
            <a:r>
              <a:rPr lang="en-US" dirty="0"/>
              <a:t>The solutions are not “set in stone”. On the one hand, circumstances and surrounding conditions continually change and on the other, unexpected difficulties can arise in the implementation of the agreement. Arranging a follow-up meeting at the final appointment has proven helpful. </a:t>
            </a:r>
          </a:p>
          <a:p>
            <a:r>
              <a:rPr lang="en-US" dirty="0"/>
              <a:t>If no problems have arisen in the implementation, a new meeting can serve to strengthen the positive sentiment: Everyone enjoys talking about successes and a meeting in this context underscores the feeling that something important has been jointly accomplished. </a:t>
            </a:r>
          </a:p>
          <a:p>
            <a:endParaRPr lang="en-US" dirty="0"/>
          </a:p>
        </p:txBody>
      </p:sp>
    </p:spTree>
    <p:extLst>
      <p:ext uri="{BB962C8B-B14F-4D97-AF65-F5344CB8AC3E}">
        <p14:creationId xmlns:p14="http://schemas.microsoft.com/office/powerpoint/2010/main" val="5638020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F621E-9533-0E44-90E6-167A5173881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661C15C-AE69-7E4F-B113-2D58A90AC452}"/>
              </a:ext>
            </a:extLst>
          </p:cNvPr>
          <p:cNvSpPr>
            <a:spLocks noGrp="1"/>
          </p:cNvSpPr>
          <p:nvPr>
            <p:ph idx="1"/>
          </p:nvPr>
        </p:nvSpPr>
        <p:spPr>
          <a:xfrm>
            <a:off x="1154954" y="2603499"/>
            <a:ext cx="10539741" cy="3941679"/>
          </a:xfrm>
        </p:spPr>
        <p:txBody>
          <a:bodyPr>
            <a:normAutofit fontScale="92500" lnSpcReduction="10000"/>
          </a:bodyPr>
          <a:lstStyle/>
          <a:p>
            <a:r>
              <a:rPr lang="en-US" dirty="0"/>
              <a:t>Mediation has proved to be successful in many areas of business and can be used to deal with most escalation levels of a conflict. In </a:t>
            </a:r>
            <a:r>
              <a:rPr lang="en-US" dirty="0" err="1"/>
              <a:t>organisations</a:t>
            </a:r>
            <a:r>
              <a:rPr lang="en-US" dirty="0"/>
              <a:t>, mediation is employed in conflicts which arise as a result of restructuring measures and headcount reduction, in disputes between managers, between departments, within a given working process or in cross-cultural conflicts, to name just a few examples. </a:t>
            </a:r>
          </a:p>
          <a:p>
            <a:endParaRPr lang="en-US" dirty="0"/>
          </a:p>
          <a:p>
            <a:endParaRPr lang="en-US" dirty="0"/>
          </a:p>
        </p:txBody>
      </p:sp>
    </p:spTree>
    <p:extLst>
      <p:ext uri="{BB962C8B-B14F-4D97-AF65-F5344CB8AC3E}">
        <p14:creationId xmlns:p14="http://schemas.microsoft.com/office/powerpoint/2010/main" val="19177601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F621E-9533-0E44-90E6-167A5173881A}"/>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2A5F1DE5-1BBC-8847-898A-0233E6C626BB}"/>
              </a:ext>
            </a:extLst>
          </p:cNvPr>
          <p:cNvPicPr>
            <a:picLocks noGrp="1" noChangeAspect="1"/>
          </p:cNvPicPr>
          <p:nvPr>
            <p:ph idx="1"/>
          </p:nvPr>
        </p:nvPicPr>
        <p:blipFill>
          <a:blip r:embed="rId2"/>
          <a:stretch>
            <a:fillRect/>
          </a:stretch>
        </p:blipFill>
        <p:spPr>
          <a:xfrm>
            <a:off x="721895" y="660847"/>
            <a:ext cx="10347158" cy="5595574"/>
          </a:xfrm>
        </p:spPr>
      </p:pic>
    </p:spTree>
    <p:extLst>
      <p:ext uri="{BB962C8B-B14F-4D97-AF65-F5344CB8AC3E}">
        <p14:creationId xmlns:p14="http://schemas.microsoft.com/office/powerpoint/2010/main" val="410728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F621E-9533-0E44-90E6-167A5173881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661C15C-AE69-7E4F-B113-2D58A90AC452}"/>
              </a:ext>
            </a:extLst>
          </p:cNvPr>
          <p:cNvSpPr>
            <a:spLocks noGrp="1"/>
          </p:cNvSpPr>
          <p:nvPr>
            <p:ph idx="1"/>
          </p:nvPr>
        </p:nvSpPr>
        <p:spPr/>
        <p:txBody>
          <a:bodyPr>
            <a:normAutofit fontScale="70000" lnSpcReduction="20000"/>
          </a:bodyPr>
          <a:lstStyle/>
          <a:p>
            <a:r>
              <a:rPr lang="en-US" dirty="0"/>
              <a:t>In-company mediation refers to mediation between members of the same organization. This type of mediation can be conducted by either internal or external mediators. Internal mediation is a specific type of in-company mediation. Internal mediators are people who are employed by the company and either hold formal qualifications in mediation, or have completed training in a comparable area. When these people undertake mediation within their </a:t>
            </a:r>
            <a:r>
              <a:rPr lang="en-US" dirty="0" err="1"/>
              <a:t>organisation</a:t>
            </a:r>
            <a:r>
              <a:rPr lang="en-US" dirty="0"/>
              <a:t>, it is referred to as internal mediation. </a:t>
            </a:r>
          </a:p>
          <a:p>
            <a:endParaRPr lang="en-US" dirty="0"/>
          </a:p>
        </p:txBody>
      </p:sp>
    </p:spTree>
    <p:extLst>
      <p:ext uri="{BB962C8B-B14F-4D97-AF65-F5344CB8AC3E}">
        <p14:creationId xmlns:p14="http://schemas.microsoft.com/office/powerpoint/2010/main" val="40843049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F621E-9533-0E44-90E6-167A5173881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661C15C-AE69-7E4F-B113-2D58A90AC452}"/>
              </a:ext>
            </a:extLst>
          </p:cNvPr>
          <p:cNvSpPr>
            <a:spLocks noGrp="1"/>
          </p:cNvSpPr>
          <p:nvPr>
            <p:ph idx="1"/>
          </p:nvPr>
        </p:nvSpPr>
        <p:spPr/>
        <p:txBody>
          <a:bodyPr/>
          <a:lstStyle/>
          <a:p>
            <a:r>
              <a:rPr lang="en-US" dirty="0"/>
              <a:t>External mediators are independent. They are not employed by the company and receive fees for their services. The decision to select internal or external mediators should be based on the overall assessment of the problem. </a:t>
            </a:r>
          </a:p>
          <a:p>
            <a:endParaRPr lang="en-US" dirty="0"/>
          </a:p>
        </p:txBody>
      </p:sp>
    </p:spTree>
    <p:extLst>
      <p:ext uri="{BB962C8B-B14F-4D97-AF65-F5344CB8AC3E}">
        <p14:creationId xmlns:p14="http://schemas.microsoft.com/office/powerpoint/2010/main" val="31677681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F621E-9533-0E44-90E6-167A5173881A}"/>
              </a:ext>
            </a:extLst>
          </p:cNvPr>
          <p:cNvSpPr>
            <a:spLocks noGrp="1"/>
          </p:cNvSpPr>
          <p:nvPr>
            <p:ph type="title"/>
          </p:nvPr>
        </p:nvSpPr>
        <p:spPr/>
        <p:txBody>
          <a:bodyPr/>
          <a:lstStyle/>
          <a:p>
            <a:r>
              <a:rPr lang="en-US" dirty="0"/>
              <a:t>The Mediation Phase Model </a:t>
            </a:r>
          </a:p>
        </p:txBody>
      </p:sp>
      <p:sp>
        <p:nvSpPr>
          <p:cNvPr id="3" name="Content Placeholder 2">
            <a:extLst>
              <a:ext uri="{FF2B5EF4-FFF2-40B4-BE49-F238E27FC236}">
                <a16:creationId xmlns:a16="http://schemas.microsoft.com/office/drawing/2014/main" id="{8661C15C-AE69-7E4F-B113-2D58A90AC452}"/>
              </a:ext>
            </a:extLst>
          </p:cNvPr>
          <p:cNvSpPr>
            <a:spLocks noGrp="1"/>
          </p:cNvSpPr>
          <p:nvPr>
            <p:ph idx="1"/>
          </p:nvPr>
        </p:nvSpPr>
        <p:spPr/>
        <p:txBody>
          <a:bodyPr>
            <a:normAutofit fontScale="85000" lnSpcReduction="20000"/>
          </a:bodyPr>
          <a:lstStyle/>
          <a:p>
            <a:r>
              <a:rPr lang="en-US" dirty="0"/>
              <a:t>As mentioned, mediation comprises a diverse range of conflict resolution practices. What is new about mediation today is the clear structuring of the process, which is known as the phase model. </a:t>
            </a:r>
          </a:p>
          <a:p>
            <a:r>
              <a:rPr lang="en-US" dirty="0"/>
              <a:t>This model can assist you as a manager, a project leader or an employee in being able to better—and more reliably—find constructive solutions to conflicts. </a:t>
            </a:r>
          </a:p>
          <a:p>
            <a:endParaRPr lang="en-US" dirty="0"/>
          </a:p>
        </p:txBody>
      </p:sp>
    </p:spTree>
    <p:extLst>
      <p:ext uri="{BB962C8B-B14F-4D97-AF65-F5344CB8AC3E}">
        <p14:creationId xmlns:p14="http://schemas.microsoft.com/office/powerpoint/2010/main" val="39501069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F621E-9533-0E44-90E6-167A5173881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661C15C-AE69-7E4F-B113-2D58A90AC452}"/>
              </a:ext>
            </a:extLst>
          </p:cNvPr>
          <p:cNvSpPr>
            <a:spLocks noGrp="1"/>
          </p:cNvSpPr>
          <p:nvPr>
            <p:ph idx="1"/>
          </p:nvPr>
        </p:nvSpPr>
        <p:spPr>
          <a:xfrm>
            <a:off x="441080" y="2454443"/>
            <a:ext cx="9475287" cy="4070684"/>
          </a:xfrm>
        </p:spPr>
        <p:txBody>
          <a:bodyPr>
            <a:normAutofit fontScale="85000" lnSpcReduction="20000"/>
          </a:bodyPr>
          <a:lstStyle/>
          <a:p>
            <a:pPr marL="0" indent="0">
              <a:buNone/>
            </a:pPr>
            <a:r>
              <a:rPr lang="en-US" dirty="0"/>
              <a:t>The model essentially consists of five phases: </a:t>
            </a:r>
          </a:p>
          <a:p>
            <a:r>
              <a:rPr lang="en-US" dirty="0"/>
              <a:t>parameter definition, </a:t>
            </a:r>
          </a:p>
          <a:p>
            <a:r>
              <a:rPr lang="en-US" dirty="0"/>
              <a:t>issue compilation, </a:t>
            </a:r>
          </a:p>
          <a:p>
            <a:r>
              <a:rPr lang="en-US" dirty="0"/>
              <a:t>conflict discussion, </a:t>
            </a:r>
          </a:p>
          <a:p>
            <a:r>
              <a:rPr lang="en-US" dirty="0"/>
              <a:t>solution finding </a:t>
            </a:r>
          </a:p>
          <a:p>
            <a:r>
              <a:rPr lang="en-US" dirty="0"/>
              <a:t>and agreement. </a:t>
            </a:r>
          </a:p>
          <a:p>
            <a:pPr marL="0" indent="0">
              <a:buNone/>
            </a:pPr>
            <a:r>
              <a:rPr lang="en-US" dirty="0"/>
              <a:t>These five phases are preceded by a pre-mediation phase and are followed by a post-mediation phase.</a:t>
            </a:r>
          </a:p>
          <a:p>
            <a:endParaRPr lang="en-US" dirty="0"/>
          </a:p>
        </p:txBody>
      </p:sp>
    </p:spTree>
    <p:extLst>
      <p:ext uri="{BB962C8B-B14F-4D97-AF65-F5344CB8AC3E}">
        <p14:creationId xmlns:p14="http://schemas.microsoft.com/office/powerpoint/2010/main" val="34141968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F621E-9533-0E44-90E6-167A5173881A}"/>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8FCFAA97-0547-214C-A67E-C6A18D5C10E0}"/>
              </a:ext>
            </a:extLst>
          </p:cNvPr>
          <p:cNvPicPr>
            <a:picLocks noGrp="1" noChangeAspect="1"/>
          </p:cNvPicPr>
          <p:nvPr>
            <p:ph idx="1"/>
          </p:nvPr>
        </p:nvPicPr>
        <p:blipFill>
          <a:blip r:embed="rId2"/>
          <a:stretch>
            <a:fillRect/>
          </a:stretch>
        </p:blipFill>
        <p:spPr>
          <a:xfrm>
            <a:off x="1347459" y="612720"/>
            <a:ext cx="8761413" cy="5903080"/>
          </a:xfrm>
        </p:spPr>
      </p:pic>
    </p:spTree>
    <p:extLst>
      <p:ext uri="{BB962C8B-B14F-4D97-AF65-F5344CB8AC3E}">
        <p14:creationId xmlns:p14="http://schemas.microsoft.com/office/powerpoint/2010/main" val="34574646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F621E-9533-0E44-90E6-167A5173881A}"/>
              </a:ext>
            </a:extLst>
          </p:cNvPr>
          <p:cNvSpPr>
            <a:spLocks noGrp="1"/>
          </p:cNvSpPr>
          <p:nvPr>
            <p:ph type="title"/>
          </p:nvPr>
        </p:nvSpPr>
        <p:spPr/>
        <p:txBody>
          <a:bodyPr/>
          <a:lstStyle/>
          <a:p>
            <a:r>
              <a:rPr lang="en-US" dirty="0"/>
              <a:t>Pre-mediation Phase </a:t>
            </a:r>
            <a:br>
              <a:rPr lang="en-US" dirty="0"/>
            </a:br>
            <a:endParaRPr lang="en-US" dirty="0"/>
          </a:p>
        </p:txBody>
      </p:sp>
      <p:sp>
        <p:nvSpPr>
          <p:cNvPr id="3" name="Content Placeholder 2">
            <a:extLst>
              <a:ext uri="{FF2B5EF4-FFF2-40B4-BE49-F238E27FC236}">
                <a16:creationId xmlns:a16="http://schemas.microsoft.com/office/drawing/2014/main" id="{8661C15C-AE69-7E4F-B113-2D58A90AC452}"/>
              </a:ext>
            </a:extLst>
          </p:cNvPr>
          <p:cNvSpPr>
            <a:spLocks noGrp="1"/>
          </p:cNvSpPr>
          <p:nvPr>
            <p:ph idx="1"/>
          </p:nvPr>
        </p:nvSpPr>
        <p:spPr>
          <a:xfrm>
            <a:off x="1154954" y="2603500"/>
            <a:ext cx="10587867" cy="3917616"/>
          </a:xfrm>
        </p:spPr>
        <p:txBody>
          <a:bodyPr>
            <a:normAutofit fontScale="92500" lnSpcReduction="10000"/>
          </a:bodyPr>
          <a:lstStyle/>
          <a:p>
            <a:pPr marL="0" indent="0">
              <a:buNone/>
            </a:pPr>
            <a:r>
              <a:rPr lang="en-US" dirty="0"/>
              <a:t>The success of a mediation is to a large extent dependent on the preparation in the pre-mediation phase. Inadequate preparation is one of the most frequent reasons for failure. </a:t>
            </a:r>
          </a:p>
          <a:p>
            <a:pPr marL="0" indent="0">
              <a:buNone/>
            </a:pPr>
            <a:r>
              <a:rPr lang="en-US" dirty="0"/>
              <a:t>The pre-mediation phase consists of three stages: </a:t>
            </a:r>
          </a:p>
          <a:p>
            <a:r>
              <a:rPr lang="en-US" dirty="0"/>
              <a:t>–  preliminary talks, </a:t>
            </a:r>
          </a:p>
          <a:p>
            <a:r>
              <a:rPr lang="en-US" dirty="0"/>
              <a:t>–  conflict analysis and </a:t>
            </a:r>
          </a:p>
          <a:p>
            <a:r>
              <a:rPr lang="en-US" dirty="0"/>
              <a:t>–  implementation planning. </a:t>
            </a:r>
          </a:p>
          <a:p>
            <a:endParaRPr lang="en-US" dirty="0"/>
          </a:p>
        </p:txBody>
      </p:sp>
    </p:spTree>
    <p:extLst>
      <p:ext uri="{BB962C8B-B14F-4D97-AF65-F5344CB8AC3E}">
        <p14:creationId xmlns:p14="http://schemas.microsoft.com/office/powerpoint/2010/main" val="199860919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Lecture Purple">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Arial-Times New Roman">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Lecture Purple" id="{B6DDE1A6-0016-FE4F-96D3-8D458FC4AA73}" vid="{7A9E5324-4B12-254D-8F54-7B189377B656}"/>
    </a:ext>
  </a:extLst>
</a:theme>
</file>

<file path=docProps/app.xml><?xml version="1.0" encoding="utf-8"?>
<Properties xmlns="http://schemas.openxmlformats.org/officeDocument/2006/extended-properties" xmlns:vt="http://schemas.openxmlformats.org/officeDocument/2006/docPropsVTypes">
  <Template>Lecture Purple</Template>
  <TotalTime>36</TotalTime>
  <Words>1840</Words>
  <Application>Microsoft Macintosh PowerPoint</Application>
  <PresentationFormat>Widescreen</PresentationFormat>
  <Paragraphs>75</Paragraphs>
  <Slides>30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Arial</vt:lpstr>
      <vt:lpstr>Times New Roman</vt:lpstr>
      <vt:lpstr>Wingdings 3</vt:lpstr>
      <vt:lpstr>Lecture Purple</vt:lpstr>
      <vt:lpstr>Conflict Management: Lecture 5</vt:lpstr>
      <vt:lpstr>Mediation: The Origins  </vt:lpstr>
      <vt:lpstr>PowerPoint Presentation</vt:lpstr>
      <vt:lpstr>PowerPoint Presentation</vt:lpstr>
      <vt:lpstr>PowerPoint Presentation</vt:lpstr>
      <vt:lpstr>The Mediation Phase Model </vt:lpstr>
      <vt:lpstr>PowerPoint Presentation</vt:lpstr>
      <vt:lpstr>PowerPoint Presentation</vt:lpstr>
      <vt:lpstr>Pre-mediation Phase  </vt:lpstr>
      <vt:lpstr>Preliminary Talks  </vt:lpstr>
      <vt:lpstr>PowerPoint Presentation</vt:lpstr>
      <vt:lpstr>Conflict Analysis  </vt:lpstr>
      <vt:lpstr>PowerPoint Presentation</vt:lpstr>
      <vt:lpstr>Implementation Planning  </vt:lpstr>
      <vt:lpstr>Parameter Definition Phase  </vt:lpstr>
      <vt:lpstr>PowerPoint Presentation</vt:lpstr>
      <vt:lpstr>PowerPoint Presentation</vt:lpstr>
      <vt:lpstr>Issue Compilation  </vt:lpstr>
      <vt:lpstr>PowerPoint Presentation</vt:lpstr>
      <vt:lpstr>Conflict Discussion  </vt:lpstr>
      <vt:lpstr>PowerPoint Presentation</vt:lpstr>
      <vt:lpstr>PowerPoint Presentation</vt:lpstr>
      <vt:lpstr>PowerPoint Presentation</vt:lpstr>
      <vt:lpstr>Search for a Solution </vt:lpstr>
      <vt:lpstr>PowerPoint Presentation</vt:lpstr>
      <vt:lpstr>ABC analysis:</vt:lpstr>
      <vt:lpstr>Agreement  </vt:lpstr>
      <vt:lpstr>PowerPoint Presentation</vt:lpstr>
      <vt:lpstr>Post-mediation Phase  </vt:lpstr>
      <vt:lpstr>PowerPoint Presentation</vt:lpstr>
    </vt:vector>
  </TitlesOfParts>
  <Company/>
  <LinksUpToDate>false</LinksUpToDate>
  <SharedDoc>false</SharedDoc>
  <HyperlinksChanged>false</HyperlinksChanged>
  <AppVersion>16.0012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Conflict Management: Lecture 5</dc:title>
  <dc:creator>Oeshwik Ahmed</dc:creator>
  <cp:lastModifiedBy>Oeshwik Ahmed</cp:lastModifiedBy>
  <cp:revision>4</cp:revision>
  <dcterms:created xsi:type="dcterms:W3CDTF">2018-05-08T12:03:53Z</dcterms:created>
  <dcterms:modified xsi:type="dcterms:W3CDTF">2018-05-08T12:40:31Z</dcterms:modified>
</cp:coreProperties>
</file>