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7"/>
    <p:restoredTop sz="94643"/>
  </p:normalViewPr>
  <p:slideViewPr>
    <p:cSldViewPr snapToGrid="0" snapToObjects="1">
      <p:cViewPr varScale="1">
        <p:scale>
          <a:sx n="54" d="100"/>
          <a:sy n="54" d="100"/>
        </p:scale>
        <p:origin x="216" y="17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230CCC3-8008-744C-A3B9-3113908696E6}" type="datetimeFigureOut">
              <a:rPr lang="en-US" smtClean="0"/>
              <a:t>5/8/18</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7168D776-8A64-A742-B29A-BF2004CA0FB6}" type="slidenum">
              <a:rPr lang="en-US" smtClean="0"/>
              <a:t>‹#›</a:t>
            </a:fld>
            <a:endParaRPr lang="en-US"/>
          </a:p>
        </p:txBody>
      </p:sp>
    </p:spTree>
    <p:extLst>
      <p:ext uri="{BB962C8B-B14F-4D97-AF65-F5344CB8AC3E}">
        <p14:creationId xmlns:p14="http://schemas.microsoft.com/office/powerpoint/2010/main" val="3290631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230CCC3-8008-744C-A3B9-3113908696E6}" type="datetimeFigureOut">
              <a:rPr lang="en-US" smtClean="0"/>
              <a:t>5/8/18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168D776-8A64-A742-B29A-BF2004CA0FB6}" type="slidenum">
              <a:rPr lang="en-US" smtClean="0"/>
              <a:t>‹#›</a:t>
            </a:fld>
            <a:endParaRPr lang="en-US"/>
          </a:p>
        </p:txBody>
      </p:sp>
    </p:spTree>
    <p:extLst>
      <p:ext uri="{BB962C8B-B14F-4D97-AF65-F5344CB8AC3E}">
        <p14:creationId xmlns:p14="http://schemas.microsoft.com/office/powerpoint/2010/main" val="374318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230CCC3-8008-744C-A3B9-3113908696E6}" type="datetimeFigureOut">
              <a:rPr lang="en-US" smtClean="0"/>
              <a:t>5/8/18</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168D776-8A64-A742-B29A-BF2004CA0FB6}" type="slidenum">
              <a:rPr lang="en-US" smtClean="0"/>
              <a:t>‹#›</a:t>
            </a:fld>
            <a:endParaRPr lang="en-US"/>
          </a:p>
        </p:txBody>
      </p:sp>
    </p:spTree>
    <p:extLst>
      <p:ext uri="{BB962C8B-B14F-4D97-AF65-F5344CB8AC3E}">
        <p14:creationId xmlns:p14="http://schemas.microsoft.com/office/powerpoint/2010/main" val="9057154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230CCC3-8008-744C-A3B9-3113908696E6}" type="datetimeFigureOut">
              <a:rPr lang="en-US" smtClean="0"/>
              <a:t>5/8/18</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168D776-8A64-A742-B29A-BF2004CA0FB6}" type="slidenum">
              <a:rPr lang="en-US" smtClean="0"/>
              <a:t>‹#›</a:t>
            </a:fld>
            <a:endParaRPr lang="en-US"/>
          </a:p>
        </p:txBody>
      </p:sp>
    </p:spTree>
    <p:extLst>
      <p:ext uri="{BB962C8B-B14F-4D97-AF65-F5344CB8AC3E}">
        <p14:creationId xmlns:p14="http://schemas.microsoft.com/office/powerpoint/2010/main" val="3188986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230CCC3-8008-744C-A3B9-3113908696E6}" type="datetimeFigureOut">
              <a:rPr lang="en-US" smtClean="0"/>
              <a:t>5/8/18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168D776-8A64-A742-B29A-BF2004CA0FB6}" type="slidenum">
              <a:rPr lang="en-US" smtClean="0"/>
              <a:t>‹#›</a:t>
            </a:fld>
            <a:endParaRPr lang="en-US"/>
          </a:p>
        </p:txBody>
      </p:sp>
    </p:spTree>
    <p:extLst>
      <p:ext uri="{BB962C8B-B14F-4D97-AF65-F5344CB8AC3E}">
        <p14:creationId xmlns:p14="http://schemas.microsoft.com/office/powerpoint/2010/main" val="23478789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230CCC3-8008-744C-A3B9-3113908696E6}" type="datetimeFigureOut">
              <a:rPr lang="en-US" smtClean="0"/>
              <a:t>5/8/18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68D776-8A64-A742-B29A-BF2004CA0FB6}" type="slidenum">
              <a:rPr lang="en-US" smtClean="0"/>
              <a:t>‹#›</a:t>
            </a:fld>
            <a:endParaRPr lang="en-US"/>
          </a:p>
        </p:txBody>
      </p:sp>
    </p:spTree>
    <p:extLst>
      <p:ext uri="{BB962C8B-B14F-4D97-AF65-F5344CB8AC3E}">
        <p14:creationId xmlns:p14="http://schemas.microsoft.com/office/powerpoint/2010/main" val="3325025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230CCC3-8008-744C-A3B9-3113908696E6}" type="datetimeFigureOut">
              <a:rPr lang="en-US" smtClean="0"/>
              <a:t>5/8/18</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7168D776-8A64-A742-B29A-BF2004CA0FB6}" type="slidenum">
              <a:rPr lang="en-US" smtClean="0"/>
              <a:t>‹#›</a:t>
            </a:fld>
            <a:endParaRPr lang="en-US"/>
          </a:p>
        </p:txBody>
      </p:sp>
    </p:spTree>
    <p:extLst>
      <p:ext uri="{BB962C8B-B14F-4D97-AF65-F5344CB8AC3E}">
        <p14:creationId xmlns:p14="http://schemas.microsoft.com/office/powerpoint/2010/main" val="27924293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230CCC3-8008-744C-A3B9-3113908696E6}" type="datetimeFigureOut">
              <a:rPr lang="en-US" smtClean="0"/>
              <a:t>5/8/18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8D776-8A64-A742-B29A-BF2004CA0FB6}" type="slidenum">
              <a:rPr lang="en-US" smtClean="0"/>
              <a:t>‹#›</a:t>
            </a:fld>
            <a:endParaRPr lang="en-US"/>
          </a:p>
        </p:txBody>
      </p:sp>
    </p:spTree>
    <p:extLst>
      <p:ext uri="{BB962C8B-B14F-4D97-AF65-F5344CB8AC3E}">
        <p14:creationId xmlns:p14="http://schemas.microsoft.com/office/powerpoint/2010/main" val="7677772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230CCC3-8008-744C-A3B9-3113908696E6}" type="datetimeFigureOut">
              <a:rPr lang="en-US" smtClean="0"/>
              <a:t>5/8/18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168D776-8A64-A742-B29A-BF2004CA0FB6}" type="slidenum">
              <a:rPr lang="en-US" smtClean="0"/>
              <a:t>‹#›</a:t>
            </a:fld>
            <a:endParaRPr lang="en-US"/>
          </a:p>
        </p:txBody>
      </p:sp>
    </p:spTree>
    <p:extLst>
      <p:ext uri="{BB962C8B-B14F-4D97-AF65-F5344CB8AC3E}">
        <p14:creationId xmlns:p14="http://schemas.microsoft.com/office/powerpoint/2010/main" val="24321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lvl1pPr>
              <a:defRPr sz="3600"/>
            </a:lvl1pPr>
            <a:lvl2pPr>
              <a:defRPr sz="34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30CCC3-8008-744C-A3B9-3113908696E6}" type="datetimeFigureOut">
              <a:rPr lang="en-US" smtClean="0"/>
              <a:t>5/8/18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8D776-8A64-A742-B29A-BF2004CA0FB6}" type="slidenum">
              <a:rPr lang="en-US" smtClean="0"/>
              <a:t>‹#›</a:t>
            </a:fld>
            <a:endParaRPr lang="en-US"/>
          </a:p>
        </p:txBody>
      </p:sp>
    </p:spTree>
    <p:extLst>
      <p:ext uri="{BB962C8B-B14F-4D97-AF65-F5344CB8AC3E}">
        <p14:creationId xmlns:p14="http://schemas.microsoft.com/office/powerpoint/2010/main" val="975429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230CCC3-8008-744C-A3B9-3113908696E6}" type="datetimeFigureOut">
              <a:rPr lang="en-US" smtClean="0"/>
              <a:t>5/8/18</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168D776-8A64-A742-B29A-BF2004CA0FB6}" type="slidenum">
              <a:rPr lang="en-US" smtClean="0"/>
              <a:t>‹#›</a:t>
            </a:fld>
            <a:endParaRPr lang="en-US"/>
          </a:p>
        </p:txBody>
      </p:sp>
    </p:spTree>
    <p:extLst>
      <p:ext uri="{BB962C8B-B14F-4D97-AF65-F5344CB8AC3E}">
        <p14:creationId xmlns:p14="http://schemas.microsoft.com/office/powerpoint/2010/main" val="36008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30CCC3-8008-744C-A3B9-3113908696E6}" type="datetimeFigureOut">
              <a:rPr lang="en-US" smtClean="0"/>
              <a:t>5/8/18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8D776-8A64-A742-B29A-BF2004CA0FB6}" type="slidenum">
              <a:rPr lang="en-US" smtClean="0"/>
              <a:t>‹#›</a:t>
            </a:fld>
            <a:endParaRPr lang="en-US"/>
          </a:p>
        </p:txBody>
      </p:sp>
    </p:spTree>
    <p:extLst>
      <p:ext uri="{BB962C8B-B14F-4D97-AF65-F5344CB8AC3E}">
        <p14:creationId xmlns:p14="http://schemas.microsoft.com/office/powerpoint/2010/main" val="3164130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30CCC3-8008-744C-A3B9-3113908696E6}" type="datetimeFigureOut">
              <a:rPr lang="en-US" smtClean="0"/>
              <a:t>5/8/18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68D776-8A64-A742-B29A-BF2004CA0FB6}" type="slidenum">
              <a:rPr lang="en-US" smtClean="0"/>
              <a:t>‹#›</a:t>
            </a:fld>
            <a:endParaRPr lang="en-US"/>
          </a:p>
        </p:txBody>
      </p:sp>
    </p:spTree>
    <p:extLst>
      <p:ext uri="{BB962C8B-B14F-4D97-AF65-F5344CB8AC3E}">
        <p14:creationId xmlns:p14="http://schemas.microsoft.com/office/powerpoint/2010/main" val="369983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30CCC3-8008-744C-A3B9-3113908696E6}" type="datetimeFigureOut">
              <a:rPr lang="en-US" smtClean="0"/>
              <a:t>5/8/18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68D776-8A64-A742-B29A-BF2004CA0FB6}" type="slidenum">
              <a:rPr lang="en-US" smtClean="0"/>
              <a:t>‹#›</a:t>
            </a:fld>
            <a:endParaRPr lang="en-US"/>
          </a:p>
        </p:txBody>
      </p:sp>
    </p:spTree>
    <p:extLst>
      <p:ext uri="{BB962C8B-B14F-4D97-AF65-F5344CB8AC3E}">
        <p14:creationId xmlns:p14="http://schemas.microsoft.com/office/powerpoint/2010/main" val="3394550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30CCC3-8008-744C-A3B9-3113908696E6}" type="datetimeFigureOut">
              <a:rPr lang="en-US" smtClean="0"/>
              <a:t>5/8/18</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7168D776-8A64-A742-B29A-BF2004CA0FB6}" type="slidenum">
              <a:rPr lang="en-US" smtClean="0"/>
              <a:t>‹#›</a:t>
            </a:fld>
            <a:endParaRPr lang="en-US"/>
          </a:p>
        </p:txBody>
      </p:sp>
    </p:spTree>
    <p:extLst>
      <p:ext uri="{BB962C8B-B14F-4D97-AF65-F5344CB8AC3E}">
        <p14:creationId xmlns:p14="http://schemas.microsoft.com/office/powerpoint/2010/main" val="3670296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230CCC3-8008-744C-A3B9-3113908696E6}" type="datetimeFigureOut">
              <a:rPr lang="en-US" smtClean="0"/>
              <a:t>5/8/18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168D776-8A64-A742-B29A-BF2004CA0FB6}" type="slidenum">
              <a:rPr lang="en-US" smtClean="0"/>
              <a:t>‹#›</a:t>
            </a:fld>
            <a:endParaRPr lang="en-US"/>
          </a:p>
        </p:txBody>
      </p:sp>
    </p:spTree>
    <p:extLst>
      <p:ext uri="{BB962C8B-B14F-4D97-AF65-F5344CB8AC3E}">
        <p14:creationId xmlns:p14="http://schemas.microsoft.com/office/powerpoint/2010/main" val="2279781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230CCC3-8008-744C-A3B9-3113908696E6}" type="datetimeFigureOut">
              <a:rPr lang="en-US" smtClean="0"/>
              <a:t>5/8/18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168D776-8A64-A742-B29A-BF2004CA0FB6}" type="slidenum">
              <a:rPr lang="en-US" smtClean="0"/>
              <a:t>‹#›</a:t>
            </a:fld>
            <a:endParaRPr lang="en-US"/>
          </a:p>
        </p:txBody>
      </p:sp>
    </p:spTree>
    <p:extLst>
      <p:ext uri="{BB962C8B-B14F-4D97-AF65-F5344CB8AC3E}">
        <p14:creationId xmlns:p14="http://schemas.microsoft.com/office/powerpoint/2010/main" val="2067288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230CCC3-8008-744C-A3B9-3113908696E6}" type="datetimeFigureOut">
              <a:rPr lang="en-US" smtClean="0"/>
              <a:t>5/8/18</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7168D776-8A64-A742-B29A-BF2004CA0FB6}" type="slidenum">
              <a:rPr lang="en-US" smtClean="0"/>
              <a:t>‹#›</a:t>
            </a:fld>
            <a:endParaRPr lang="en-US"/>
          </a:p>
        </p:txBody>
      </p:sp>
    </p:spTree>
    <p:extLst>
      <p:ext uri="{BB962C8B-B14F-4D97-AF65-F5344CB8AC3E}">
        <p14:creationId xmlns:p14="http://schemas.microsoft.com/office/powerpoint/2010/main" val="9609631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32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28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26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24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2200" b="0" i="0" kern="1200" baseline="-250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69914-34B8-874E-92B6-6AF491F0544A}"/>
              </a:ext>
            </a:extLst>
          </p:cNvPr>
          <p:cNvSpPr>
            <a:spLocks noGrp="1"/>
          </p:cNvSpPr>
          <p:nvPr>
            <p:ph type="ctrTitle"/>
          </p:nvPr>
        </p:nvSpPr>
        <p:spPr/>
        <p:txBody>
          <a:bodyPr/>
          <a:lstStyle/>
          <a:p>
            <a:r>
              <a:rPr lang="en-US" dirty="0"/>
              <a:t>Conflict Management Lecture 3</a:t>
            </a:r>
          </a:p>
        </p:txBody>
      </p:sp>
      <p:sp>
        <p:nvSpPr>
          <p:cNvPr id="3" name="Subtitle 2">
            <a:extLst>
              <a:ext uri="{FF2B5EF4-FFF2-40B4-BE49-F238E27FC236}">
                <a16:creationId xmlns:a16="http://schemas.microsoft.com/office/drawing/2014/main" id="{81449866-3B2F-BC4B-8ADF-270947A90AE0}"/>
              </a:ext>
            </a:extLst>
          </p:cNvPr>
          <p:cNvSpPr>
            <a:spLocks noGrp="1"/>
          </p:cNvSpPr>
          <p:nvPr>
            <p:ph type="subTitle" idx="1"/>
          </p:nvPr>
        </p:nvSpPr>
        <p:spPr/>
        <p:txBody>
          <a:bodyPr>
            <a:normAutofit fontScale="92500" lnSpcReduction="20000"/>
          </a:bodyPr>
          <a:lstStyle/>
          <a:p>
            <a:r>
              <a:rPr lang="en-US" dirty="0"/>
              <a:t>Power usage and conflict management in organization</a:t>
            </a:r>
          </a:p>
        </p:txBody>
      </p:sp>
    </p:spTree>
    <p:extLst>
      <p:ext uri="{BB962C8B-B14F-4D97-AF65-F5344CB8AC3E}">
        <p14:creationId xmlns:p14="http://schemas.microsoft.com/office/powerpoint/2010/main" val="3777310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r>
              <a:rPr lang="en-US" dirty="0"/>
              <a:t>Control of technology: </a:t>
            </a:r>
            <a:br>
              <a:rPr lang="en-US" dirty="0"/>
            </a:br>
            <a:endParaRPr lang="en-US" dirty="0"/>
          </a:p>
        </p:txBody>
      </p:sp>
      <p:sp>
        <p:nvSpPr>
          <p:cNvPr id="3" name="Content Placeholder 2">
            <a:extLst>
              <a:ext uri="{FF2B5EF4-FFF2-40B4-BE49-F238E27FC236}">
                <a16:creationId xmlns:a16="http://schemas.microsoft.com/office/drawing/2014/main" id="{D3386F7F-77EA-5E41-9BA0-B418BF97DD4C}"/>
              </a:ext>
            </a:extLst>
          </p:cNvPr>
          <p:cNvSpPr>
            <a:spLocks noGrp="1"/>
          </p:cNvSpPr>
          <p:nvPr>
            <p:ph idx="1"/>
          </p:nvPr>
        </p:nvSpPr>
        <p:spPr>
          <a:xfrm>
            <a:off x="745958" y="2603500"/>
            <a:ext cx="10539663" cy="4254500"/>
          </a:xfrm>
        </p:spPr>
        <p:txBody>
          <a:bodyPr>
            <a:normAutofit/>
          </a:bodyPr>
          <a:lstStyle/>
          <a:p>
            <a:r>
              <a:rPr lang="en-US" dirty="0"/>
              <a:t>Since time immemorial, mastery of technology has served as an instrument of power which humans have </a:t>
            </a:r>
            <a:r>
              <a:rPr lang="en-US" dirty="0" err="1"/>
              <a:t>utilised</a:t>
            </a:r>
            <a:r>
              <a:rPr lang="en-US" dirty="0"/>
              <a:t> to manipulate and control their environment. The adoption of assembly line work had, for example, the unwanted effect that employees gained power over the production process. Strikes on the production line could (and can) bring production to a standstill. </a:t>
            </a:r>
          </a:p>
          <a:p>
            <a:endParaRPr lang="en-US" dirty="0"/>
          </a:p>
        </p:txBody>
      </p:sp>
    </p:spTree>
    <p:extLst>
      <p:ext uri="{BB962C8B-B14F-4D97-AF65-F5344CB8AC3E}">
        <p14:creationId xmlns:p14="http://schemas.microsoft.com/office/powerpoint/2010/main" val="2318993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r>
              <a:rPr lang="en-US" dirty="0"/>
              <a:t>Interpersonal alliances and networks: </a:t>
            </a:r>
            <a:br>
              <a:rPr lang="en-US" dirty="0"/>
            </a:br>
            <a:endParaRPr lang="en-US" dirty="0"/>
          </a:p>
        </p:txBody>
      </p:sp>
      <p:sp>
        <p:nvSpPr>
          <p:cNvPr id="3" name="Content Placeholder 2">
            <a:extLst>
              <a:ext uri="{FF2B5EF4-FFF2-40B4-BE49-F238E27FC236}">
                <a16:creationId xmlns:a16="http://schemas.microsoft.com/office/drawing/2014/main" id="{D3386F7F-77EA-5E41-9BA0-B418BF97DD4C}"/>
              </a:ext>
            </a:extLst>
          </p:cNvPr>
          <p:cNvSpPr>
            <a:spLocks noGrp="1"/>
          </p:cNvSpPr>
          <p:nvPr>
            <p:ph idx="1"/>
          </p:nvPr>
        </p:nvSpPr>
        <p:spPr>
          <a:xfrm>
            <a:off x="360947" y="2603499"/>
            <a:ext cx="11261557" cy="3652921"/>
          </a:xfrm>
        </p:spPr>
        <p:txBody>
          <a:bodyPr>
            <a:normAutofit lnSpcReduction="10000"/>
          </a:bodyPr>
          <a:lstStyle/>
          <a:p>
            <a:r>
              <a:rPr lang="en-US" dirty="0"/>
              <a:t>Considerable informal power can be built up through personal contacts, friendships and family relationships. An example from a mediation case within a company: One party was friends with the wife of the CEO, which she mentioned in passing time and again. This fact influenced the process and the disequilibrium of power was difficult to offset. </a:t>
            </a:r>
          </a:p>
          <a:p>
            <a:endParaRPr lang="en-US" dirty="0"/>
          </a:p>
        </p:txBody>
      </p:sp>
    </p:spTree>
    <p:extLst>
      <p:ext uri="{BB962C8B-B14F-4D97-AF65-F5344CB8AC3E}">
        <p14:creationId xmlns:p14="http://schemas.microsoft.com/office/powerpoint/2010/main" val="3858833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r>
              <a:rPr lang="en-US" dirty="0"/>
              <a:t>Control of opposition movements: </a:t>
            </a:r>
            <a:br>
              <a:rPr lang="en-US" dirty="0"/>
            </a:br>
            <a:endParaRPr lang="en-US" dirty="0"/>
          </a:p>
        </p:txBody>
      </p:sp>
      <p:sp>
        <p:nvSpPr>
          <p:cNvPr id="3" name="Content Placeholder 2">
            <a:extLst>
              <a:ext uri="{FF2B5EF4-FFF2-40B4-BE49-F238E27FC236}">
                <a16:creationId xmlns:a16="http://schemas.microsoft.com/office/drawing/2014/main" id="{D3386F7F-77EA-5E41-9BA0-B418BF97DD4C}"/>
              </a:ext>
            </a:extLst>
          </p:cNvPr>
          <p:cNvSpPr>
            <a:spLocks noGrp="1"/>
          </p:cNvSpPr>
          <p:nvPr>
            <p:ph idx="1"/>
          </p:nvPr>
        </p:nvSpPr>
        <p:spPr>
          <a:xfrm>
            <a:off x="794084" y="2603499"/>
            <a:ext cx="10491537" cy="3989805"/>
          </a:xfrm>
        </p:spPr>
        <p:txBody>
          <a:bodyPr>
            <a:normAutofit fontScale="92500"/>
          </a:bodyPr>
          <a:lstStyle/>
          <a:p>
            <a:r>
              <a:rPr lang="en-US" dirty="0"/>
              <a:t>As soon as one group succeeds in gaining a degree of power, so-called “opposition movements” are often formed in order to establish a balance of power. The best known are the unions. This fact is especially significant in mediation, as the “weaker” party is often unaware of which opposition movements exist and how support or a balancing of power can be established. </a:t>
            </a:r>
          </a:p>
          <a:p>
            <a:endParaRPr lang="en-US" dirty="0"/>
          </a:p>
        </p:txBody>
      </p:sp>
    </p:spTree>
    <p:extLst>
      <p:ext uri="{BB962C8B-B14F-4D97-AF65-F5344CB8AC3E}">
        <p14:creationId xmlns:p14="http://schemas.microsoft.com/office/powerpoint/2010/main" val="3996679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r>
              <a:rPr lang="en-US" dirty="0"/>
              <a:t>Symbolism and management of meanings: </a:t>
            </a:r>
            <a:br>
              <a:rPr lang="en-US" dirty="0"/>
            </a:br>
            <a:endParaRPr lang="en-US" dirty="0"/>
          </a:p>
        </p:txBody>
      </p:sp>
      <p:sp>
        <p:nvSpPr>
          <p:cNvPr id="3" name="Content Placeholder 2">
            <a:extLst>
              <a:ext uri="{FF2B5EF4-FFF2-40B4-BE49-F238E27FC236}">
                <a16:creationId xmlns:a16="http://schemas.microsoft.com/office/drawing/2014/main" id="{D3386F7F-77EA-5E41-9BA0-B418BF97DD4C}"/>
              </a:ext>
            </a:extLst>
          </p:cNvPr>
          <p:cNvSpPr>
            <a:spLocks noGrp="1"/>
          </p:cNvSpPr>
          <p:nvPr>
            <p:ph idx="1"/>
          </p:nvPr>
        </p:nvSpPr>
        <p:spPr/>
        <p:txBody>
          <a:bodyPr/>
          <a:lstStyle/>
          <a:p>
            <a:r>
              <a:rPr lang="en-US" dirty="0"/>
              <a:t>One method of obtaining power is to define reality and to win acceptance of that definition. Spacious offices and expensive cars suggest power and can in this way gain meaning. </a:t>
            </a:r>
          </a:p>
          <a:p>
            <a:endParaRPr lang="en-US" dirty="0"/>
          </a:p>
        </p:txBody>
      </p:sp>
    </p:spTree>
    <p:extLst>
      <p:ext uri="{BB962C8B-B14F-4D97-AF65-F5344CB8AC3E}">
        <p14:creationId xmlns:p14="http://schemas.microsoft.com/office/powerpoint/2010/main" val="4167649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3386F7F-77EA-5E41-9BA0-B418BF97DD4C}"/>
              </a:ext>
            </a:extLst>
          </p:cNvPr>
          <p:cNvSpPr>
            <a:spLocks noGrp="1"/>
          </p:cNvSpPr>
          <p:nvPr>
            <p:ph idx="1"/>
          </p:nvPr>
        </p:nvSpPr>
        <p:spPr/>
        <p:txBody>
          <a:bodyPr/>
          <a:lstStyle/>
          <a:p>
            <a:r>
              <a:rPr lang="en-US" dirty="0"/>
              <a:t>Conflicts are regulated by deployment of the various forms of power. But for the most part they are not resolved, as the cause of the conflict often remains ignored. </a:t>
            </a:r>
          </a:p>
          <a:p>
            <a:endParaRPr lang="en-US" dirty="0"/>
          </a:p>
        </p:txBody>
      </p:sp>
    </p:spTree>
    <p:extLst>
      <p:ext uri="{BB962C8B-B14F-4D97-AF65-F5344CB8AC3E}">
        <p14:creationId xmlns:p14="http://schemas.microsoft.com/office/powerpoint/2010/main" val="3724220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r>
              <a:rPr lang="en-US" dirty="0"/>
              <a:t>The Four Basic Forms of Conflict Management in </a:t>
            </a:r>
            <a:r>
              <a:rPr lang="en-US" dirty="0" err="1"/>
              <a:t>Organisations</a:t>
            </a:r>
            <a:r>
              <a:rPr lang="en-US" dirty="0"/>
              <a:t> </a:t>
            </a:r>
            <a:br>
              <a:rPr lang="en-US" dirty="0"/>
            </a:br>
            <a:endParaRPr lang="en-US" dirty="0"/>
          </a:p>
        </p:txBody>
      </p:sp>
      <p:sp>
        <p:nvSpPr>
          <p:cNvPr id="3" name="Content Placeholder 2">
            <a:extLst>
              <a:ext uri="{FF2B5EF4-FFF2-40B4-BE49-F238E27FC236}">
                <a16:creationId xmlns:a16="http://schemas.microsoft.com/office/drawing/2014/main" id="{D3386F7F-77EA-5E41-9BA0-B418BF97DD4C}"/>
              </a:ext>
            </a:extLst>
          </p:cNvPr>
          <p:cNvSpPr>
            <a:spLocks noGrp="1"/>
          </p:cNvSpPr>
          <p:nvPr>
            <p:ph idx="1"/>
          </p:nvPr>
        </p:nvSpPr>
        <p:spPr>
          <a:xfrm>
            <a:off x="529389" y="2603500"/>
            <a:ext cx="11117179" cy="3416300"/>
          </a:xfrm>
        </p:spPr>
        <p:txBody>
          <a:bodyPr/>
          <a:lstStyle/>
          <a:p>
            <a:pPr marL="0" indent="0">
              <a:buNone/>
            </a:pPr>
            <a:r>
              <a:rPr lang="en-US" dirty="0"/>
              <a:t>The basic forms are therefore known as </a:t>
            </a:r>
          </a:p>
          <a:p>
            <a:r>
              <a:rPr lang="en-US" dirty="0"/>
              <a:t>–  Separative measures </a:t>
            </a:r>
          </a:p>
          <a:p>
            <a:r>
              <a:rPr lang="en-US" dirty="0"/>
              <a:t>–  Integrative measures </a:t>
            </a:r>
          </a:p>
          <a:p>
            <a:r>
              <a:rPr lang="en-US" dirty="0"/>
              <a:t>–  Individual-related measures </a:t>
            </a:r>
          </a:p>
          <a:p>
            <a:r>
              <a:rPr lang="en-US" dirty="0"/>
              <a:t>–  Issue-related measures </a:t>
            </a:r>
          </a:p>
          <a:p>
            <a:endParaRPr lang="en-US" dirty="0"/>
          </a:p>
        </p:txBody>
      </p:sp>
    </p:spTree>
    <p:extLst>
      <p:ext uri="{BB962C8B-B14F-4D97-AF65-F5344CB8AC3E}">
        <p14:creationId xmlns:p14="http://schemas.microsoft.com/office/powerpoint/2010/main" val="28126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B9BAC5C5-61EC-0B41-82FF-669241E92829}"/>
              </a:ext>
            </a:extLst>
          </p:cNvPr>
          <p:cNvPicPr>
            <a:picLocks noGrp="1" noChangeAspect="1"/>
          </p:cNvPicPr>
          <p:nvPr>
            <p:ph idx="1"/>
          </p:nvPr>
        </p:nvPicPr>
        <p:blipFill>
          <a:blip r:embed="rId2"/>
          <a:stretch>
            <a:fillRect/>
          </a:stretch>
        </p:blipFill>
        <p:spPr>
          <a:xfrm>
            <a:off x="938386" y="697832"/>
            <a:ext cx="10058478" cy="5830078"/>
          </a:xfrm>
        </p:spPr>
      </p:pic>
    </p:spTree>
    <p:extLst>
      <p:ext uri="{BB962C8B-B14F-4D97-AF65-F5344CB8AC3E}">
        <p14:creationId xmlns:p14="http://schemas.microsoft.com/office/powerpoint/2010/main" val="2074997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r>
              <a:rPr lang="en-US" dirty="0"/>
              <a:t>Separative Measures </a:t>
            </a:r>
            <a:br>
              <a:rPr lang="en-US" dirty="0"/>
            </a:br>
            <a:endParaRPr lang="en-US" dirty="0"/>
          </a:p>
        </p:txBody>
      </p:sp>
      <p:sp>
        <p:nvSpPr>
          <p:cNvPr id="3" name="Content Placeholder 2">
            <a:extLst>
              <a:ext uri="{FF2B5EF4-FFF2-40B4-BE49-F238E27FC236}">
                <a16:creationId xmlns:a16="http://schemas.microsoft.com/office/drawing/2014/main" id="{D3386F7F-77EA-5E41-9BA0-B418BF97DD4C}"/>
              </a:ext>
            </a:extLst>
          </p:cNvPr>
          <p:cNvSpPr>
            <a:spLocks noGrp="1"/>
          </p:cNvSpPr>
          <p:nvPr>
            <p:ph idx="1"/>
          </p:nvPr>
        </p:nvSpPr>
        <p:spPr>
          <a:xfrm>
            <a:off x="216568" y="2603499"/>
            <a:ext cx="11622506" cy="3893554"/>
          </a:xfrm>
        </p:spPr>
        <p:txBody>
          <a:bodyPr>
            <a:normAutofit fontScale="85000" lnSpcReduction="10000"/>
          </a:bodyPr>
          <a:lstStyle/>
          <a:p>
            <a:r>
              <a:rPr lang="en-US" dirty="0"/>
              <a:t>Separative measures are those which are geared towards separating the parties, thereby pulling the rug from under the conflict. </a:t>
            </a:r>
          </a:p>
          <a:p>
            <a:r>
              <a:rPr lang="en-US" dirty="0"/>
              <a:t>Examples of this are dismissal or transfer of the employee to another part of the </a:t>
            </a:r>
            <a:r>
              <a:rPr lang="en-US" dirty="0" err="1"/>
              <a:t>organisation</a:t>
            </a:r>
            <a:r>
              <a:rPr lang="en-US" dirty="0"/>
              <a:t>. </a:t>
            </a:r>
          </a:p>
          <a:p>
            <a:r>
              <a:rPr lang="en-US" dirty="0"/>
              <a:t>These forms are used relatively often and constitute a “classic” form of conflict management, whereby existing conflicts can be seemingly, and sometimes genuinely, made to vanish from the face of the earth relatively quickly and effectively. </a:t>
            </a:r>
          </a:p>
          <a:p>
            <a:endParaRPr lang="en-US" dirty="0"/>
          </a:p>
        </p:txBody>
      </p:sp>
    </p:spTree>
    <p:extLst>
      <p:ext uri="{BB962C8B-B14F-4D97-AF65-F5344CB8AC3E}">
        <p14:creationId xmlns:p14="http://schemas.microsoft.com/office/powerpoint/2010/main" val="381600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3386F7F-77EA-5E41-9BA0-B418BF97DD4C}"/>
              </a:ext>
            </a:extLst>
          </p:cNvPr>
          <p:cNvSpPr>
            <a:spLocks noGrp="1"/>
          </p:cNvSpPr>
          <p:nvPr>
            <p:ph idx="1"/>
          </p:nvPr>
        </p:nvSpPr>
        <p:spPr>
          <a:xfrm>
            <a:off x="457122" y="2406316"/>
            <a:ext cx="11478204" cy="4114800"/>
          </a:xfrm>
        </p:spPr>
        <p:txBody>
          <a:bodyPr>
            <a:normAutofit fontScale="92500"/>
          </a:bodyPr>
          <a:lstStyle/>
          <a:p>
            <a:r>
              <a:rPr lang="en-US" dirty="0"/>
              <a:t>It is particularly useful when individual </a:t>
            </a:r>
            <a:r>
              <a:rPr lang="en-US" dirty="0" err="1"/>
              <a:t>behaviour</a:t>
            </a:r>
            <a:r>
              <a:rPr lang="en-US" dirty="0"/>
              <a:t> can no longer be brought into line with company culture or when, in the view of the company, the “emergency brake” has to be pulled.</a:t>
            </a:r>
          </a:p>
          <a:p>
            <a:r>
              <a:rPr lang="en-US" dirty="0"/>
              <a:t>In some cases a separation will not settle the conflict, but instead exacerbate it, for example if the conflict is subsequently brought before a court. If a similar conflict arises time and again, then it is probably a structural conflict. </a:t>
            </a:r>
          </a:p>
          <a:p>
            <a:endParaRPr lang="en-US" dirty="0"/>
          </a:p>
          <a:p>
            <a:endParaRPr lang="en-US" dirty="0"/>
          </a:p>
          <a:p>
            <a:endParaRPr lang="en-US" dirty="0"/>
          </a:p>
        </p:txBody>
      </p:sp>
    </p:spTree>
    <p:extLst>
      <p:ext uri="{BB962C8B-B14F-4D97-AF65-F5344CB8AC3E}">
        <p14:creationId xmlns:p14="http://schemas.microsoft.com/office/powerpoint/2010/main" val="8734754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r>
              <a:rPr lang="en-US" dirty="0"/>
              <a:t>Issue-Related Measures </a:t>
            </a:r>
            <a:br>
              <a:rPr lang="en-US" dirty="0"/>
            </a:br>
            <a:endParaRPr lang="en-US" dirty="0"/>
          </a:p>
        </p:txBody>
      </p:sp>
      <p:sp>
        <p:nvSpPr>
          <p:cNvPr id="3" name="Content Placeholder 2">
            <a:extLst>
              <a:ext uri="{FF2B5EF4-FFF2-40B4-BE49-F238E27FC236}">
                <a16:creationId xmlns:a16="http://schemas.microsoft.com/office/drawing/2014/main" id="{D3386F7F-77EA-5E41-9BA0-B418BF97DD4C}"/>
              </a:ext>
            </a:extLst>
          </p:cNvPr>
          <p:cNvSpPr>
            <a:spLocks noGrp="1"/>
          </p:cNvSpPr>
          <p:nvPr>
            <p:ph idx="1"/>
          </p:nvPr>
        </p:nvSpPr>
        <p:spPr/>
        <p:txBody>
          <a:bodyPr>
            <a:normAutofit fontScale="92500" lnSpcReduction="10000"/>
          </a:bodyPr>
          <a:lstStyle/>
          <a:p>
            <a:r>
              <a:rPr lang="en-US" dirty="0"/>
              <a:t>When employing issue-related measures, an </a:t>
            </a:r>
            <a:r>
              <a:rPr lang="en-US" dirty="0" err="1"/>
              <a:t>organisational</a:t>
            </a:r>
            <a:r>
              <a:rPr lang="en-US" dirty="0"/>
              <a:t> or technical solution to the problem is sought independently of the people involved. Mistakes are identified and </a:t>
            </a:r>
            <a:r>
              <a:rPr lang="en-US" dirty="0" err="1"/>
              <a:t>analysed</a:t>
            </a:r>
            <a:r>
              <a:rPr lang="en-US" dirty="0"/>
              <a:t>. </a:t>
            </a:r>
          </a:p>
          <a:p>
            <a:r>
              <a:rPr lang="en-US" dirty="0"/>
              <a:t>The next step is to draw up regulations, guidelines or standards aimed at preventing a recurrence of the same conflict. </a:t>
            </a:r>
          </a:p>
          <a:p>
            <a:endParaRPr lang="en-US" dirty="0"/>
          </a:p>
        </p:txBody>
      </p:sp>
    </p:spTree>
    <p:extLst>
      <p:ext uri="{BB962C8B-B14F-4D97-AF65-F5344CB8AC3E}">
        <p14:creationId xmlns:p14="http://schemas.microsoft.com/office/powerpoint/2010/main" val="1348776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r>
              <a:rPr lang="en-US" dirty="0"/>
              <a:t>Excursus: Forms of Power Usage </a:t>
            </a:r>
            <a:br>
              <a:rPr lang="en-US" dirty="0"/>
            </a:br>
            <a:endParaRPr lang="en-US" dirty="0"/>
          </a:p>
        </p:txBody>
      </p:sp>
      <p:sp>
        <p:nvSpPr>
          <p:cNvPr id="3" name="Content Placeholder 2">
            <a:extLst>
              <a:ext uri="{FF2B5EF4-FFF2-40B4-BE49-F238E27FC236}">
                <a16:creationId xmlns:a16="http://schemas.microsoft.com/office/drawing/2014/main" id="{D3386F7F-77EA-5E41-9BA0-B418BF97DD4C}"/>
              </a:ext>
            </a:extLst>
          </p:cNvPr>
          <p:cNvSpPr>
            <a:spLocks noGrp="1"/>
          </p:cNvSpPr>
          <p:nvPr>
            <p:ph idx="1"/>
          </p:nvPr>
        </p:nvSpPr>
        <p:spPr/>
        <p:txBody>
          <a:bodyPr>
            <a:normAutofit fontScale="92500"/>
          </a:bodyPr>
          <a:lstStyle/>
          <a:p>
            <a:r>
              <a:rPr lang="en-US" dirty="0"/>
              <a:t>The exercise of power rarely solves conflicts, but for the most part delays and suppresses them. Nevertheless, power is still frequently employed when dealing with conflicts. </a:t>
            </a:r>
          </a:p>
          <a:p>
            <a:r>
              <a:rPr lang="en-US" dirty="0"/>
              <a:t> These are the ways power is used in an organization:</a:t>
            </a:r>
          </a:p>
        </p:txBody>
      </p:sp>
    </p:spTree>
    <p:extLst>
      <p:ext uri="{BB962C8B-B14F-4D97-AF65-F5344CB8AC3E}">
        <p14:creationId xmlns:p14="http://schemas.microsoft.com/office/powerpoint/2010/main" val="2444654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3386F7F-77EA-5E41-9BA0-B418BF97DD4C}"/>
              </a:ext>
            </a:extLst>
          </p:cNvPr>
          <p:cNvSpPr>
            <a:spLocks noGrp="1"/>
          </p:cNvSpPr>
          <p:nvPr>
            <p:ph idx="1"/>
          </p:nvPr>
        </p:nvSpPr>
        <p:spPr>
          <a:xfrm>
            <a:off x="1154954" y="2651626"/>
            <a:ext cx="10371299" cy="3416300"/>
          </a:xfrm>
        </p:spPr>
        <p:txBody>
          <a:bodyPr/>
          <a:lstStyle/>
          <a:p>
            <a:r>
              <a:rPr lang="en-US" dirty="0"/>
              <a:t>Instructions, can be given or procedures established. Regulations, </a:t>
            </a:r>
            <a:r>
              <a:rPr lang="en-US" dirty="0" err="1"/>
              <a:t>organisational</a:t>
            </a:r>
            <a:r>
              <a:rPr lang="en-US" dirty="0"/>
              <a:t> charts, business process models and so forth are likewise effective tools to </a:t>
            </a:r>
            <a:r>
              <a:rPr lang="en-US" dirty="0" err="1"/>
              <a:t>organise</a:t>
            </a:r>
            <a:r>
              <a:rPr lang="en-US" dirty="0"/>
              <a:t> the way in which people work together </a:t>
            </a:r>
          </a:p>
          <a:p>
            <a:endParaRPr lang="en-US" dirty="0"/>
          </a:p>
        </p:txBody>
      </p:sp>
    </p:spTree>
    <p:extLst>
      <p:ext uri="{BB962C8B-B14F-4D97-AF65-F5344CB8AC3E}">
        <p14:creationId xmlns:p14="http://schemas.microsoft.com/office/powerpoint/2010/main" val="3827443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3386F7F-77EA-5E41-9BA0-B418BF97DD4C}"/>
              </a:ext>
            </a:extLst>
          </p:cNvPr>
          <p:cNvSpPr>
            <a:spLocks noGrp="1"/>
          </p:cNvSpPr>
          <p:nvPr>
            <p:ph idx="1"/>
          </p:nvPr>
        </p:nvSpPr>
        <p:spPr>
          <a:xfrm>
            <a:off x="1154954" y="2603500"/>
            <a:ext cx="10708183" cy="3416300"/>
          </a:xfrm>
        </p:spPr>
        <p:txBody>
          <a:bodyPr/>
          <a:lstStyle/>
          <a:p>
            <a:r>
              <a:rPr lang="en-US" dirty="0"/>
              <a:t>Increasing scarce resources is also an issue-related measure. Disputes over limited resources are a frequent cause of conflict. When the bottleneck is removed, the basis for the conflict is eliminated as a result of the lower degree of mutual dependency. </a:t>
            </a:r>
          </a:p>
          <a:p>
            <a:endParaRPr lang="en-US" dirty="0"/>
          </a:p>
        </p:txBody>
      </p:sp>
    </p:spTree>
    <p:extLst>
      <p:ext uri="{BB962C8B-B14F-4D97-AF65-F5344CB8AC3E}">
        <p14:creationId xmlns:p14="http://schemas.microsoft.com/office/powerpoint/2010/main" val="1490487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3386F7F-77EA-5E41-9BA0-B418BF97DD4C}"/>
              </a:ext>
            </a:extLst>
          </p:cNvPr>
          <p:cNvSpPr>
            <a:spLocks noGrp="1"/>
          </p:cNvSpPr>
          <p:nvPr>
            <p:ph idx="1"/>
          </p:nvPr>
        </p:nvSpPr>
        <p:spPr>
          <a:xfrm>
            <a:off x="625642" y="2603500"/>
            <a:ext cx="11165305" cy="3416300"/>
          </a:xfrm>
        </p:spPr>
        <p:txBody>
          <a:bodyPr>
            <a:normAutofit fontScale="92500" lnSpcReduction="10000"/>
          </a:bodyPr>
          <a:lstStyle/>
          <a:p>
            <a:r>
              <a:rPr lang="en-US" dirty="0"/>
              <a:t>These methods prove successful if a problem is caused by unclear guidelines or boundaries, or when assignments are open to misinterpretation. They have the advantage that participants do not have to get involved in a confrontation. However, these methods fail if the factual problem is only a pretext and there are underlying personal issues or conflicts relating to company culture. </a:t>
            </a:r>
          </a:p>
          <a:p>
            <a:endParaRPr lang="en-US" dirty="0"/>
          </a:p>
        </p:txBody>
      </p:sp>
    </p:spTree>
    <p:extLst>
      <p:ext uri="{BB962C8B-B14F-4D97-AF65-F5344CB8AC3E}">
        <p14:creationId xmlns:p14="http://schemas.microsoft.com/office/powerpoint/2010/main" val="2704672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r>
              <a:rPr lang="en-US" dirty="0"/>
              <a:t>Individual-Related Measures </a:t>
            </a:r>
            <a:br>
              <a:rPr lang="en-US" dirty="0"/>
            </a:br>
            <a:endParaRPr lang="en-US" dirty="0"/>
          </a:p>
        </p:txBody>
      </p:sp>
      <p:sp>
        <p:nvSpPr>
          <p:cNvPr id="3" name="Content Placeholder 2">
            <a:extLst>
              <a:ext uri="{FF2B5EF4-FFF2-40B4-BE49-F238E27FC236}">
                <a16:creationId xmlns:a16="http://schemas.microsoft.com/office/drawing/2014/main" id="{D3386F7F-77EA-5E41-9BA0-B418BF97DD4C}"/>
              </a:ext>
            </a:extLst>
          </p:cNvPr>
          <p:cNvSpPr>
            <a:spLocks noGrp="1"/>
          </p:cNvSpPr>
          <p:nvPr>
            <p:ph idx="1"/>
          </p:nvPr>
        </p:nvSpPr>
        <p:spPr/>
        <p:txBody>
          <a:bodyPr/>
          <a:lstStyle/>
          <a:p>
            <a:r>
              <a:rPr lang="en-US" dirty="0"/>
              <a:t>Individual-related measures are aimed at seeking a solution on the level of the individual. In this instance, personal discussions, for example, are conducted or coaching is offered. </a:t>
            </a:r>
          </a:p>
          <a:p>
            <a:endParaRPr lang="en-US" dirty="0"/>
          </a:p>
        </p:txBody>
      </p:sp>
    </p:spTree>
    <p:extLst>
      <p:ext uri="{BB962C8B-B14F-4D97-AF65-F5344CB8AC3E}">
        <p14:creationId xmlns:p14="http://schemas.microsoft.com/office/powerpoint/2010/main" val="28051505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3386F7F-77EA-5E41-9BA0-B418BF97DD4C}"/>
              </a:ext>
            </a:extLst>
          </p:cNvPr>
          <p:cNvSpPr>
            <a:spLocks noGrp="1"/>
          </p:cNvSpPr>
          <p:nvPr>
            <p:ph idx="1"/>
          </p:nvPr>
        </p:nvSpPr>
        <p:spPr/>
        <p:txBody>
          <a:bodyPr>
            <a:normAutofit fontScale="92500" lnSpcReduction="10000"/>
          </a:bodyPr>
          <a:lstStyle/>
          <a:p>
            <a:r>
              <a:rPr lang="en-US" dirty="0"/>
              <a:t>These methods are primarily oriented towards the affected people. If the conflict cannot be rectified through discussions, one sometimes turns to making somebody responsible. The search for culprits commences. It can be easier to resolve disagreements by the </a:t>
            </a:r>
            <a:r>
              <a:rPr lang="en-US" dirty="0" err="1"/>
              <a:t>categorisation</a:t>
            </a:r>
            <a:r>
              <a:rPr lang="en-US" dirty="0"/>
              <a:t> of events into right or wrong, good or bad. </a:t>
            </a:r>
          </a:p>
          <a:p>
            <a:endParaRPr lang="en-US" dirty="0"/>
          </a:p>
        </p:txBody>
      </p:sp>
    </p:spTree>
    <p:extLst>
      <p:ext uri="{BB962C8B-B14F-4D97-AF65-F5344CB8AC3E}">
        <p14:creationId xmlns:p14="http://schemas.microsoft.com/office/powerpoint/2010/main" val="40905012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3386F7F-77EA-5E41-9BA0-B418BF97DD4C}"/>
              </a:ext>
            </a:extLst>
          </p:cNvPr>
          <p:cNvSpPr>
            <a:spLocks noGrp="1"/>
          </p:cNvSpPr>
          <p:nvPr>
            <p:ph idx="1"/>
          </p:nvPr>
        </p:nvSpPr>
        <p:spPr>
          <a:xfrm>
            <a:off x="240632" y="2261937"/>
            <a:ext cx="10996863" cy="4307305"/>
          </a:xfrm>
        </p:spPr>
        <p:txBody>
          <a:bodyPr>
            <a:normAutofit fontScale="85000" lnSpcReduction="20000"/>
          </a:bodyPr>
          <a:lstStyle/>
          <a:p>
            <a:r>
              <a:rPr lang="en-US" dirty="0"/>
              <a:t>Our judicial system is built on this principle, in order to ensure order and security. In a professional context, this approach has limitations, as conflicts do not (only) arise from differing personality structures, but a large number of influencing factors play a role, which taken together lead to conflict: </a:t>
            </a:r>
            <a:r>
              <a:rPr lang="en-US" dirty="0" err="1"/>
              <a:t>organisational</a:t>
            </a:r>
            <a:r>
              <a:rPr lang="en-US" dirty="0"/>
              <a:t> frameworks, customs, power structures or limited resources. </a:t>
            </a:r>
          </a:p>
          <a:p>
            <a:r>
              <a:rPr lang="en-US" dirty="0"/>
              <a:t>The disadvantage of this approach to conflict management is that while the work with an individual develops suitable strategies, a consensual solution cannot be developed with the other party to the conflict. </a:t>
            </a:r>
          </a:p>
          <a:p>
            <a:endParaRPr lang="en-US" dirty="0"/>
          </a:p>
          <a:p>
            <a:endParaRPr lang="en-US" dirty="0"/>
          </a:p>
        </p:txBody>
      </p:sp>
    </p:spTree>
    <p:extLst>
      <p:ext uri="{BB962C8B-B14F-4D97-AF65-F5344CB8AC3E}">
        <p14:creationId xmlns:p14="http://schemas.microsoft.com/office/powerpoint/2010/main" val="25587144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r>
              <a:rPr lang="en-US" dirty="0"/>
              <a:t>Integrative Measures </a:t>
            </a:r>
            <a:br>
              <a:rPr lang="en-US" dirty="0"/>
            </a:br>
            <a:endParaRPr lang="en-US" dirty="0"/>
          </a:p>
        </p:txBody>
      </p:sp>
      <p:sp>
        <p:nvSpPr>
          <p:cNvPr id="3" name="Content Placeholder 2">
            <a:extLst>
              <a:ext uri="{FF2B5EF4-FFF2-40B4-BE49-F238E27FC236}">
                <a16:creationId xmlns:a16="http://schemas.microsoft.com/office/drawing/2014/main" id="{D3386F7F-77EA-5E41-9BA0-B418BF97DD4C}"/>
              </a:ext>
            </a:extLst>
          </p:cNvPr>
          <p:cNvSpPr>
            <a:spLocks noGrp="1"/>
          </p:cNvSpPr>
          <p:nvPr>
            <p:ph idx="1"/>
          </p:nvPr>
        </p:nvSpPr>
        <p:spPr/>
        <p:txBody>
          <a:bodyPr>
            <a:normAutofit fontScale="92500" lnSpcReduction="20000"/>
          </a:bodyPr>
          <a:lstStyle/>
          <a:p>
            <a:r>
              <a:rPr lang="en-US" dirty="0"/>
              <a:t>Integrative measures involve the parties examining the problem together. Examples include a clarifying conversation, team development or mediation. These approaches foster direct communication, creating </a:t>
            </a:r>
            <a:r>
              <a:rPr lang="en-US" dirty="0" err="1"/>
              <a:t>favourable</a:t>
            </a:r>
            <a:r>
              <a:rPr lang="en-US" dirty="0"/>
              <a:t> framework conditions for dismantling deadlocks and improving interaction, thereby facilitating resolution of the conflict. </a:t>
            </a:r>
          </a:p>
          <a:p>
            <a:endParaRPr lang="en-US" dirty="0"/>
          </a:p>
        </p:txBody>
      </p:sp>
    </p:spTree>
    <p:extLst>
      <p:ext uri="{BB962C8B-B14F-4D97-AF65-F5344CB8AC3E}">
        <p14:creationId xmlns:p14="http://schemas.microsoft.com/office/powerpoint/2010/main" val="28061003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3386F7F-77EA-5E41-9BA0-B418BF97DD4C}"/>
              </a:ext>
            </a:extLst>
          </p:cNvPr>
          <p:cNvSpPr>
            <a:spLocks noGrp="1"/>
          </p:cNvSpPr>
          <p:nvPr>
            <p:ph idx="1"/>
          </p:nvPr>
        </p:nvSpPr>
        <p:spPr/>
        <p:txBody>
          <a:bodyPr/>
          <a:lstStyle/>
          <a:p>
            <a:r>
              <a:rPr lang="en-US" dirty="0"/>
              <a:t>The specification of overall objectives is also a possible measure. This compels the parties to the conflict to look beyond their differences and learn how to cooperate with one another, as their own success becomes linked to the achievement of the objectives. </a:t>
            </a:r>
          </a:p>
          <a:p>
            <a:endParaRPr lang="en-US" dirty="0"/>
          </a:p>
        </p:txBody>
      </p:sp>
    </p:spTree>
    <p:extLst>
      <p:ext uri="{BB962C8B-B14F-4D97-AF65-F5344CB8AC3E}">
        <p14:creationId xmlns:p14="http://schemas.microsoft.com/office/powerpoint/2010/main" val="13059079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3386F7F-77EA-5E41-9BA0-B418BF97DD4C}"/>
              </a:ext>
            </a:extLst>
          </p:cNvPr>
          <p:cNvSpPr>
            <a:spLocks noGrp="1"/>
          </p:cNvSpPr>
          <p:nvPr>
            <p:ph idx="1"/>
          </p:nvPr>
        </p:nvSpPr>
        <p:spPr/>
        <p:txBody>
          <a:bodyPr>
            <a:normAutofit fontScale="77500" lnSpcReduction="20000"/>
          </a:bodyPr>
          <a:lstStyle/>
          <a:p>
            <a:r>
              <a:rPr lang="en-US" dirty="0"/>
              <a:t>The simplest form of dealing with the problem is when the parties seek discussions with one another. This should always be the first step. In many cases this helps. However, at the same time the danger exists that the participating parties blame each other’s point of view and consequently become more and more caught up in the conflict instead of looking for a solution. In this case, support should be sought from a neutral third party, for example a mediator. </a:t>
            </a:r>
          </a:p>
          <a:p>
            <a:endParaRPr lang="en-US" dirty="0"/>
          </a:p>
        </p:txBody>
      </p:sp>
    </p:spTree>
    <p:extLst>
      <p:ext uri="{BB962C8B-B14F-4D97-AF65-F5344CB8AC3E}">
        <p14:creationId xmlns:p14="http://schemas.microsoft.com/office/powerpoint/2010/main" val="28691770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3386F7F-77EA-5E41-9BA0-B418BF97DD4C}"/>
              </a:ext>
            </a:extLst>
          </p:cNvPr>
          <p:cNvSpPr>
            <a:spLocks noGrp="1"/>
          </p:cNvSpPr>
          <p:nvPr>
            <p:ph idx="1"/>
          </p:nvPr>
        </p:nvSpPr>
        <p:spPr/>
        <p:txBody>
          <a:bodyPr>
            <a:normAutofit fontScale="92500" lnSpcReduction="10000"/>
          </a:bodyPr>
          <a:lstStyle/>
          <a:p>
            <a:r>
              <a:rPr lang="en-US" dirty="0"/>
              <a:t>Integrative forms of conflict management have the advantage that they address the conflict itself and do not—like, many traditional conflict-circumventing forms—seek a solution which avoids dealing directly with the conflict. </a:t>
            </a:r>
          </a:p>
          <a:p>
            <a:r>
              <a:rPr lang="en-US" dirty="0"/>
              <a:t>This form of conflict management does however require time, so setting a time frame is advisable. </a:t>
            </a:r>
          </a:p>
          <a:p>
            <a:endParaRPr lang="en-US" dirty="0"/>
          </a:p>
          <a:p>
            <a:endParaRPr lang="en-US" dirty="0"/>
          </a:p>
        </p:txBody>
      </p:sp>
    </p:spTree>
    <p:extLst>
      <p:ext uri="{BB962C8B-B14F-4D97-AF65-F5344CB8AC3E}">
        <p14:creationId xmlns:p14="http://schemas.microsoft.com/office/powerpoint/2010/main" val="2577628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r>
              <a:rPr lang="en-US" dirty="0"/>
              <a:t>Official authority:</a:t>
            </a:r>
          </a:p>
        </p:txBody>
      </p:sp>
      <p:sp>
        <p:nvSpPr>
          <p:cNvPr id="3" name="Content Placeholder 2">
            <a:extLst>
              <a:ext uri="{FF2B5EF4-FFF2-40B4-BE49-F238E27FC236}">
                <a16:creationId xmlns:a16="http://schemas.microsoft.com/office/drawing/2014/main" id="{D3386F7F-77EA-5E41-9BA0-B418BF97DD4C}"/>
              </a:ext>
            </a:extLst>
          </p:cNvPr>
          <p:cNvSpPr>
            <a:spLocks noGrp="1"/>
          </p:cNvSpPr>
          <p:nvPr>
            <p:ph idx="1"/>
          </p:nvPr>
        </p:nvSpPr>
        <p:spPr>
          <a:xfrm>
            <a:off x="577516" y="2603500"/>
            <a:ext cx="10732168" cy="4254500"/>
          </a:xfrm>
        </p:spPr>
        <p:txBody>
          <a:bodyPr>
            <a:normAutofit fontScale="92500" lnSpcReduction="10000"/>
          </a:bodyPr>
          <a:lstStyle/>
          <a:p>
            <a:r>
              <a:rPr lang="en-US" dirty="0"/>
              <a:t>This is understood as officially </a:t>
            </a:r>
            <a:r>
              <a:rPr lang="en-US" dirty="0" err="1"/>
              <a:t>legitimised</a:t>
            </a:r>
            <a:r>
              <a:rPr lang="en-US" dirty="0"/>
              <a:t> power (culminating in the possibility to reward or to punish), for example the power of a superior over his employees due to his managerial role. </a:t>
            </a:r>
            <a:r>
              <a:rPr lang="en-US" dirty="0" err="1"/>
              <a:t>Legitimisation</a:t>
            </a:r>
            <a:r>
              <a:rPr lang="en-US" dirty="0"/>
              <a:t> is a type of social confirmation that is vital for the </a:t>
            </a:r>
            <a:r>
              <a:rPr lang="en-US" dirty="0" err="1"/>
              <a:t>stabilisation</a:t>
            </a:r>
            <a:r>
              <a:rPr lang="en-US" dirty="0"/>
              <a:t> of relationships involving power. When a manager takes a decision about a conflict, then the conflict is settled; to again broach the issue of the conflict would be equivalent to questioning his authority. </a:t>
            </a:r>
          </a:p>
          <a:p>
            <a:endParaRPr lang="en-US" dirty="0"/>
          </a:p>
        </p:txBody>
      </p:sp>
    </p:spTree>
    <p:extLst>
      <p:ext uri="{BB962C8B-B14F-4D97-AF65-F5344CB8AC3E}">
        <p14:creationId xmlns:p14="http://schemas.microsoft.com/office/powerpoint/2010/main" val="29251468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r>
              <a:rPr lang="en-US" dirty="0"/>
              <a:t>Uses and Limitations of the Traditional Methods </a:t>
            </a:r>
            <a:br>
              <a:rPr lang="en-US" dirty="0"/>
            </a:br>
            <a:endParaRPr lang="en-US" dirty="0"/>
          </a:p>
        </p:txBody>
      </p:sp>
      <p:sp>
        <p:nvSpPr>
          <p:cNvPr id="3" name="Content Placeholder 2">
            <a:extLst>
              <a:ext uri="{FF2B5EF4-FFF2-40B4-BE49-F238E27FC236}">
                <a16:creationId xmlns:a16="http://schemas.microsoft.com/office/drawing/2014/main" id="{D3386F7F-77EA-5E41-9BA0-B418BF97DD4C}"/>
              </a:ext>
            </a:extLst>
          </p:cNvPr>
          <p:cNvSpPr>
            <a:spLocks noGrp="1"/>
          </p:cNvSpPr>
          <p:nvPr>
            <p:ph idx="1"/>
          </p:nvPr>
        </p:nvSpPr>
        <p:spPr/>
        <p:txBody>
          <a:bodyPr>
            <a:normAutofit lnSpcReduction="10000"/>
          </a:bodyPr>
          <a:lstStyle/>
          <a:p>
            <a:r>
              <a:rPr lang="en-US" dirty="0"/>
              <a:t>The benefits can be that existing conflicts initially disappear. </a:t>
            </a:r>
          </a:p>
          <a:p>
            <a:r>
              <a:rPr lang="en-US" dirty="0"/>
              <a:t>On occasion, the situation also calms down and business as usual can resume. </a:t>
            </a:r>
          </a:p>
          <a:p>
            <a:r>
              <a:rPr lang="en-US" dirty="0"/>
              <a:t>There are circumstances where that approach leads to a resolution of the conflict. </a:t>
            </a:r>
          </a:p>
          <a:p>
            <a:endParaRPr lang="en-US" dirty="0"/>
          </a:p>
        </p:txBody>
      </p:sp>
    </p:spTree>
    <p:extLst>
      <p:ext uri="{BB962C8B-B14F-4D97-AF65-F5344CB8AC3E}">
        <p14:creationId xmlns:p14="http://schemas.microsoft.com/office/powerpoint/2010/main" val="26012272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r>
              <a:rPr lang="en-US" dirty="0"/>
              <a:t>Disadvantages</a:t>
            </a:r>
          </a:p>
        </p:txBody>
      </p:sp>
      <p:sp>
        <p:nvSpPr>
          <p:cNvPr id="3" name="Content Placeholder 2">
            <a:extLst>
              <a:ext uri="{FF2B5EF4-FFF2-40B4-BE49-F238E27FC236}">
                <a16:creationId xmlns:a16="http://schemas.microsoft.com/office/drawing/2014/main" id="{D3386F7F-77EA-5E41-9BA0-B418BF97DD4C}"/>
              </a:ext>
            </a:extLst>
          </p:cNvPr>
          <p:cNvSpPr>
            <a:spLocks noGrp="1"/>
          </p:cNvSpPr>
          <p:nvPr>
            <p:ph idx="1"/>
          </p:nvPr>
        </p:nvSpPr>
        <p:spPr>
          <a:xfrm>
            <a:off x="481264" y="2603499"/>
            <a:ext cx="11405936" cy="4061995"/>
          </a:xfrm>
        </p:spPr>
        <p:txBody>
          <a:bodyPr>
            <a:normAutofit fontScale="77500" lnSpcReduction="20000"/>
          </a:bodyPr>
          <a:lstStyle/>
          <a:p>
            <a:r>
              <a:rPr lang="en-US" dirty="0"/>
              <a:t>–  Often the same or similar conflicts re-emerge in other places. This indicates that the symptoms rather than the causes have been treated. </a:t>
            </a:r>
          </a:p>
          <a:p>
            <a:r>
              <a:rPr lang="en-US" dirty="0"/>
              <a:t>–  The solutions sometimes produce unexpected consequences in the </a:t>
            </a:r>
            <a:r>
              <a:rPr lang="en-US" dirty="0" err="1"/>
              <a:t>organisation</a:t>
            </a:r>
            <a:r>
              <a:rPr lang="en-US" dirty="0"/>
              <a:t> which constitute an even larger problem. One has “thrown out the baby with the bath water”. </a:t>
            </a:r>
          </a:p>
          <a:p>
            <a:r>
              <a:rPr lang="en-US" dirty="0"/>
              <a:t>–  Hasty solutions are often very expensive. A dismissal for example results not only in recruitment and training costs, but sometimes in litigation costs as well. </a:t>
            </a:r>
          </a:p>
          <a:p>
            <a:r>
              <a:rPr lang="en-US" dirty="0"/>
              <a:t>–  Nothing is learned from the conflict situation. The conflict itself is not addressed. </a:t>
            </a:r>
          </a:p>
          <a:p>
            <a:endParaRPr lang="en-US" dirty="0"/>
          </a:p>
        </p:txBody>
      </p:sp>
    </p:spTree>
    <p:extLst>
      <p:ext uri="{BB962C8B-B14F-4D97-AF65-F5344CB8AC3E}">
        <p14:creationId xmlns:p14="http://schemas.microsoft.com/office/powerpoint/2010/main" val="26505552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r>
              <a:rPr lang="en-US" dirty="0"/>
              <a:t>Conflict Management: The Holistic View </a:t>
            </a:r>
            <a:br>
              <a:rPr lang="en-US" dirty="0"/>
            </a:br>
            <a:endParaRPr lang="en-US" dirty="0"/>
          </a:p>
        </p:txBody>
      </p:sp>
      <p:sp>
        <p:nvSpPr>
          <p:cNvPr id="3" name="Content Placeholder 2">
            <a:extLst>
              <a:ext uri="{FF2B5EF4-FFF2-40B4-BE49-F238E27FC236}">
                <a16:creationId xmlns:a16="http://schemas.microsoft.com/office/drawing/2014/main" id="{D3386F7F-77EA-5E41-9BA0-B418BF97DD4C}"/>
              </a:ext>
            </a:extLst>
          </p:cNvPr>
          <p:cNvSpPr>
            <a:spLocks noGrp="1"/>
          </p:cNvSpPr>
          <p:nvPr>
            <p:ph idx="1"/>
          </p:nvPr>
        </p:nvSpPr>
        <p:spPr>
          <a:xfrm>
            <a:off x="457200" y="2314742"/>
            <a:ext cx="11405937" cy="4543258"/>
          </a:xfrm>
        </p:spPr>
        <p:txBody>
          <a:bodyPr>
            <a:normAutofit fontScale="92500" lnSpcReduction="10000"/>
          </a:bodyPr>
          <a:lstStyle/>
          <a:p>
            <a:r>
              <a:rPr lang="en-US" dirty="0"/>
              <a:t>In the context of a holistic (systemic) perspective, a conflict is no longer just a disruption to the regular work routine, but something more. A conflict arises when a difference between two points of view or positions develops.</a:t>
            </a:r>
          </a:p>
          <a:p>
            <a:r>
              <a:rPr lang="en-US" dirty="0"/>
              <a:t>The systemic view breaks away from the idea that there is “right” and “wrong”. When two people argue, often both have reasonable demands. If one tries to find out who is right and who is wrong, then legitimate needs of one or both sides are often neglected. </a:t>
            </a:r>
          </a:p>
          <a:p>
            <a:endParaRPr lang="en-US" dirty="0"/>
          </a:p>
          <a:p>
            <a:endParaRPr lang="en-US" dirty="0"/>
          </a:p>
        </p:txBody>
      </p:sp>
    </p:spTree>
    <p:extLst>
      <p:ext uri="{BB962C8B-B14F-4D97-AF65-F5344CB8AC3E}">
        <p14:creationId xmlns:p14="http://schemas.microsoft.com/office/powerpoint/2010/main" val="35064463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3386F7F-77EA-5E41-9BA0-B418BF97DD4C}"/>
              </a:ext>
            </a:extLst>
          </p:cNvPr>
          <p:cNvSpPr>
            <a:spLocks noGrp="1"/>
          </p:cNvSpPr>
          <p:nvPr>
            <p:ph idx="1"/>
          </p:nvPr>
        </p:nvSpPr>
        <p:spPr/>
        <p:txBody>
          <a:bodyPr/>
          <a:lstStyle/>
          <a:p>
            <a:r>
              <a:rPr lang="en-US" dirty="0"/>
              <a:t>The holistic approach accepts divergent points of view as legitimate interests. It tries to reconcile the differing positions, to integrate them instead of taking a decision which separates them. </a:t>
            </a:r>
          </a:p>
          <a:p>
            <a:endParaRPr lang="en-US" dirty="0"/>
          </a:p>
        </p:txBody>
      </p:sp>
    </p:spTree>
    <p:extLst>
      <p:ext uri="{BB962C8B-B14F-4D97-AF65-F5344CB8AC3E}">
        <p14:creationId xmlns:p14="http://schemas.microsoft.com/office/powerpoint/2010/main" val="20910577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3386F7F-77EA-5E41-9BA0-B418BF97DD4C}"/>
              </a:ext>
            </a:extLst>
          </p:cNvPr>
          <p:cNvSpPr>
            <a:spLocks noGrp="1"/>
          </p:cNvSpPr>
          <p:nvPr>
            <p:ph idx="1"/>
          </p:nvPr>
        </p:nvSpPr>
        <p:spPr>
          <a:xfrm>
            <a:off x="649705" y="2430380"/>
            <a:ext cx="10900611" cy="4259178"/>
          </a:xfrm>
        </p:spPr>
        <p:txBody>
          <a:bodyPr>
            <a:normAutofit lnSpcReduction="10000"/>
          </a:bodyPr>
          <a:lstStyle/>
          <a:p>
            <a:pPr marL="0" indent="0">
              <a:buNone/>
            </a:pPr>
            <a:r>
              <a:rPr lang="en-US" dirty="0"/>
              <a:t>This approach paved the way for a number of methods and techniques: </a:t>
            </a:r>
          </a:p>
          <a:p>
            <a:r>
              <a:rPr lang="en-US" dirty="0"/>
              <a:t>Moderation</a:t>
            </a:r>
          </a:p>
          <a:p>
            <a:r>
              <a:rPr lang="en-US" dirty="0"/>
              <a:t>Coaching</a:t>
            </a:r>
          </a:p>
          <a:p>
            <a:r>
              <a:rPr lang="en-US" dirty="0"/>
              <a:t>Supervision</a:t>
            </a:r>
          </a:p>
          <a:p>
            <a:r>
              <a:rPr lang="en-US" dirty="0"/>
              <a:t>Team Development</a:t>
            </a:r>
          </a:p>
          <a:p>
            <a:r>
              <a:rPr lang="en-US" dirty="0"/>
              <a:t>Mediation</a:t>
            </a:r>
          </a:p>
        </p:txBody>
      </p:sp>
    </p:spTree>
    <p:extLst>
      <p:ext uri="{BB962C8B-B14F-4D97-AF65-F5344CB8AC3E}">
        <p14:creationId xmlns:p14="http://schemas.microsoft.com/office/powerpoint/2010/main" val="1401586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r>
              <a:rPr lang="en-US" dirty="0"/>
              <a:t>Control of scarce resources: </a:t>
            </a:r>
            <a:br>
              <a:rPr lang="en-US" dirty="0"/>
            </a:br>
            <a:endParaRPr lang="en-US" dirty="0"/>
          </a:p>
        </p:txBody>
      </p:sp>
      <p:sp>
        <p:nvSpPr>
          <p:cNvPr id="3" name="Content Placeholder 2">
            <a:extLst>
              <a:ext uri="{FF2B5EF4-FFF2-40B4-BE49-F238E27FC236}">
                <a16:creationId xmlns:a16="http://schemas.microsoft.com/office/drawing/2014/main" id="{D3386F7F-77EA-5E41-9BA0-B418BF97DD4C}"/>
              </a:ext>
            </a:extLst>
          </p:cNvPr>
          <p:cNvSpPr>
            <a:spLocks noGrp="1"/>
          </p:cNvSpPr>
          <p:nvPr>
            <p:ph idx="1"/>
          </p:nvPr>
        </p:nvSpPr>
        <p:spPr>
          <a:xfrm>
            <a:off x="360948" y="2603500"/>
            <a:ext cx="11237494" cy="3845426"/>
          </a:xfrm>
        </p:spPr>
        <p:txBody>
          <a:bodyPr>
            <a:normAutofit lnSpcReduction="10000"/>
          </a:bodyPr>
          <a:lstStyle/>
          <a:p>
            <a:r>
              <a:rPr lang="en-US" dirty="0" err="1"/>
              <a:t>Organisations</a:t>
            </a:r>
            <a:r>
              <a:rPr lang="en-US" dirty="0"/>
              <a:t> are reliant on an adequate supply of resources (money, raw materials, technology, staff. . .). The ability to control one or more of these resources therefore constitutes an important source of power. By providing more transparency with respect to resources and searching for alternative resources, conflict management can provide a constructive way of dealing with this. </a:t>
            </a:r>
          </a:p>
          <a:p>
            <a:endParaRPr lang="en-US" dirty="0"/>
          </a:p>
        </p:txBody>
      </p:sp>
    </p:spTree>
    <p:extLst>
      <p:ext uri="{BB962C8B-B14F-4D97-AF65-F5344CB8AC3E}">
        <p14:creationId xmlns:p14="http://schemas.microsoft.com/office/powerpoint/2010/main" val="4067473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r>
              <a:rPr lang="en-US" dirty="0"/>
              <a:t>Use of the </a:t>
            </a:r>
            <a:r>
              <a:rPr lang="en-US" dirty="0" err="1"/>
              <a:t>organisational</a:t>
            </a:r>
            <a:r>
              <a:rPr lang="en-US" dirty="0"/>
              <a:t> structure, rules and regulations: </a:t>
            </a:r>
            <a:br>
              <a:rPr lang="en-US" dirty="0"/>
            </a:br>
            <a:endParaRPr lang="en-US" dirty="0"/>
          </a:p>
        </p:txBody>
      </p:sp>
      <p:sp>
        <p:nvSpPr>
          <p:cNvPr id="3" name="Content Placeholder 2">
            <a:extLst>
              <a:ext uri="{FF2B5EF4-FFF2-40B4-BE49-F238E27FC236}">
                <a16:creationId xmlns:a16="http://schemas.microsoft.com/office/drawing/2014/main" id="{D3386F7F-77EA-5E41-9BA0-B418BF97DD4C}"/>
              </a:ext>
            </a:extLst>
          </p:cNvPr>
          <p:cNvSpPr>
            <a:spLocks noGrp="1"/>
          </p:cNvSpPr>
          <p:nvPr>
            <p:ph idx="1"/>
          </p:nvPr>
        </p:nvSpPr>
        <p:spPr>
          <a:xfrm>
            <a:off x="481263" y="2603500"/>
            <a:ext cx="10972799" cy="4254500"/>
          </a:xfrm>
        </p:spPr>
        <p:txBody>
          <a:bodyPr>
            <a:normAutofit lnSpcReduction="10000"/>
          </a:bodyPr>
          <a:lstStyle/>
          <a:p>
            <a:r>
              <a:rPr lang="en-US" dirty="0"/>
              <a:t>Structures, rules and regulations are considered to be rational instruments for the fulfilment of duties. They can however be consciously used, in the same way as they can be consciously ignored, and consequently they represent a not to be underestimated source of power for those who are well-informed about them. They provide a potential source of power to those who control as well as to those who are controlled. </a:t>
            </a:r>
          </a:p>
          <a:p>
            <a:endParaRPr lang="en-US" dirty="0"/>
          </a:p>
        </p:txBody>
      </p:sp>
    </p:spTree>
    <p:extLst>
      <p:ext uri="{BB962C8B-B14F-4D97-AF65-F5344CB8AC3E}">
        <p14:creationId xmlns:p14="http://schemas.microsoft.com/office/powerpoint/2010/main" val="2172715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r>
              <a:rPr lang="en-US" dirty="0"/>
              <a:t>Control of decision-making processes </a:t>
            </a:r>
            <a:br>
              <a:rPr lang="en-US" dirty="0"/>
            </a:br>
            <a:endParaRPr lang="en-US" dirty="0"/>
          </a:p>
        </p:txBody>
      </p:sp>
      <p:sp>
        <p:nvSpPr>
          <p:cNvPr id="3" name="Content Placeholder 2">
            <a:extLst>
              <a:ext uri="{FF2B5EF4-FFF2-40B4-BE49-F238E27FC236}">
                <a16:creationId xmlns:a16="http://schemas.microsoft.com/office/drawing/2014/main" id="{D3386F7F-77EA-5E41-9BA0-B418BF97DD4C}"/>
              </a:ext>
            </a:extLst>
          </p:cNvPr>
          <p:cNvSpPr>
            <a:spLocks noGrp="1"/>
          </p:cNvSpPr>
          <p:nvPr>
            <p:ph idx="1"/>
          </p:nvPr>
        </p:nvSpPr>
        <p:spPr>
          <a:xfrm>
            <a:off x="409074" y="2603499"/>
            <a:ext cx="11189368" cy="3941679"/>
          </a:xfrm>
        </p:spPr>
        <p:txBody>
          <a:bodyPr>
            <a:normAutofit fontScale="92500" lnSpcReduction="20000"/>
          </a:bodyPr>
          <a:lstStyle/>
          <a:p>
            <a:r>
              <a:rPr lang="en-US" dirty="0"/>
              <a:t>As part of the strategy, better referred to as </a:t>
            </a:r>
            <a:r>
              <a:rPr lang="en-US" dirty="0" err="1"/>
              <a:t>organisational</a:t>
            </a:r>
            <a:r>
              <a:rPr lang="en-US" dirty="0"/>
              <a:t> decision-making policy, it is not unusual to avoid important decisions and take only those which a particular interest group really wants. Here it can be differentiated between the basis for a decision, the substance of a decision and its objectives. </a:t>
            </a:r>
            <a:r>
              <a:rPr lang="en-US" dirty="0" err="1"/>
              <a:t>Organisations</a:t>
            </a:r>
            <a:r>
              <a:rPr lang="en-US" dirty="0"/>
              <a:t> are to a large extent decision-finding systems and consequently a single person or a group with influence over the decision-making process can have a considerable impact on the affairs of the </a:t>
            </a:r>
            <a:r>
              <a:rPr lang="en-US" dirty="0" err="1"/>
              <a:t>organisation</a:t>
            </a:r>
            <a:r>
              <a:rPr lang="en-US" dirty="0"/>
              <a:t>. </a:t>
            </a:r>
          </a:p>
          <a:p>
            <a:endParaRPr lang="en-US" dirty="0"/>
          </a:p>
        </p:txBody>
      </p:sp>
    </p:spTree>
    <p:extLst>
      <p:ext uri="{BB962C8B-B14F-4D97-AF65-F5344CB8AC3E}">
        <p14:creationId xmlns:p14="http://schemas.microsoft.com/office/powerpoint/2010/main" val="3853754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r>
              <a:rPr lang="en-US" dirty="0"/>
              <a:t>Expert power/control of expertise and information: </a:t>
            </a:r>
            <a:br>
              <a:rPr lang="en-US" dirty="0"/>
            </a:br>
            <a:endParaRPr lang="en-US" dirty="0"/>
          </a:p>
        </p:txBody>
      </p:sp>
      <p:sp>
        <p:nvSpPr>
          <p:cNvPr id="3" name="Content Placeholder 2">
            <a:extLst>
              <a:ext uri="{FF2B5EF4-FFF2-40B4-BE49-F238E27FC236}">
                <a16:creationId xmlns:a16="http://schemas.microsoft.com/office/drawing/2014/main" id="{D3386F7F-77EA-5E41-9BA0-B418BF97DD4C}"/>
              </a:ext>
            </a:extLst>
          </p:cNvPr>
          <p:cNvSpPr>
            <a:spLocks noGrp="1"/>
          </p:cNvSpPr>
          <p:nvPr>
            <p:ph idx="1"/>
          </p:nvPr>
        </p:nvSpPr>
        <p:spPr>
          <a:xfrm>
            <a:off x="481263" y="2603500"/>
            <a:ext cx="10924673" cy="3797300"/>
          </a:xfrm>
        </p:spPr>
        <p:txBody>
          <a:bodyPr>
            <a:normAutofit fontScale="92500"/>
          </a:bodyPr>
          <a:lstStyle/>
          <a:p>
            <a:r>
              <a:rPr lang="en-US" dirty="0"/>
              <a:t>The basis of expert power is knowledge and expertise. This type of power is sometimes </a:t>
            </a:r>
            <a:r>
              <a:rPr lang="en-US" dirty="0" err="1"/>
              <a:t>utilised</a:t>
            </a:r>
            <a:r>
              <a:rPr lang="en-US" dirty="0"/>
              <a:t> effectively by consultants and experts. In addition, this type of power can easily spread to other areas, in which the expert is not competent (halo effect12). The mediator or conflict manager is an expert in the negotiation process. He should be aware of his power, in order to avoid its pitfalls. </a:t>
            </a:r>
          </a:p>
          <a:p>
            <a:endParaRPr lang="en-US" dirty="0"/>
          </a:p>
          <a:p>
            <a:endParaRPr lang="en-US" dirty="0"/>
          </a:p>
        </p:txBody>
      </p:sp>
    </p:spTree>
    <p:extLst>
      <p:ext uri="{BB962C8B-B14F-4D97-AF65-F5344CB8AC3E}">
        <p14:creationId xmlns:p14="http://schemas.microsoft.com/office/powerpoint/2010/main" val="3671557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r>
              <a:rPr lang="en-US" dirty="0"/>
              <a:t>Control of borders: </a:t>
            </a:r>
            <a:br>
              <a:rPr lang="en-US" dirty="0"/>
            </a:br>
            <a:endParaRPr lang="en-US" dirty="0"/>
          </a:p>
        </p:txBody>
      </p:sp>
      <p:sp>
        <p:nvSpPr>
          <p:cNvPr id="3" name="Content Placeholder 2">
            <a:extLst>
              <a:ext uri="{FF2B5EF4-FFF2-40B4-BE49-F238E27FC236}">
                <a16:creationId xmlns:a16="http://schemas.microsoft.com/office/drawing/2014/main" id="{D3386F7F-77EA-5E41-9BA0-B418BF97DD4C}"/>
              </a:ext>
            </a:extLst>
          </p:cNvPr>
          <p:cNvSpPr>
            <a:spLocks noGrp="1"/>
          </p:cNvSpPr>
          <p:nvPr>
            <p:ph idx="1"/>
          </p:nvPr>
        </p:nvSpPr>
        <p:spPr>
          <a:xfrm>
            <a:off x="481264" y="2603500"/>
            <a:ext cx="11117178" cy="4254500"/>
          </a:xfrm>
        </p:spPr>
        <p:txBody>
          <a:bodyPr>
            <a:normAutofit fontScale="92500"/>
          </a:bodyPr>
          <a:lstStyle/>
          <a:p>
            <a:r>
              <a:rPr lang="en-US" dirty="0"/>
              <a:t>The term “border” is used for the interface between different parts of the </a:t>
            </a:r>
            <a:r>
              <a:rPr lang="en-US" dirty="0" err="1"/>
              <a:t>organisation</a:t>
            </a:r>
            <a:r>
              <a:rPr lang="en-US" dirty="0"/>
              <a:t> or between the </a:t>
            </a:r>
            <a:r>
              <a:rPr lang="en-US" dirty="0" err="1"/>
              <a:t>organisation</a:t>
            </a:r>
            <a:r>
              <a:rPr lang="en-US" dirty="0"/>
              <a:t> and the environment. By monitoring and controlling transactions on the borders, people can gain a considerable degree of power. For example, secretaries or assistants often wield substantial influence over how their boss assesses a particular situation, in that they determine who has access to him when, and which information he obtains (Gatekeeper Function). </a:t>
            </a:r>
          </a:p>
          <a:p>
            <a:endParaRPr lang="en-US" dirty="0"/>
          </a:p>
        </p:txBody>
      </p:sp>
    </p:spTree>
    <p:extLst>
      <p:ext uri="{BB962C8B-B14F-4D97-AF65-F5344CB8AC3E}">
        <p14:creationId xmlns:p14="http://schemas.microsoft.com/office/powerpoint/2010/main" val="1142268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C92B1-3345-5348-BF0B-88E9A0C94786}"/>
              </a:ext>
            </a:extLst>
          </p:cNvPr>
          <p:cNvSpPr>
            <a:spLocks noGrp="1"/>
          </p:cNvSpPr>
          <p:nvPr>
            <p:ph type="title"/>
          </p:nvPr>
        </p:nvSpPr>
        <p:spPr/>
        <p:txBody>
          <a:bodyPr/>
          <a:lstStyle/>
          <a:p>
            <a:r>
              <a:rPr lang="en-US" dirty="0"/>
              <a:t>Ability to deal with uncertainty: </a:t>
            </a:r>
            <a:br>
              <a:rPr lang="en-US" dirty="0"/>
            </a:br>
            <a:endParaRPr lang="en-US" dirty="0"/>
          </a:p>
        </p:txBody>
      </p:sp>
      <p:sp>
        <p:nvSpPr>
          <p:cNvPr id="3" name="Content Placeholder 2">
            <a:extLst>
              <a:ext uri="{FF2B5EF4-FFF2-40B4-BE49-F238E27FC236}">
                <a16:creationId xmlns:a16="http://schemas.microsoft.com/office/drawing/2014/main" id="{D3386F7F-77EA-5E41-9BA0-B418BF97DD4C}"/>
              </a:ext>
            </a:extLst>
          </p:cNvPr>
          <p:cNvSpPr>
            <a:spLocks noGrp="1"/>
          </p:cNvSpPr>
          <p:nvPr>
            <p:ph idx="1"/>
          </p:nvPr>
        </p:nvSpPr>
        <p:spPr>
          <a:xfrm>
            <a:off x="264695" y="2603500"/>
            <a:ext cx="11357809" cy="3797300"/>
          </a:xfrm>
        </p:spPr>
        <p:txBody>
          <a:bodyPr>
            <a:normAutofit lnSpcReduction="10000"/>
          </a:bodyPr>
          <a:lstStyle/>
          <a:p>
            <a:r>
              <a:rPr lang="en-US" dirty="0"/>
              <a:t>An </a:t>
            </a:r>
            <a:r>
              <a:rPr lang="en-US" dirty="0" err="1"/>
              <a:t>organisation</a:t>
            </a:r>
            <a:r>
              <a:rPr lang="en-US" dirty="0"/>
              <a:t> demands a certain degree of mutual dependency and consequently disruptions or interruptions in one area can have considerable effects. People who have the ability to restore normal pro- </a:t>
            </a:r>
            <a:r>
              <a:rPr lang="en-US" dirty="0" err="1"/>
              <a:t>cesses</a:t>
            </a:r>
            <a:r>
              <a:rPr lang="en-US" dirty="0"/>
              <a:t> can as a result gain power and status. One only needs to think of the influence that IT specialists have within a company because they can solve computer problems. </a:t>
            </a:r>
          </a:p>
          <a:p>
            <a:endParaRPr lang="en-US" dirty="0"/>
          </a:p>
        </p:txBody>
      </p:sp>
    </p:spTree>
    <p:extLst>
      <p:ext uri="{BB962C8B-B14F-4D97-AF65-F5344CB8AC3E}">
        <p14:creationId xmlns:p14="http://schemas.microsoft.com/office/powerpoint/2010/main" val="23888812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cture Purple">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Lecture Purple" id="{B6DDE1A6-0016-FE4F-96D3-8D458FC4AA73}" vid="{7A9E5324-4B12-254D-8F54-7B189377B656}"/>
    </a:ext>
  </a:extLst>
</a:theme>
</file>

<file path=docProps/app.xml><?xml version="1.0" encoding="utf-8"?>
<Properties xmlns="http://schemas.openxmlformats.org/officeDocument/2006/extended-properties" xmlns:vt="http://schemas.openxmlformats.org/officeDocument/2006/docPropsVTypes">
  <Template>Lecture Purple</Template>
  <TotalTime>23</TotalTime>
  <Words>1916</Words>
  <Application>Microsoft Macintosh PowerPoint</Application>
  <PresentationFormat>Widescreen</PresentationFormat>
  <Paragraphs>77</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Times New Roman</vt:lpstr>
      <vt:lpstr>Wingdings 3</vt:lpstr>
      <vt:lpstr>Lecture Purple</vt:lpstr>
      <vt:lpstr>Conflict Management Lecture 3</vt:lpstr>
      <vt:lpstr>Excursus: Forms of Power Usage  </vt:lpstr>
      <vt:lpstr>Official authority:</vt:lpstr>
      <vt:lpstr>Control of scarce resources:  </vt:lpstr>
      <vt:lpstr>Use of the organisational structure, rules and regulations:  </vt:lpstr>
      <vt:lpstr>Control of decision-making processes  </vt:lpstr>
      <vt:lpstr>Expert power/control of expertise and information:  </vt:lpstr>
      <vt:lpstr>Control of borders:  </vt:lpstr>
      <vt:lpstr>Ability to deal with uncertainty:  </vt:lpstr>
      <vt:lpstr>Control of technology:  </vt:lpstr>
      <vt:lpstr>Interpersonal alliances and networks:  </vt:lpstr>
      <vt:lpstr>Control of opposition movements:  </vt:lpstr>
      <vt:lpstr>Symbolism and management of meanings:  </vt:lpstr>
      <vt:lpstr>PowerPoint Presentation</vt:lpstr>
      <vt:lpstr>The Four Basic Forms of Conflict Management in Organisations  </vt:lpstr>
      <vt:lpstr>PowerPoint Presentation</vt:lpstr>
      <vt:lpstr>Separative Measures  </vt:lpstr>
      <vt:lpstr>PowerPoint Presentation</vt:lpstr>
      <vt:lpstr>Issue-Related Measures  </vt:lpstr>
      <vt:lpstr>PowerPoint Presentation</vt:lpstr>
      <vt:lpstr>PowerPoint Presentation</vt:lpstr>
      <vt:lpstr>PowerPoint Presentation</vt:lpstr>
      <vt:lpstr>Individual-Related Measures  </vt:lpstr>
      <vt:lpstr>PowerPoint Presentation</vt:lpstr>
      <vt:lpstr>PowerPoint Presentation</vt:lpstr>
      <vt:lpstr>Integrative Measures  </vt:lpstr>
      <vt:lpstr>PowerPoint Presentation</vt:lpstr>
      <vt:lpstr>PowerPoint Presentation</vt:lpstr>
      <vt:lpstr>PowerPoint Presentation</vt:lpstr>
      <vt:lpstr>Uses and Limitations of the Traditional Methods  </vt:lpstr>
      <vt:lpstr>Disadvantages</vt:lpstr>
      <vt:lpstr>Conflict Management: The Holistic View  </vt:lpstr>
      <vt:lpstr>PowerPoint Presentation</vt:lpstr>
      <vt:lpstr>PowerPoint Presentation</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Conflict Management Lecture 3</dc:title>
  <dc:creator>Oeshwik Ahmed</dc:creator>
  <cp:lastModifiedBy>Oeshwik Ahmed</cp:lastModifiedBy>
  <cp:revision>4</cp:revision>
  <dcterms:created xsi:type="dcterms:W3CDTF">2018-05-08T06:31:41Z</dcterms:created>
  <dcterms:modified xsi:type="dcterms:W3CDTF">2018-05-08T06:54:54Z</dcterms:modified>
</cp:coreProperties>
</file>