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7" r:id="rId30"/>
    <p:sldId id="284" r:id="rId31"/>
    <p:sldId id="285" r:id="rId32"/>
    <p:sldId id="286" r:id="rId33"/>
    <p:sldId id="288"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854"/>
    <p:restoredTop sz="94648"/>
  </p:normalViewPr>
  <p:slideViewPr>
    <p:cSldViewPr snapToGrid="0" snapToObjects="1">
      <p:cViewPr>
        <p:scale>
          <a:sx n="60" d="100"/>
          <a:sy n="60" d="100"/>
        </p:scale>
        <p:origin x="-48" y="14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C4B0632-F6A8-7642-91CE-3009EB14F572}" type="datetimeFigureOut">
              <a:rPr lang="en-US" smtClean="0"/>
              <a:t>5/8/18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32EFCD-40A0-CC48-A9B3-B3AD84BA53C6}" type="slidenum">
              <a:rPr lang="en-US" smtClean="0"/>
              <a:t>‹#›</a:t>
            </a:fld>
            <a:endParaRPr lang="en-US"/>
          </a:p>
        </p:txBody>
      </p:sp>
    </p:spTree>
    <p:extLst>
      <p:ext uri="{BB962C8B-B14F-4D97-AF65-F5344CB8AC3E}">
        <p14:creationId xmlns:p14="http://schemas.microsoft.com/office/powerpoint/2010/main" val="22566606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In the course of the industrial revolution, which marked the transition from an agricultural to an industrial society in the nineteenth century, the structure of society fundamentally changed. While on the one hand the impetus for elimination of mass poverty ensued and average income levels rose, on the other a new social disparity came into being. </a:t>
            </a:r>
            <a:endParaRPr lang="en-US" dirty="0"/>
          </a:p>
          <a:p>
            <a:r>
              <a:rPr lang="en-US" sz="1200" kern="1200" dirty="0">
                <a:solidFill>
                  <a:schemeClr val="tx1"/>
                </a:solidFill>
                <a:effectLst/>
                <a:latin typeface="+mn-lt"/>
                <a:ea typeface="+mn-ea"/>
                <a:cs typeface="+mn-cs"/>
              </a:rPr>
              <a:t>In the face of social inequality and differing levels of political and economic power </a:t>
            </a:r>
            <a:r>
              <a:rPr lang="en-US" sz="1200" kern="1200" dirty="0" err="1">
                <a:solidFill>
                  <a:schemeClr val="tx1"/>
                </a:solidFill>
                <a:effectLst/>
                <a:latin typeface="+mn-lt"/>
                <a:ea typeface="+mn-ea"/>
                <a:cs typeface="+mn-cs"/>
              </a:rPr>
              <a:t>legitimised</a:t>
            </a:r>
            <a:r>
              <a:rPr lang="en-US" sz="1200" kern="1200" dirty="0">
                <a:solidFill>
                  <a:schemeClr val="tx1"/>
                </a:solidFill>
                <a:effectLst/>
                <a:latin typeface="+mn-lt"/>
                <a:ea typeface="+mn-ea"/>
                <a:cs typeface="+mn-cs"/>
              </a:rPr>
              <a:t> by the mechanics of self-regulating market forces, the danger arose—and still exists—that these conflicts would ultimately develop into system- threatening social unrest </a:t>
            </a:r>
            <a:endParaRPr lang="en-US" dirty="0"/>
          </a:p>
          <a:p>
            <a:endParaRPr lang="en-US" dirty="0"/>
          </a:p>
        </p:txBody>
      </p:sp>
      <p:sp>
        <p:nvSpPr>
          <p:cNvPr id="4" name="Slide Number Placeholder 3"/>
          <p:cNvSpPr>
            <a:spLocks noGrp="1"/>
          </p:cNvSpPr>
          <p:nvPr>
            <p:ph type="sldNum" sz="quarter" idx="10"/>
          </p:nvPr>
        </p:nvSpPr>
        <p:spPr/>
        <p:txBody>
          <a:bodyPr/>
          <a:lstStyle/>
          <a:p>
            <a:fld id="{6E32EFCD-40A0-CC48-A9B3-B3AD84BA53C6}" type="slidenum">
              <a:rPr lang="en-US" smtClean="0"/>
              <a:t>4</a:t>
            </a:fld>
            <a:endParaRPr lang="en-US"/>
          </a:p>
        </p:txBody>
      </p:sp>
    </p:spTree>
    <p:extLst>
      <p:ext uri="{BB962C8B-B14F-4D97-AF65-F5344CB8AC3E}">
        <p14:creationId xmlns:p14="http://schemas.microsoft.com/office/powerpoint/2010/main" val="36279622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This feature of the hierarchy supposedly dispenses not only with disruptive conflicts, but with all troublesome emotional aspects related to the direct relationships and communication between employees. It also dispenses with </a:t>
            </a:r>
            <a:r>
              <a:rPr lang="en-US" sz="1200" kern="1200" dirty="0" err="1">
                <a:solidFill>
                  <a:schemeClr val="tx1"/>
                </a:solidFill>
                <a:effectLst/>
                <a:latin typeface="+mn-lt"/>
                <a:ea typeface="+mn-ea"/>
                <a:cs typeface="+mn-cs"/>
              </a:rPr>
              <a:t>posi</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tive</a:t>
            </a:r>
            <a:r>
              <a:rPr lang="en-US" sz="1200" kern="1200" dirty="0">
                <a:solidFill>
                  <a:schemeClr val="tx1"/>
                </a:solidFill>
                <a:effectLst/>
                <a:latin typeface="+mn-lt"/>
                <a:ea typeface="+mn-ea"/>
                <a:cs typeface="+mn-cs"/>
              </a:rPr>
              <a:t> relationships, in which the interest of people in one another could outweigh their interest in their work. </a:t>
            </a:r>
            <a:endParaRPr lang="en-US" dirty="0"/>
          </a:p>
          <a:p>
            <a:endParaRPr lang="en-US" dirty="0"/>
          </a:p>
        </p:txBody>
      </p:sp>
      <p:sp>
        <p:nvSpPr>
          <p:cNvPr id="4" name="Slide Number Placeholder 3"/>
          <p:cNvSpPr>
            <a:spLocks noGrp="1"/>
          </p:cNvSpPr>
          <p:nvPr>
            <p:ph type="sldNum" sz="quarter" idx="10"/>
          </p:nvPr>
        </p:nvSpPr>
        <p:spPr/>
        <p:txBody>
          <a:bodyPr/>
          <a:lstStyle/>
          <a:p>
            <a:fld id="{6E32EFCD-40A0-CC48-A9B3-B3AD84BA53C6}" type="slidenum">
              <a:rPr lang="en-US" smtClean="0"/>
              <a:t>20</a:t>
            </a:fld>
            <a:endParaRPr lang="en-US"/>
          </a:p>
        </p:txBody>
      </p:sp>
    </p:spTree>
    <p:extLst>
      <p:ext uri="{BB962C8B-B14F-4D97-AF65-F5344CB8AC3E}">
        <p14:creationId xmlns:p14="http://schemas.microsoft.com/office/powerpoint/2010/main" val="179464411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07964A56-EFCB-F84C-A0D1-66172D2B8CF7}" type="datetime1">
              <a:rPr lang="en-US" smtClean="0"/>
              <a:t>5/8/18</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a:t>Oeshwik Ahmed, Faculty of HRM, Northern University</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7124270C-EF92-FE41-9559-09A4E7B63B90}" type="slidenum">
              <a:rPr lang="en-US" smtClean="0"/>
              <a:t>‹#›</a:t>
            </a:fld>
            <a:endParaRPr lang="en-US"/>
          </a:p>
        </p:txBody>
      </p:sp>
    </p:spTree>
    <p:extLst>
      <p:ext uri="{BB962C8B-B14F-4D97-AF65-F5344CB8AC3E}">
        <p14:creationId xmlns:p14="http://schemas.microsoft.com/office/powerpoint/2010/main" val="19687498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F2642BB-666C-D842-AB30-0D8673BDD02F}" type="datetime1">
              <a:rPr lang="en-US" smtClean="0"/>
              <a:t>5/8/18</a:t>
            </a:fld>
            <a:endParaRPr lang="en-US"/>
          </a:p>
        </p:txBody>
      </p:sp>
      <p:sp>
        <p:nvSpPr>
          <p:cNvPr id="6" name="Footer Placeholder 5"/>
          <p:cNvSpPr>
            <a:spLocks noGrp="1"/>
          </p:cNvSpPr>
          <p:nvPr>
            <p:ph type="ftr" sz="quarter" idx="11"/>
          </p:nvPr>
        </p:nvSpPr>
        <p:spPr/>
        <p:txBody>
          <a:bodyPr/>
          <a:lstStyle/>
          <a:p>
            <a:r>
              <a:rPr lang="en-US"/>
              <a:t>Oeshwik Ahmed, Faculty of HRM, Northern University</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7124270C-EF92-FE41-9559-09A4E7B63B90}" type="slidenum">
              <a:rPr lang="en-US" smtClean="0"/>
              <a:t>‹#›</a:t>
            </a:fld>
            <a:endParaRPr lang="en-US"/>
          </a:p>
        </p:txBody>
      </p:sp>
    </p:spTree>
    <p:extLst>
      <p:ext uri="{BB962C8B-B14F-4D97-AF65-F5344CB8AC3E}">
        <p14:creationId xmlns:p14="http://schemas.microsoft.com/office/powerpoint/2010/main" val="827528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8E11782-912A-7C49-9359-8CF58EE07054}" type="datetime1">
              <a:rPr lang="en-US" smtClean="0"/>
              <a:t>5/8/18</a:t>
            </a:fld>
            <a:endParaRPr lang="en-US"/>
          </a:p>
        </p:txBody>
      </p:sp>
      <p:sp>
        <p:nvSpPr>
          <p:cNvPr id="5" name="Footer Placeholder 4"/>
          <p:cNvSpPr>
            <a:spLocks noGrp="1"/>
          </p:cNvSpPr>
          <p:nvPr>
            <p:ph type="ftr" sz="quarter" idx="11"/>
          </p:nvPr>
        </p:nvSpPr>
        <p:spPr/>
        <p:txBody>
          <a:bodyPr/>
          <a:lstStyle/>
          <a:p>
            <a:r>
              <a:rPr lang="en-US"/>
              <a:t>Oeshwik Ahmed, Faculty of HRM, Northern University</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124270C-EF92-FE41-9559-09A4E7B63B90}" type="slidenum">
              <a:rPr lang="en-US" smtClean="0"/>
              <a:t>‹#›</a:t>
            </a:fld>
            <a:endParaRPr lang="en-US"/>
          </a:p>
        </p:txBody>
      </p:sp>
    </p:spTree>
    <p:extLst>
      <p:ext uri="{BB962C8B-B14F-4D97-AF65-F5344CB8AC3E}">
        <p14:creationId xmlns:p14="http://schemas.microsoft.com/office/powerpoint/2010/main" val="23208452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25AC63A2-96C1-AA42-9E48-1D791F8E1488}" type="datetime1">
              <a:rPr lang="en-US" smtClean="0"/>
              <a:t>5/8/18</a:t>
            </a:fld>
            <a:endParaRPr lang="en-US"/>
          </a:p>
        </p:txBody>
      </p:sp>
      <p:sp>
        <p:nvSpPr>
          <p:cNvPr id="5" name="Footer Placeholder 4"/>
          <p:cNvSpPr>
            <a:spLocks noGrp="1"/>
          </p:cNvSpPr>
          <p:nvPr>
            <p:ph type="ftr" sz="quarter" idx="11"/>
          </p:nvPr>
        </p:nvSpPr>
        <p:spPr/>
        <p:txBody>
          <a:bodyPr/>
          <a:lstStyle/>
          <a:p>
            <a:r>
              <a:rPr lang="en-US"/>
              <a:t>Oeshwik Ahmed, Faculty of HRM, Northern University</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124270C-EF92-FE41-9559-09A4E7B63B90}" type="slidenum">
              <a:rPr lang="en-US" smtClean="0"/>
              <a:t>‹#›</a:t>
            </a:fld>
            <a:endParaRPr lang="en-US"/>
          </a:p>
        </p:txBody>
      </p:sp>
    </p:spTree>
    <p:extLst>
      <p:ext uri="{BB962C8B-B14F-4D97-AF65-F5344CB8AC3E}">
        <p14:creationId xmlns:p14="http://schemas.microsoft.com/office/powerpoint/2010/main" val="16917086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9D95FF0-9AB5-D549-90C5-6088C12FF008}" type="datetime1">
              <a:rPr lang="en-US" smtClean="0"/>
              <a:t>5/8/18</a:t>
            </a:fld>
            <a:endParaRPr lang="en-US"/>
          </a:p>
        </p:txBody>
      </p:sp>
      <p:sp>
        <p:nvSpPr>
          <p:cNvPr id="5" name="Footer Placeholder 4"/>
          <p:cNvSpPr>
            <a:spLocks noGrp="1"/>
          </p:cNvSpPr>
          <p:nvPr>
            <p:ph type="ftr" sz="quarter" idx="11"/>
          </p:nvPr>
        </p:nvSpPr>
        <p:spPr/>
        <p:txBody>
          <a:bodyPr/>
          <a:lstStyle/>
          <a:p>
            <a:r>
              <a:rPr lang="en-US"/>
              <a:t>Oeshwik Ahmed, Faculty of HRM, Northern University</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124270C-EF92-FE41-9559-09A4E7B63B90}" type="slidenum">
              <a:rPr lang="en-US" smtClean="0"/>
              <a:t>‹#›</a:t>
            </a:fld>
            <a:endParaRPr lang="en-US"/>
          </a:p>
        </p:txBody>
      </p:sp>
    </p:spTree>
    <p:extLst>
      <p:ext uri="{BB962C8B-B14F-4D97-AF65-F5344CB8AC3E}">
        <p14:creationId xmlns:p14="http://schemas.microsoft.com/office/powerpoint/2010/main" val="15904035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103788A9-FAB7-5646-B9D6-C9F163B37747}" type="datetime1">
              <a:rPr lang="en-US" smtClean="0"/>
              <a:t>5/8/18</a:t>
            </a:fld>
            <a:endParaRPr lang="en-US"/>
          </a:p>
        </p:txBody>
      </p:sp>
      <p:sp>
        <p:nvSpPr>
          <p:cNvPr id="8" name="Footer Placeholder 7"/>
          <p:cNvSpPr>
            <a:spLocks noGrp="1"/>
          </p:cNvSpPr>
          <p:nvPr>
            <p:ph type="ftr" sz="quarter" idx="11"/>
          </p:nvPr>
        </p:nvSpPr>
        <p:spPr/>
        <p:txBody>
          <a:bodyPr/>
          <a:lstStyle/>
          <a:p>
            <a:r>
              <a:rPr lang="en-US"/>
              <a:t>Oeshwik Ahmed, Faculty of HRM, Northern University</a:t>
            </a:r>
          </a:p>
        </p:txBody>
      </p:sp>
      <p:sp>
        <p:nvSpPr>
          <p:cNvPr id="9" name="Slide Number Placeholder 8"/>
          <p:cNvSpPr>
            <a:spLocks noGrp="1"/>
          </p:cNvSpPr>
          <p:nvPr>
            <p:ph type="sldNum" sz="quarter" idx="12"/>
          </p:nvPr>
        </p:nvSpPr>
        <p:spPr/>
        <p:txBody>
          <a:bodyPr/>
          <a:lstStyle/>
          <a:p>
            <a:fld id="{7124270C-EF92-FE41-9559-09A4E7B63B90}" type="slidenum">
              <a:rPr lang="en-US" smtClean="0"/>
              <a:t>‹#›</a:t>
            </a:fld>
            <a:endParaRPr lang="en-US"/>
          </a:p>
        </p:txBody>
      </p:sp>
    </p:spTree>
    <p:extLst>
      <p:ext uri="{BB962C8B-B14F-4D97-AF65-F5344CB8AC3E}">
        <p14:creationId xmlns:p14="http://schemas.microsoft.com/office/powerpoint/2010/main" val="13895669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5AF70AB2-A8A6-1246-B1E3-8FB6083E4313}" type="datetime1">
              <a:rPr lang="en-US" smtClean="0"/>
              <a:t>5/8/18</a:t>
            </a:fld>
            <a:endParaRPr lang="en-US"/>
          </a:p>
        </p:txBody>
      </p:sp>
      <p:sp>
        <p:nvSpPr>
          <p:cNvPr id="8" name="Footer Placeholder 7"/>
          <p:cNvSpPr>
            <a:spLocks noGrp="1"/>
          </p:cNvSpPr>
          <p:nvPr>
            <p:ph type="ftr" sz="quarter" idx="11"/>
          </p:nvPr>
        </p:nvSpPr>
        <p:spPr>
          <a:xfrm>
            <a:off x="561111" y="6391838"/>
            <a:ext cx="3644282" cy="304801"/>
          </a:xfrm>
        </p:spPr>
        <p:txBody>
          <a:bodyPr/>
          <a:lstStyle/>
          <a:p>
            <a:r>
              <a:rPr lang="en-US"/>
              <a:t>Oeshwik Ahmed, Faculty of HRM, Northern University</a:t>
            </a:r>
          </a:p>
        </p:txBody>
      </p:sp>
      <p:sp>
        <p:nvSpPr>
          <p:cNvPr id="9" name="Slide Number Placeholder 8"/>
          <p:cNvSpPr>
            <a:spLocks noGrp="1"/>
          </p:cNvSpPr>
          <p:nvPr>
            <p:ph type="sldNum" sz="quarter" idx="12"/>
          </p:nvPr>
        </p:nvSpPr>
        <p:spPr/>
        <p:txBody>
          <a:bodyPr/>
          <a:lstStyle/>
          <a:p>
            <a:fld id="{7124270C-EF92-FE41-9559-09A4E7B63B90}" type="slidenum">
              <a:rPr lang="en-US" smtClean="0"/>
              <a:t>‹#›</a:t>
            </a:fld>
            <a:endParaRPr lang="en-US"/>
          </a:p>
        </p:txBody>
      </p:sp>
    </p:spTree>
    <p:extLst>
      <p:ext uri="{BB962C8B-B14F-4D97-AF65-F5344CB8AC3E}">
        <p14:creationId xmlns:p14="http://schemas.microsoft.com/office/powerpoint/2010/main" val="26240277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9E33C44E-9E14-A84D-957D-36D19431D6A8}" type="datetime1">
              <a:rPr lang="en-US" smtClean="0"/>
              <a:t>5/8/18</a:t>
            </a:fld>
            <a:endParaRPr lang="en-US"/>
          </a:p>
        </p:txBody>
      </p:sp>
      <p:sp>
        <p:nvSpPr>
          <p:cNvPr id="5" name="Footer Placeholder 4"/>
          <p:cNvSpPr>
            <a:spLocks noGrp="1"/>
          </p:cNvSpPr>
          <p:nvPr>
            <p:ph type="ftr" sz="quarter" idx="11"/>
          </p:nvPr>
        </p:nvSpPr>
        <p:spPr/>
        <p:txBody>
          <a:bodyPr/>
          <a:lstStyle/>
          <a:p>
            <a:r>
              <a:rPr lang="en-US"/>
              <a:t>Oeshwik Ahmed, Faculty of HRM, Northern University</a:t>
            </a:r>
          </a:p>
        </p:txBody>
      </p:sp>
      <p:sp>
        <p:nvSpPr>
          <p:cNvPr id="6" name="Slide Number Placeholder 5"/>
          <p:cNvSpPr>
            <a:spLocks noGrp="1"/>
          </p:cNvSpPr>
          <p:nvPr>
            <p:ph type="sldNum" sz="quarter" idx="12"/>
          </p:nvPr>
        </p:nvSpPr>
        <p:spPr/>
        <p:txBody>
          <a:bodyPr/>
          <a:lstStyle/>
          <a:p>
            <a:fld id="{7124270C-EF92-FE41-9559-09A4E7B63B90}" type="slidenum">
              <a:rPr lang="en-US" smtClean="0"/>
              <a:t>‹#›</a:t>
            </a:fld>
            <a:endParaRPr lang="en-US"/>
          </a:p>
        </p:txBody>
      </p:sp>
    </p:spTree>
    <p:extLst>
      <p:ext uri="{BB962C8B-B14F-4D97-AF65-F5344CB8AC3E}">
        <p14:creationId xmlns:p14="http://schemas.microsoft.com/office/powerpoint/2010/main" val="13839153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F180ACC9-D9E4-6B46-BDB9-4D495D91FE2B}" type="datetime1">
              <a:rPr lang="en-US" smtClean="0"/>
              <a:t>5/8/18</a:t>
            </a:fld>
            <a:endParaRPr lang="en-US"/>
          </a:p>
        </p:txBody>
      </p:sp>
      <p:sp>
        <p:nvSpPr>
          <p:cNvPr id="5" name="Footer Placeholder 4"/>
          <p:cNvSpPr>
            <a:spLocks noGrp="1"/>
          </p:cNvSpPr>
          <p:nvPr>
            <p:ph type="ftr" sz="quarter" idx="11"/>
          </p:nvPr>
        </p:nvSpPr>
        <p:spPr/>
        <p:txBody>
          <a:bodyPr/>
          <a:lstStyle/>
          <a:p>
            <a:r>
              <a:rPr lang="en-US"/>
              <a:t>Oeshwik Ahmed, Faculty of HRM, Northern University</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124270C-EF92-FE41-9559-09A4E7B63B90}" type="slidenum">
              <a:rPr lang="en-US" smtClean="0"/>
              <a:t>‹#›</a:t>
            </a:fld>
            <a:endParaRPr lang="en-US"/>
          </a:p>
        </p:txBody>
      </p:sp>
    </p:spTree>
    <p:extLst>
      <p:ext uri="{BB962C8B-B14F-4D97-AF65-F5344CB8AC3E}">
        <p14:creationId xmlns:p14="http://schemas.microsoft.com/office/powerpoint/2010/main" val="752341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lvl1pPr>
              <a:defRPr sz="3600"/>
            </a:lvl1pPr>
            <a:lvl2pPr>
              <a:defRPr sz="3400"/>
            </a:lvl2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F58868E-7F57-F94F-A26F-805AC1ACAD05}" type="datetime1">
              <a:rPr lang="en-US" smtClean="0"/>
              <a:t>5/8/18</a:t>
            </a:fld>
            <a:endParaRPr lang="en-US"/>
          </a:p>
        </p:txBody>
      </p:sp>
      <p:sp>
        <p:nvSpPr>
          <p:cNvPr id="5" name="Footer Placeholder 4"/>
          <p:cNvSpPr>
            <a:spLocks noGrp="1"/>
          </p:cNvSpPr>
          <p:nvPr>
            <p:ph type="ftr" sz="quarter" idx="11"/>
          </p:nvPr>
        </p:nvSpPr>
        <p:spPr/>
        <p:txBody>
          <a:bodyPr/>
          <a:lstStyle/>
          <a:p>
            <a:r>
              <a:rPr lang="en-US"/>
              <a:t>Oeshwik Ahmed, Faculty of HRM, Northern University</a:t>
            </a:r>
          </a:p>
        </p:txBody>
      </p:sp>
      <p:sp>
        <p:nvSpPr>
          <p:cNvPr id="6" name="Slide Number Placeholder 5"/>
          <p:cNvSpPr>
            <a:spLocks noGrp="1"/>
          </p:cNvSpPr>
          <p:nvPr>
            <p:ph type="sldNum" sz="quarter" idx="12"/>
          </p:nvPr>
        </p:nvSpPr>
        <p:spPr/>
        <p:txBody>
          <a:bodyPr/>
          <a:lstStyle/>
          <a:p>
            <a:fld id="{7124270C-EF92-FE41-9559-09A4E7B63B90}" type="slidenum">
              <a:rPr lang="en-US" smtClean="0"/>
              <a:t>‹#›</a:t>
            </a:fld>
            <a:endParaRPr lang="en-US"/>
          </a:p>
        </p:txBody>
      </p:sp>
    </p:spTree>
    <p:extLst>
      <p:ext uri="{BB962C8B-B14F-4D97-AF65-F5344CB8AC3E}">
        <p14:creationId xmlns:p14="http://schemas.microsoft.com/office/powerpoint/2010/main" val="4020236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632C5D2-3A45-E24A-AC44-B56AD3194AD7}" type="datetime1">
              <a:rPr lang="en-US" smtClean="0"/>
              <a:t>5/8/18</a:t>
            </a:fld>
            <a:endParaRPr lang="en-US"/>
          </a:p>
        </p:txBody>
      </p:sp>
      <p:sp>
        <p:nvSpPr>
          <p:cNvPr id="5" name="Footer Placeholder 4"/>
          <p:cNvSpPr>
            <a:spLocks noGrp="1"/>
          </p:cNvSpPr>
          <p:nvPr>
            <p:ph type="ftr" sz="quarter" idx="11"/>
          </p:nvPr>
        </p:nvSpPr>
        <p:spPr/>
        <p:txBody>
          <a:bodyPr/>
          <a:lstStyle/>
          <a:p>
            <a:r>
              <a:rPr lang="en-US"/>
              <a:t>Oeshwik Ahmed, Faculty of HRM, Northern University</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124270C-EF92-FE41-9559-09A4E7B63B90}" type="slidenum">
              <a:rPr lang="en-US" smtClean="0"/>
              <a:t>‹#›</a:t>
            </a:fld>
            <a:endParaRPr lang="en-US"/>
          </a:p>
        </p:txBody>
      </p:sp>
    </p:spTree>
    <p:extLst>
      <p:ext uri="{BB962C8B-B14F-4D97-AF65-F5344CB8AC3E}">
        <p14:creationId xmlns:p14="http://schemas.microsoft.com/office/powerpoint/2010/main" val="27467798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BEE0A43-92EE-8A47-94C3-0AEF7457E9B1}" type="datetime1">
              <a:rPr lang="en-US" smtClean="0"/>
              <a:t>5/8/18</a:t>
            </a:fld>
            <a:endParaRPr lang="en-US"/>
          </a:p>
        </p:txBody>
      </p:sp>
      <p:sp>
        <p:nvSpPr>
          <p:cNvPr id="6" name="Footer Placeholder 5"/>
          <p:cNvSpPr>
            <a:spLocks noGrp="1"/>
          </p:cNvSpPr>
          <p:nvPr>
            <p:ph type="ftr" sz="quarter" idx="11"/>
          </p:nvPr>
        </p:nvSpPr>
        <p:spPr/>
        <p:txBody>
          <a:bodyPr/>
          <a:lstStyle/>
          <a:p>
            <a:r>
              <a:rPr lang="en-US"/>
              <a:t>Oeshwik Ahmed, Faculty of HRM, Northern University</a:t>
            </a:r>
          </a:p>
        </p:txBody>
      </p:sp>
      <p:sp>
        <p:nvSpPr>
          <p:cNvPr id="7" name="Slide Number Placeholder 6"/>
          <p:cNvSpPr>
            <a:spLocks noGrp="1"/>
          </p:cNvSpPr>
          <p:nvPr>
            <p:ph type="sldNum" sz="quarter" idx="12"/>
          </p:nvPr>
        </p:nvSpPr>
        <p:spPr/>
        <p:txBody>
          <a:bodyPr/>
          <a:lstStyle/>
          <a:p>
            <a:fld id="{7124270C-EF92-FE41-9559-09A4E7B63B90}" type="slidenum">
              <a:rPr lang="en-US" smtClean="0"/>
              <a:t>‹#›</a:t>
            </a:fld>
            <a:endParaRPr lang="en-US"/>
          </a:p>
        </p:txBody>
      </p:sp>
    </p:spTree>
    <p:extLst>
      <p:ext uri="{BB962C8B-B14F-4D97-AF65-F5344CB8AC3E}">
        <p14:creationId xmlns:p14="http://schemas.microsoft.com/office/powerpoint/2010/main" val="40491073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93F1ABF-45E5-9843-9A3D-BCB5AEDAC44D}" type="datetime1">
              <a:rPr lang="en-US" smtClean="0"/>
              <a:t>5/8/18</a:t>
            </a:fld>
            <a:endParaRPr lang="en-US"/>
          </a:p>
        </p:txBody>
      </p:sp>
      <p:sp>
        <p:nvSpPr>
          <p:cNvPr id="8" name="Footer Placeholder 7"/>
          <p:cNvSpPr>
            <a:spLocks noGrp="1"/>
          </p:cNvSpPr>
          <p:nvPr>
            <p:ph type="ftr" sz="quarter" idx="11"/>
          </p:nvPr>
        </p:nvSpPr>
        <p:spPr/>
        <p:txBody>
          <a:bodyPr/>
          <a:lstStyle/>
          <a:p>
            <a:r>
              <a:rPr lang="en-US"/>
              <a:t>Oeshwik Ahmed, Faculty of HRM, Northern University</a:t>
            </a:r>
          </a:p>
        </p:txBody>
      </p:sp>
      <p:sp>
        <p:nvSpPr>
          <p:cNvPr id="9" name="Slide Number Placeholder 8"/>
          <p:cNvSpPr>
            <a:spLocks noGrp="1"/>
          </p:cNvSpPr>
          <p:nvPr>
            <p:ph type="sldNum" sz="quarter" idx="12"/>
          </p:nvPr>
        </p:nvSpPr>
        <p:spPr/>
        <p:txBody>
          <a:bodyPr/>
          <a:lstStyle/>
          <a:p>
            <a:fld id="{7124270C-EF92-FE41-9559-09A4E7B63B90}" type="slidenum">
              <a:rPr lang="en-US" smtClean="0"/>
              <a:t>‹#›</a:t>
            </a:fld>
            <a:endParaRPr lang="en-US"/>
          </a:p>
        </p:txBody>
      </p:sp>
    </p:spTree>
    <p:extLst>
      <p:ext uri="{BB962C8B-B14F-4D97-AF65-F5344CB8AC3E}">
        <p14:creationId xmlns:p14="http://schemas.microsoft.com/office/powerpoint/2010/main" val="42288608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B3CDEC4-AAE4-024E-822C-775EE2E52EBB}" type="datetime1">
              <a:rPr lang="en-US" smtClean="0"/>
              <a:t>5/8/18</a:t>
            </a:fld>
            <a:endParaRPr lang="en-US"/>
          </a:p>
        </p:txBody>
      </p:sp>
      <p:sp>
        <p:nvSpPr>
          <p:cNvPr id="4" name="Footer Placeholder 3"/>
          <p:cNvSpPr>
            <a:spLocks noGrp="1"/>
          </p:cNvSpPr>
          <p:nvPr>
            <p:ph type="ftr" sz="quarter" idx="11"/>
          </p:nvPr>
        </p:nvSpPr>
        <p:spPr/>
        <p:txBody>
          <a:bodyPr/>
          <a:lstStyle/>
          <a:p>
            <a:r>
              <a:rPr lang="en-US"/>
              <a:t>Oeshwik Ahmed, Faculty of HRM, Northern University</a:t>
            </a:r>
          </a:p>
        </p:txBody>
      </p:sp>
      <p:sp>
        <p:nvSpPr>
          <p:cNvPr id="5" name="Slide Number Placeholder 4"/>
          <p:cNvSpPr>
            <a:spLocks noGrp="1"/>
          </p:cNvSpPr>
          <p:nvPr>
            <p:ph type="sldNum" sz="quarter" idx="12"/>
          </p:nvPr>
        </p:nvSpPr>
        <p:spPr/>
        <p:txBody>
          <a:bodyPr/>
          <a:lstStyle/>
          <a:p>
            <a:fld id="{7124270C-EF92-FE41-9559-09A4E7B63B90}" type="slidenum">
              <a:rPr lang="en-US" smtClean="0"/>
              <a:t>‹#›</a:t>
            </a:fld>
            <a:endParaRPr lang="en-US"/>
          </a:p>
        </p:txBody>
      </p:sp>
    </p:spTree>
    <p:extLst>
      <p:ext uri="{BB962C8B-B14F-4D97-AF65-F5344CB8AC3E}">
        <p14:creationId xmlns:p14="http://schemas.microsoft.com/office/powerpoint/2010/main" val="2912187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07B2EF-3326-1F4A-BE6F-777B52A60D9B}" type="datetime1">
              <a:rPr lang="en-US" smtClean="0"/>
              <a:t>5/8/18</a:t>
            </a:fld>
            <a:endParaRPr lang="en-US"/>
          </a:p>
        </p:txBody>
      </p:sp>
      <p:sp>
        <p:nvSpPr>
          <p:cNvPr id="3" name="Footer Placeholder 2"/>
          <p:cNvSpPr>
            <a:spLocks noGrp="1"/>
          </p:cNvSpPr>
          <p:nvPr>
            <p:ph type="ftr" sz="quarter" idx="11"/>
          </p:nvPr>
        </p:nvSpPr>
        <p:spPr/>
        <p:txBody>
          <a:bodyPr/>
          <a:lstStyle/>
          <a:p>
            <a:r>
              <a:rPr lang="en-US"/>
              <a:t>Oeshwik Ahmed, Faculty of HRM, Northern University</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7124270C-EF92-FE41-9559-09A4E7B63B90}" type="slidenum">
              <a:rPr lang="en-US" smtClean="0"/>
              <a:t>‹#›</a:t>
            </a:fld>
            <a:endParaRPr lang="en-US"/>
          </a:p>
        </p:txBody>
      </p:sp>
    </p:spTree>
    <p:extLst>
      <p:ext uri="{BB962C8B-B14F-4D97-AF65-F5344CB8AC3E}">
        <p14:creationId xmlns:p14="http://schemas.microsoft.com/office/powerpoint/2010/main" val="8388697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6D23610-28BF-BF44-88A1-BCDC5CAEAA7F}" type="datetime1">
              <a:rPr lang="en-US" smtClean="0"/>
              <a:t>5/8/18</a:t>
            </a:fld>
            <a:endParaRPr lang="en-US"/>
          </a:p>
        </p:txBody>
      </p:sp>
      <p:sp>
        <p:nvSpPr>
          <p:cNvPr id="6" name="Footer Placeholder 5"/>
          <p:cNvSpPr>
            <a:spLocks noGrp="1"/>
          </p:cNvSpPr>
          <p:nvPr>
            <p:ph type="ftr" sz="quarter" idx="11"/>
          </p:nvPr>
        </p:nvSpPr>
        <p:spPr/>
        <p:txBody>
          <a:bodyPr/>
          <a:lstStyle/>
          <a:p>
            <a:r>
              <a:rPr lang="en-US"/>
              <a:t>Oeshwik Ahmed, Faculty of HRM, Northern University</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7124270C-EF92-FE41-9559-09A4E7B63B90}" type="slidenum">
              <a:rPr lang="en-US" smtClean="0"/>
              <a:t>‹#›</a:t>
            </a:fld>
            <a:endParaRPr lang="en-US"/>
          </a:p>
        </p:txBody>
      </p:sp>
    </p:spTree>
    <p:extLst>
      <p:ext uri="{BB962C8B-B14F-4D97-AF65-F5344CB8AC3E}">
        <p14:creationId xmlns:p14="http://schemas.microsoft.com/office/powerpoint/2010/main" val="9113337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E261C41-3FB6-8C4F-BB99-7B3F4FA112BB}" type="datetime1">
              <a:rPr lang="en-US" smtClean="0"/>
              <a:t>5/8/18</a:t>
            </a:fld>
            <a:endParaRPr lang="en-US"/>
          </a:p>
        </p:txBody>
      </p:sp>
      <p:sp>
        <p:nvSpPr>
          <p:cNvPr id="6" name="Footer Placeholder 5"/>
          <p:cNvSpPr>
            <a:spLocks noGrp="1"/>
          </p:cNvSpPr>
          <p:nvPr>
            <p:ph type="ftr" sz="quarter" idx="11"/>
          </p:nvPr>
        </p:nvSpPr>
        <p:spPr/>
        <p:txBody>
          <a:bodyPr/>
          <a:lstStyle/>
          <a:p>
            <a:r>
              <a:rPr lang="en-US"/>
              <a:t>Oeshwik Ahmed, Faculty of HRM, Northern University</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7124270C-EF92-FE41-9559-09A4E7B63B90}" type="slidenum">
              <a:rPr lang="en-US" smtClean="0"/>
              <a:t>‹#›</a:t>
            </a:fld>
            <a:endParaRPr lang="en-US"/>
          </a:p>
        </p:txBody>
      </p:sp>
    </p:spTree>
    <p:extLst>
      <p:ext uri="{BB962C8B-B14F-4D97-AF65-F5344CB8AC3E}">
        <p14:creationId xmlns:p14="http://schemas.microsoft.com/office/powerpoint/2010/main" val="36996053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6E7CA736-39B2-4943-BA61-534FE3A6970A}" type="datetime1">
              <a:rPr lang="en-US" smtClean="0"/>
              <a:t>5/8/18</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a:t>Oeshwik Ahmed, Faculty of HRM, Northern University</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7124270C-EF92-FE41-9559-09A4E7B63B90}" type="slidenum">
              <a:rPr lang="en-US" smtClean="0"/>
              <a:t>‹#›</a:t>
            </a:fld>
            <a:endParaRPr lang="en-US"/>
          </a:p>
        </p:txBody>
      </p:sp>
    </p:spTree>
    <p:extLst>
      <p:ext uri="{BB962C8B-B14F-4D97-AF65-F5344CB8AC3E}">
        <p14:creationId xmlns:p14="http://schemas.microsoft.com/office/powerpoint/2010/main" val="33375712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hf hdr="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32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28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26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24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2200" b="0" i="0" kern="1200" baseline="-250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FA2EDA-5E53-E043-9314-45D06836D179}"/>
              </a:ext>
            </a:extLst>
          </p:cNvPr>
          <p:cNvSpPr>
            <a:spLocks noGrp="1"/>
          </p:cNvSpPr>
          <p:nvPr>
            <p:ph type="ctrTitle"/>
          </p:nvPr>
        </p:nvSpPr>
        <p:spPr/>
        <p:txBody>
          <a:bodyPr/>
          <a:lstStyle/>
          <a:p>
            <a:r>
              <a:rPr lang="en-US" dirty="0"/>
              <a:t>Conflict Management -Lecture 2</a:t>
            </a:r>
          </a:p>
        </p:txBody>
      </p:sp>
      <p:sp>
        <p:nvSpPr>
          <p:cNvPr id="3" name="Subtitle 2">
            <a:extLst>
              <a:ext uri="{FF2B5EF4-FFF2-40B4-BE49-F238E27FC236}">
                <a16:creationId xmlns:a16="http://schemas.microsoft.com/office/drawing/2014/main" id="{8FA80D77-ED0A-B745-814F-21E701217F86}"/>
              </a:ext>
            </a:extLst>
          </p:cNvPr>
          <p:cNvSpPr>
            <a:spLocks noGrp="1"/>
          </p:cNvSpPr>
          <p:nvPr>
            <p:ph type="subTitle" idx="1"/>
          </p:nvPr>
        </p:nvSpPr>
        <p:spPr/>
        <p:txBody>
          <a:bodyPr>
            <a:normAutofit fontScale="92500" lnSpcReduction="20000"/>
          </a:bodyPr>
          <a:lstStyle/>
          <a:p>
            <a:r>
              <a:rPr lang="en-US" dirty="0"/>
              <a:t>Traditional Methods of Conflict Management </a:t>
            </a:r>
          </a:p>
          <a:p>
            <a:endParaRPr lang="en-US" dirty="0"/>
          </a:p>
        </p:txBody>
      </p:sp>
      <p:sp>
        <p:nvSpPr>
          <p:cNvPr id="4" name="Date Placeholder 3">
            <a:extLst>
              <a:ext uri="{FF2B5EF4-FFF2-40B4-BE49-F238E27FC236}">
                <a16:creationId xmlns:a16="http://schemas.microsoft.com/office/drawing/2014/main" id="{4F7A32AD-9087-4F4B-A5B2-26CCE6ABC897}"/>
              </a:ext>
            </a:extLst>
          </p:cNvPr>
          <p:cNvSpPr>
            <a:spLocks noGrp="1"/>
          </p:cNvSpPr>
          <p:nvPr>
            <p:ph type="dt" sz="half" idx="10"/>
          </p:nvPr>
        </p:nvSpPr>
        <p:spPr/>
        <p:txBody>
          <a:bodyPr/>
          <a:lstStyle/>
          <a:p>
            <a:fld id="{69969DDC-EE68-5947-A939-848C2021356C}" type="datetime1">
              <a:rPr lang="en-US" smtClean="0"/>
              <a:t>5/8/18</a:t>
            </a:fld>
            <a:endParaRPr lang="en-US"/>
          </a:p>
        </p:txBody>
      </p:sp>
      <p:sp>
        <p:nvSpPr>
          <p:cNvPr id="5" name="Footer Placeholder 4">
            <a:extLst>
              <a:ext uri="{FF2B5EF4-FFF2-40B4-BE49-F238E27FC236}">
                <a16:creationId xmlns:a16="http://schemas.microsoft.com/office/drawing/2014/main" id="{E85B107E-A530-E045-9261-71AD45A67665}"/>
              </a:ext>
            </a:extLst>
          </p:cNvPr>
          <p:cNvSpPr>
            <a:spLocks noGrp="1"/>
          </p:cNvSpPr>
          <p:nvPr>
            <p:ph type="ftr" sz="quarter" idx="11"/>
          </p:nvPr>
        </p:nvSpPr>
        <p:spPr/>
        <p:txBody>
          <a:bodyPr/>
          <a:lstStyle/>
          <a:p>
            <a:r>
              <a:rPr lang="en-US"/>
              <a:t>Oeshwik Ahmed, Faculty of HRM, Northern University</a:t>
            </a:r>
          </a:p>
        </p:txBody>
      </p:sp>
      <p:sp>
        <p:nvSpPr>
          <p:cNvPr id="6" name="Slide Number Placeholder 5">
            <a:extLst>
              <a:ext uri="{FF2B5EF4-FFF2-40B4-BE49-F238E27FC236}">
                <a16:creationId xmlns:a16="http://schemas.microsoft.com/office/drawing/2014/main" id="{9C24B1B7-0AA0-3246-9B5B-7D04CD3E16EA}"/>
              </a:ext>
            </a:extLst>
          </p:cNvPr>
          <p:cNvSpPr>
            <a:spLocks noGrp="1"/>
          </p:cNvSpPr>
          <p:nvPr>
            <p:ph type="sldNum" sz="quarter" idx="12"/>
          </p:nvPr>
        </p:nvSpPr>
        <p:spPr/>
        <p:txBody>
          <a:bodyPr/>
          <a:lstStyle/>
          <a:p>
            <a:fld id="{7124270C-EF92-FE41-9559-09A4E7B63B90}" type="slidenum">
              <a:rPr lang="en-US" smtClean="0"/>
              <a:t>1</a:t>
            </a:fld>
            <a:endParaRPr lang="en-US"/>
          </a:p>
        </p:txBody>
      </p:sp>
    </p:spTree>
    <p:extLst>
      <p:ext uri="{BB962C8B-B14F-4D97-AF65-F5344CB8AC3E}">
        <p14:creationId xmlns:p14="http://schemas.microsoft.com/office/powerpoint/2010/main" val="21732347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64C80-DEEC-9041-8276-12471FB17F1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151627D-BF40-2946-8384-422C878D5C40}"/>
              </a:ext>
            </a:extLst>
          </p:cNvPr>
          <p:cNvSpPr>
            <a:spLocks noGrp="1"/>
          </p:cNvSpPr>
          <p:nvPr>
            <p:ph idx="1"/>
          </p:nvPr>
        </p:nvSpPr>
        <p:spPr>
          <a:xfrm>
            <a:off x="1154954" y="2603500"/>
            <a:ext cx="10328209" cy="3416300"/>
          </a:xfrm>
        </p:spPr>
        <p:txBody>
          <a:bodyPr/>
          <a:lstStyle/>
          <a:p>
            <a:r>
              <a:rPr lang="en-US" dirty="0"/>
              <a:t>It was only when the very existence of </a:t>
            </a:r>
            <a:r>
              <a:rPr lang="en-US" dirty="0" err="1"/>
              <a:t>organised</a:t>
            </a:r>
            <a:r>
              <a:rPr lang="en-US" dirty="0"/>
              <a:t> working masses forced governments to </a:t>
            </a:r>
            <a:r>
              <a:rPr lang="en-US" dirty="0" err="1"/>
              <a:t>recognise</a:t>
            </a:r>
            <a:r>
              <a:rPr lang="en-US" dirty="0"/>
              <a:t> them and </a:t>
            </a:r>
            <a:r>
              <a:rPr lang="en-US" dirty="0" err="1"/>
              <a:t>legitimise</a:t>
            </a:r>
            <a:r>
              <a:rPr lang="en-US" dirty="0"/>
              <a:t> them that the position of the work- force began to improve. (During 1900) </a:t>
            </a:r>
          </a:p>
          <a:p>
            <a:endParaRPr lang="en-US" dirty="0"/>
          </a:p>
        </p:txBody>
      </p:sp>
      <p:sp>
        <p:nvSpPr>
          <p:cNvPr id="4" name="Date Placeholder 3">
            <a:extLst>
              <a:ext uri="{FF2B5EF4-FFF2-40B4-BE49-F238E27FC236}">
                <a16:creationId xmlns:a16="http://schemas.microsoft.com/office/drawing/2014/main" id="{38B69CF5-2237-A74B-83EE-F4ABCB193704}"/>
              </a:ext>
            </a:extLst>
          </p:cNvPr>
          <p:cNvSpPr>
            <a:spLocks noGrp="1"/>
          </p:cNvSpPr>
          <p:nvPr>
            <p:ph type="dt" sz="half" idx="10"/>
          </p:nvPr>
        </p:nvSpPr>
        <p:spPr/>
        <p:txBody>
          <a:bodyPr/>
          <a:lstStyle/>
          <a:p>
            <a:fld id="{AF58868E-7F57-F94F-A26F-805AC1ACAD05}" type="datetime1">
              <a:rPr lang="en-US" smtClean="0"/>
              <a:t>5/8/18</a:t>
            </a:fld>
            <a:endParaRPr lang="en-US"/>
          </a:p>
        </p:txBody>
      </p:sp>
      <p:sp>
        <p:nvSpPr>
          <p:cNvPr id="5" name="Footer Placeholder 4">
            <a:extLst>
              <a:ext uri="{FF2B5EF4-FFF2-40B4-BE49-F238E27FC236}">
                <a16:creationId xmlns:a16="http://schemas.microsoft.com/office/drawing/2014/main" id="{86141863-239D-844F-ABEB-E778FC2162D2}"/>
              </a:ext>
            </a:extLst>
          </p:cNvPr>
          <p:cNvSpPr>
            <a:spLocks noGrp="1"/>
          </p:cNvSpPr>
          <p:nvPr>
            <p:ph type="ftr" sz="quarter" idx="11"/>
          </p:nvPr>
        </p:nvSpPr>
        <p:spPr/>
        <p:txBody>
          <a:bodyPr/>
          <a:lstStyle/>
          <a:p>
            <a:r>
              <a:rPr lang="en-US"/>
              <a:t>Oeshwik Ahmed, Faculty of HRM, Northern University</a:t>
            </a:r>
          </a:p>
        </p:txBody>
      </p:sp>
      <p:sp>
        <p:nvSpPr>
          <p:cNvPr id="6" name="Slide Number Placeholder 5">
            <a:extLst>
              <a:ext uri="{FF2B5EF4-FFF2-40B4-BE49-F238E27FC236}">
                <a16:creationId xmlns:a16="http://schemas.microsoft.com/office/drawing/2014/main" id="{B4AB87BF-D1D6-FB46-99AF-E22F7B018702}"/>
              </a:ext>
            </a:extLst>
          </p:cNvPr>
          <p:cNvSpPr>
            <a:spLocks noGrp="1"/>
          </p:cNvSpPr>
          <p:nvPr>
            <p:ph type="sldNum" sz="quarter" idx="12"/>
          </p:nvPr>
        </p:nvSpPr>
        <p:spPr/>
        <p:txBody>
          <a:bodyPr/>
          <a:lstStyle/>
          <a:p>
            <a:fld id="{7124270C-EF92-FE41-9559-09A4E7B63B90}" type="slidenum">
              <a:rPr lang="en-US" smtClean="0"/>
              <a:t>10</a:t>
            </a:fld>
            <a:endParaRPr lang="en-US"/>
          </a:p>
        </p:txBody>
      </p:sp>
    </p:spTree>
    <p:extLst>
      <p:ext uri="{BB962C8B-B14F-4D97-AF65-F5344CB8AC3E}">
        <p14:creationId xmlns:p14="http://schemas.microsoft.com/office/powerpoint/2010/main" val="21139055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64C80-DEEC-9041-8276-12471FB17F1E}"/>
              </a:ext>
            </a:extLst>
          </p:cNvPr>
          <p:cNvSpPr>
            <a:spLocks noGrp="1"/>
          </p:cNvSpPr>
          <p:nvPr>
            <p:ph type="title"/>
          </p:nvPr>
        </p:nvSpPr>
        <p:spPr/>
        <p:txBody>
          <a:bodyPr/>
          <a:lstStyle/>
          <a:p>
            <a:r>
              <a:rPr lang="en-US" dirty="0"/>
              <a:t>The “Industrial Conflict” from Today’s Perspective </a:t>
            </a:r>
            <a:br>
              <a:rPr lang="en-US" dirty="0"/>
            </a:br>
            <a:endParaRPr lang="en-US" dirty="0"/>
          </a:p>
        </p:txBody>
      </p:sp>
      <p:sp>
        <p:nvSpPr>
          <p:cNvPr id="3" name="Content Placeholder 2">
            <a:extLst>
              <a:ext uri="{FF2B5EF4-FFF2-40B4-BE49-F238E27FC236}">
                <a16:creationId xmlns:a16="http://schemas.microsoft.com/office/drawing/2014/main" id="{E151627D-BF40-2946-8384-422C878D5C40}"/>
              </a:ext>
            </a:extLst>
          </p:cNvPr>
          <p:cNvSpPr>
            <a:spLocks noGrp="1"/>
          </p:cNvSpPr>
          <p:nvPr>
            <p:ph idx="1"/>
          </p:nvPr>
        </p:nvSpPr>
        <p:spPr>
          <a:xfrm>
            <a:off x="953987" y="2328084"/>
            <a:ext cx="10689716" cy="4063753"/>
          </a:xfrm>
        </p:spPr>
        <p:txBody>
          <a:bodyPr>
            <a:normAutofit fontScale="92500"/>
          </a:bodyPr>
          <a:lstStyle/>
          <a:p>
            <a:r>
              <a:rPr lang="en-US" dirty="0"/>
              <a:t>In most European countries, systems of industrial worker participation have developed since world war two. </a:t>
            </a:r>
          </a:p>
          <a:p>
            <a:r>
              <a:rPr lang="en-US" dirty="0"/>
              <a:t>Today in Germany and Austria the so-called “dual system” of industrial relations has persisted, in which representation of interests is ensured by work councils, while unions focus on the implementation of qualitative and quantitative collective bargaining policy at the company level </a:t>
            </a:r>
          </a:p>
          <a:p>
            <a:endParaRPr lang="en-US" dirty="0"/>
          </a:p>
          <a:p>
            <a:endParaRPr lang="en-US" dirty="0"/>
          </a:p>
        </p:txBody>
      </p:sp>
      <p:sp>
        <p:nvSpPr>
          <p:cNvPr id="4" name="Date Placeholder 3">
            <a:extLst>
              <a:ext uri="{FF2B5EF4-FFF2-40B4-BE49-F238E27FC236}">
                <a16:creationId xmlns:a16="http://schemas.microsoft.com/office/drawing/2014/main" id="{38B69CF5-2237-A74B-83EE-F4ABCB193704}"/>
              </a:ext>
            </a:extLst>
          </p:cNvPr>
          <p:cNvSpPr>
            <a:spLocks noGrp="1"/>
          </p:cNvSpPr>
          <p:nvPr>
            <p:ph type="dt" sz="half" idx="10"/>
          </p:nvPr>
        </p:nvSpPr>
        <p:spPr/>
        <p:txBody>
          <a:bodyPr/>
          <a:lstStyle/>
          <a:p>
            <a:fld id="{AF58868E-7F57-F94F-A26F-805AC1ACAD05}" type="datetime1">
              <a:rPr lang="en-US" smtClean="0"/>
              <a:t>5/8/18</a:t>
            </a:fld>
            <a:endParaRPr lang="en-US"/>
          </a:p>
        </p:txBody>
      </p:sp>
      <p:sp>
        <p:nvSpPr>
          <p:cNvPr id="5" name="Footer Placeholder 4">
            <a:extLst>
              <a:ext uri="{FF2B5EF4-FFF2-40B4-BE49-F238E27FC236}">
                <a16:creationId xmlns:a16="http://schemas.microsoft.com/office/drawing/2014/main" id="{86141863-239D-844F-ABEB-E778FC2162D2}"/>
              </a:ext>
            </a:extLst>
          </p:cNvPr>
          <p:cNvSpPr>
            <a:spLocks noGrp="1"/>
          </p:cNvSpPr>
          <p:nvPr>
            <p:ph type="ftr" sz="quarter" idx="11"/>
          </p:nvPr>
        </p:nvSpPr>
        <p:spPr/>
        <p:txBody>
          <a:bodyPr/>
          <a:lstStyle/>
          <a:p>
            <a:r>
              <a:rPr lang="en-US"/>
              <a:t>Oeshwik Ahmed, Faculty of HRM, Northern University</a:t>
            </a:r>
          </a:p>
        </p:txBody>
      </p:sp>
      <p:sp>
        <p:nvSpPr>
          <p:cNvPr id="6" name="Slide Number Placeholder 5">
            <a:extLst>
              <a:ext uri="{FF2B5EF4-FFF2-40B4-BE49-F238E27FC236}">
                <a16:creationId xmlns:a16="http://schemas.microsoft.com/office/drawing/2014/main" id="{B4AB87BF-D1D6-FB46-99AF-E22F7B018702}"/>
              </a:ext>
            </a:extLst>
          </p:cNvPr>
          <p:cNvSpPr>
            <a:spLocks noGrp="1"/>
          </p:cNvSpPr>
          <p:nvPr>
            <p:ph type="sldNum" sz="quarter" idx="12"/>
          </p:nvPr>
        </p:nvSpPr>
        <p:spPr/>
        <p:txBody>
          <a:bodyPr/>
          <a:lstStyle/>
          <a:p>
            <a:fld id="{7124270C-EF92-FE41-9559-09A4E7B63B90}" type="slidenum">
              <a:rPr lang="en-US" smtClean="0"/>
              <a:t>11</a:t>
            </a:fld>
            <a:endParaRPr lang="en-US"/>
          </a:p>
        </p:txBody>
      </p:sp>
    </p:spTree>
    <p:extLst>
      <p:ext uri="{BB962C8B-B14F-4D97-AF65-F5344CB8AC3E}">
        <p14:creationId xmlns:p14="http://schemas.microsoft.com/office/powerpoint/2010/main" val="41969078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64C80-DEEC-9041-8276-12471FB17F1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151627D-BF40-2946-8384-422C878D5C40}"/>
              </a:ext>
            </a:extLst>
          </p:cNvPr>
          <p:cNvSpPr>
            <a:spLocks noGrp="1"/>
          </p:cNvSpPr>
          <p:nvPr>
            <p:ph idx="1"/>
          </p:nvPr>
        </p:nvSpPr>
        <p:spPr>
          <a:xfrm>
            <a:off x="646948" y="2603500"/>
            <a:ext cx="11037046" cy="3416300"/>
          </a:xfrm>
        </p:spPr>
        <p:txBody>
          <a:bodyPr/>
          <a:lstStyle/>
          <a:p>
            <a:r>
              <a:rPr lang="en-US" dirty="0"/>
              <a:t>Collective wage agreements are a way in which conflicts are </a:t>
            </a:r>
            <a:r>
              <a:rPr lang="en-US" dirty="0" err="1"/>
              <a:t>institutionalised</a:t>
            </a:r>
            <a:r>
              <a:rPr lang="en-US" dirty="0"/>
              <a:t>. With rules that are </a:t>
            </a:r>
            <a:r>
              <a:rPr lang="en-US" dirty="0" err="1"/>
              <a:t>recognised</a:t>
            </a:r>
            <a:r>
              <a:rPr lang="en-US" dirty="0"/>
              <a:t> by the conflict parties, costs for both parties are reduced and the outcome is made more predictable. </a:t>
            </a:r>
          </a:p>
          <a:p>
            <a:endParaRPr lang="en-US" dirty="0"/>
          </a:p>
        </p:txBody>
      </p:sp>
      <p:sp>
        <p:nvSpPr>
          <p:cNvPr id="4" name="Date Placeholder 3">
            <a:extLst>
              <a:ext uri="{FF2B5EF4-FFF2-40B4-BE49-F238E27FC236}">
                <a16:creationId xmlns:a16="http://schemas.microsoft.com/office/drawing/2014/main" id="{38B69CF5-2237-A74B-83EE-F4ABCB193704}"/>
              </a:ext>
            </a:extLst>
          </p:cNvPr>
          <p:cNvSpPr>
            <a:spLocks noGrp="1"/>
          </p:cNvSpPr>
          <p:nvPr>
            <p:ph type="dt" sz="half" idx="10"/>
          </p:nvPr>
        </p:nvSpPr>
        <p:spPr/>
        <p:txBody>
          <a:bodyPr/>
          <a:lstStyle/>
          <a:p>
            <a:fld id="{AF58868E-7F57-F94F-A26F-805AC1ACAD05}" type="datetime1">
              <a:rPr lang="en-US" smtClean="0"/>
              <a:t>5/8/18</a:t>
            </a:fld>
            <a:endParaRPr lang="en-US"/>
          </a:p>
        </p:txBody>
      </p:sp>
      <p:sp>
        <p:nvSpPr>
          <p:cNvPr id="5" name="Footer Placeholder 4">
            <a:extLst>
              <a:ext uri="{FF2B5EF4-FFF2-40B4-BE49-F238E27FC236}">
                <a16:creationId xmlns:a16="http://schemas.microsoft.com/office/drawing/2014/main" id="{86141863-239D-844F-ABEB-E778FC2162D2}"/>
              </a:ext>
            </a:extLst>
          </p:cNvPr>
          <p:cNvSpPr>
            <a:spLocks noGrp="1"/>
          </p:cNvSpPr>
          <p:nvPr>
            <p:ph type="ftr" sz="quarter" idx="11"/>
          </p:nvPr>
        </p:nvSpPr>
        <p:spPr/>
        <p:txBody>
          <a:bodyPr/>
          <a:lstStyle/>
          <a:p>
            <a:r>
              <a:rPr lang="en-US"/>
              <a:t>Oeshwik Ahmed, Faculty of HRM, Northern University</a:t>
            </a:r>
          </a:p>
        </p:txBody>
      </p:sp>
      <p:sp>
        <p:nvSpPr>
          <p:cNvPr id="6" name="Slide Number Placeholder 5">
            <a:extLst>
              <a:ext uri="{FF2B5EF4-FFF2-40B4-BE49-F238E27FC236}">
                <a16:creationId xmlns:a16="http://schemas.microsoft.com/office/drawing/2014/main" id="{B4AB87BF-D1D6-FB46-99AF-E22F7B018702}"/>
              </a:ext>
            </a:extLst>
          </p:cNvPr>
          <p:cNvSpPr>
            <a:spLocks noGrp="1"/>
          </p:cNvSpPr>
          <p:nvPr>
            <p:ph type="sldNum" sz="quarter" idx="12"/>
          </p:nvPr>
        </p:nvSpPr>
        <p:spPr/>
        <p:txBody>
          <a:bodyPr/>
          <a:lstStyle/>
          <a:p>
            <a:fld id="{7124270C-EF92-FE41-9559-09A4E7B63B90}" type="slidenum">
              <a:rPr lang="en-US" smtClean="0"/>
              <a:t>12</a:t>
            </a:fld>
            <a:endParaRPr lang="en-US"/>
          </a:p>
        </p:txBody>
      </p:sp>
    </p:spTree>
    <p:extLst>
      <p:ext uri="{BB962C8B-B14F-4D97-AF65-F5344CB8AC3E}">
        <p14:creationId xmlns:p14="http://schemas.microsoft.com/office/powerpoint/2010/main" val="29496695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64C80-DEEC-9041-8276-12471FB17F1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151627D-BF40-2946-8384-422C878D5C40}"/>
              </a:ext>
            </a:extLst>
          </p:cNvPr>
          <p:cNvSpPr>
            <a:spLocks noGrp="1"/>
          </p:cNvSpPr>
          <p:nvPr>
            <p:ph idx="1"/>
          </p:nvPr>
        </p:nvSpPr>
        <p:spPr>
          <a:xfrm>
            <a:off x="255182" y="2509284"/>
            <a:ext cx="11267754" cy="3489251"/>
          </a:xfrm>
        </p:spPr>
        <p:txBody>
          <a:bodyPr>
            <a:normAutofit fontScale="77500" lnSpcReduction="20000"/>
          </a:bodyPr>
          <a:lstStyle/>
          <a:p>
            <a:r>
              <a:rPr lang="en-US" dirty="0"/>
              <a:t>In Austria, the system known as social partnership has evolved, which has made a significant contribution to social unity and economic prosperity. </a:t>
            </a:r>
          </a:p>
          <a:p>
            <a:pPr marL="0" indent="0">
              <a:buNone/>
            </a:pPr>
            <a:r>
              <a:rPr lang="en-US" dirty="0"/>
              <a:t>The social partnership is supported by three central umbrella </a:t>
            </a:r>
            <a:r>
              <a:rPr lang="en-US" dirty="0" err="1"/>
              <a:t>organisations</a:t>
            </a:r>
            <a:r>
              <a:rPr lang="en-US" dirty="0"/>
              <a:t>, namely </a:t>
            </a:r>
          </a:p>
          <a:p>
            <a:pPr marL="742950" indent="-742950">
              <a:buFont typeface="+mj-lt"/>
              <a:buAutoNum type="arabicPeriod"/>
            </a:pPr>
            <a:r>
              <a:rPr lang="en-US" dirty="0"/>
              <a:t>the Austrian Economic Chambers, </a:t>
            </a:r>
          </a:p>
          <a:p>
            <a:pPr marL="742950" indent="-742950">
              <a:buFont typeface="+mj-lt"/>
              <a:buAutoNum type="arabicPeriod"/>
            </a:pPr>
            <a:r>
              <a:rPr lang="en-US" dirty="0"/>
              <a:t>the Austrian Chamber of </a:t>
            </a:r>
            <a:r>
              <a:rPr lang="en-US" dirty="0" err="1"/>
              <a:t>Labour</a:t>
            </a:r>
            <a:r>
              <a:rPr lang="en-US" dirty="0"/>
              <a:t> and </a:t>
            </a:r>
          </a:p>
          <a:p>
            <a:pPr marL="742950" indent="-742950">
              <a:buFont typeface="+mj-lt"/>
              <a:buAutoNum type="arabicPeriod"/>
            </a:pPr>
            <a:r>
              <a:rPr lang="en-US" dirty="0"/>
              <a:t>the Presidential Conference of the Austrian Chambers of Agriculture </a:t>
            </a:r>
          </a:p>
          <a:p>
            <a:endParaRPr lang="en-US" dirty="0"/>
          </a:p>
        </p:txBody>
      </p:sp>
      <p:sp>
        <p:nvSpPr>
          <p:cNvPr id="4" name="Date Placeholder 3">
            <a:extLst>
              <a:ext uri="{FF2B5EF4-FFF2-40B4-BE49-F238E27FC236}">
                <a16:creationId xmlns:a16="http://schemas.microsoft.com/office/drawing/2014/main" id="{38B69CF5-2237-A74B-83EE-F4ABCB193704}"/>
              </a:ext>
            </a:extLst>
          </p:cNvPr>
          <p:cNvSpPr>
            <a:spLocks noGrp="1"/>
          </p:cNvSpPr>
          <p:nvPr>
            <p:ph type="dt" sz="half" idx="10"/>
          </p:nvPr>
        </p:nvSpPr>
        <p:spPr/>
        <p:txBody>
          <a:bodyPr/>
          <a:lstStyle/>
          <a:p>
            <a:fld id="{AF58868E-7F57-F94F-A26F-805AC1ACAD05}" type="datetime1">
              <a:rPr lang="en-US" smtClean="0"/>
              <a:t>5/8/18</a:t>
            </a:fld>
            <a:endParaRPr lang="en-US"/>
          </a:p>
        </p:txBody>
      </p:sp>
      <p:sp>
        <p:nvSpPr>
          <p:cNvPr id="5" name="Footer Placeholder 4">
            <a:extLst>
              <a:ext uri="{FF2B5EF4-FFF2-40B4-BE49-F238E27FC236}">
                <a16:creationId xmlns:a16="http://schemas.microsoft.com/office/drawing/2014/main" id="{86141863-239D-844F-ABEB-E778FC2162D2}"/>
              </a:ext>
            </a:extLst>
          </p:cNvPr>
          <p:cNvSpPr>
            <a:spLocks noGrp="1"/>
          </p:cNvSpPr>
          <p:nvPr>
            <p:ph type="ftr" sz="quarter" idx="11"/>
          </p:nvPr>
        </p:nvSpPr>
        <p:spPr/>
        <p:txBody>
          <a:bodyPr/>
          <a:lstStyle/>
          <a:p>
            <a:r>
              <a:rPr lang="en-US"/>
              <a:t>Oeshwik Ahmed, Faculty of HRM, Northern University</a:t>
            </a:r>
          </a:p>
        </p:txBody>
      </p:sp>
      <p:sp>
        <p:nvSpPr>
          <p:cNvPr id="6" name="Slide Number Placeholder 5">
            <a:extLst>
              <a:ext uri="{FF2B5EF4-FFF2-40B4-BE49-F238E27FC236}">
                <a16:creationId xmlns:a16="http://schemas.microsoft.com/office/drawing/2014/main" id="{B4AB87BF-D1D6-FB46-99AF-E22F7B018702}"/>
              </a:ext>
            </a:extLst>
          </p:cNvPr>
          <p:cNvSpPr>
            <a:spLocks noGrp="1"/>
          </p:cNvSpPr>
          <p:nvPr>
            <p:ph type="sldNum" sz="quarter" idx="12"/>
          </p:nvPr>
        </p:nvSpPr>
        <p:spPr/>
        <p:txBody>
          <a:bodyPr/>
          <a:lstStyle/>
          <a:p>
            <a:fld id="{7124270C-EF92-FE41-9559-09A4E7B63B90}" type="slidenum">
              <a:rPr lang="en-US" smtClean="0"/>
              <a:t>13</a:t>
            </a:fld>
            <a:endParaRPr lang="en-US"/>
          </a:p>
        </p:txBody>
      </p:sp>
    </p:spTree>
    <p:extLst>
      <p:ext uri="{BB962C8B-B14F-4D97-AF65-F5344CB8AC3E}">
        <p14:creationId xmlns:p14="http://schemas.microsoft.com/office/powerpoint/2010/main" val="40723790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64C80-DEEC-9041-8276-12471FB17F1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151627D-BF40-2946-8384-422C878D5C40}"/>
              </a:ext>
            </a:extLst>
          </p:cNvPr>
          <p:cNvSpPr>
            <a:spLocks noGrp="1"/>
          </p:cNvSpPr>
          <p:nvPr>
            <p:ph idx="1"/>
          </p:nvPr>
        </p:nvSpPr>
        <p:spPr>
          <a:xfrm>
            <a:off x="561110" y="2360429"/>
            <a:ext cx="10836992" cy="3827720"/>
          </a:xfrm>
        </p:spPr>
        <p:txBody>
          <a:bodyPr>
            <a:normAutofit fontScale="85000" lnSpcReduction="10000"/>
          </a:bodyPr>
          <a:lstStyle/>
          <a:p>
            <a:r>
              <a:rPr lang="en-US" dirty="0"/>
              <a:t>Within the framework of the social partnership, it has in most cases proved possible to resolve sensitive and contentious commercial issues on a </a:t>
            </a:r>
            <a:r>
              <a:rPr lang="en-US" dirty="0" err="1"/>
              <a:t>conensual</a:t>
            </a:r>
            <a:r>
              <a:rPr lang="en-US" dirty="0"/>
              <a:t> basis and avoid severe public confrontations. </a:t>
            </a:r>
          </a:p>
          <a:p>
            <a:r>
              <a:rPr lang="en-US" dirty="0"/>
              <a:t>Bilateral Negotiation Process and bringing in a neutral third party to resolve conflict is process that is still used today.</a:t>
            </a:r>
          </a:p>
          <a:p>
            <a:r>
              <a:rPr lang="en-US" dirty="0"/>
              <a:t>Where Bilateral Negotiation fails, </a:t>
            </a:r>
            <a:r>
              <a:rPr lang="en-US" dirty="0" err="1"/>
              <a:t>Arbitation</a:t>
            </a:r>
            <a:r>
              <a:rPr lang="en-US" dirty="0"/>
              <a:t> and Mediation is used to settle strikes and work confrontations from the 1980’s</a:t>
            </a:r>
          </a:p>
          <a:p>
            <a:endParaRPr lang="en-US" dirty="0"/>
          </a:p>
        </p:txBody>
      </p:sp>
      <p:sp>
        <p:nvSpPr>
          <p:cNvPr id="4" name="Date Placeholder 3">
            <a:extLst>
              <a:ext uri="{FF2B5EF4-FFF2-40B4-BE49-F238E27FC236}">
                <a16:creationId xmlns:a16="http://schemas.microsoft.com/office/drawing/2014/main" id="{38B69CF5-2237-A74B-83EE-F4ABCB193704}"/>
              </a:ext>
            </a:extLst>
          </p:cNvPr>
          <p:cNvSpPr>
            <a:spLocks noGrp="1"/>
          </p:cNvSpPr>
          <p:nvPr>
            <p:ph type="dt" sz="half" idx="10"/>
          </p:nvPr>
        </p:nvSpPr>
        <p:spPr/>
        <p:txBody>
          <a:bodyPr/>
          <a:lstStyle/>
          <a:p>
            <a:fld id="{AF58868E-7F57-F94F-A26F-805AC1ACAD05}" type="datetime1">
              <a:rPr lang="en-US" smtClean="0"/>
              <a:t>5/8/18</a:t>
            </a:fld>
            <a:endParaRPr lang="en-US"/>
          </a:p>
        </p:txBody>
      </p:sp>
      <p:sp>
        <p:nvSpPr>
          <p:cNvPr id="5" name="Footer Placeholder 4">
            <a:extLst>
              <a:ext uri="{FF2B5EF4-FFF2-40B4-BE49-F238E27FC236}">
                <a16:creationId xmlns:a16="http://schemas.microsoft.com/office/drawing/2014/main" id="{86141863-239D-844F-ABEB-E778FC2162D2}"/>
              </a:ext>
            </a:extLst>
          </p:cNvPr>
          <p:cNvSpPr>
            <a:spLocks noGrp="1"/>
          </p:cNvSpPr>
          <p:nvPr>
            <p:ph type="ftr" sz="quarter" idx="11"/>
          </p:nvPr>
        </p:nvSpPr>
        <p:spPr/>
        <p:txBody>
          <a:bodyPr/>
          <a:lstStyle/>
          <a:p>
            <a:r>
              <a:rPr lang="en-US"/>
              <a:t>Oeshwik Ahmed, Faculty of HRM, Northern University</a:t>
            </a:r>
          </a:p>
        </p:txBody>
      </p:sp>
      <p:sp>
        <p:nvSpPr>
          <p:cNvPr id="6" name="Slide Number Placeholder 5">
            <a:extLst>
              <a:ext uri="{FF2B5EF4-FFF2-40B4-BE49-F238E27FC236}">
                <a16:creationId xmlns:a16="http://schemas.microsoft.com/office/drawing/2014/main" id="{B4AB87BF-D1D6-FB46-99AF-E22F7B018702}"/>
              </a:ext>
            </a:extLst>
          </p:cNvPr>
          <p:cNvSpPr>
            <a:spLocks noGrp="1"/>
          </p:cNvSpPr>
          <p:nvPr>
            <p:ph type="sldNum" sz="quarter" idx="12"/>
          </p:nvPr>
        </p:nvSpPr>
        <p:spPr/>
        <p:txBody>
          <a:bodyPr/>
          <a:lstStyle/>
          <a:p>
            <a:fld id="{7124270C-EF92-FE41-9559-09A4E7B63B90}" type="slidenum">
              <a:rPr lang="en-US" smtClean="0"/>
              <a:t>14</a:t>
            </a:fld>
            <a:endParaRPr lang="en-US"/>
          </a:p>
        </p:txBody>
      </p:sp>
    </p:spTree>
    <p:extLst>
      <p:ext uri="{BB962C8B-B14F-4D97-AF65-F5344CB8AC3E}">
        <p14:creationId xmlns:p14="http://schemas.microsoft.com/office/powerpoint/2010/main" val="29044203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64C80-DEEC-9041-8276-12471FB17F1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151627D-BF40-2946-8384-422C878D5C40}"/>
              </a:ext>
            </a:extLst>
          </p:cNvPr>
          <p:cNvSpPr>
            <a:spLocks noGrp="1"/>
          </p:cNvSpPr>
          <p:nvPr>
            <p:ph idx="1"/>
          </p:nvPr>
        </p:nvSpPr>
        <p:spPr>
          <a:xfrm>
            <a:off x="723014" y="2466753"/>
            <a:ext cx="10467725" cy="3595578"/>
          </a:xfrm>
        </p:spPr>
        <p:txBody>
          <a:bodyPr/>
          <a:lstStyle/>
          <a:p>
            <a:r>
              <a:rPr lang="en-US" dirty="0"/>
              <a:t>In the course of the major upheavals and changes in the economic environment, a new definition of the traditional role of management, and of works councils and unions, towards more participation is inevitable. </a:t>
            </a:r>
          </a:p>
          <a:p>
            <a:endParaRPr lang="en-US" dirty="0"/>
          </a:p>
          <a:p>
            <a:endParaRPr lang="en-US" dirty="0"/>
          </a:p>
        </p:txBody>
      </p:sp>
      <p:sp>
        <p:nvSpPr>
          <p:cNvPr id="4" name="Date Placeholder 3">
            <a:extLst>
              <a:ext uri="{FF2B5EF4-FFF2-40B4-BE49-F238E27FC236}">
                <a16:creationId xmlns:a16="http://schemas.microsoft.com/office/drawing/2014/main" id="{38B69CF5-2237-A74B-83EE-F4ABCB193704}"/>
              </a:ext>
            </a:extLst>
          </p:cNvPr>
          <p:cNvSpPr>
            <a:spLocks noGrp="1"/>
          </p:cNvSpPr>
          <p:nvPr>
            <p:ph type="dt" sz="half" idx="10"/>
          </p:nvPr>
        </p:nvSpPr>
        <p:spPr/>
        <p:txBody>
          <a:bodyPr/>
          <a:lstStyle/>
          <a:p>
            <a:fld id="{AF58868E-7F57-F94F-A26F-805AC1ACAD05}" type="datetime1">
              <a:rPr lang="en-US" smtClean="0"/>
              <a:t>5/8/18</a:t>
            </a:fld>
            <a:endParaRPr lang="en-US"/>
          </a:p>
        </p:txBody>
      </p:sp>
      <p:sp>
        <p:nvSpPr>
          <p:cNvPr id="5" name="Footer Placeholder 4">
            <a:extLst>
              <a:ext uri="{FF2B5EF4-FFF2-40B4-BE49-F238E27FC236}">
                <a16:creationId xmlns:a16="http://schemas.microsoft.com/office/drawing/2014/main" id="{86141863-239D-844F-ABEB-E778FC2162D2}"/>
              </a:ext>
            </a:extLst>
          </p:cNvPr>
          <p:cNvSpPr>
            <a:spLocks noGrp="1"/>
          </p:cNvSpPr>
          <p:nvPr>
            <p:ph type="ftr" sz="quarter" idx="11"/>
          </p:nvPr>
        </p:nvSpPr>
        <p:spPr/>
        <p:txBody>
          <a:bodyPr/>
          <a:lstStyle/>
          <a:p>
            <a:r>
              <a:rPr lang="en-US"/>
              <a:t>Oeshwik Ahmed, Faculty of HRM, Northern University</a:t>
            </a:r>
          </a:p>
        </p:txBody>
      </p:sp>
      <p:sp>
        <p:nvSpPr>
          <p:cNvPr id="6" name="Slide Number Placeholder 5">
            <a:extLst>
              <a:ext uri="{FF2B5EF4-FFF2-40B4-BE49-F238E27FC236}">
                <a16:creationId xmlns:a16="http://schemas.microsoft.com/office/drawing/2014/main" id="{B4AB87BF-D1D6-FB46-99AF-E22F7B018702}"/>
              </a:ext>
            </a:extLst>
          </p:cNvPr>
          <p:cNvSpPr>
            <a:spLocks noGrp="1"/>
          </p:cNvSpPr>
          <p:nvPr>
            <p:ph type="sldNum" sz="quarter" idx="12"/>
          </p:nvPr>
        </p:nvSpPr>
        <p:spPr/>
        <p:txBody>
          <a:bodyPr/>
          <a:lstStyle/>
          <a:p>
            <a:fld id="{7124270C-EF92-FE41-9559-09A4E7B63B90}" type="slidenum">
              <a:rPr lang="en-US" smtClean="0"/>
              <a:t>15</a:t>
            </a:fld>
            <a:endParaRPr lang="en-US"/>
          </a:p>
        </p:txBody>
      </p:sp>
    </p:spTree>
    <p:extLst>
      <p:ext uri="{BB962C8B-B14F-4D97-AF65-F5344CB8AC3E}">
        <p14:creationId xmlns:p14="http://schemas.microsoft.com/office/powerpoint/2010/main" val="12879058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64C80-DEEC-9041-8276-12471FB17F1E}"/>
              </a:ext>
            </a:extLst>
          </p:cNvPr>
          <p:cNvSpPr>
            <a:spLocks noGrp="1"/>
          </p:cNvSpPr>
          <p:nvPr>
            <p:ph type="title"/>
          </p:nvPr>
        </p:nvSpPr>
        <p:spPr/>
        <p:txBody>
          <a:bodyPr/>
          <a:lstStyle/>
          <a:p>
            <a:r>
              <a:rPr lang="en-US" dirty="0"/>
              <a:t>Conflicts as Disruptive Factors in the “</a:t>
            </a:r>
            <a:r>
              <a:rPr lang="en-US" dirty="0" err="1"/>
              <a:t>Organisational</a:t>
            </a:r>
            <a:r>
              <a:rPr lang="en-US" dirty="0"/>
              <a:t> Machine” </a:t>
            </a:r>
            <a:br>
              <a:rPr lang="en-US" dirty="0"/>
            </a:br>
            <a:endParaRPr lang="en-US" dirty="0"/>
          </a:p>
        </p:txBody>
      </p:sp>
      <p:sp>
        <p:nvSpPr>
          <p:cNvPr id="3" name="Content Placeholder 2">
            <a:extLst>
              <a:ext uri="{FF2B5EF4-FFF2-40B4-BE49-F238E27FC236}">
                <a16:creationId xmlns:a16="http://schemas.microsoft.com/office/drawing/2014/main" id="{E151627D-BF40-2946-8384-422C878D5C40}"/>
              </a:ext>
            </a:extLst>
          </p:cNvPr>
          <p:cNvSpPr>
            <a:spLocks noGrp="1"/>
          </p:cNvSpPr>
          <p:nvPr>
            <p:ph idx="1"/>
          </p:nvPr>
        </p:nvSpPr>
        <p:spPr>
          <a:xfrm>
            <a:off x="561110" y="2328084"/>
            <a:ext cx="11082593" cy="4063753"/>
          </a:xfrm>
        </p:spPr>
        <p:txBody>
          <a:bodyPr>
            <a:normAutofit lnSpcReduction="10000"/>
          </a:bodyPr>
          <a:lstStyle/>
          <a:p>
            <a:r>
              <a:rPr lang="en-US" dirty="0"/>
              <a:t>The image of </a:t>
            </a:r>
            <a:r>
              <a:rPr lang="en-US" dirty="0" err="1"/>
              <a:t>organisations</a:t>
            </a:r>
            <a:r>
              <a:rPr lang="en-US" dirty="0"/>
              <a:t> was shaped by a technical understanding up until the nineties. The </a:t>
            </a:r>
            <a:r>
              <a:rPr lang="en-US" dirty="0" err="1"/>
              <a:t>organisation</a:t>
            </a:r>
            <a:r>
              <a:rPr lang="en-US" dirty="0"/>
              <a:t> was viewed and </a:t>
            </a:r>
            <a:r>
              <a:rPr lang="en-US" dirty="0" err="1"/>
              <a:t>conceptualised</a:t>
            </a:r>
            <a:r>
              <a:rPr lang="en-US" dirty="0"/>
              <a:t> as a machine </a:t>
            </a:r>
          </a:p>
          <a:p>
            <a:r>
              <a:rPr lang="en-US" dirty="0"/>
              <a:t>This lead to economic growth and prosperity </a:t>
            </a:r>
          </a:p>
          <a:p>
            <a:r>
              <a:rPr lang="en-US" dirty="0"/>
              <a:t>Today there are many factories, but also companies in the service sector such as fast food restaurants, which still operate according to the same model. </a:t>
            </a:r>
          </a:p>
          <a:p>
            <a:endParaRPr lang="en-US" dirty="0"/>
          </a:p>
        </p:txBody>
      </p:sp>
      <p:sp>
        <p:nvSpPr>
          <p:cNvPr id="4" name="Date Placeholder 3">
            <a:extLst>
              <a:ext uri="{FF2B5EF4-FFF2-40B4-BE49-F238E27FC236}">
                <a16:creationId xmlns:a16="http://schemas.microsoft.com/office/drawing/2014/main" id="{38B69CF5-2237-A74B-83EE-F4ABCB193704}"/>
              </a:ext>
            </a:extLst>
          </p:cNvPr>
          <p:cNvSpPr>
            <a:spLocks noGrp="1"/>
          </p:cNvSpPr>
          <p:nvPr>
            <p:ph type="dt" sz="half" idx="10"/>
          </p:nvPr>
        </p:nvSpPr>
        <p:spPr/>
        <p:txBody>
          <a:bodyPr/>
          <a:lstStyle/>
          <a:p>
            <a:fld id="{AF58868E-7F57-F94F-A26F-805AC1ACAD05}" type="datetime1">
              <a:rPr lang="en-US" smtClean="0"/>
              <a:t>5/8/18</a:t>
            </a:fld>
            <a:endParaRPr lang="en-US"/>
          </a:p>
        </p:txBody>
      </p:sp>
      <p:sp>
        <p:nvSpPr>
          <p:cNvPr id="5" name="Footer Placeholder 4">
            <a:extLst>
              <a:ext uri="{FF2B5EF4-FFF2-40B4-BE49-F238E27FC236}">
                <a16:creationId xmlns:a16="http://schemas.microsoft.com/office/drawing/2014/main" id="{86141863-239D-844F-ABEB-E778FC2162D2}"/>
              </a:ext>
            </a:extLst>
          </p:cNvPr>
          <p:cNvSpPr>
            <a:spLocks noGrp="1"/>
          </p:cNvSpPr>
          <p:nvPr>
            <p:ph type="ftr" sz="quarter" idx="11"/>
          </p:nvPr>
        </p:nvSpPr>
        <p:spPr/>
        <p:txBody>
          <a:bodyPr/>
          <a:lstStyle/>
          <a:p>
            <a:r>
              <a:rPr lang="en-US"/>
              <a:t>Oeshwik Ahmed, Faculty of HRM, Northern University</a:t>
            </a:r>
          </a:p>
        </p:txBody>
      </p:sp>
      <p:sp>
        <p:nvSpPr>
          <p:cNvPr id="6" name="Slide Number Placeholder 5">
            <a:extLst>
              <a:ext uri="{FF2B5EF4-FFF2-40B4-BE49-F238E27FC236}">
                <a16:creationId xmlns:a16="http://schemas.microsoft.com/office/drawing/2014/main" id="{B4AB87BF-D1D6-FB46-99AF-E22F7B018702}"/>
              </a:ext>
            </a:extLst>
          </p:cNvPr>
          <p:cNvSpPr>
            <a:spLocks noGrp="1"/>
          </p:cNvSpPr>
          <p:nvPr>
            <p:ph type="sldNum" sz="quarter" idx="12"/>
          </p:nvPr>
        </p:nvSpPr>
        <p:spPr/>
        <p:txBody>
          <a:bodyPr/>
          <a:lstStyle/>
          <a:p>
            <a:fld id="{7124270C-EF92-FE41-9559-09A4E7B63B90}" type="slidenum">
              <a:rPr lang="en-US" smtClean="0"/>
              <a:t>16</a:t>
            </a:fld>
            <a:endParaRPr lang="en-US"/>
          </a:p>
        </p:txBody>
      </p:sp>
    </p:spTree>
    <p:extLst>
      <p:ext uri="{BB962C8B-B14F-4D97-AF65-F5344CB8AC3E}">
        <p14:creationId xmlns:p14="http://schemas.microsoft.com/office/powerpoint/2010/main" val="10128518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64C80-DEEC-9041-8276-12471FB17F1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151627D-BF40-2946-8384-422C878D5C40}"/>
              </a:ext>
            </a:extLst>
          </p:cNvPr>
          <p:cNvSpPr>
            <a:spLocks noGrp="1"/>
          </p:cNvSpPr>
          <p:nvPr>
            <p:ph idx="1"/>
          </p:nvPr>
        </p:nvSpPr>
        <p:spPr>
          <a:xfrm>
            <a:off x="723014" y="2603500"/>
            <a:ext cx="10920689" cy="3416300"/>
          </a:xfrm>
        </p:spPr>
        <p:txBody>
          <a:bodyPr>
            <a:normAutofit/>
          </a:bodyPr>
          <a:lstStyle/>
          <a:p>
            <a:pPr marL="0" indent="0">
              <a:buNone/>
            </a:pPr>
            <a:r>
              <a:rPr lang="en-US" dirty="0"/>
              <a:t>This model is </a:t>
            </a:r>
            <a:r>
              <a:rPr lang="en-US" dirty="0" err="1"/>
              <a:t>characterised</a:t>
            </a:r>
            <a:r>
              <a:rPr lang="en-US" dirty="0"/>
              <a:t> by two fundamental classification criteria: </a:t>
            </a:r>
          </a:p>
          <a:p>
            <a:r>
              <a:rPr lang="en-US" dirty="0"/>
              <a:t>The </a:t>
            </a:r>
            <a:r>
              <a:rPr lang="en-US" dirty="0" err="1"/>
              <a:t>organisational</a:t>
            </a:r>
            <a:r>
              <a:rPr lang="en-US" dirty="0"/>
              <a:t> structure (hierarchical structure) </a:t>
            </a:r>
          </a:p>
          <a:p>
            <a:r>
              <a:rPr lang="en-US" dirty="0"/>
              <a:t>The operational </a:t>
            </a:r>
            <a:r>
              <a:rPr lang="en-US" dirty="0" err="1"/>
              <a:t>organisation</a:t>
            </a:r>
            <a:r>
              <a:rPr lang="en-US" dirty="0"/>
              <a:t> (business processes) </a:t>
            </a:r>
          </a:p>
          <a:p>
            <a:endParaRPr lang="en-US" dirty="0"/>
          </a:p>
        </p:txBody>
      </p:sp>
      <p:sp>
        <p:nvSpPr>
          <p:cNvPr id="4" name="Date Placeholder 3">
            <a:extLst>
              <a:ext uri="{FF2B5EF4-FFF2-40B4-BE49-F238E27FC236}">
                <a16:creationId xmlns:a16="http://schemas.microsoft.com/office/drawing/2014/main" id="{38B69CF5-2237-A74B-83EE-F4ABCB193704}"/>
              </a:ext>
            </a:extLst>
          </p:cNvPr>
          <p:cNvSpPr>
            <a:spLocks noGrp="1"/>
          </p:cNvSpPr>
          <p:nvPr>
            <p:ph type="dt" sz="half" idx="10"/>
          </p:nvPr>
        </p:nvSpPr>
        <p:spPr/>
        <p:txBody>
          <a:bodyPr/>
          <a:lstStyle/>
          <a:p>
            <a:fld id="{AF58868E-7F57-F94F-A26F-805AC1ACAD05}" type="datetime1">
              <a:rPr lang="en-US" smtClean="0"/>
              <a:t>5/8/18</a:t>
            </a:fld>
            <a:endParaRPr lang="en-US"/>
          </a:p>
        </p:txBody>
      </p:sp>
      <p:sp>
        <p:nvSpPr>
          <p:cNvPr id="5" name="Footer Placeholder 4">
            <a:extLst>
              <a:ext uri="{FF2B5EF4-FFF2-40B4-BE49-F238E27FC236}">
                <a16:creationId xmlns:a16="http://schemas.microsoft.com/office/drawing/2014/main" id="{86141863-239D-844F-ABEB-E778FC2162D2}"/>
              </a:ext>
            </a:extLst>
          </p:cNvPr>
          <p:cNvSpPr>
            <a:spLocks noGrp="1"/>
          </p:cNvSpPr>
          <p:nvPr>
            <p:ph type="ftr" sz="quarter" idx="11"/>
          </p:nvPr>
        </p:nvSpPr>
        <p:spPr/>
        <p:txBody>
          <a:bodyPr/>
          <a:lstStyle/>
          <a:p>
            <a:r>
              <a:rPr lang="en-US"/>
              <a:t>Oeshwik Ahmed, Faculty of HRM, Northern University</a:t>
            </a:r>
          </a:p>
        </p:txBody>
      </p:sp>
      <p:sp>
        <p:nvSpPr>
          <p:cNvPr id="6" name="Slide Number Placeholder 5">
            <a:extLst>
              <a:ext uri="{FF2B5EF4-FFF2-40B4-BE49-F238E27FC236}">
                <a16:creationId xmlns:a16="http://schemas.microsoft.com/office/drawing/2014/main" id="{B4AB87BF-D1D6-FB46-99AF-E22F7B018702}"/>
              </a:ext>
            </a:extLst>
          </p:cNvPr>
          <p:cNvSpPr>
            <a:spLocks noGrp="1"/>
          </p:cNvSpPr>
          <p:nvPr>
            <p:ph type="sldNum" sz="quarter" idx="12"/>
          </p:nvPr>
        </p:nvSpPr>
        <p:spPr/>
        <p:txBody>
          <a:bodyPr/>
          <a:lstStyle/>
          <a:p>
            <a:fld id="{7124270C-EF92-FE41-9559-09A4E7B63B90}" type="slidenum">
              <a:rPr lang="en-US" smtClean="0"/>
              <a:t>17</a:t>
            </a:fld>
            <a:endParaRPr lang="en-US"/>
          </a:p>
        </p:txBody>
      </p:sp>
    </p:spTree>
    <p:extLst>
      <p:ext uri="{BB962C8B-B14F-4D97-AF65-F5344CB8AC3E}">
        <p14:creationId xmlns:p14="http://schemas.microsoft.com/office/powerpoint/2010/main" val="2935975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64C80-DEEC-9041-8276-12471FB17F1E}"/>
              </a:ext>
            </a:extLst>
          </p:cNvPr>
          <p:cNvSpPr>
            <a:spLocks noGrp="1"/>
          </p:cNvSpPr>
          <p:nvPr>
            <p:ph type="title"/>
          </p:nvPr>
        </p:nvSpPr>
        <p:spPr/>
        <p:txBody>
          <a:bodyPr/>
          <a:lstStyle/>
          <a:p>
            <a:r>
              <a:rPr lang="en-US" dirty="0"/>
              <a:t>The </a:t>
            </a:r>
            <a:r>
              <a:rPr lang="en-US" dirty="0" err="1"/>
              <a:t>organisational</a:t>
            </a:r>
            <a:r>
              <a:rPr lang="en-US" dirty="0"/>
              <a:t> structure </a:t>
            </a:r>
            <a:br>
              <a:rPr lang="en-US" dirty="0"/>
            </a:br>
            <a:endParaRPr lang="en-US" dirty="0"/>
          </a:p>
        </p:txBody>
      </p:sp>
      <p:sp>
        <p:nvSpPr>
          <p:cNvPr id="3" name="Content Placeholder 2">
            <a:extLst>
              <a:ext uri="{FF2B5EF4-FFF2-40B4-BE49-F238E27FC236}">
                <a16:creationId xmlns:a16="http://schemas.microsoft.com/office/drawing/2014/main" id="{E151627D-BF40-2946-8384-422C878D5C40}"/>
              </a:ext>
            </a:extLst>
          </p:cNvPr>
          <p:cNvSpPr>
            <a:spLocks noGrp="1"/>
          </p:cNvSpPr>
          <p:nvPr>
            <p:ph idx="1"/>
          </p:nvPr>
        </p:nvSpPr>
        <p:spPr/>
        <p:txBody>
          <a:bodyPr>
            <a:normAutofit fontScale="92500" lnSpcReduction="10000"/>
          </a:bodyPr>
          <a:lstStyle/>
          <a:p>
            <a:r>
              <a:rPr lang="en-US" dirty="0"/>
              <a:t>Also known as the “skeleton” of the company, governs formal working relationships in functional as well as disciplinary respects. </a:t>
            </a:r>
          </a:p>
          <a:p>
            <a:r>
              <a:rPr lang="en-US" dirty="0"/>
              <a:t>Each employee has a supervisor, by which means a small conflict resolution mechanism is already installed, with the supervisor </a:t>
            </a:r>
            <a:r>
              <a:rPr lang="en-US" dirty="0" err="1"/>
              <a:t>authorised</a:t>
            </a:r>
            <a:r>
              <a:rPr lang="en-US" dirty="0"/>
              <a:t> to take the necessary decisions in case of conflicts. </a:t>
            </a:r>
          </a:p>
          <a:p>
            <a:endParaRPr lang="en-US" dirty="0"/>
          </a:p>
          <a:p>
            <a:endParaRPr lang="en-US" dirty="0"/>
          </a:p>
        </p:txBody>
      </p:sp>
      <p:sp>
        <p:nvSpPr>
          <p:cNvPr id="4" name="Date Placeholder 3">
            <a:extLst>
              <a:ext uri="{FF2B5EF4-FFF2-40B4-BE49-F238E27FC236}">
                <a16:creationId xmlns:a16="http://schemas.microsoft.com/office/drawing/2014/main" id="{38B69CF5-2237-A74B-83EE-F4ABCB193704}"/>
              </a:ext>
            </a:extLst>
          </p:cNvPr>
          <p:cNvSpPr>
            <a:spLocks noGrp="1"/>
          </p:cNvSpPr>
          <p:nvPr>
            <p:ph type="dt" sz="half" idx="10"/>
          </p:nvPr>
        </p:nvSpPr>
        <p:spPr/>
        <p:txBody>
          <a:bodyPr/>
          <a:lstStyle/>
          <a:p>
            <a:fld id="{AF58868E-7F57-F94F-A26F-805AC1ACAD05}" type="datetime1">
              <a:rPr lang="en-US" smtClean="0"/>
              <a:t>5/8/18</a:t>
            </a:fld>
            <a:endParaRPr lang="en-US"/>
          </a:p>
        </p:txBody>
      </p:sp>
      <p:sp>
        <p:nvSpPr>
          <p:cNvPr id="5" name="Footer Placeholder 4">
            <a:extLst>
              <a:ext uri="{FF2B5EF4-FFF2-40B4-BE49-F238E27FC236}">
                <a16:creationId xmlns:a16="http://schemas.microsoft.com/office/drawing/2014/main" id="{86141863-239D-844F-ABEB-E778FC2162D2}"/>
              </a:ext>
            </a:extLst>
          </p:cNvPr>
          <p:cNvSpPr>
            <a:spLocks noGrp="1"/>
          </p:cNvSpPr>
          <p:nvPr>
            <p:ph type="ftr" sz="quarter" idx="11"/>
          </p:nvPr>
        </p:nvSpPr>
        <p:spPr/>
        <p:txBody>
          <a:bodyPr/>
          <a:lstStyle/>
          <a:p>
            <a:r>
              <a:rPr lang="en-US"/>
              <a:t>Oeshwik Ahmed, Faculty of HRM, Northern University</a:t>
            </a:r>
          </a:p>
        </p:txBody>
      </p:sp>
      <p:sp>
        <p:nvSpPr>
          <p:cNvPr id="6" name="Slide Number Placeholder 5">
            <a:extLst>
              <a:ext uri="{FF2B5EF4-FFF2-40B4-BE49-F238E27FC236}">
                <a16:creationId xmlns:a16="http://schemas.microsoft.com/office/drawing/2014/main" id="{B4AB87BF-D1D6-FB46-99AF-E22F7B018702}"/>
              </a:ext>
            </a:extLst>
          </p:cNvPr>
          <p:cNvSpPr>
            <a:spLocks noGrp="1"/>
          </p:cNvSpPr>
          <p:nvPr>
            <p:ph type="sldNum" sz="quarter" idx="12"/>
          </p:nvPr>
        </p:nvSpPr>
        <p:spPr/>
        <p:txBody>
          <a:bodyPr/>
          <a:lstStyle/>
          <a:p>
            <a:fld id="{7124270C-EF92-FE41-9559-09A4E7B63B90}" type="slidenum">
              <a:rPr lang="en-US" smtClean="0"/>
              <a:t>18</a:t>
            </a:fld>
            <a:endParaRPr lang="en-US"/>
          </a:p>
        </p:txBody>
      </p:sp>
    </p:spTree>
    <p:extLst>
      <p:ext uri="{BB962C8B-B14F-4D97-AF65-F5344CB8AC3E}">
        <p14:creationId xmlns:p14="http://schemas.microsoft.com/office/powerpoint/2010/main" val="31602699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64C80-DEEC-9041-8276-12471FB17F1E}"/>
              </a:ext>
            </a:extLst>
          </p:cNvPr>
          <p:cNvSpPr>
            <a:spLocks noGrp="1"/>
          </p:cNvSpPr>
          <p:nvPr>
            <p:ph type="title"/>
          </p:nvPr>
        </p:nvSpPr>
        <p:spPr/>
        <p:txBody>
          <a:bodyPr/>
          <a:lstStyle/>
          <a:p>
            <a:r>
              <a:rPr lang="en-US" dirty="0"/>
              <a:t>The operational </a:t>
            </a:r>
            <a:r>
              <a:rPr lang="en-US" dirty="0" err="1"/>
              <a:t>organisation</a:t>
            </a:r>
            <a:r>
              <a:rPr lang="en-US" dirty="0"/>
              <a:t> </a:t>
            </a:r>
            <a:br>
              <a:rPr lang="en-US" dirty="0"/>
            </a:br>
            <a:endParaRPr lang="en-US" dirty="0"/>
          </a:p>
        </p:txBody>
      </p:sp>
      <p:sp>
        <p:nvSpPr>
          <p:cNvPr id="3" name="Content Placeholder 2">
            <a:extLst>
              <a:ext uri="{FF2B5EF4-FFF2-40B4-BE49-F238E27FC236}">
                <a16:creationId xmlns:a16="http://schemas.microsoft.com/office/drawing/2014/main" id="{E151627D-BF40-2946-8384-422C878D5C40}"/>
              </a:ext>
            </a:extLst>
          </p:cNvPr>
          <p:cNvSpPr>
            <a:spLocks noGrp="1"/>
          </p:cNvSpPr>
          <p:nvPr>
            <p:ph idx="1"/>
          </p:nvPr>
        </p:nvSpPr>
        <p:spPr>
          <a:xfrm>
            <a:off x="561110" y="2603500"/>
            <a:ext cx="10836992" cy="3416300"/>
          </a:xfrm>
        </p:spPr>
        <p:txBody>
          <a:bodyPr>
            <a:normAutofit lnSpcReduction="10000"/>
          </a:bodyPr>
          <a:lstStyle/>
          <a:p>
            <a:r>
              <a:rPr lang="en-US" dirty="0"/>
              <a:t>The operational </a:t>
            </a:r>
            <a:r>
              <a:rPr lang="en-US" dirty="0" err="1"/>
              <a:t>organisation</a:t>
            </a:r>
            <a:r>
              <a:rPr lang="en-US" dirty="0"/>
              <a:t> controls value creation, that is to say product generation </a:t>
            </a:r>
          </a:p>
          <a:p>
            <a:r>
              <a:rPr lang="en-US" dirty="0"/>
              <a:t>In process management today, processes are modelled with the aid of computers. </a:t>
            </a:r>
          </a:p>
          <a:p>
            <a:r>
              <a:rPr lang="en-US" dirty="0"/>
              <a:t>This allows computation of the shortest routes and most efficient workflows and optimizes value creation. </a:t>
            </a:r>
          </a:p>
          <a:p>
            <a:endParaRPr lang="en-US" dirty="0"/>
          </a:p>
        </p:txBody>
      </p:sp>
      <p:sp>
        <p:nvSpPr>
          <p:cNvPr id="4" name="Date Placeholder 3">
            <a:extLst>
              <a:ext uri="{FF2B5EF4-FFF2-40B4-BE49-F238E27FC236}">
                <a16:creationId xmlns:a16="http://schemas.microsoft.com/office/drawing/2014/main" id="{38B69CF5-2237-A74B-83EE-F4ABCB193704}"/>
              </a:ext>
            </a:extLst>
          </p:cNvPr>
          <p:cNvSpPr>
            <a:spLocks noGrp="1"/>
          </p:cNvSpPr>
          <p:nvPr>
            <p:ph type="dt" sz="half" idx="10"/>
          </p:nvPr>
        </p:nvSpPr>
        <p:spPr/>
        <p:txBody>
          <a:bodyPr/>
          <a:lstStyle/>
          <a:p>
            <a:fld id="{AF58868E-7F57-F94F-A26F-805AC1ACAD05}" type="datetime1">
              <a:rPr lang="en-US" smtClean="0"/>
              <a:t>5/8/18</a:t>
            </a:fld>
            <a:endParaRPr lang="en-US"/>
          </a:p>
        </p:txBody>
      </p:sp>
      <p:sp>
        <p:nvSpPr>
          <p:cNvPr id="5" name="Footer Placeholder 4">
            <a:extLst>
              <a:ext uri="{FF2B5EF4-FFF2-40B4-BE49-F238E27FC236}">
                <a16:creationId xmlns:a16="http://schemas.microsoft.com/office/drawing/2014/main" id="{86141863-239D-844F-ABEB-E778FC2162D2}"/>
              </a:ext>
            </a:extLst>
          </p:cNvPr>
          <p:cNvSpPr>
            <a:spLocks noGrp="1"/>
          </p:cNvSpPr>
          <p:nvPr>
            <p:ph type="ftr" sz="quarter" idx="11"/>
          </p:nvPr>
        </p:nvSpPr>
        <p:spPr/>
        <p:txBody>
          <a:bodyPr/>
          <a:lstStyle/>
          <a:p>
            <a:r>
              <a:rPr lang="en-US"/>
              <a:t>Oeshwik Ahmed, Faculty of HRM, Northern University</a:t>
            </a:r>
          </a:p>
        </p:txBody>
      </p:sp>
      <p:sp>
        <p:nvSpPr>
          <p:cNvPr id="6" name="Slide Number Placeholder 5">
            <a:extLst>
              <a:ext uri="{FF2B5EF4-FFF2-40B4-BE49-F238E27FC236}">
                <a16:creationId xmlns:a16="http://schemas.microsoft.com/office/drawing/2014/main" id="{B4AB87BF-D1D6-FB46-99AF-E22F7B018702}"/>
              </a:ext>
            </a:extLst>
          </p:cNvPr>
          <p:cNvSpPr>
            <a:spLocks noGrp="1"/>
          </p:cNvSpPr>
          <p:nvPr>
            <p:ph type="sldNum" sz="quarter" idx="12"/>
          </p:nvPr>
        </p:nvSpPr>
        <p:spPr/>
        <p:txBody>
          <a:bodyPr/>
          <a:lstStyle/>
          <a:p>
            <a:fld id="{7124270C-EF92-FE41-9559-09A4E7B63B90}" type="slidenum">
              <a:rPr lang="en-US" smtClean="0"/>
              <a:t>19</a:t>
            </a:fld>
            <a:endParaRPr lang="en-US"/>
          </a:p>
        </p:txBody>
      </p:sp>
    </p:spTree>
    <p:extLst>
      <p:ext uri="{BB962C8B-B14F-4D97-AF65-F5344CB8AC3E}">
        <p14:creationId xmlns:p14="http://schemas.microsoft.com/office/powerpoint/2010/main" val="24922348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64C80-DEEC-9041-8276-12471FB17F1E}"/>
              </a:ext>
            </a:extLst>
          </p:cNvPr>
          <p:cNvSpPr>
            <a:spLocks noGrp="1"/>
          </p:cNvSpPr>
          <p:nvPr>
            <p:ph type="title"/>
          </p:nvPr>
        </p:nvSpPr>
        <p:spPr/>
        <p:txBody>
          <a:bodyPr/>
          <a:lstStyle/>
          <a:p>
            <a:r>
              <a:rPr lang="en-US" dirty="0"/>
              <a:t>Differing Leadership Styles in the Management Team </a:t>
            </a:r>
            <a:br>
              <a:rPr lang="en-US" dirty="0"/>
            </a:br>
            <a:endParaRPr lang="en-US" dirty="0"/>
          </a:p>
        </p:txBody>
      </p:sp>
      <p:sp>
        <p:nvSpPr>
          <p:cNvPr id="3" name="Content Placeholder 2">
            <a:extLst>
              <a:ext uri="{FF2B5EF4-FFF2-40B4-BE49-F238E27FC236}">
                <a16:creationId xmlns:a16="http://schemas.microsoft.com/office/drawing/2014/main" id="{E151627D-BF40-2946-8384-422C878D5C40}"/>
              </a:ext>
            </a:extLst>
          </p:cNvPr>
          <p:cNvSpPr>
            <a:spLocks noGrp="1"/>
          </p:cNvSpPr>
          <p:nvPr>
            <p:ph idx="1"/>
          </p:nvPr>
        </p:nvSpPr>
        <p:spPr>
          <a:xfrm>
            <a:off x="1154954" y="2603500"/>
            <a:ext cx="10488749" cy="3788338"/>
          </a:xfrm>
        </p:spPr>
        <p:txBody>
          <a:bodyPr>
            <a:normAutofit fontScale="92500" lnSpcReduction="20000"/>
          </a:bodyPr>
          <a:lstStyle/>
          <a:p>
            <a:r>
              <a:rPr lang="en-US" dirty="0"/>
              <a:t>Two completely different type of leaders will create conflict in an organization. It leads to-</a:t>
            </a:r>
          </a:p>
          <a:p>
            <a:r>
              <a:rPr lang="en-US" dirty="0"/>
              <a:t>Behind the scene hostility</a:t>
            </a:r>
          </a:p>
          <a:p>
            <a:r>
              <a:rPr lang="en-US" dirty="0"/>
              <a:t>Contempt </a:t>
            </a:r>
          </a:p>
          <a:p>
            <a:r>
              <a:rPr lang="en-US" dirty="0"/>
              <a:t>Bad working atmosphere </a:t>
            </a:r>
          </a:p>
          <a:p>
            <a:r>
              <a:rPr lang="en-US" dirty="0"/>
              <a:t>Middle management feeling like pawns</a:t>
            </a:r>
          </a:p>
          <a:p>
            <a:r>
              <a:rPr lang="en-US" dirty="0"/>
              <a:t>Normal workers ending up being losers</a:t>
            </a:r>
          </a:p>
        </p:txBody>
      </p:sp>
      <p:sp>
        <p:nvSpPr>
          <p:cNvPr id="4" name="Date Placeholder 3">
            <a:extLst>
              <a:ext uri="{FF2B5EF4-FFF2-40B4-BE49-F238E27FC236}">
                <a16:creationId xmlns:a16="http://schemas.microsoft.com/office/drawing/2014/main" id="{38B69CF5-2237-A74B-83EE-F4ABCB193704}"/>
              </a:ext>
            </a:extLst>
          </p:cNvPr>
          <p:cNvSpPr>
            <a:spLocks noGrp="1"/>
          </p:cNvSpPr>
          <p:nvPr>
            <p:ph type="dt" sz="half" idx="10"/>
          </p:nvPr>
        </p:nvSpPr>
        <p:spPr/>
        <p:txBody>
          <a:bodyPr/>
          <a:lstStyle/>
          <a:p>
            <a:fld id="{AF58868E-7F57-F94F-A26F-805AC1ACAD05}" type="datetime1">
              <a:rPr lang="en-US" smtClean="0"/>
              <a:t>5/8/18</a:t>
            </a:fld>
            <a:endParaRPr lang="en-US"/>
          </a:p>
        </p:txBody>
      </p:sp>
      <p:sp>
        <p:nvSpPr>
          <p:cNvPr id="5" name="Footer Placeholder 4">
            <a:extLst>
              <a:ext uri="{FF2B5EF4-FFF2-40B4-BE49-F238E27FC236}">
                <a16:creationId xmlns:a16="http://schemas.microsoft.com/office/drawing/2014/main" id="{86141863-239D-844F-ABEB-E778FC2162D2}"/>
              </a:ext>
            </a:extLst>
          </p:cNvPr>
          <p:cNvSpPr>
            <a:spLocks noGrp="1"/>
          </p:cNvSpPr>
          <p:nvPr>
            <p:ph type="ftr" sz="quarter" idx="11"/>
          </p:nvPr>
        </p:nvSpPr>
        <p:spPr/>
        <p:txBody>
          <a:bodyPr/>
          <a:lstStyle/>
          <a:p>
            <a:r>
              <a:rPr lang="en-US"/>
              <a:t>Oeshwik Ahmed, Faculty of HRM, Northern University</a:t>
            </a:r>
          </a:p>
        </p:txBody>
      </p:sp>
      <p:sp>
        <p:nvSpPr>
          <p:cNvPr id="6" name="Slide Number Placeholder 5">
            <a:extLst>
              <a:ext uri="{FF2B5EF4-FFF2-40B4-BE49-F238E27FC236}">
                <a16:creationId xmlns:a16="http://schemas.microsoft.com/office/drawing/2014/main" id="{B4AB87BF-D1D6-FB46-99AF-E22F7B018702}"/>
              </a:ext>
            </a:extLst>
          </p:cNvPr>
          <p:cNvSpPr>
            <a:spLocks noGrp="1"/>
          </p:cNvSpPr>
          <p:nvPr>
            <p:ph type="sldNum" sz="quarter" idx="12"/>
          </p:nvPr>
        </p:nvSpPr>
        <p:spPr/>
        <p:txBody>
          <a:bodyPr/>
          <a:lstStyle/>
          <a:p>
            <a:fld id="{7124270C-EF92-FE41-9559-09A4E7B63B90}" type="slidenum">
              <a:rPr lang="en-US" smtClean="0"/>
              <a:t>2</a:t>
            </a:fld>
            <a:endParaRPr lang="en-US"/>
          </a:p>
        </p:txBody>
      </p:sp>
    </p:spTree>
    <p:extLst>
      <p:ext uri="{BB962C8B-B14F-4D97-AF65-F5344CB8AC3E}">
        <p14:creationId xmlns:p14="http://schemas.microsoft.com/office/powerpoint/2010/main" val="5077634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64C80-DEEC-9041-8276-12471FB17F1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151627D-BF40-2946-8384-422C878D5C40}"/>
              </a:ext>
            </a:extLst>
          </p:cNvPr>
          <p:cNvSpPr>
            <a:spLocks noGrp="1"/>
          </p:cNvSpPr>
          <p:nvPr>
            <p:ph idx="1"/>
          </p:nvPr>
        </p:nvSpPr>
        <p:spPr/>
        <p:txBody>
          <a:bodyPr/>
          <a:lstStyle/>
          <a:p>
            <a:r>
              <a:rPr lang="en-US" dirty="0"/>
              <a:t>Seen from this angle, a conflict is nothing other than a disruption to the harmonious flow of production, that must be removed as quickly as possible. The conflict </a:t>
            </a:r>
            <a:r>
              <a:rPr lang="en-US" dirty="0" err="1"/>
              <a:t>jeopardises</a:t>
            </a:r>
            <a:r>
              <a:rPr lang="en-US" dirty="0"/>
              <a:t> the stability, security and longevity of the </a:t>
            </a:r>
            <a:r>
              <a:rPr lang="en-US" dirty="0" err="1"/>
              <a:t>organisation</a:t>
            </a:r>
            <a:r>
              <a:rPr lang="en-US" dirty="0"/>
              <a:t>. </a:t>
            </a:r>
          </a:p>
          <a:p>
            <a:endParaRPr lang="en-US" dirty="0"/>
          </a:p>
        </p:txBody>
      </p:sp>
      <p:sp>
        <p:nvSpPr>
          <p:cNvPr id="4" name="Date Placeholder 3">
            <a:extLst>
              <a:ext uri="{FF2B5EF4-FFF2-40B4-BE49-F238E27FC236}">
                <a16:creationId xmlns:a16="http://schemas.microsoft.com/office/drawing/2014/main" id="{38B69CF5-2237-A74B-83EE-F4ABCB193704}"/>
              </a:ext>
            </a:extLst>
          </p:cNvPr>
          <p:cNvSpPr>
            <a:spLocks noGrp="1"/>
          </p:cNvSpPr>
          <p:nvPr>
            <p:ph type="dt" sz="half" idx="10"/>
          </p:nvPr>
        </p:nvSpPr>
        <p:spPr/>
        <p:txBody>
          <a:bodyPr/>
          <a:lstStyle/>
          <a:p>
            <a:fld id="{AF58868E-7F57-F94F-A26F-805AC1ACAD05}" type="datetime1">
              <a:rPr lang="en-US" smtClean="0"/>
              <a:t>5/8/18</a:t>
            </a:fld>
            <a:endParaRPr lang="en-US"/>
          </a:p>
        </p:txBody>
      </p:sp>
      <p:sp>
        <p:nvSpPr>
          <p:cNvPr id="5" name="Footer Placeholder 4">
            <a:extLst>
              <a:ext uri="{FF2B5EF4-FFF2-40B4-BE49-F238E27FC236}">
                <a16:creationId xmlns:a16="http://schemas.microsoft.com/office/drawing/2014/main" id="{86141863-239D-844F-ABEB-E778FC2162D2}"/>
              </a:ext>
            </a:extLst>
          </p:cNvPr>
          <p:cNvSpPr>
            <a:spLocks noGrp="1"/>
          </p:cNvSpPr>
          <p:nvPr>
            <p:ph type="ftr" sz="quarter" idx="11"/>
          </p:nvPr>
        </p:nvSpPr>
        <p:spPr/>
        <p:txBody>
          <a:bodyPr/>
          <a:lstStyle/>
          <a:p>
            <a:r>
              <a:rPr lang="en-US"/>
              <a:t>Oeshwik Ahmed, Faculty of HRM, Northern University</a:t>
            </a:r>
          </a:p>
        </p:txBody>
      </p:sp>
      <p:sp>
        <p:nvSpPr>
          <p:cNvPr id="6" name="Slide Number Placeholder 5">
            <a:extLst>
              <a:ext uri="{FF2B5EF4-FFF2-40B4-BE49-F238E27FC236}">
                <a16:creationId xmlns:a16="http://schemas.microsoft.com/office/drawing/2014/main" id="{B4AB87BF-D1D6-FB46-99AF-E22F7B018702}"/>
              </a:ext>
            </a:extLst>
          </p:cNvPr>
          <p:cNvSpPr>
            <a:spLocks noGrp="1"/>
          </p:cNvSpPr>
          <p:nvPr>
            <p:ph type="sldNum" sz="quarter" idx="12"/>
          </p:nvPr>
        </p:nvSpPr>
        <p:spPr/>
        <p:txBody>
          <a:bodyPr/>
          <a:lstStyle/>
          <a:p>
            <a:fld id="{7124270C-EF92-FE41-9559-09A4E7B63B90}" type="slidenum">
              <a:rPr lang="en-US" smtClean="0"/>
              <a:t>20</a:t>
            </a:fld>
            <a:endParaRPr lang="en-US"/>
          </a:p>
        </p:txBody>
      </p:sp>
    </p:spTree>
    <p:extLst>
      <p:ext uri="{BB962C8B-B14F-4D97-AF65-F5344CB8AC3E}">
        <p14:creationId xmlns:p14="http://schemas.microsoft.com/office/powerpoint/2010/main" val="8574913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64C80-DEEC-9041-8276-12471FB17F1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151627D-BF40-2946-8384-422C878D5C40}"/>
              </a:ext>
            </a:extLst>
          </p:cNvPr>
          <p:cNvSpPr>
            <a:spLocks noGrp="1"/>
          </p:cNvSpPr>
          <p:nvPr>
            <p:ph idx="1"/>
          </p:nvPr>
        </p:nvSpPr>
        <p:spPr>
          <a:xfrm>
            <a:off x="561110" y="2603500"/>
            <a:ext cx="11241030" cy="3416300"/>
          </a:xfrm>
        </p:spPr>
        <p:txBody>
          <a:bodyPr>
            <a:normAutofit fontScale="92500" lnSpcReduction="20000"/>
          </a:bodyPr>
          <a:lstStyle/>
          <a:p>
            <a:r>
              <a:rPr lang="en-US" dirty="0"/>
              <a:t>In traditional business management, “conflict management” is depicted as an “indirect management tool”. </a:t>
            </a:r>
          </a:p>
          <a:p>
            <a:r>
              <a:rPr lang="en-US" dirty="0"/>
              <a:t>Accordingly, managers should ensure the seamless interaction of the factors of production.</a:t>
            </a:r>
          </a:p>
          <a:p>
            <a:r>
              <a:rPr lang="en-US" dirty="0"/>
              <a:t> In the event of conflict, a certain level of consensus must be reached, even when it is based on one side being overruled and forced to back down. </a:t>
            </a:r>
          </a:p>
          <a:p>
            <a:endParaRPr lang="en-US" dirty="0"/>
          </a:p>
        </p:txBody>
      </p:sp>
      <p:sp>
        <p:nvSpPr>
          <p:cNvPr id="4" name="Date Placeholder 3">
            <a:extLst>
              <a:ext uri="{FF2B5EF4-FFF2-40B4-BE49-F238E27FC236}">
                <a16:creationId xmlns:a16="http://schemas.microsoft.com/office/drawing/2014/main" id="{38B69CF5-2237-A74B-83EE-F4ABCB193704}"/>
              </a:ext>
            </a:extLst>
          </p:cNvPr>
          <p:cNvSpPr>
            <a:spLocks noGrp="1"/>
          </p:cNvSpPr>
          <p:nvPr>
            <p:ph type="dt" sz="half" idx="10"/>
          </p:nvPr>
        </p:nvSpPr>
        <p:spPr/>
        <p:txBody>
          <a:bodyPr/>
          <a:lstStyle/>
          <a:p>
            <a:fld id="{AF58868E-7F57-F94F-A26F-805AC1ACAD05}" type="datetime1">
              <a:rPr lang="en-US" smtClean="0"/>
              <a:t>5/8/18</a:t>
            </a:fld>
            <a:endParaRPr lang="en-US"/>
          </a:p>
        </p:txBody>
      </p:sp>
      <p:sp>
        <p:nvSpPr>
          <p:cNvPr id="5" name="Footer Placeholder 4">
            <a:extLst>
              <a:ext uri="{FF2B5EF4-FFF2-40B4-BE49-F238E27FC236}">
                <a16:creationId xmlns:a16="http://schemas.microsoft.com/office/drawing/2014/main" id="{86141863-239D-844F-ABEB-E778FC2162D2}"/>
              </a:ext>
            </a:extLst>
          </p:cNvPr>
          <p:cNvSpPr>
            <a:spLocks noGrp="1"/>
          </p:cNvSpPr>
          <p:nvPr>
            <p:ph type="ftr" sz="quarter" idx="11"/>
          </p:nvPr>
        </p:nvSpPr>
        <p:spPr/>
        <p:txBody>
          <a:bodyPr/>
          <a:lstStyle/>
          <a:p>
            <a:r>
              <a:rPr lang="en-US"/>
              <a:t>Oeshwik Ahmed, Faculty of HRM, Northern University</a:t>
            </a:r>
          </a:p>
        </p:txBody>
      </p:sp>
      <p:sp>
        <p:nvSpPr>
          <p:cNvPr id="6" name="Slide Number Placeholder 5">
            <a:extLst>
              <a:ext uri="{FF2B5EF4-FFF2-40B4-BE49-F238E27FC236}">
                <a16:creationId xmlns:a16="http://schemas.microsoft.com/office/drawing/2014/main" id="{B4AB87BF-D1D6-FB46-99AF-E22F7B018702}"/>
              </a:ext>
            </a:extLst>
          </p:cNvPr>
          <p:cNvSpPr>
            <a:spLocks noGrp="1"/>
          </p:cNvSpPr>
          <p:nvPr>
            <p:ph type="sldNum" sz="quarter" idx="12"/>
          </p:nvPr>
        </p:nvSpPr>
        <p:spPr/>
        <p:txBody>
          <a:bodyPr/>
          <a:lstStyle/>
          <a:p>
            <a:fld id="{7124270C-EF92-FE41-9559-09A4E7B63B90}" type="slidenum">
              <a:rPr lang="en-US" smtClean="0"/>
              <a:t>21</a:t>
            </a:fld>
            <a:endParaRPr lang="en-US"/>
          </a:p>
        </p:txBody>
      </p:sp>
    </p:spTree>
    <p:extLst>
      <p:ext uri="{BB962C8B-B14F-4D97-AF65-F5344CB8AC3E}">
        <p14:creationId xmlns:p14="http://schemas.microsoft.com/office/powerpoint/2010/main" val="15875518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64C80-DEEC-9041-8276-12471FB17F1E}"/>
              </a:ext>
            </a:extLst>
          </p:cNvPr>
          <p:cNvSpPr>
            <a:spLocks noGrp="1"/>
          </p:cNvSpPr>
          <p:nvPr>
            <p:ph type="title"/>
          </p:nvPr>
        </p:nvSpPr>
        <p:spPr/>
        <p:txBody>
          <a:bodyPr/>
          <a:lstStyle/>
          <a:p>
            <a:r>
              <a:rPr lang="en-US" dirty="0"/>
              <a:t>Traditional Methods of Conflict Management </a:t>
            </a:r>
            <a:br>
              <a:rPr lang="en-US" dirty="0"/>
            </a:br>
            <a:endParaRPr lang="en-US" dirty="0"/>
          </a:p>
        </p:txBody>
      </p:sp>
      <p:sp>
        <p:nvSpPr>
          <p:cNvPr id="3" name="Content Placeholder 2">
            <a:extLst>
              <a:ext uri="{FF2B5EF4-FFF2-40B4-BE49-F238E27FC236}">
                <a16:creationId xmlns:a16="http://schemas.microsoft.com/office/drawing/2014/main" id="{E151627D-BF40-2946-8384-422C878D5C40}"/>
              </a:ext>
            </a:extLst>
          </p:cNvPr>
          <p:cNvSpPr>
            <a:spLocks noGrp="1"/>
          </p:cNvSpPr>
          <p:nvPr>
            <p:ph idx="1"/>
          </p:nvPr>
        </p:nvSpPr>
        <p:spPr>
          <a:xfrm>
            <a:off x="255181" y="2603500"/>
            <a:ext cx="11388521" cy="3416300"/>
          </a:xfrm>
        </p:spPr>
        <p:txBody>
          <a:bodyPr>
            <a:normAutofit fontScale="92500"/>
          </a:bodyPr>
          <a:lstStyle/>
          <a:p>
            <a:r>
              <a:rPr lang="en-US" b="1" dirty="0"/>
              <a:t>–  Identify/specify overall objectives: </a:t>
            </a:r>
            <a:r>
              <a:rPr lang="en-US" dirty="0"/>
              <a:t>By specifying overall objectives, the parties to the conflict are compelled to look beyond their differences and to learn how to cooperate with one another, as their own success becomes linked to the achievement of the objectives. In other words: The mutual dependency, which is prerequisite for most conflicts, must be re-defined. </a:t>
            </a:r>
          </a:p>
          <a:p>
            <a:endParaRPr lang="en-US" dirty="0"/>
          </a:p>
        </p:txBody>
      </p:sp>
      <p:sp>
        <p:nvSpPr>
          <p:cNvPr id="4" name="Date Placeholder 3">
            <a:extLst>
              <a:ext uri="{FF2B5EF4-FFF2-40B4-BE49-F238E27FC236}">
                <a16:creationId xmlns:a16="http://schemas.microsoft.com/office/drawing/2014/main" id="{38B69CF5-2237-A74B-83EE-F4ABCB193704}"/>
              </a:ext>
            </a:extLst>
          </p:cNvPr>
          <p:cNvSpPr>
            <a:spLocks noGrp="1"/>
          </p:cNvSpPr>
          <p:nvPr>
            <p:ph type="dt" sz="half" idx="10"/>
          </p:nvPr>
        </p:nvSpPr>
        <p:spPr/>
        <p:txBody>
          <a:bodyPr/>
          <a:lstStyle/>
          <a:p>
            <a:fld id="{AF58868E-7F57-F94F-A26F-805AC1ACAD05}" type="datetime1">
              <a:rPr lang="en-US" smtClean="0"/>
              <a:t>5/8/18</a:t>
            </a:fld>
            <a:endParaRPr lang="en-US"/>
          </a:p>
        </p:txBody>
      </p:sp>
      <p:sp>
        <p:nvSpPr>
          <p:cNvPr id="5" name="Footer Placeholder 4">
            <a:extLst>
              <a:ext uri="{FF2B5EF4-FFF2-40B4-BE49-F238E27FC236}">
                <a16:creationId xmlns:a16="http://schemas.microsoft.com/office/drawing/2014/main" id="{86141863-239D-844F-ABEB-E778FC2162D2}"/>
              </a:ext>
            </a:extLst>
          </p:cNvPr>
          <p:cNvSpPr>
            <a:spLocks noGrp="1"/>
          </p:cNvSpPr>
          <p:nvPr>
            <p:ph type="ftr" sz="quarter" idx="11"/>
          </p:nvPr>
        </p:nvSpPr>
        <p:spPr/>
        <p:txBody>
          <a:bodyPr/>
          <a:lstStyle/>
          <a:p>
            <a:r>
              <a:rPr lang="en-US"/>
              <a:t>Oeshwik Ahmed, Faculty of HRM, Northern University</a:t>
            </a:r>
          </a:p>
        </p:txBody>
      </p:sp>
      <p:sp>
        <p:nvSpPr>
          <p:cNvPr id="6" name="Slide Number Placeholder 5">
            <a:extLst>
              <a:ext uri="{FF2B5EF4-FFF2-40B4-BE49-F238E27FC236}">
                <a16:creationId xmlns:a16="http://schemas.microsoft.com/office/drawing/2014/main" id="{B4AB87BF-D1D6-FB46-99AF-E22F7B018702}"/>
              </a:ext>
            </a:extLst>
          </p:cNvPr>
          <p:cNvSpPr>
            <a:spLocks noGrp="1"/>
          </p:cNvSpPr>
          <p:nvPr>
            <p:ph type="sldNum" sz="quarter" idx="12"/>
          </p:nvPr>
        </p:nvSpPr>
        <p:spPr/>
        <p:txBody>
          <a:bodyPr/>
          <a:lstStyle/>
          <a:p>
            <a:fld id="{7124270C-EF92-FE41-9559-09A4E7B63B90}" type="slidenum">
              <a:rPr lang="en-US" smtClean="0"/>
              <a:t>22</a:t>
            </a:fld>
            <a:endParaRPr lang="en-US"/>
          </a:p>
        </p:txBody>
      </p:sp>
    </p:spTree>
    <p:extLst>
      <p:ext uri="{BB962C8B-B14F-4D97-AF65-F5344CB8AC3E}">
        <p14:creationId xmlns:p14="http://schemas.microsoft.com/office/powerpoint/2010/main" val="32355318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64C80-DEEC-9041-8276-12471FB17F1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151627D-BF40-2946-8384-422C878D5C40}"/>
              </a:ext>
            </a:extLst>
          </p:cNvPr>
          <p:cNvSpPr>
            <a:spLocks noGrp="1"/>
          </p:cNvSpPr>
          <p:nvPr>
            <p:ph idx="1"/>
          </p:nvPr>
        </p:nvSpPr>
        <p:spPr>
          <a:xfrm>
            <a:off x="561111" y="2603500"/>
            <a:ext cx="10629628" cy="3416300"/>
          </a:xfrm>
        </p:spPr>
        <p:txBody>
          <a:bodyPr>
            <a:normAutofit/>
          </a:bodyPr>
          <a:lstStyle/>
          <a:p>
            <a:r>
              <a:rPr lang="en-US" b="1" dirty="0"/>
              <a:t>–  Define hierarchical distinctions: </a:t>
            </a:r>
            <a:r>
              <a:rPr lang="en-US" dirty="0"/>
              <a:t>Either a higher layer of superiority or a new layer of subordination can be introduced, or an existing hierarchical difference can be clarified, so that decision-making authority and responsibility becomes clear. In this way power struggles are effectively terminated. </a:t>
            </a:r>
          </a:p>
          <a:p>
            <a:endParaRPr lang="en-US" dirty="0"/>
          </a:p>
        </p:txBody>
      </p:sp>
      <p:sp>
        <p:nvSpPr>
          <p:cNvPr id="4" name="Date Placeholder 3">
            <a:extLst>
              <a:ext uri="{FF2B5EF4-FFF2-40B4-BE49-F238E27FC236}">
                <a16:creationId xmlns:a16="http://schemas.microsoft.com/office/drawing/2014/main" id="{38B69CF5-2237-A74B-83EE-F4ABCB193704}"/>
              </a:ext>
            </a:extLst>
          </p:cNvPr>
          <p:cNvSpPr>
            <a:spLocks noGrp="1"/>
          </p:cNvSpPr>
          <p:nvPr>
            <p:ph type="dt" sz="half" idx="10"/>
          </p:nvPr>
        </p:nvSpPr>
        <p:spPr/>
        <p:txBody>
          <a:bodyPr/>
          <a:lstStyle/>
          <a:p>
            <a:fld id="{AF58868E-7F57-F94F-A26F-805AC1ACAD05}" type="datetime1">
              <a:rPr lang="en-US" smtClean="0"/>
              <a:t>5/8/18</a:t>
            </a:fld>
            <a:endParaRPr lang="en-US"/>
          </a:p>
        </p:txBody>
      </p:sp>
      <p:sp>
        <p:nvSpPr>
          <p:cNvPr id="5" name="Footer Placeholder 4">
            <a:extLst>
              <a:ext uri="{FF2B5EF4-FFF2-40B4-BE49-F238E27FC236}">
                <a16:creationId xmlns:a16="http://schemas.microsoft.com/office/drawing/2014/main" id="{86141863-239D-844F-ABEB-E778FC2162D2}"/>
              </a:ext>
            </a:extLst>
          </p:cNvPr>
          <p:cNvSpPr>
            <a:spLocks noGrp="1"/>
          </p:cNvSpPr>
          <p:nvPr>
            <p:ph type="ftr" sz="quarter" idx="11"/>
          </p:nvPr>
        </p:nvSpPr>
        <p:spPr/>
        <p:txBody>
          <a:bodyPr/>
          <a:lstStyle/>
          <a:p>
            <a:r>
              <a:rPr lang="en-US"/>
              <a:t>Oeshwik Ahmed, Faculty of HRM, Northern University</a:t>
            </a:r>
          </a:p>
        </p:txBody>
      </p:sp>
      <p:sp>
        <p:nvSpPr>
          <p:cNvPr id="6" name="Slide Number Placeholder 5">
            <a:extLst>
              <a:ext uri="{FF2B5EF4-FFF2-40B4-BE49-F238E27FC236}">
                <a16:creationId xmlns:a16="http://schemas.microsoft.com/office/drawing/2014/main" id="{B4AB87BF-D1D6-FB46-99AF-E22F7B018702}"/>
              </a:ext>
            </a:extLst>
          </p:cNvPr>
          <p:cNvSpPr>
            <a:spLocks noGrp="1"/>
          </p:cNvSpPr>
          <p:nvPr>
            <p:ph type="sldNum" sz="quarter" idx="12"/>
          </p:nvPr>
        </p:nvSpPr>
        <p:spPr/>
        <p:txBody>
          <a:bodyPr/>
          <a:lstStyle/>
          <a:p>
            <a:fld id="{7124270C-EF92-FE41-9559-09A4E7B63B90}" type="slidenum">
              <a:rPr lang="en-US" smtClean="0"/>
              <a:t>23</a:t>
            </a:fld>
            <a:endParaRPr lang="en-US"/>
          </a:p>
        </p:txBody>
      </p:sp>
    </p:spTree>
    <p:extLst>
      <p:ext uri="{BB962C8B-B14F-4D97-AF65-F5344CB8AC3E}">
        <p14:creationId xmlns:p14="http://schemas.microsoft.com/office/powerpoint/2010/main" val="37455190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64C80-DEEC-9041-8276-12471FB17F1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151627D-BF40-2946-8384-422C878D5C40}"/>
              </a:ext>
            </a:extLst>
          </p:cNvPr>
          <p:cNvSpPr>
            <a:spLocks noGrp="1"/>
          </p:cNvSpPr>
          <p:nvPr>
            <p:ph idx="1"/>
          </p:nvPr>
        </p:nvSpPr>
        <p:spPr>
          <a:xfrm>
            <a:off x="561110" y="2603499"/>
            <a:ext cx="10629629" cy="4093137"/>
          </a:xfrm>
        </p:spPr>
        <p:txBody>
          <a:bodyPr>
            <a:normAutofit fontScale="92500" lnSpcReduction="10000"/>
          </a:bodyPr>
          <a:lstStyle/>
          <a:p>
            <a:r>
              <a:rPr lang="en-US" b="1" dirty="0"/>
              <a:t>–  Expansion/increase in critical resources: </a:t>
            </a:r>
            <a:r>
              <a:rPr lang="en-US" dirty="0"/>
              <a:t>Disputes over scarce resources are one of the most frequent causes of conflicts. When the resources are increased, the basis for conflict is eliminated as mutual dependency is reduced. This can happen, for example, by relocating to larger premises if lack of office space was the reason for the conflict, or by hiring additional secretarial staff if office support was creating a bottleneck. </a:t>
            </a:r>
          </a:p>
          <a:p>
            <a:endParaRPr lang="en-US" dirty="0"/>
          </a:p>
        </p:txBody>
      </p:sp>
      <p:sp>
        <p:nvSpPr>
          <p:cNvPr id="4" name="Date Placeholder 3">
            <a:extLst>
              <a:ext uri="{FF2B5EF4-FFF2-40B4-BE49-F238E27FC236}">
                <a16:creationId xmlns:a16="http://schemas.microsoft.com/office/drawing/2014/main" id="{38B69CF5-2237-A74B-83EE-F4ABCB193704}"/>
              </a:ext>
            </a:extLst>
          </p:cNvPr>
          <p:cNvSpPr>
            <a:spLocks noGrp="1"/>
          </p:cNvSpPr>
          <p:nvPr>
            <p:ph type="dt" sz="half" idx="10"/>
          </p:nvPr>
        </p:nvSpPr>
        <p:spPr/>
        <p:txBody>
          <a:bodyPr/>
          <a:lstStyle/>
          <a:p>
            <a:fld id="{AF58868E-7F57-F94F-A26F-805AC1ACAD05}" type="datetime1">
              <a:rPr lang="en-US" smtClean="0"/>
              <a:t>5/8/18</a:t>
            </a:fld>
            <a:endParaRPr lang="en-US"/>
          </a:p>
        </p:txBody>
      </p:sp>
      <p:sp>
        <p:nvSpPr>
          <p:cNvPr id="5" name="Footer Placeholder 4">
            <a:extLst>
              <a:ext uri="{FF2B5EF4-FFF2-40B4-BE49-F238E27FC236}">
                <a16:creationId xmlns:a16="http://schemas.microsoft.com/office/drawing/2014/main" id="{86141863-239D-844F-ABEB-E778FC2162D2}"/>
              </a:ext>
            </a:extLst>
          </p:cNvPr>
          <p:cNvSpPr>
            <a:spLocks noGrp="1"/>
          </p:cNvSpPr>
          <p:nvPr>
            <p:ph type="ftr" sz="quarter" idx="11"/>
          </p:nvPr>
        </p:nvSpPr>
        <p:spPr/>
        <p:txBody>
          <a:bodyPr/>
          <a:lstStyle/>
          <a:p>
            <a:r>
              <a:rPr lang="en-US"/>
              <a:t>Oeshwik Ahmed, Faculty of HRM, Northern University</a:t>
            </a:r>
          </a:p>
        </p:txBody>
      </p:sp>
      <p:sp>
        <p:nvSpPr>
          <p:cNvPr id="6" name="Slide Number Placeholder 5">
            <a:extLst>
              <a:ext uri="{FF2B5EF4-FFF2-40B4-BE49-F238E27FC236}">
                <a16:creationId xmlns:a16="http://schemas.microsoft.com/office/drawing/2014/main" id="{B4AB87BF-D1D6-FB46-99AF-E22F7B018702}"/>
              </a:ext>
            </a:extLst>
          </p:cNvPr>
          <p:cNvSpPr>
            <a:spLocks noGrp="1"/>
          </p:cNvSpPr>
          <p:nvPr>
            <p:ph type="sldNum" sz="quarter" idx="12"/>
          </p:nvPr>
        </p:nvSpPr>
        <p:spPr/>
        <p:txBody>
          <a:bodyPr/>
          <a:lstStyle/>
          <a:p>
            <a:fld id="{7124270C-EF92-FE41-9559-09A4E7B63B90}" type="slidenum">
              <a:rPr lang="en-US" smtClean="0"/>
              <a:t>24</a:t>
            </a:fld>
            <a:endParaRPr lang="en-US"/>
          </a:p>
        </p:txBody>
      </p:sp>
    </p:spTree>
    <p:extLst>
      <p:ext uri="{BB962C8B-B14F-4D97-AF65-F5344CB8AC3E}">
        <p14:creationId xmlns:p14="http://schemas.microsoft.com/office/powerpoint/2010/main" val="29936594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64C80-DEEC-9041-8276-12471FB17F1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151627D-BF40-2946-8384-422C878D5C40}"/>
              </a:ext>
            </a:extLst>
          </p:cNvPr>
          <p:cNvSpPr>
            <a:spLocks noGrp="1"/>
          </p:cNvSpPr>
          <p:nvPr>
            <p:ph idx="1"/>
          </p:nvPr>
        </p:nvSpPr>
        <p:spPr>
          <a:xfrm>
            <a:off x="0" y="2975538"/>
            <a:ext cx="11643703" cy="3416300"/>
          </a:xfrm>
        </p:spPr>
        <p:txBody>
          <a:bodyPr>
            <a:normAutofit fontScale="85000" lnSpcReduction="20000"/>
          </a:bodyPr>
          <a:lstStyle/>
          <a:p>
            <a:r>
              <a:rPr lang="en-US" b="1" dirty="0"/>
              <a:t>–  Establishment of buffer zones: </a:t>
            </a:r>
            <a:r>
              <a:rPr lang="en-US" dirty="0"/>
              <a:t>With the help of the establishment of buffer zones, for example to </a:t>
            </a:r>
            <a:r>
              <a:rPr lang="en-US" dirty="0" err="1"/>
              <a:t>formalise</a:t>
            </a:r>
            <a:r>
              <a:rPr lang="en-US" dirty="0"/>
              <a:t> communication, the frequency and probability of conflicts can be reduced. A simple example: In some restaurants, orders are not passed on verbally by the waiting staff to the kitchen, but are digitally conveyed via electronic notepad. This creates a buffer zone, replacing (frequently open to misunderstanding) verbal communication with electronic communication and thereby significantly reducing conflicts. </a:t>
            </a:r>
          </a:p>
          <a:p>
            <a:endParaRPr lang="en-US" dirty="0"/>
          </a:p>
        </p:txBody>
      </p:sp>
      <p:sp>
        <p:nvSpPr>
          <p:cNvPr id="4" name="Date Placeholder 3">
            <a:extLst>
              <a:ext uri="{FF2B5EF4-FFF2-40B4-BE49-F238E27FC236}">
                <a16:creationId xmlns:a16="http://schemas.microsoft.com/office/drawing/2014/main" id="{38B69CF5-2237-A74B-83EE-F4ABCB193704}"/>
              </a:ext>
            </a:extLst>
          </p:cNvPr>
          <p:cNvSpPr>
            <a:spLocks noGrp="1"/>
          </p:cNvSpPr>
          <p:nvPr>
            <p:ph type="dt" sz="half" idx="10"/>
          </p:nvPr>
        </p:nvSpPr>
        <p:spPr/>
        <p:txBody>
          <a:bodyPr/>
          <a:lstStyle/>
          <a:p>
            <a:fld id="{AF58868E-7F57-F94F-A26F-805AC1ACAD05}" type="datetime1">
              <a:rPr lang="en-US" smtClean="0"/>
              <a:t>5/8/18</a:t>
            </a:fld>
            <a:endParaRPr lang="en-US"/>
          </a:p>
        </p:txBody>
      </p:sp>
      <p:sp>
        <p:nvSpPr>
          <p:cNvPr id="5" name="Footer Placeholder 4">
            <a:extLst>
              <a:ext uri="{FF2B5EF4-FFF2-40B4-BE49-F238E27FC236}">
                <a16:creationId xmlns:a16="http://schemas.microsoft.com/office/drawing/2014/main" id="{86141863-239D-844F-ABEB-E778FC2162D2}"/>
              </a:ext>
            </a:extLst>
          </p:cNvPr>
          <p:cNvSpPr>
            <a:spLocks noGrp="1"/>
          </p:cNvSpPr>
          <p:nvPr>
            <p:ph type="ftr" sz="quarter" idx="11"/>
          </p:nvPr>
        </p:nvSpPr>
        <p:spPr/>
        <p:txBody>
          <a:bodyPr/>
          <a:lstStyle/>
          <a:p>
            <a:r>
              <a:rPr lang="en-US"/>
              <a:t>Oeshwik Ahmed, Faculty of HRM, Northern University</a:t>
            </a:r>
          </a:p>
        </p:txBody>
      </p:sp>
      <p:sp>
        <p:nvSpPr>
          <p:cNvPr id="6" name="Slide Number Placeholder 5">
            <a:extLst>
              <a:ext uri="{FF2B5EF4-FFF2-40B4-BE49-F238E27FC236}">
                <a16:creationId xmlns:a16="http://schemas.microsoft.com/office/drawing/2014/main" id="{B4AB87BF-D1D6-FB46-99AF-E22F7B018702}"/>
              </a:ext>
            </a:extLst>
          </p:cNvPr>
          <p:cNvSpPr>
            <a:spLocks noGrp="1"/>
          </p:cNvSpPr>
          <p:nvPr>
            <p:ph type="sldNum" sz="quarter" idx="12"/>
          </p:nvPr>
        </p:nvSpPr>
        <p:spPr/>
        <p:txBody>
          <a:bodyPr/>
          <a:lstStyle/>
          <a:p>
            <a:fld id="{7124270C-EF92-FE41-9559-09A4E7B63B90}" type="slidenum">
              <a:rPr lang="en-US" smtClean="0"/>
              <a:t>25</a:t>
            </a:fld>
            <a:endParaRPr lang="en-US"/>
          </a:p>
        </p:txBody>
      </p:sp>
    </p:spTree>
    <p:extLst>
      <p:ext uri="{BB962C8B-B14F-4D97-AF65-F5344CB8AC3E}">
        <p14:creationId xmlns:p14="http://schemas.microsoft.com/office/powerpoint/2010/main" val="35034864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64C80-DEEC-9041-8276-12471FB17F1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151627D-BF40-2946-8384-422C878D5C40}"/>
              </a:ext>
            </a:extLst>
          </p:cNvPr>
          <p:cNvSpPr>
            <a:spLocks noGrp="1"/>
          </p:cNvSpPr>
          <p:nvPr>
            <p:ph idx="1"/>
          </p:nvPr>
        </p:nvSpPr>
        <p:spPr>
          <a:xfrm>
            <a:off x="561110" y="2603500"/>
            <a:ext cx="10922053" cy="3416300"/>
          </a:xfrm>
        </p:spPr>
        <p:txBody>
          <a:bodyPr>
            <a:normAutofit fontScale="92500"/>
          </a:bodyPr>
          <a:lstStyle/>
          <a:p>
            <a:r>
              <a:rPr lang="en-US" b="1" dirty="0"/>
              <a:t>–  Replacement of personnel or new team composition: </a:t>
            </a:r>
            <a:r>
              <a:rPr lang="en-US" dirty="0"/>
              <a:t>Through the substitution of people or changing the composition of teams, working relationships can be done away with and dependencies removed. This can eliminate existing conflicts, frequently however at the price of the emergence of new differences. </a:t>
            </a:r>
          </a:p>
          <a:p>
            <a:endParaRPr lang="en-US" dirty="0"/>
          </a:p>
        </p:txBody>
      </p:sp>
      <p:sp>
        <p:nvSpPr>
          <p:cNvPr id="4" name="Date Placeholder 3">
            <a:extLst>
              <a:ext uri="{FF2B5EF4-FFF2-40B4-BE49-F238E27FC236}">
                <a16:creationId xmlns:a16="http://schemas.microsoft.com/office/drawing/2014/main" id="{38B69CF5-2237-A74B-83EE-F4ABCB193704}"/>
              </a:ext>
            </a:extLst>
          </p:cNvPr>
          <p:cNvSpPr>
            <a:spLocks noGrp="1"/>
          </p:cNvSpPr>
          <p:nvPr>
            <p:ph type="dt" sz="half" idx="10"/>
          </p:nvPr>
        </p:nvSpPr>
        <p:spPr/>
        <p:txBody>
          <a:bodyPr/>
          <a:lstStyle/>
          <a:p>
            <a:fld id="{AF58868E-7F57-F94F-A26F-805AC1ACAD05}" type="datetime1">
              <a:rPr lang="en-US" smtClean="0"/>
              <a:t>5/8/18</a:t>
            </a:fld>
            <a:endParaRPr lang="en-US"/>
          </a:p>
        </p:txBody>
      </p:sp>
      <p:sp>
        <p:nvSpPr>
          <p:cNvPr id="5" name="Footer Placeholder 4">
            <a:extLst>
              <a:ext uri="{FF2B5EF4-FFF2-40B4-BE49-F238E27FC236}">
                <a16:creationId xmlns:a16="http://schemas.microsoft.com/office/drawing/2014/main" id="{86141863-239D-844F-ABEB-E778FC2162D2}"/>
              </a:ext>
            </a:extLst>
          </p:cNvPr>
          <p:cNvSpPr>
            <a:spLocks noGrp="1"/>
          </p:cNvSpPr>
          <p:nvPr>
            <p:ph type="ftr" sz="quarter" idx="11"/>
          </p:nvPr>
        </p:nvSpPr>
        <p:spPr/>
        <p:txBody>
          <a:bodyPr/>
          <a:lstStyle/>
          <a:p>
            <a:r>
              <a:rPr lang="en-US"/>
              <a:t>Oeshwik Ahmed, Faculty of HRM, Northern University</a:t>
            </a:r>
          </a:p>
        </p:txBody>
      </p:sp>
      <p:sp>
        <p:nvSpPr>
          <p:cNvPr id="6" name="Slide Number Placeholder 5">
            <a:extLst>
              <a:ext uri="{FF2B5EF4-FFF2-40B4-BE49-F238E27FC236}">
                <a16:creationId xmlns:a16="http://schemas.microsoft.com/office/drawing/2014/main" id="{B4AB87BF-D1D6-FB46-99AF-E22F7B018702}"/>
              </a:ext>
            </a:extLst>
          </p:cNvPr>
          <p:cNvSpPr>
            <a:spLocks noGrp="1"/>
          </p:cNvSpPr>
          <p:nvPr>
            <p:ph type="sldNum" sz="quarter" idx="12"/>
          </p:nvPr>
        </p:nvSpPr>
        <p:spPr/>
        <p:txBody>
          <a:bodyPr/>
          <a:lstStyle/>
          <a:p>
            <a:fld id="{7124270C-EF92-FE41-9559-09A4E7B63B90}" type="slidenum">
              <a:rPr lang="en-US" smtClean="0"/>
              <a:t>26</a:t>
            </a:fld>
            <a:endParaRPr lang="en-US"/>
          </a:p>
        </p:txBody>
      </p:sp>
    </p:spTree>
    <p:extLst>
      <p:ext uri="{BB962C8B-B14F-4D97-AF65-F5344CB8AC3E}">
        <p14:creationId xmlns:p14="http://schemas.microsoft.com/office/powerpoint/2010/main" val="30653561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64C80-DEEC-9041-8276-12471FB17F1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151627D-BF40-2946-8384-422C878D5C40}"/>
              </a:ext>
            </a:extLst>
          </p:cNvPr>
          <p:cNvSpPr>
            <a:spLocks noGrp="1"/>
          </p:cNvSpPr>
          <p:nvPr>
            <p:ph idx="1"/>
          </p:nvPr>
        </p:nvSpPr>
        <p:spPr>
          <a:xfrm>
            <a:off x="829340" y="2232837"/>
            <a:ext cx="10632558" cy="3786963"/>
          </a:xfrm>
        </p:spPr>
        <p:txBody>
          <a:bodyPr>
            <a:normAutofit/>
          </a:bodyPr>
          <a:lstStyle/>
          <a:p>
            <a:r>
              <a:rPr lang="en-US" dirty="0"/>
              <a:t>These forms of conflict management have the advantage that the conflicts usually vanish quickly. There is however a risk that these conflicts resurface elsewhere. If this is the case, then only the symptoms and not the causes of the problem were eradicated. </a:t>
            </a:r>
          </a:p>
          <a:p>
            <a:endParaRPr lang="en-US" dirty="0"/>
          </a:p>
        </p:txBody>
      </p:sp>
      <p:sp>
        <p:nvSpPr>
          <p:cNvPr id="4" name="Date Placeholder 3">
            <a:extLst>
              <a:ext uri="{FF2B5EF4-FFF2-40B4-BE49-F238E27FC236}">
                <a16:creationId xmlns:a16="http://schemas.microsoft.com/office/drawing/2014/main" id="{38B69CF5-2237-A74B-83EE-F4ABCB193704}"/>
              </a:ext>
            </a:extLst>
          </p:cNvPr>
          <p:cNvSpPr>
            <a:spLocks noGrp="1"/>
          </p:cNvSpPr>
          <p:nvPr>
            <p:ph type="dt" sz="half" idx="10"/>
          </p:nvPr>
        </p:nvSpPr>
        <p:spPr/>
        <p:txBody>
          <a:bodyPr/>
          <a:lstStyle/>
          <a:p>
            <a:fld id="{AF58868E-7F57-F94F-A26F-805AC1ACAD05}" type="datetime1">
              <a:rPr lang="en-US" smtClean="0"/>
              <a:t>5/8/18</a:t>
            </a:fld>
            <a:endParaRPr lang="en-US"/>
          </a:p>
        </p:txBody>
      </p:sp>
      <p:sp>
        <p:nvSpPr>
          <p:cNvPr id="5" name="Footer Placeholder 4">
            <a:extLst>
              <a:ext uri="{FF2B5EF4-FFF2-40B4-BE49-F238E27FC236}">
                <a16:creationId xmlns:a16="http://schemas.microsoft.com/office/drawing/2014/main" id="{86141863-239D-844F-ABEB-E778FC2162D2}"/>
              </a:ext>
            </a:extLst>
          </p:cNvPr>
          <p:cNvSpPr>
            <a:spLocks noGrp="1"/>
          </p:cNvSpPr>
          <p:nvPr>
            <p:ph type="ftr" sz="quarter" idx="11"/>
          </p:nvPr>
        </p:nvSpPr>
        <p:spPr/>
        <p:txBody>
          <a:bodyPr/>
          <a:lstStyle/>
          <a:p>
            <a:r>
              <a:rPr lang="en-US"/>
              <a:t>Oeshwik Ahmed, Faculty of HRM, Northern University</a:t>
            </a:r>
          </a:p>
        </p:txBody>
      </p:sp>
      <p:sp>
        <p:nvSpPr>
          <p:cNvPr id="6" name="Slide Number Placeholder 5">
            <a:extLst>
              <a:ext uri="{FF2B5EF4-FFF2-40B4-BE49-F238E27FC236}">
                <a16:creationId xmlns:a16="http://schemas.microsoft.com/office/drawing/2014/main" id="{B4AB87BF-D1D6-FB46-99AF-E22F7B018702}"/>
              </a:ext>
            </a:extLst>
          </p:cNvPr>
          <p:cNvSpPr>
            <a:spLocks noGrp="1"/>
          </p:cNvSpPr>
          <p:nvPr>
            <p:ph type="sldNum" sz="quarter" idx="12"/>
          </p:nvPr>
        </p:nvSpPr>
        <p:spPr/>
        <p:txBody>
          <a:bodyPr/>
          <a:lstStyle/>
          <a:p>
            <a:fld id="{7124270C-EF92-FE41-9559-09A4E7B63B90}" type="slidenum">
              <a:rPr lang="en-US" smtClean="0"/>
              <a:t>27</a:t>
            </a:fld>
            <a:endParaRPr lang="en-US"/>
          </a:p>
        </p:txBody>
      </p:sp>
    </p:spTree>
    <p:extLst>
      <p:ext uri="{BB962C8B-B14F-4D97-AF65-F5344CB8AC3E}">
        <p14:creationId xmlns:p14="http://schemas.microsoft.com/office/powerpoint/2010/main" val="42679230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64C80-DEEC-9041-8276-12471FB17F1E}"/>
              </a:ext>
            </a:extLst>
          </p:cNvPr>
          <p:cNvSpPr>
            <a:spLocks noGrp="1"/>
          </p:cNvSpPr>
          <p:nvPr>
            <p:ph type="title"/>
          </p:nvPr>
        </p:nvSpPr>
        <p:spPr/>
        <p:txBody>
          <a:bodyPr/>
          <a:lstStyle/>
          <a:p>
            <a:r>
              <a:rPr lang="en-US" dirty="0"/>
              <a:t>Conflicts as Manifestation of Power Struggles and Micro Politics </a:t>
            </a:r>
            <a:br>
              <a:rPr lang="en-US" dirty="0"/>
            </a:br>
            <a:endParaRPr lang="en-US" dirty="0"/>
          </a:p>
        </p:txBody>
      </p:sp>
      <p:sp>
        <p:nvSpPr>
          <p:cNvPr id="3" name="Content Placeholder 2">
            <a:extLst>
              <a:ext uri="{FF2B5EF4-FFF2-40B4-BE49-F238E27FC236}">
                <a16:creationId xmlns:a16="http://schemas.microsoft.com/office/drawing/2014/main" id="{E151627D-BF40-2946-8384-422C878D5C40}"/>
              </a:ext>
            </a:extLst>
          </p:cNvPr>
          <p:cNvSpPr>
            <a:spLocks noGrp="1"/>
          </p:cNvSpPr>
          <p:nvPr>
            <p:ph idx="1"/>
          </p:nvPr>
        </p:nvSpPr>
        <p:spPr>
          <a:xfrm>
            <a:off x="561110" y="2603500"/>
            <a:ext cx="11082593" cy="3416300"/>
          </a:xfrm>
        </p:spPr>
        <p:txBody>
          <a:bodyPr>
            <a:normAutofit lnSpcReduction="10000"/>
          </a:bodyPr>
          <a:lstStyle/>
          <a:p>
            <a:r>
              <a:rPr lang="en-US" dirty="0"/>
              <a:t>Conflicts are often associated with the exercise of power and micro politics. </a:t>
            </a:r>
          </a:p>
          <a:p>
            <a:r>
              <a:rPr lang="en-US" dirty="0"/>
              <a:t>When conflicts become visible and noticeable, it is reasonable to suspect that hidden vested interests or political tactics are behind them.</a:t>
            </a:r>
          </a:p>
          <a:p>
            <a:r>
              <a:rPr lang="en-US" dirty="0"/>
              <a:t> This makes objective resolution of the conflict difficult. </a:t>
            </a:r>
          </a:p>
          <a:p>
            <a:endParaRPr lang="en-US" dirty="0"/>
          </a:p>
        </p:txBody>
      </p:sp>
      <p:sp>
        <p:nvSpPr>
          <p:cNvPr id="4" name="Date Placeholder 3">
            <a:extLst>
              <a:ext uri="{FF2B5EF4-FFF2-40B4-BE49-F238E27FC236}">
                <a16:creationId xmlns:a16="http://schemas.microsoft.com/office/drawing/2014/main" id="{38B69CF5-2237-A74B-83EE-F4ABCB193704}"/>
              </a:ext>
            </a:extLst>
          </p:cNvPr>
          <p:cNvSpPr>
            <a:spLocks noGrp="1"/>
          </p:cNvSpPr>
          <p:nvPr>
            <p:ph type="dt" sz="half" idx="10"/>
          </p:nvPr>
        </p:nvSpPr>
        <p:spPr/>
        <p:txBody>
          <a:bodyPr/>
          <a:lstStyle/>
          <a:p>
            <a:fld id="{AF58868E-7F57-F94F-A26F-805AC1ACAD05}" type="datetime1">
              <a:rPr lang="en-US" smtClean="0"/>
              <a:t>5/8/18</a:t>
            </a:fld>
            <a:endParaRPr lang="en-US"/>
          </a:p>
        </p:txBody>
      </p:sp>
      <p:sp>
        <p:nvSpPr>
          <p:cNvPr id="5" name="Footer Placeholder 4">
            <a:extLst>
              <a:ext uri="{FF2B5EF4-FFF2-40B4-BE49-F238E27FC236}">
                <a16:creationId xmlns:a16="http://schemas.microsoft.com/office/drawing/2014/main" id="{86141863-239D-844F-ABEB-E778FC2162D2}"/>
              </a:ext>
            </a:extLst>
          </p:cNvPr>
          <p:cNvSpPr>
            <a:spLocks noGrp="1"/>
          </p:cNvSpPr>
          <p:nvPr>
            <p:ph type="ftr" sz="quarter" idx="11"/>
          </p:nvPr>
        </p:nvSpPr>
        <p:spPr/>
        <p:txBody>
          <a:bodyPr/>
          <a:lstStyle/>
          <a:p>
            <a:r>
              <a:rPr lang="en-US"/>
              <a:t>Oeshwik Ahmed, Faculty of HRM, Northern University</a:t>
            </a:r>
          </a:p>
        </p:txBody>
      </p:sp>
      <p:sp>
        <p:nvSpPr>
          <p:cNvPr id="6" name="Slide Number Placeholder 5">
            <a:extLst>
              <a:ext uri="{FF2B5EF4-FFF2-40B4-BE49-F238E27FC236}">
                <a16:creationId xmlns:a16="http://schemas.microsoft.com/office/drawing/2014/main" id="{B4AB87BF-D1D6-FB46-99AF-E22F7B018702}"/>
              </a:ext>
            </a:extLst>
          </p:cNvPr>
          <p:cNvSpPr>
            <a:spLocks noGrp="1"/>
          </p:cNvSpPr>
          <p:nvPr>
            <p:ph type="sldNum" sz="quarter" idx="12"/>
          </p:nvPr>
        </p:nvSpPr>
        <p:spPr/>
        <p:txBody>
          <a:bodyPr/>
          <a:lstStyle/>
          <a:p>
            <a:fld id="{7124270C-EF92-FE41-9559-09A4E7B63B90}" type="slidenum">
              <a:rPr lang="en-US" smtClean="0"/>
              <a:t>28</a:t>
            </a:fld>
            <a:endParaRPr lang="en-US"/>
          </a:p>
        </p:txBody>
      </p:sp>
    </p:spTree>
    <p:extLst>
      <p:ext uri="{BB962C8B-B14F-4D97-AF65-F5344CB8AC3E}">
        <p14:creationId xmlns:p14="http://schemas.microsoft.com/office/powerpoint/2010/main" val="135615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64C80-DEEC-9041-8276-12471FB17F1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151627D-BF40-2946-8384-422C878D5C40}"/>
              </a:ext>
            </a:extLst>
          </p:cNvPr>
          <p:cNvSpPr>
            <a:spLocks noGrp="1"/>
          </p:cNvSpPr>
          <p:nvPr>
            <p:ph idx="1"/>
          </p:nvPr>
        </p:nvSpPr>
        <p:spPr>
          <a:xfrm>
            <a:off x="744279" y="2603500"/>
            <a:ext cx="11057861" cy="3416300"/>
          </a:xfrm>
        </p:spPr>
        <p:txBody>
          <a:bodyPr>
            <a:normAutofit fontScale="92500"/>
          </a:bodyPr>
          <a:lstStyle/>
          <a:p>
            <a:r>
              <a:rPr lang="en-US" dirty="0"/>
              <a:t>The term “micro politics” signifies actions taken to assert one’s own interests. This refers to the everyday exercise of power to shape </a:t>
            </a:r>
            <a:r>
              <a:rPr lang="en-US" dirty="0" err="1"/>
              <a:t>organisational</a:t>
            </a:r>
            <a:r>
              <a:rPr lang="en-US" dirty="0"/>
              <a:t> conditions to one’s own benefit. </a:t>
            </a:r>
          </a:p>
          <a:p>
            <a:r>
              <a:rPr lang="en-US" dirty="0"/>
              <a:t>The term power In simplified terms, it can be said that power is the ability to induce somebody to do something he would otherwise not do </a:t>
            </a:r>
          </a:p>
          <a:p>
            <a:endParaRPr lang="en-US" dirty="0"/>
          </a:p>
          <a:p>
            <a:endParaRPr lang="en-US" dirty="0"/>
          </a:p>
        </p:txBody>
      </p:sp>
      <p:sp>
        <p:nvSpPr>
          <p:cNvPr id="4" name="Date Placeholder 3">
            <a:extLst>
              <a:ext uri="{FF2B5EF4-FFF2-40B4-BE49-F238E27FC236}">
                <a16:creationId xmlns:a16="http://schemas.microsoft.com/office/drawing/2014/main" id="{38B69CF5-2237-A74B-83EE-F4ABCB193704}"/>
              </a:ext>
            </a:extLst>
          </p:cNvPr>
          <p:cNvSpPr>
            <a:spLocks noGrp="1"/>
          </p:cNvSpPr>
          <p:nvPr>
            <p:ph type="dt" sz="half" idx="10"/>
          </p:nvPr>
        </p:nvSpPr>
        <p:spPr/>
        <p:txBody>
          <a:bodyPr/>
          <a:lstStyle/>
          <a:p>
            <a:fld id="{AF58868E-7F57-F94F-A26F-805AC1ACAD05}" type="datetime1">
              <a:rPr lang="en-US" smtClean="0"/>
              <a:t>5/8/18</a:t>
            </a:fld>
            <a:endParaRPr lang="en-US"/>
          </a:p>
        </p:txBody>
      </p:sp>
      <p:sp>
        <p:nvSpPr>
          <p:cNvPr id="5" name="Footer Placeholder 4">
            <a:extLst>
              <a:ext uri="{FF2B5EF4-FFF2-40B4-BE49-F238E27FC236}">
                <a16:creationId xmlns:a16="http://schemas.microsoft.com/office/drawing/2014/main" id="{86141863-239D-844F-ABEB-E778FC2162D2}"/>
              </a:ext>
            </a:extLst>
          </p:cNvPr>
          <p:cNvSpPr>
            <a:spLocks noGrp="1"/>
          </p:cNvSpPr>
          <p:nvPr>
            <p:ph type="ftr" sz="quarter" idx="11"/>
          </p:nvPr>
        </p:nvSpPr>
        <p:spPr/>
        <p:txBody>
          <a:bodyPr/>
          <a:lstStyle/>
          <a:p>
            <a:r>
              <a:rPr lang="en-US"/>
              <a:t>Oeshwik Ahmed, Faculty of HRM, Northern University</a:t>
            </a:r>
          </a:p>
        </p:txBody>
      </p:sp>
      <p:sp>
        <p:nvSpPr>
          <p:cNvPr id="6" name="Slide Number Placeholder 5">
            <a:extLst>
              <a:ext uri="{FF2B5EF4-FFF2-40B4-BE49-F238E27FC236}">
                <a16:creationId xmlns:a16="http://schemas.microsoft.com/office/drawing/2014/main" id="{B4AB87BF-D1D6-FB46-99AF-E22F7B018702}"/>
              </a:ext>
            </a:extLst>
          </p:cNvPr>
          <p:cNvSpPr>
            <a:spLocks noGrp="1"/>
          </p:cNvSpPr>
          <p:nvPr>
            <p:ph type="sldNum" sz="quarter" idx="12"/>
          </p:nvPr>
        </p:nvSpPr>
        <p:spPr/>
        <p:txBody>
          <a:bodyPr/>
          <a:lstStyle/>
          <a:p>
            <a:fld id="{7124270C-EF92-FE41-9559-09A4E7B63B90}" type="slidenum">
              <a:rPr lang="en-US" smtClean="0"/>
              <a:t>29</a:t>
            </a:fld>
            <a:endParaRPr lang="en-US"/>
          </a:p>
        </p:txBody>
      </p:sp>
    </p:spTree>
    <p:extLst>
      <p:ext uri="{BB962C8B-B14F-4D97-AF65-F5344CB8AC3E}">
        <p14:creationId xmlns:p14="http://schemas.microsoft.com/office/powerpoint/2010/main" val="3437433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64C80-DEEC-9041-8276-12471FB17F1E}"/>
              </a:ext>
            </a:extLst>
          </p:cNvPr>
          <p:cNvSpPr>
            <a:spLocks noGrp="1"/>
          </p:cNvSpPr>
          <p:nvPr>
            <p:ph type="title"/>
          </p:nvPr>
        </p:nvSpPr>
        <p:spPr/>
        <p:txBody>
          <a:bodyPr/>
          <a:lstStyle/>
          <a:p>
            <a:r>
              <a:rPr lang="en-US" dirty="0"/>
              <a:t>The Traditional Approach to Conflicts in </a:t>
            </a:r>
            <a:r>
              <a:rPr lang="en-US" dirty="0" err="1"/>
              <a:t>Organisations</a:t>
            </a:r>
            <a:r>
              <a:rPr lang="en-US" dirty="0"/>
              <a:t> </a:t>
            </a:r>
            <a:br>
              <a:rPr lang="en-US" dirty="0"/>
            </a:br>
            <a:endParaRPr lang="en-US" dirty="0"/>
          </a:p>
        </p:txBody>
      </p:sp>
      <p:sp>
        <p:nvSpPr>
          <p:cNvPr id="3" name="Content Placeholder 2">
            <a:extLst>
              <a:ext uri="{FF2B5EF4-FFF2-40B4-BE49-F238E27FC236}">
                <a16:creationId xmlns:a16="http://schemas.microsoft.com/office/drawing/2014/main" id="{E151627D-BF40-2946-8384-422C878D5C40}"/>
              </a:ext>
            </a:extLst>
          </p:cNvPr>
          <p:cNvSpPr>
            <a:spLocks noGrp="1"/>
          </p:cNvSpPr>
          <p:nvPr>
            <p:ph idx="1"/>
          </p:nvPr>
        </p:nvSpPr>
        <p:spPr>
          <a:xfrm>
            <a:off x="561109" y="2424223"/>
            <a:ext cx="11082593" cy="3967615"/>
          </a:xfrm>
        </p:spPr>
        <p:txBody>
          <a:bodyPr>
            <a:normAutofit fontScale="92500" lnSpcReduction="10000"/>
          </a:bodyPr>
          <a:lstStyle/>
          <a:p>
            <a:r>
              <a:rPr lang="en-US" dirty="0"/>
              <a:t>–  as conflicts of objectives between the fundamentally divergent interests of employer and employee or, </a:t>
            </a:r>
          </a:p>
          <a:p>
            <a:r>
              <a:rPr lang="en-US" dirty="0"/>
              <a:t>–  as disturbances to the regular production or work or, </a:t>
            </a:r>
          </a:p>
          <a:p>
            <a:r>
              <a:rPr lang="en-US" dirty="0"/>
              <a:t>–  as manifestations of power struggles and micro politics. </a:t>
            </a:r>
          </a:p>
          <a:p>
            <a:r>
              <a:rPr lang="en-US" dirty="0"/>
              <a:t>Conflicts are seen as harmful sources of instability, to be eliminated as quickly as possible in order to maintain normal business operations. </a:t>
            </a:r>
          </a:p>
          <a:p>
            <a:endParaRPr lang="en-US" dirty="0"/>
          </a:p>
          <a:p>
            <a:endParaRPr lang="en-US" dirty="0"/>
          </a:p>
        </p:txBody>
      </p:sp>
      <p:sp>
        <p:nvSpPr>
          <p:cNvPr id="4" name="Date Placeholder 3">
            <a:extLst>
              <a:ext uri="{FF2B5EF4-FFF2-40B4-BE49-F238E27FC236}">
                <a16:creationId xmlns:a16="http://schemas.microsoft.com/office/drawing/2014/main" id="{38B69CF5-2237-A74B-83EE-F4ABCB193704}"/>
              </a:ext>
            </a:extLst>
          </p:cNvPr>
          <p:cNvSpPr>
            <a:spLocks noGrp="1"/>
          </p:cNvSpPr>
          <p:nvPr>
            <p:ph type="dt" sz="half" idx="10"/>
          </p:nvPr>
        </p:nvSpPr>
        <p:spPr/>
        <p:txBody>
          <a:bodyPr/>
          <a:lstStyle/>
          <a:p>
            <a:fld id="{AF58868E-7F57-F94F-A26F-805AC1ACAD05}" type="datetime1">
              <a:rPr lang="en-US" smtClean="0"/>
              <a:t>5/8/18</a:t>
            </a:fld>
            <a:endParaRPr lang="en-US"/>
          </a:p>
        </p:txBody>
      </p:sp>
      <p:sp>
        <p:nvSpPr>
          <p:cNvPr id="5" name="Footer Placeholder 4">
            <a:extLst>
              <a:ext uri="{FF2B5EF4-FFF2-40B4-BE49-F238E27FC236}">
                <a16:creationId xmlns:a16="http://schemas.microsoft.com/office/drawing/2014/main" id="{86141863-239D-844F-ABEB-E778FC2162D2}"/>
              </a:ext>
            </a:extLst>
          </p:cNvPr>
          <p:cNvSpPr>
            <a:spLocks noGrp="1"/>
          </p:cNvSpPr>
          <p:nvPr>
            <p:ph type="ftr" sz="quarter" idx="11"/>
          </p:nvPr>
        </p:nvSpPr>
        <p:spPr/>
        <p:txBody>
          <a:bodyPr/>
          <a:lstStyle/>
          <a:p>
            <a:r>
              <a:rPr lang="en-US"/>
              <a:t>Oeshwik Ahmed, Faculty of HRM, Northern University</a:t>
            </a:r>
          </a:p>
        </p:txBody>
      </p:sp>
      <p:sp>
        <p:nvSpPr>
          <p:cNvPr id="6" name="Slide Number Placeholder 5">
            <a:extLst>
              <a:ext uri="{FF2B5EF4-FFF2-40B4-BE49-F238E27FC236}">
                <a16:creationId xmlns:a16="http://schemas.microsoft.com/office/drawing/2014/main" id="{B4AB87BF-D1D6-FB46-99AF-E22F7B018702}"/>
              </a:ext>
            </a:extLst>
          </p:cNvPr>
          <p:cNvSpPr>
            <a:spLocks noGrp="1"/>
          </p:cNvSpPr>
          <p:nvPr>
            <p:ph type="sldNum" sz="quarter" idx="12"/>
          </p:nvPr>
        </p:nvSpPr>
        <p:spPr/>
        <p:txBody>
          <a:bodyPr/>
          <a:lstStyle/>
          <a:p>
            <a:fld id="{7124270C-EF92-FE41-9559-09A4E7B63B90}" type="slidenum">
              <a:rPr lang="en-US" smtClean="0"/>
              <a:t>3</a:t>
            </a:fld>
            <a:endParaRPr lang="en-US"/>
          </a:p>
        </p:txBody>
      </p:sp>
    </p:spTree>
    <p:extLst>
      <p:ext uri="{BB962C8B-B14F-4D97-AF65-F5344CB8AC3E}">
        <p14:creationId xmlns:p14="http://schemas.microsoft.com/office/powerpoint/2010/main" val="10507604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64C80-DEEC-9041-8276-12471FB17F1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151627D-BF40-2946-8384-422C878D5C40}"/>
              </a:ext>
            </a:extLst>
          </p:cNvPr>
          <p:cNvSpPr>
            <a:spLocks noGrp="1"/>
          </p:cNvSpPr>
          <p:nvPr>
            <p:ph idx="1"/>
          </p:nvPr>
        </p:nvSpPr>
        <p:spPr>
          <a:xfrm>
            <a:off x="606657" y="2358321"/>
            <a:ext cx="11037046" cy="4338315"/>
          </a:xfrm>
        </p:spPr>
        <p:txBody>
          <a:bodyPr>
            <a:normAutofit fontScale="92500" lnSpcReduction="20000"/>
          </a:bodyPr>
          <a:lstStyle/>
          <a:p>
            <a:r>
              <a:rPr lang="en-US" dirty="0"/>
              <a:t>Some managers or employees work on the premise that conflicts should not actually occur, because if differences come up, the hierarchy should resolve them. </a:t>
            </a:r>
          </a:p>
          <a:p>
            <a:r>
              <a:rPr lang="en-US" dirty="0"/>
              <a:t>At the same time, the hierarchical system continuously produces tensions and conflicts, as it simultaneously facilitates cooperation as well as competition. </a:t>
            </a:r>
          </a:p>
          <a:p>
            <a:r>
              <a:rPr lang="en-US" dirty="0"/>
              <a:t>Employees must work together to carry out joint tasks, but often have a relationship based on rivalry due to resource shortages, status envy and pursuit of their own advancement </a:t>
            </a:r>
          </a:p>
          <a:p>
            <a:endParaRPr lang="en-US" dirty="0"/>
          </a:p>
        </p:txBody>
      </p:sp>
      <p:sp>
        <p:nvSpPr>
          <p:cNvPr id="4" name="Date Placeholder 3">
            <a:extLst>
              <a:ext uri="{FF2B5EF4-FFF2-40B4-BE49-F238E27FC236}">
                <a16:creationId xmlns:a16="http://schemas.microsoft.com/office/drawing/2014/main" id="{38B69CF5-2237-A74B-83EE-F4ABCB193704}"/>
              </a:ext>
            </a:extLst>
          </p:cNvPr>
          <p:cNvSpPr>
            <a:spLocks noGrp="1"/>
          </p:cNvSpPr>
          <p:nvPr>
            <p:ph type="dt" sz="half" idx="10"/>
          </p:nvPr>
        </p:nvSpPr>
        <p:spPr/>
        <p:txBody>
          <a:bodyPr/>
          <a:lstStyle/>
          <a:p>
            <a:fld id="{AF58868E-7F57-F94F-A26F-805AC1ACAD05}" type="datetime1">
              <a:rPr lang="en-US" smtClean="0"/>
              <a:t>5/8/18</a:t>
            </a:fld>
            <a:endParaRPr lang="en-US"/>
          </a:p>
        </p:txBody>
      </p:sp>
      <p:sp>
        <p:nvSpPr>
          <p:cNvPr id="5" name="Footer Placeholder 4">
            <a:extLst>
              <a:ext uri="{FF2B5EF4-FFF2-40B4-BE49-F238E27FC236}">
                <a16:creationId xmlns:a16="http://schemas.microsoft.com/office/drawing/2014/main" id="{86141863-239D-844F-ABEB-E778FC2162D2}"/>
              </a:ext>
            </a:extLst>
          </p:cNvPr>
          <p:cNvSpPr>
            <a:spLocks noGrp="1"/>
          </p:cNvSpPr>
          <p:nvPr>
            <p:ph type="ftr" sz="quarter" idx="11"/>
          </p:nvPr>
        </p:nvSpPr>
        <p:spPr/>
        <p:txBody>
          <a:bodyPr/>
          <a:lstStyle/>
          <a:p>
            <a:r>
              <a:rPr lang="en-US"/>
              <a:t>Oeshwik Ahmed, Faculty of HRM, Northern University</a:t>
            </a:r>
          </a:p>
        </p:txBody>
      </p:sp>
      <p:sp>
        <p:nvSpPr>
          <p:cNvPr id="6" name="Slide Number Placeholder 5">
            <a:extLst>
              <a:ext uri="{FF2B5EF4-FFF2-40B4-BE49-F238E27FC236}">
                <a16:creationId xmlns:a16="http://schemas.microsoft.com/office/drawing/2014/main" id="{B4AB87BF-D1D6-FB46-99AF-E22F7B018702}"/>
              </a:ext>
            </a:extLst>
          </p:cNvPr>
          <p:cNvSpPr>
            <a:spLocks noGrp="1"/>
          </p:cNvSpPr>
          <p:nvPr>
            <p:ph type="sldNum" sz="quarter" idx="12"/>
          </p:nvPr>
        </p:nvSpPr>
        <p:spPr/>
        <p:txBody>
          <a:bodyPr/>
          <a:lstStyle/>
          <a:p>
            <a:fld id="{7124270C-EF92-FE41-9559-09A4E7B63B90}" type="slidenum">
              <a:rPr lang="en-US" smtClean="0"/>
              <a:t>30</a:t>
            </a:fld>
            <a:endParaRPr lang="en-US"/>
          </a:p>
        </p:txBody>
      </p:sp>
    </p:spTree>
    <p:extLst>
      <p:ext uri="{BB962C8B-B14F-4D97-AF65-F5344CB8AC3E}">
        <p14:creationId xmlns:p14="http://schemas.microsoft.com/office/powerpoint/2010/main" val="26653925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64C80-DEEC-9041-8276-12471FB17F1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151627D-BF40-2946-8384-422C878D5C40}"/>
              </a:ext>
            </a:extLst>
          </p:cNvPr>
          <p:cNvSpPr>
            <a:spLocks noGrp="1"/>
          </p:cNvSpPr>
          <p:nvPr>
            <p:ph idx="1"/>
          </p:nvPr>
        </p:nvSpPr>
        <p:spPr>
          <a:xfrm>
            <a:off x="1154954" y="2603500"/>
            <a:ext cx="10200618" cy="3416300"/>
          </a:xfrm>
        </p:spPr>
        <p:txBody>
          <a:bodyPr>
            <a:normAutofit fontScale="92500" lnSpcReduction="10000"/>
          </a:bodyPr>
          <a:lstStyle/>
          <a:p>
            <a:r>
              <a:rPr lang="en-US" dirty="0"/>
              <a:t>As there are more positions on the lower rungs of the ladder than higher up, competition for the higher-ranking positions is intense. </a:t>
            </a:r>
          </a:p>
          <a:p>
            <a:r>
              <a:rPr lang="en-US" dirty="0"/>
              <a:t>Various individuals and groups in the hierarchy have the function of exercising authority and influence over others, which assures a type of competition somewhat beneficial to </a:t>
            </a:r>
            <a:r>
              <a:rPr lang="en-US" dirty="0" err="1"/>
              <a:t>organisational</a:t>
            </a:r>
            <a:r>
              <a:rPr lang="en-US" dirty="0"/>
              <a:t> policy </a:t>
            </a:r>
          </a:p>
          <a:p>
            <a:endParaRPr lang="en-US" dirty="0"/>
          </a:p>
          <a:p>
            <a:endParaRPr lang="en-US" dirty="0"/>
          </a:p>
        </p:txBody>
      </p:sp>
      <p:sp>
        <p:nvSpPr>
          <p:cNvPr id="4" name="Date Placeholder 3">
            <a:extLst>
              <a:ext uri="{FF2B5EF4-FFF2-40B4-BE49-F238E27FC236}">
                <a16:creationId xmlns:a16="http://schemas.microsoft.com/office/drawing/2014/main" id="{38B69CF5-2237-A74B-83EE-F4ABCB193704}"/>
              </a:ext>
            </a:extLst>
          </p:cNvPr>
          <p:cNvSpPr>
            <a:spLocks noGrp="1"/>
          </p:cNvSpPr>
          <p:nvPr>
            <p:ph type="dt" sz="half" idx="10"/>
          </p:nvPr>
        </p:nvSpPr>
        <p:spPr/>
        <p:txBody>
          <a:bodyPr/>
          <a:lstStyle/>
          <a:p>
            <a:fld id="{AF58868E-7F57-F94F-A26F-805AC1ACAD05}" type="datetime1">
              <a:rPr lang="en-US" smtClean="0"/>
              <a:t>5/8/18</a:t>
            </a:fld>
            <a:endParaRPr lang="en-US"/>
          </a:p>
        </p:txBody>
      </p:sp>
      <p:sp>
        <p:nvSpPr>
          <p:cNvPr id="5" name="Footer Placeholder 4">
            <a:extLst>
              <a:ext uri="{FF2B5EF4-FFF2-40B4-BE49-F238E27FC236}">
                <a16:creationId xmlns:a16="http://schemas.microsoft.com/office/drawing/2014/main" id="{86141863-239D-844F-ABEB-E778FC2162D2}"/>
              </a:ext>
            </a:extLst>
          </p:cNvPr>
          <p:cNvSpPr>
            <a:spLocks noGrp="1"/>
          </p:cNvSpPr>
          <p:nvPr>
            <p:ph type="ftr" sz="quarter" idx="11"/>
          </p:nvPr>
        </p:nvSpPr>
        <p:spPr/>
        <p:txBody>
          <a:bodyPr/>
          <a:lstStyle/>
          <a:p>
            <a:r>
              <a:rPr lang="en-US"/>
              <a:t>Oeshwik Ahmed, Faculty of HRM, Northern University</a:t>
            </a:r>
          </a:p>
        </p:txBody>
      </p:sp>
      <p:sp>
        <p:nvSpPr>
          <p:cNvPr id="6" name="Slide Number Placeholder 5">
            <a:extLst>
              <a:ext uri="{FF2B5EF4-FFF2-40B4-BE49-F238E27FC236}">
                <a16:creationId xmlns:a16="http://schemas.microsoft.com/office/drawing/2014/main" id="{B4AB87BF-D1D6-FB46-99AF-E22F7B018702}"/>
              </a:ext>
            </a:extLst>
          </p:cNvPr>
          <p:cNvSpPr>
            <a:spLocks noGrp="1"/>
          </p:cNvSpPr>
          <p:nvPr>
            <p:ph type="sldNum" sz="quarter" idx="12"/>
          </p:nvPr>
        </p:nvSpPr>
        <p:spPr/>
        <p:txBody>
          <a:bodyPr/>
          <a:lstStyle/>
          <a:p>
            <a:fld id="{7124270C-EF92-FE41-9559-09A4E7B63B90}" type="slidenum">
              <a:rPr lang="en-US" smtClean="0"/>
              <a:t>31</a:t>
            </a:fld>
            <a:endParaRPr lang="en-US"/>
          </a:p>
        </p:txBody>
      </p:sp>
    </p:spTree>
    <p:extLst>
      <p:ext uri="{BB962C8B-B14F-4D97-AF65-F5344CB8AC3E}">
        <p14:creationId xmlns:p14="http://schemas.microsoft.com/office/powerpoint/2010/main" val="194776805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64C80-DEEC-9041-8276-12471FB17F1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151627D-BF40-2946-8384-422C878D5C40}"/>
              </a:ext>
            </a:extLst>
          </p:cNvPr>
          <p:cNvSpPr>
            <a:spLocks noGrp="1"/>
          </p:cNvSpPr>
          <p:nvPr>
            <p:ph idx="1"/>
          </p:nvPr>
        </p:nvSpPr>
        <p:spPr/>
        <p:txBody>
          <a:bodyPr/>
          <a:lstStyle/>
          <a:p>
            <a:r>
              <a:rPr lang="en-US" dirty="0"/>
              <a:t>The hierarchy facilitates cooperation as well as competition. These paradoxical requirements generate a lot of tension and are addressed by the hierarchy by the deployment of power.</a:t>
            </a:r>
          </a:p>
          <a:p>
            <a:endParaRPr lang="en-US" dirty="0"/>
          </a:p>
        </p:txBody>
      </p:sp>
      <p:sp>
        <p:nvSpPr>
          <p:cNvPr id="4" name="Date Placeholder 3">
            <a:extLst>
              <a:ext uri="{FF2B5EF4-FFF2-40B4-BE49-F238E27FC236}">
                <a16:creationId xmlns:a16="http://schemas.microsoft.com/office/drawing/2014/main" id="{38B69CF5-2237-A74B-83EE-F4ABCB193704}"/>
              </a:ext>
            </a:extLst>
          </p:cNvPr>
          <p:cNvSpPr>
            <a:spLocks noGrp="1"/>
          </p:cNvSpPr>
          <p:nvPr>
            <p:ph type="dt" sz="half" idx="10"/>
          </p:nvPr>
        </p:nvSpPr>
        <p:spPr/>
        <p:txBody>
          <a:bodyPr/>
          <a:lstStyle/>
          <a:p>
            <a:fld id="{AF58868E-7F57-F94F-A26F-805AC1ACAD05}" type="datetime1">
              <a:rPr lang="en-US" smtClean="0"/>
              <a:t>5/8/18</a:t>
            </a:fld>
            <a:endParaRPr lang="en-US"/>
          </a:p>
        </p:txBody>
      </p:sp>
      <p:sp>
        <p:nvSpPr>
          <p:cNvPr id="5" name="Footer Placeholder 4">
            <a:extLst>
              <a:ext uri="{FF2B5EF4-FFF2-40B4-BE49-F238E27FC236}">
                <a16:creationId xmlns:a16="http://schemas.microsoft.com/office/drawing/2014/main" id="{86141863-239D-844F-ABEB-E778FC2162D2}"/>
              </a:ext>
            </a:extLst>
          </p:cNvPr>
          <p:cNvSpPr>
            <a:spLocks noGrp="1"/>
          </p:cNvSpPr>
          <p:nvPr>
            <p:ph type="ftr" sz="quarter" idx="11"/>
          </p:nvPr>
        </p:nvSpPr>
        <p:spPr/>
        <p:txBody>
          <a:bodyPr/>
          <a:lstStyle/>
          <a:p>
            <a:r>
              <a:rPr lang="en-US"/>
              <a:t>Oeshwik Ahmed, Faculty of HRM, Northern University</a:t>
            </a:r>
          </a:p>
        </p:txBody>
      </p:sp>
      <p:sp>
        <p:nvSpPr>
          <p:cNvPr id="6" name="Slide Number Placeholder 5">
            <a:extLst>
              <a:ext uri="{FF2B5EF4-FFF2-40B4-BE49-F238E27FC236}">
                <a16:creationId xmlns:a16="http://schemas.microsoft.com/office/drawing/2014/main" id="{B4AB87BF-D1D6-FB46-99AF-E22F7B018702}"/>
              </a:ext>
            </a:extLst>
          </p:cNvPr>
          <p:cNvSpPr>
            <a:spLocks noGrp="1"/>
          </p:cNvSpPr>
          <p:nvPr>
            <p:ph type="sldNum" sz="quarter" idx="12"/>
          </p:nvPr>
        </p:nvSpPr>
        <p:spPr/>
        <p:txBody>
          <a:bodyPr/>
          <a:lstStyle/>
          <a:p>
            <a:fld id="{7124270C-EF92-FE41-9559-09A4E7B63B90}" type="slidenum">
              <a:rPr lang="en-US" smtClean="0"/>
              <a:t>32</a:t>
            </a:fld>
            <a:endParaRPr lang="en-US"/>
          </a:p>
        </p:txBody>
      </p:sp>
    </p:spTree>
    <p:extLst>
      <p:ext uri="{BB962C8B-B14F-4D97-AF65-F5344CB8AC3E}">
        <p14:creationId xmlns:p14="http://schemas.microsoft.com/office/powerpoint/2010/main" val="371103225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64C80-DEEC-9041-8276-12471FB17F1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151627D-BF40-2946-8384-422C878D5C40}"/>
              </a:ext>
            </a:extLst>
          </p:cNvPr>
          <p:cNvSpPr>
            <a:spLocks noGrp="1"/>
          </p:cNvSpPr>
          <p:nvPr>
            <p:ph idx="1"/>
          </p:nvPr>
        </p:nvSpPr>
        <p:spPr>
          <a:xfrm>
            <a:off x="561110" y="2603500"/>
            <a:ext cx="11304825" cy="3416300"/>
          </a:xfrm>
        </p:spPr>
        <p:txBody>
          <a:bodyPr/>
          <a:lstStyle/>
          <a:p>
            <a:r>
              <a:rPr lang="en-US" dirty="0"/>
              <a:t>Power is the possibility to shape circumstances. Politics is the creation of that which concerns us all. Everyday politics are also a necessity in </a:t>
            </a:r>
            <a:r>
              <a:rPr lang="en-US" dirty="0" err="1"/>
              <a:t>organisations</a:t>
            </a:r>
            <a:r>
              <a:rPr lang="en-US" dirty="0"/>
              <a:t>. Order does not simply exist, it must be perpetually (re) produced which requires power. </a:t>
            </a:r>
          </a:p>
          <a:p>
            <a:endParaRPr lang="en-US" dirty="0"/>
          </a:p>
        </p:txBody>
      </p:sp>
      <p:sp>
        <p:nvSpPr>
          <p:cNvPr id="4" name="Date Placeholder 3">
            <a:extLst>
              <a:ext uri="{FF2B5EF4-FFF2-40B4-BE49-F238E27FC236}">
                <a16:creationId xmlns:a16="http://schemas.microsoft.com/office/drawing/2014/main" id="{38B69CF5-2237-A74B-83EE-F4ABCB193704}"/>
              </a:ext>
            </a:extLst>
          </p:cNvPr>
          <p:cNvSpPr>
            <a:spLocks noGrp="1"/>
          </p:cNvSpPr>
          <p:nvPr>
            <p:ph type="dt" sz="half" idx="10"/>
          </p:nvPr>
        </p:nvSpPr>
        <p:spPr/>
        <p:txBody>
          <a:bodyPr/>
          <a:lstStyle/>
          <a:p>
            <a:fld id="{AF58868E-7F57-F94F-A26F-805AC1ACAD05}" type="datetime1">
              <a:rPr lang="en-US" smtClean="0"/>
              <a:t>5/8/18</a:t>
            </a:fld>
            <a:endParaRPr lang="en-US"/>
          </a:p>
        </p:txBody>
      </p:sp>
      <p:sp>
        <p:nvSpPr>
          <p:cNvPr id="5" name="Footer Placeholder 4">
            <a:extLst>
              <a:ext uri="{FF2B5EF4-FFF2-40B4-BE49-F238E27FC236}">
                <a16:creationId xmlns:a16="http://schemas.microsoft.com/office/drawing/2014/main" id="{86141863-239D-844F-ABEB-E778FC2162D2}"/>
              </a:ext>
            </a:extLst>
          </p:cNvPr>
          <p:cNvSpPr>
            <a:spLocks noGrp="1"/>
          </p:cNvSpPr>
          <p:nvPr>
            <p:ph type="ftr" sz="quarter" idx="11"/>
          </p:nvPr>
        </p:nvSpPr>
        <p:spPr/>
        <p:txBody>
          <a:bodyPr/>
          <a:lstStyle/>
          <a:p>
            <a:r>
              <a:rPr lang="en-US"/>
              <a:t>Oeshwik Ahmed, Faculty of HRM, Northern University</a:t>
            </a:r>
          </a:p>
        </p:txBody>
      </p:sp>
      <p:sp>
        <p:nvSpPr>
          <p:cNvPr id="6" name="Slide Number Placeholder 5">
            <a:extLst>
              <a:ext uri="{FF2B5EF4-FFF2-40B4-BE49-F238E27FC236}">
                <a16:creationId xmlns:a16="http://schemas.microsoft.com/office/drawing/2014/main" id="{B4AB87BF-D1D6-FB46-99AF-E22F7B018702}"/>
              </a:ext>
            </a:extLst>
          </p:cNvPr>
          <p:cNvSpPr>
            <a:spLocks noGrp="1"/>
          </p:cNvSpPr>
          <p:nvPr>
            <p:ph type="sldNum" sz="quarter" idx="12"/>
          </p:nvPr>
        </p:nvSpPr>
        <p:spPr/>
        <p:txBody>
          <a:bodyPr/>
          <a:lstStyle/>
          <a:p>
            <a:fld id="{7124270C-EF92-FE41-9559-09A4E7B63B90}" type="slidenum">
              <a:rPr lang="en-US" smtClean="0"/>
              <a:t>33</a:t>
            </a:fld>
            <a:endParaRPr lang="en-US"/>
          </a:p>
        </p:txBody>
      </p:sp>
    </p:spTree>
    <p:extLst>
      <p:ext uri="{BB962C8B-B14F-4D97-AF65-F5344CB8AC3E}">
        <p14:creationId xmlns:p14="http://schemas.microsoft.com/office/powerpoint/2010/main" val="13996149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64C80-DEEC-9041-8276-12471FB17F1E}"/>
              </a:ext>
            </a:extLst>
          </p:cNvPr>
          <p:cNvSpPr>
            <a:spLocks noGrp="1"/>
          </p:cNvSpPr>
          <p:nvPr>
            <p:ph type="title"/>
          </p:nvPr>
        </p:nvSpPr>
        <p:spPr/>
        <p:txBody>
          <a:bodyPr/>
          <a:lstStyle/>
          <a:p>
            <a:r>
              <a:rPr lang="en-US" dirty="0"/>
              <a:t>The Development of Polarity Between Capital and </a:t>
            </a:r>
            <a:r>
              <a:rPr lang="en-US" dirty="0" err="1"/>
              <a:t>Labour</a:t>
            </a:r>
            <a:r>
              <a:rPr lang="en-US" dirty="0"/>
              <a:t> </a:t>
            </a:r>
            <a:br>
              <a:rPr lang="en-US" dirty="0"/>
            </a:br>
            <a:endParaRPr lang="en-US" dirty="0"/>
          </a:p>
        </p:txBody>
      </p:sp>
      <p:sp>
        <p:nvSpPr>
          <p:cNvPr id="3" name="Content Placeholder 2">
            <a:extLst>
              <a:ext uri="{FF2B5EF4-FFF2-40B4-BE49-F238E27FC236}">
                <a16:creationId xmlns:a16="http://schemas.microsoft.com/office/drawing/2014/main" id="{E151627D-BF40-2946-8384-422C878D5C40}"/>
              </a:ext>
            </a:extLst>
          </p:cNvPr>
          <p:cNvSpPr>
            <a:spLocks noGrp="1"/>
          </p:cNvSpPr>
          <p:nvPr>
            <p:ph idx="1"/>
          </p:nvPr>
        </p:nvSpPr>
        <p:spPr>
          <a:xfrm>
            <a:off x="1154954" y="2603500"/>
            <a:ext cx="10488749" cy="3416300"/>
          </a:xfrm>
        </p:spPr>
        <p:txBody>
          <a:bodyPr/>
          <a:lstStyle/>
          <a:p>
            <a:r>
              <a:rPr lang="en-US" dirty="0"/>
              <a:t>It was established that strong economic, political and cultural disparities can be elementary causes of conflicts </a:t>
            </a:r>
          </a:p>
          <a:p>
            <a:r>
              <a:rPr lang="en-US" dirty="0"/>
              <a:t>They generated </a:t>
            </a:r>
            <a:r>
              <a:rPr lang="en-US" dirty="0" err="1"/>
              <a:t>competi</a:t>
            </a:r>
            <a:r>
              <a:rPr lang="en-US" dirty="0"/>
              <a:t>- </a:t>
            </a:r>
            <a:r>
              <a:rPr lang="en-US" dirty="0" err="1"/>
              <a:t>tive</a:t>
            </a:r>
            <a:r>
              <a:rPr lang="en-US" dirty="0"/>
              <a:t> conflicts, which were frequently reflected in struggles for distribution </a:t>
            </a:r>
          </a:p>
          <a:p>
            <a:endParaRPr lang="en-US" dirty="0"/>
          </a:p>
        </p:txBody>
      </p:sp>
      <p:sp>
        <p:nvSpPr>
          <p:cNvPr id="4" name="Date Placeholder 3">
            <a:extLst>
              <a:ext uri="{FF2B5EF4-FFF2-40B4-BE49-F238E27FC236}">
                <a16:creationId xmlns:a16="http://schemas.microsoft.com/office/drawing/2014/main" id="{38B69CF5-2237-A74B-83EE-F4ABCB193704}"/>
              </a:ext>
            </a:extLst>
          </p:cNvPr>
          <p:cNvSpPr>
            <a:spLocks noGrp="1"/>
          </p:cNvSpPr>
          <p:nvPr>
            <p:ph type="dt" sz="half" idx="10"/>
          </p:nvPr>
        </p:nvSpPr>
        <p:spPr/>
        <p:txBody>
          <a:bodyPr/>
          <a:lstStyle/>
          <a:p>
            <a:fld id="{AF58868E-7F57-F94F-A26F-805AC1ACAD05}" type="datetime1">
              <a:rPr lang="en-US" smtClean="0"/>
              <a:t>5/8/18</a:t>
            </a:fld>
            <a:endParaRPr lang="en-US"/>
          </a:p>
        </p:txBody>
      </p:sp>
      <p:sp>
        <p:nvSpPr>
          <p:cNvPr id="5" name="Footer Placeholder 4">
            <a:extLst>
              <a:ext uri="{FF2B5EF4-FFF2-40B4-BE49-F238E27FC236}">
                <a16:creationId xmlns:a16="http://schemas.microsoft.com/office/drawing/2014/main" id="{86141863-239D-844F-ABEB-E778FC2162D2}"/>
              </a:ext>
            </a:extLst>
          </p:cNvPr>
          <p:cNvSpPr>
            <a:spLocks noGrp="1"/>
          </p:cNvSpPr>
          <p:nvPr>
            <p:ph type="ftr" sz="quarter" idx="11"/>
          </p:nvPr>
        </p:nvSpPr>
        <p:spPr/>
        <p:txBody>
          <a:bodyPr/>
          <a:lstStyle/>
          <a:p>
            <a:r>
              <a:rPr lang="en-US"/>
              <a:t>Oeshwik Ahmed, Faculty of HRM, Northern University</a:t>
            </a:r>
          </a:p>
        </p:txBody>
      </p:sp>
      <p:sp>
        <p:nvSpPr>
          <p:cNvPr id="6" name="Slide Number Placeholder 5">
            <a:extLst>
              <a:ext uri="{FF2B5EF4-FFF2-40B4-BE49-F238E27FC236}">
                <a16:creationId xmlns:a16="http://schemas.microsoft.com/office/drawing/2014/main" id="{B4AB87BF-D1D6-FB46-99AF-E22F7B018702}"/>
              </a:ext>
            </a:extLst>
          </p:cNvPr>
          <p:cNvSpPr>
            <a:spLocks noGrp="1"/>
          </p:cNvSpPr>
          <p:nvPr>
            <p:ph type="sldNum" sz="quarter" idx="12"/>
          </p:nvPr>
        </p:nvSpPr>
        <p:spPr/>
        <p:txBody>
          <a:bodyPr/>
          <a:lstStyle/>
          <a:p>
            <a:fld id="{7124270C-EF92-FE41-9559-09A4E7B63B90}" type="slidenum">
              <a:rPr lang="en-US" smtClean="0"/>
              <a:t>4</a:t>
            </a:fld>
            <a:endParaRPr lang="en-US"/>
          </a:p>
        </p:txBody>
      </p:sp>
    </p:spTree>
    <p:extLst>
      <p:ext uri="{BB962C8B-B14F-4D97-AF65-F5344CB8AC3E}">
        <p14:creationId xmlns:p14="http://schemas.microsoft.com/office/powerpoint/2010/main" val="4614625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64C80-DEEC-9041-8276-12471FB17F1E}"/>
              </a:ext>
            </a:extLst>
          </p:cNvPr>
          <p:cNvSpPr>
            <a:spLocks noGrp="1"/>
          </p:cNvSpPr>
          <p:nvPr>
            <p:ph type="title"/>
          </p:nvPr>
        </p:nvSpPr>
        <p:spPr/>
        <p:txBody>
          <a:bodyPr/>
          <a:lstStyle/>
          <a:p>
            <a:r>
              <a:rPr lang="en-US" dirty="0"/>
              <a:t>According to the theory of Karl Marx-</a:t>
            </a:r>
          </a:p>
        </p:txBody>
      </p:sp>
      <p:sp>
        <p:nvSpPr>
          <p:cNvPr id="3" name="Content Placeholder 2">
            <a:extLst>
              <a:ext uri="{FF2B5EF4-FFF2-40B4-BE49-F238E27FC236}">
                <a16:creationId xmlns:a16="http://schemas.microsoft.com/office/drawing/2014/main" id="{E151627D-BF40-2946-8384-422C878D5C40}"/>
              </a:ext>
            </a:extLst>
          </p:cNvPr>
          <p:cNvSpPr>
            <a:spLocks noGrp="1"/>
          </p:cNvSpPr>
          <p:nvPr>
            <p:ph idx="1"/>
          </p:nvPr>
        </p:nvSpPr>
        <p:spPr>
          <a:xfrm>
            <a:off x="561110" y="2381693"/>
            <a:ext cx="11082593" cy="4010145"/>
          </a:xfrm>
        </p:spPr>
        <p:txBody>
          <a:bodyPr>
            <a:normAutofit fontScale="92500" lnSpcReduction="10000"/>
          </a:bodyPr>
          <a:lstStyle/>
          <a:p>
            <a:r>
              <a:rPr lang="en-US" dirty="0"/>
              <a:t>Value creation produces a conflict of interests between the so-called capitalists and the workforce, namely because the use-value (the value that can be created by the employment of manpower) of work exceeds the exchange value, which must be paid in the form of wages. </a:t>
            </a:r>
          </a:p>
          <a:p>
            <a:r>
              <a:rPr lang="en-US" dirty="0"/>
              <a:t>Consequently, the pursuit of profit compels the capitalist to reduce wages, which inevitably brings him into conflict with the newly-emerged working class </a:t>
            </a:r>
          </a:p>
          <a:p>
            <a:endParaRPr lang="en-US" dirty="0"/>
          </a:p>
        </p:txBody>
      </p:sp>
      <p:sp>
        <p:nvSpPr>
          <p:cNvPr id="4" name="Date Placeholder 3">
            <a:extLst>
              <a:ext uri="{FF2B5EF4-FFF2-40B4-BE49-F238E27FC236}">
                <a16:creationId xmlns:a16="http://schemas.microsoft.com/office/drawing/2014/main" id="{38B69CF5-2237-A74B-83EE-F4ABCB193704}"/>
              </a:ext>
            </a:extLst>
          </p:cNvPr>
          <p:cNvSpPr>
            <a:spLocks noGrp="1"/>
          </p:cNvSpPr>
          <p:nvPr>
            <p:ph type="dt" sz="half" idx="10"/>
          </p:nvPr>
        </p:nvSpPr>
        <p:spPr/>
        <p:txBody>
          <a:bodyPr/>
          <a:lstStyle/>
          <a:p>
            <a:fld id="{AF58868E-7F57-F94F-A26F-805AC1ACAD05}" type="datetime1">
              <a:rPr lang="en-US" smtClean="0"/>
              <a:t>5/8/18</a:t>
            </a:fld>
            <a:endParaRPr lang="en-US"/>
          </a:p>
        </p:txBody>
      </p:sp>
      <p:sp>
        <p:nvSpPr>
          <p:cNvPr id="5" name="Footer Placeholder 4">
            <a:extLst>
              <a:ext uri="{FF2B5EF4-FFF2-40B4-BE49-F238E27FC236}">
                <a16:creationId xmlns:a16="http://schemas.microsoft.com/office/drawing/2014/main" id="{86141863-239D-844F-ABEB-E778FC2162D2}"/>
              </a:ext>
            </a:extLst>
          </p:cNvPr>
          <p:cNvSpPr>
            <a:spLocks noGrp="1"/>
          </p:cNvSpPr>
          <p:nvPr>
            <p:ph type="ftr" sz="quarter" idx="11"/>
          </p:nvPr>
        </p:nvSpPr>
        <p:spPr/>
        <p:txBody>
          <a:bodyPr/>
          <a:lstStyle/>
          <a:p>
            <a:r>
              <a:rPr lang="en-US"/>
              <a:t>Oeshwik Ahmed, Faculty of HRM, Northern University</a:t>
            </a:r>
          </a:p>
        </p:txBody>
      </p:sp>
      <p:sp>
        <p:nvSpPr>
          <p:cNvPr id="6" name="Slide Number Placeholder 5">
            <a:extLst>
              <a:ext uri="{FF2B5EF4-FFF2-40B4-BE49-F238E27FC236}">
                <a16:creationId xmlns:a16="http://schemas.microsoft.com/office/drawing/2014/main" id="{B4AB87BF-D1D6-FB46-99AF-E22F7B018702}"/>
              </a:ext>
            </a:extLst>
          </p:cNvPr>
          <p:cNvSpPr>
            <a:spLocks noGrp="1"/>
          </p:cNvSpPr>
          <p:nvPr>
            <p:ph type="sldNum" sz="quarter" idx="12"/>
          </p:nvPr>
        </p:nvSpPr>
        <p:spPr/>
        <p:txBody>
          <a:bodyPr/>
          <a:lstStyle/>
          <a:p>
            <a:fld id="{7124270C-EF92-FE41-9559-09A4E7B63B90}" type="slidenum">
              <a:rPr lang="en-US" smtClean="0"/>
              <a:t>5</a:t>
            </a:fld>
            <a:endParaRPr lang="en-US"/>
          </a:p>
        </p:txBody>
      </p:sp>
    </p:spTree>
    <p:extLst>
      <p:ext uri="{BB962C8B-B14F-4D97-AF65-F5344CB8AC3E}">
        <p14:creationId xmlns:p14="http://schemas.microsoft.com/office/powerpoint/2010/main" val="8078029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64C80-DEEC-9041-8276-12471FB17F1E}"/>
              </a:ext>
            </a:extLst>
          </p:cNvPr>
          <p:cNvSpPr>
            <a:spLocks noGrp="1"/>
          </p:cNvSpPr>
          <p:nvPr>
            <p:ph type="title"/>
          </p:nvPr>
        </p:nvSpPr>
        <p:spPr/>
        <p:txBody>
          <a:bodyPr/>
          <a:lstStyle/>
          <a:p>
            <a:r>
              <a:rPr lang="en-US" dirty="0"/>
              <a:t>As capitalism grew-</a:t>
            </a:r>
          </a:p>
        </p:txBody>
      </p:sp>
      <p:sp>
        <p:nvSpPr>
          <p:cNvPr id="3" name="Content Placeholder 2">
            <a:extLst>
              <a:ext uri="{FF2B5EF4-FFF2-40B4-BE49-F238E27FC236}">
                <a16:creationId xmlns:a16="http://schemas.microsoft.com/office/drawing/2014/main" id="{E151627D-BF40-2946-8384-422C878D5C40}"/>
              </a:ext>
            </a:extLst>
          </p:cNvPr>
          <p:cNvSpPr>
            <a:spLocks noGrp="1"/>
          </p:cNvSpPr>
          <p:nvPr>
            <p:ph idx="1"/>
          </p:nvPr>
        </p:nvSpPr>
        <p:spPr>
          <a:xfrm>
            <a:off x="561110" y="2314353"/>
            <a:ext cx="10899423" cy="4229884"/>
          </a:xfrm>
        </p:spPr>
        <p:txBody>
          <a:bodyPr>
            <a:normAutofit fontScale="85000" lnSpcReduction="20000"/>
          </a:bodyPr>
          <a:lstStyle/>
          <a:p>
            <a:r>
              <a:rPr lang="en-US" dirty="0"/>
              <a:t>workers’ parties came into existence in most countries. The main demands of the workers were the same in almost every country: </a:t>
            </a:r>
          </a:p>
          <a:p>
            <a:r>
              <a:rPr lang="en-US" dirty="0"/>
              <a:t>Legislative regulation of working hours, </a:t>
            </a:r>
          </a:p>
          <a:p>
            <a:r>
              <a:rPr lang="en-US" dirty="0"/>
              <a:t>Restriction of female and child </a:t>
            </a:r>
            <a:r>
              <a:rPr lang="en-US" dirty="0" err="1"/>
              <a:t>labour</a:t>
            </a:r>
            <a:r>
              <a:rPr lang="en-US" dirty="0"/>
              <a:t> as well as night work, </a:t>
            </a:r>
          </a:p>
          <a:p>
            <a:r>
              <a:rPr lang="en-US" dirty="0"/>
              <a:t>Granting of the right to strike and the right to freedom of association, </a:t>
            </a:r>
          </a:p>
          <a:p>
            <a:r>
              <a:rPr lang="en-US" dirty="0"/>
              <a:t>Creation of a legally-</a:t>
            </a:r>
            <a:r>
              <a:rPr lang="en-US" dirty="0" err="1"/>
              <a:t>recognised</a:t>
            </a:r>
            <a:r>
              <a:rPr lang="en-US" dirty="0"/>
              <a:t> body to represent the interests of workers, </a:t>
            </a:r>
          </a:p>
          <a:p>
            <a:r>
              <a:rPr lang="en-US" dirty="0"/>
              <a:t>Granting of the right to free, general and secret voting. </a:t>
            </a:r>
          </a:p>
          <a:p>
            <a:endParaRPr lang="en-US" dirty="0"/>
          </a:p>
          <a:p>
            <a:endParaRPr lang="en-US" dirty="0"/>
          </a:p>
        </p:txBody>
      </p:sp>
      <p:sp>
        <p:nvSpPr>
          <p:cNvPr id="4" name="Date Placeholder 3">
            <a:extLst>
              <a:ext uri="{FF2B5EF4-FFF2-40B4-BE49-F238E27FC236}">
                <a16:creationId xmlns:a16="http://schemas.microsoft.com/office/drawing/2014/main" id="{38B69CF5-2237-A74B-83EE-F4ABCB193704}"/>
              </a:ext>
            </a:extLst>
          </p:cNvPr>
          <p:cNvSpPr>
            <a:spLocks noGrp="1"/>
          </p:cNvSpPr>
          <p:nvPr>
            <p:ph type="dt" sz="half" idx="10"/>
          </p:nvPr>
        </p:nvSpPr>
        <p:spPr/>
        <p:txBody>
          <a:bodyPr/>
          <a:lstStyle/>
          <a:p>
            <a:fld id="{AF58868E-7F57-F94F-A26F-805AC1ACAD05}" type="datetime1">
              <a:rPr lang="en-US" smtClean="0"/>
              <a:t>5/8/18</a:t>
            </a:fld>
            <a:endParaRPr lang="en-US"/>
          </a:p>
        </p:txBody>
      </p:sp>
      <p:sp>
        <p:nvSpPr>
          <p:cNvPr id="5" name="Footer Placeholder 4">
            <a:extLst>
              <a:ext uri="{FF2B5EF4-FFF2-40B4-BE49-F238E27FC236}">
                <a16:creationId xmlns:a16="http://schemas.microsoft.com/office/drawing/2014/main" id="{86141863-239D-844F-ABEB-E778FC2162D2}"/>
              </a:ext>
            </a:extLst>
          </p:cNvPr>
          <p:cNvSpPr>
            <a:spLocks noGrp="1"/>
          </p:cNvSpPr>
          <p:nvPr>
            <p:ph type="ftr" sz="quarter" idx="11"/>
          </p:nvPr>
        </p:nvSpPr>
        <p:spPr/>
        <p:txBody>
          <a:bodyPr/>
          <a:lstStyle/>
          <a:p>
            <a:r>
              <a:rPr lang="en-US"/>
              <a:t>Oeshwik Ahmed, Faculty of HRM, Northern University</a:t>
            </a:r>
          </a:p>
        </p:txBody>
      </p:sp>
      <p:sp>
        <p:nvSpPr>
          <p:cNvPr id="6" name="Slide Number Placeholder 5">
            <a:extLst>
              <a:ext uri="{FF2B5EF4-FFF2-40B4-BE49-F238E27FC236}">
                <a16:creationId xmlns:a16="http://schemas.microsoft.com/office/drawing/2014/main" id="{B4AB87BF-D1D6-FB46-99AF-E22F7B018702}"/>
              </a:ext>
            </a:extLst>
          </p:cNvPr>
          <p:cNvSpPr>
            <a:spLocks noGrp="1"/>
          </p:cNvSpPr>
          <p:nvPr>
            <p:ph type="sldNum" sz="quarter" idx="12"/>
          </p:nvPr>
        </p:nvSpPr>
        <p:spPr/>
        <p:txBody>
          <a:bodyPr/>
          <a:lstStyle/>
          <a:p>
            <a:fld id="{7124270C-EF92-FE41-9559-09A4E7B63B90}" type="slidenum">
              <a:rPr lang="en-US" smtClean="0"/>
              <a:t>6</a:t>
            </a:fld>
            <a:endParaRPr lang="en-US"/>
          </a:p>
        </p:txBody>
      </p:sp>
    </p:spTree>
    <p:extLst>
      <p:ext uri="{BB962C8B-B14F-4D97-AF65-F5344CB8AC3E}">
        <p14:creationId xmlns:p14="http://schemas.microsoft.com/office/powerpoint/2010/main" val="3996383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64C80-DEEC-9041-8276-12471FB17F1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151627D-BF40-2946-8384-422C878D5C40}"/>
              </a:ext>
            </a:extLst>
          </p:cNvPr>
          <p:cNvSpPr>
            <a:spLocks noGrp="1"/>
          </p:cNvSpPr>
          <p:nvPr>
            <p:ph idx="1"/>
          </p:nvPr>
        </p:nvSpPr>
        <p:spPr/>
        <p:txBody>
          <a:bodyPr/>
          <a:lstStyle/>
          <a:p>
            <a:r>
              <a:rPr lang="en-US" dirty="0"/>
              <a:t>In order to gain acceptance of these demands against the will of the “capitalists”, unions came into being, which tried to enforce the demands of the workers using “industrial action measures”, or strikes. </a:t>
            </a:r>
          </a:p>
          <a:p>
            <a:endParaRPr lang="en-US" dirty="0"/>
          </a:p>
        </p:txBody>
      </p:sp>
      <p:sp>
        <p:nvSpPr>
          <p:cNvPr id="4" name="Date Placeholder 3">
            <a:extLst>
              <a:ext uri="{FF2B5EF4-FFF2-40B4-BE49-F238E27FC236}">
                <a16:creationId xmlns:a16="http://schemas.microsoft.com/office/drawing/2014/main" id="{38B69CF5-2237-A74B-83EE-F4ABCB193704}"/>
              </a:ext>
            </a:extLst>
          </p:cNvPr>
          <p:cNvSpPr>
            <a:spLocks noGrp="1"/>
          </p:cNvSpPr>
          <p:nvPr>
            <p:ph type="dt" sz="half" idx="10"/>
          </p:nvPr>
        </p:nvSpPr>
        <p:spPr/>
        <p:txBody>
          <a:bodyPr/>
          <a:lstStyle/>
          <a:p>
            <a:fld id="{AF58868E-7F57-F94F-A26F-805AC1ACAD05}" type="datetime1">
              <a:rPr lang="en-US" smtClean="0"/>
              <a:t>5/8/18</a:t>
            </a:fld>
            <a:endParaRPr lang="en-US"/>
          </a:p>
        </p:txBody>
      </p:sp>
      <p:sp>
        <p:nvSpPr>
          <p:cNvPr id="5" name="Footer Placeholder 4">
            <a:extLst>
              <a:ext uri="{FF2B5EF4-FFF2-40B4-BE49-F238E27FC236}">
                <a16:creationId xmlns:a16="http://schemas.microsoft.com/office/drawing/2014/main" id="{86141863-239D-844F-ABEB-E778FC2162D2}"/>
              </a:ext>
            </a:extLst>
          </p:cNvPr>
          <p:cNvSpPr>
            <a:spLocks noGrp="1"/>
          </p:cNvSpPr>
          <p:nvPr>
            <p:ph type="ftr" sz="quarter" idx="11"/>
          </p:nvPr>
        </p:nvSpPr>
        <p:spPr/>
        <p:txBody>
          <a:bodyPr/>
          <a:lstStyle/>
          <a:p>
            <a:r>
              <a:rPr lang="en-US"/>
              <a:t>Oeshwik Ahmed, Faculty of HRM, Northern University</a:t>
            </a:r>
          </a:p>
        </p:txBody>
      </p:sp>
      <p:sp>
        <p:nvSpPr>
          <p:cNvPr id="6" name="Slide Number Placeholder 5">
            <a:extLst>
              <a:ext uri="{FF2B5EF4-FFF2-40B4-BE49-F238E27FC236}">
                <a16:creationId xmlns:a16="http://schemas.microsoft.com/office/drawing/2014/main" id="{B4AB87BF-D1D6-FB46-99AF-E22F7B018702}"/>
              </a:ext>
            </a:extLst>
          </p:cNvPr>
          <p:cNvSpPr>
            <a:spLocks noGrp="1"/>
          </p:cNvSpPr>
          <p:nvPr>
            <p:ph type="sldNum" sz="quarter" idx="12"/>
          </p:nvPr>
        </p:nvSpPr>
        <p:spPr/>
        <p:txBody>
          <a:bodyPr/>
          <a:lstStyle/>
          <a:p>
            <a:fld id="{7124270C-EF92-FE41-9559-09A4E7B63B90}" type="slidenum">
              <a:rPr lang="en-US" smtClean="0"/>
              <a:t>7</a:t>
            </a:fld>
            <a:endParaRPr lang="en-US"/>
          </a:p>
        </p:txBody>
      </p:sp>
    </p:spTree>
    <p:extLst>
      <p:ext uri="{BB962C8B-B14F-4D97-AF65-F5344CB8AC3E}">
        <p14:creationId xmlns:p14="http://schemas.microsoft.com/office/powerpoint/2010/main" val="19505397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64C80-DEEC-9041-8276-12471FB17F1E}"/>
              </a:ext>
            </a:extLst>
          </p:cNvPr>
          <p:cNvSpPr>
            <a:spLocks noGrp="1"/>
          </p:cNvSpPr>
          <p:nvPr>
            <p:ph type="title"/>
          </p:nvPr>
        </p:nvSpPr>
        <p:spPr/>
        <p:txBody>
          <a:bodyPr/>
          <a:lstStyle/>
          <a:p>
            <a:r>
              <a:rPr lang="en-US" dirty="0"/>
              <a:t>What is a strike?</a:t>
            </a:r>
          </a:p>
        </p:txBody>
      </p:sp>
      <p:sp>
        <p:nvSpPr>
          <p:cNvPr id="3" name="Content Placeholder 2">
            <a:extLst>
              <a:ext uri="{FF2B5EF4-FFF2-40B4-BE49-F238E27FC236}">
                <a16:creationId xmlns:a16="http://schemas.microsoft.com/office/drawing/2014/main" id="{E151627D-BF40-2946-8384-422C878D5C40}"/>
              </a:ext>
            </a:extLst>
          </p:cNvPr>
          <p:cNvSpPr>
            <a:spLocks noGrp="1"/>
          </p:cNvSpPr>
          <p:nvPr>
            <p:ph idx="1"/>
          </p:nvPr>
        </p:nvSpPr>
        <p:spPr/>
        <p:txBody>
          <a:bodyPr>
            <a:normAutofit lnSpcReduction="10000"/>
          </a:bodyPr>
          <a:lstStyle/>
          <a:p>
            <a:r>
              <a:rPr lang="en-US" dirty="0"/>
              <a:t>A strike is a planned and collectively undertaken work stoppage or slowdown, based on a decision taken by employees to contest something and aimed at achieving their demands. </a:t>
            </a:r>
          </a:p>
          <a:p>
            <a:r>
              <a:rPr lang="en-US" dirty="0"/>
              <a:t>There are various forms of strikes.</a:t>
            </a:r>
          </a:p>
          <a:p>
            <a:endParaRPr lang="en-US" dirty="0"/>
          </a:p>
        </p:txBody>
      </p:sp>
      <p:sp>
        <p:nvSpPr>
          <p:cNvPr id="4" name="Date Placeholder 3">
            <a:extLst>
              <a:ext uri="{FF2B5EF4-FFF2-40B4-BE49-F238E27FC236}">
                <a16:creationId xmlns:a16="http://schemas.microsoft.com/office/drawing/2014/main" id="{38B69CF5-2237-A74B-83EE-F4ABCB193704}"/>
              </a:ext>
            </a:extLst>
          </p:cNvPr>
          <p:cNvSpPr>
            <a:spLocks noGrp="1"/>
          </p:cNvSpPr>
          <p:nvPr>
            <p:ph type="dt" sz="half" idx="10"/>
          </p:nvPr>
        </p:nvSpPr>
        <p:spPr/>
        <p:txBody>
          <a:bodyPr/>
          <a:lstStyle/>
          <a:p>
            <a:fld id="{AF58868E-7F57-F94F-A26F-805AC1ACAD05}" type="datetime1">
              <a:rPr lang="en-US" smtClean="0"/>
              <a:t>5/8/18</a:t>
            </a:fld>
            <a:endParaRPr lang="en-US"/>
          </a:p>
        </p:txBody>
      </p:sp>
      <p:sp>
        <p:nvSpPr>
          <p:cNvPr id="5" name="Footer Placeholder 4">
            <a:extLst>
              <a:ext uri="{FF2B5EF4-FFF2-40B4-BE49-F238E27FC236}">
                <a16:creationId xmlns:a16="http://schemas.microsoft.com/office/drawing/2014/main" id="{86141863-239D-844F-ABEB-E778FC2162D2}"/>
              </a:ext>
            </a:extLst>
          </p:cNvPr>
          <p:cNvSpPr>
            <a:spLocks noGrp="1"/>
          </p:cNvSpPr>
          <p:nvPr>
            <p:ph type="ftr" sz="quarter" idx="11"/>
          </p:nvPr>
        </p:nvSpPr>
        <p:spPr/>
        <p:txBody>
          <a:bodyPr/>
          <a:lstStyle/>
          <a:p>
            <a:r>
              <a:rPr lang="en-US"/>
              <a:t>Oeshwik Ahmed, Faculty of HRM, Northern University</a:t>
            </a:r>
          </a:p>
        </p:txBody>
      </p:sp>
      <p:sp>
        <p:nvSpPr>
          <p:cNvPr id="6" name="Slide Number Placeholder 5">
            <a:extLst>
              <a:ext uri="{FF2B5EF4-FFF2-40B4-BE49-F238E27FC236}">
                <a16:creationId xmlns:a16="http://schemas.microsoft.com/office/drawing/2014/main" id="{B4AB87BF-D1D6-FB46-99AF-E22F7B018702}"/>
              </a:ext>
            </a:extLst>
          </p:cNvPr>
          <p:cNvSpPr>
            <a:spLocks noGrp="1"/>
          </p:cNvSpPr>
          <p:nvPr>
            <p:ph type="sldNum" sz="quarter" idx="12"/>
          </p:nvPr>
        </p:nvSpPr>
        <p:spPr/>
        <p:txBody>
          <a:bodyPr/>
          <a:lstStyle/>
          <a:p>
            <a:fld id="{7124270C-EF92-FE41-9559-09A4E7B63B90}" type="slidenum">
              <a:rPr lang="en-US" smtClean="0"/>
              <a:t>8</a:t>
            </a:fld>
            <a:endParaRPr lang="en-US"/>
          </a:p>
        </p:txBody>
      </p:sp>
    </p:spTree>
    <p:extLst>
      <p:ext uri="{BB962C8B-B14F-4D97-AF65-F5344CB8AC3E}">
        <p14:creationId xmlns:p14="http://schemas.microsoft.com/office/powerpoint/2010/main" val="20290682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64C80-DEEC-9041-8276-12471FB17F1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151627D-BF40-2946-8384-422C878D5C40}"/>
              </a:ext>
            </a:extLst>
          </p:cNvPr>
          <p:cNvSpPr>
            <a:spLocks noGrp="1"/>
          </p:cNvSpPr>
          <p:nvPr>
            <p:ph idx="1"/>
          </p:nvPr>
        </p:nvSpPr>
        <p:spPr/>
        <p:txBody>
          <a:bodyPr/>
          <a:lstStyle/>
          <a:p>
            <a:r>
              <a:rPr lang="en-US" dirty="0"/>
              <a:t>However, these industrial action measures frequently caused escalations of conflicts and resulted in the parties to the conflict inflicting mutual harm on one another up to the point of outbreaks of violence, dismissals or bankruptcy of the company </a:t>
            </a:r>
          </a:p>
          <a:p>
            <a:endParaRPr lang="en-US" dirty="0"/>
          </a:p>
        </p:txBody>
      </p:sp>
      <p:sp>
        <p:nvSpPr>
          <p:cNvPr id="4" name="Date Placeholder 3">
            <a:extLst>
              <a:ext uri="{FF2B5EF4-FFF2-40B4-BE49-F238E27FC236}">
                <a16:creationId xmlns:a16="http://schemas.microsoft.com/office/drawing/2014/main" id="{38B69CF5-2237-A74B-83EE-F4ABCB193704}"/>
              </a:ext>
            </a:extLst>
          </p:cNvPr>
          <p:cNvSpPr>
            <a:spLocks noGrp="1"/>
          </p:cNvSpPr>
          <p:nvPr>
            <p:ph type="dt" sz="half" idx="10"/>
          </p:nvPr>
        </p:nvSpPr>
        <p:spPr/>
        <p:txBody>
          <a:bodyPr/>
          <a:lstStyle/>
          <a:p>
            <a:fld id="{AF58868E-7F57-F94F-A26F-805AC1ACAD05}" type="datetime1">
              <a:rPr lang="en-US" smtClean="0"/>
              <a:t>5/8/18</a:t>
            </a:fld>
            <a:endParaRPr lang="en-US"/>
          </a:p>
        </p:txBody>
      </p:sp>
      <p:sp>
        <p:nvSpPr>
          <p:cNvPr id="5" name="Footer Placeholder 4">
            <a:extLst>
              <a:ext uri="{FF2B5EF4-FFF2-40B4-BE49-F238E27FC236}">
                <a16:creationId xmlns:a16="http://schemas.microsoft.com/office/drawing/2014/main" id="{86141863-239D-844F-ABEB-E778FC2162D2}"/>
              </a:ext>
            </a:extLst>
          </p:cNvPr>
          <p:cNvSpPr>
            <a:spLocks noGrp="1"/>
          </p:cNvSpPr>
          <p:nvPr>
            <p:ph type="ftr" sz="quarter" idx="11"/>
          </p:nvPr>
        </p:nvSpPr>
        <p:spPr/>
        <p:txBody>
          <a:bodyPr/>
          <a:lstStyle/>
          <a:p>
            <a:r>
              <a:rPr lang="en-US"/>
              <a:t>Oeshwik Ahmed, Faculty of HRM, Northern University</a:t>
            </a:r>
          </a:p>
        </p:txBody>
      </p:sp>
      <p:sp>
        <p:nvSpPr>
          <p:cNvPr id="6" name="Slide Number Placeholder 5">
            <a:extLst>
              <a:ext uri="{FF2B5EF4-FFF2-40B4-BE49-F238E27FC236}">
                <a16:creationId xmlns:a16="http://schemas.microsoft.com/office/drawing/2014/main" id="{B4AB87BF-D1D6-FB46-99AF-E22F7B018702}"/>
              </a:ext>
            </a:extLst>
          </p:cNvPr>
          <p:cNvSpPr>
            <a:spLocks noGrp="1"/>
          </p:cNvSpPr>
          <p:nvPr>
            <p:ph type="sldNum" sz="quarter" idx="12"/>
          </p:nvPr>
        </p:nvSpPr>
        <p:spPr/>
        <p:txBody>
          <a:bodyPr/>
          <a:lstStyle/>
          <a:p>
            <a:fld id="{7124270C-EF92-FE41-9559-09A4E7B63B90}" type="slidenum">
              <a:rPr lang="en-US" smtClean="0"/>
              <a:t>9</a:t>
            </a:fld>
            <a:endParaRPr lang="en-US"/>
          </a:p>
        </p:txBody>
      </p:sp>
    </p:spTree>
    <p:extLst>
      <p:ext uri="{BB962C8B-B14F-4D97-AF65-F5344CB8AC3E}">
        <p14:creationId xmlns:p14="http://schemas.microsoft.com/office/powerpoint/2010/main" val="243898857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ecture Purple">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Lecture Purple" id="{B6DDE1A6-0016-FE4F-96D3-8D458FC4AA73}" vid="{7A9E5324-4B12-254D-8F54-7B189377B65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Lecture Purple</Template>
  <TotalTime>47</TotalTime>
  <Words>1894</Words>
  <Application>Microsoft Macintosh PowerPoint</Application>
  <PresentationFormat>Widescreen</PresentationFormat>
  <Paragraphs>188</Paragraphs>
  <Slides>33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33</vt:i4>
      </vt:variant>
    </vt:vector>
  </HeadingPairs>
  <TitlesOfParts>
    <vt:vector size="38" baseType="lpstr">
      <vt:lpstr>Arial</vt:lpstr>
      <vt:lpstr>Calibri</vt:lpstr>
      <vt:lpstr>Times New Roman</vt:lpstr>
      <vt:lpstr>Wingdings 3</vt:lpstr>
      <vt:lpstr>Lecture Purple</vt:lpstr>
      <vt:lpstr>Conflict Management -Lecture 2</vt:lpstr>
      <vt:lpstr>Differing Leadership Styles in the Management Team  </vt:lpstr>
      <vt:lpstr>The Traditional Approach to Conflicts in Organisations  </vt:lpstr>
      <vt:lpstr>The Development of Polarity Between Capital and Labour  </vt:lpstr>
      <vt:lpstr>According to the theory of Karl Marx-</vt:lpstr>
      <vt:lpstr>As capitalism grew-</vt:lpstr>
      <vt:lpstr>PowerPoint Presentation</vt:lpstr>
      <vt:lpstr>What is a strike?</vt:lpstr>
      <vt:lpstr>PowerPoint Presentation</vt:lpstr>
      <vt:lpstr>PowerPoint Presentation</vt:lpstr>
      <vt:lpstr>The “Industrial Conflict” from Today’s Perspective  </vt:lpstr>
      <vt:lpstr>PowerPoint Presentation</vt:lpstr>
      <vt:lpstr>PowerPoint Presentation</vt:lpstr>
      <vt:lpstr>PowerPoint Presentation</vt:lpstr>
      <vt:lpstr>PowerPoint Presentation</vt:lpstr>
      <vt:lpstr>Conflicts as Disruptive Factors in the “Organisational Machine”  </vt:lpstr>
      <vt:lpstr>PowerPoint Presentation</vt:lpstr>
      <vt:lpstr>The organisational structure  </vt:lpstr>
      <vt:lpstr>The operational organisation  </vt:lpstr>
      <vt:lpstr>PowerPoint Presentation</vt:lpstr>
      <vt:lpstr>PowerPoint Presentation</vt:lpstr>
      <vt:lpstr>Traditional Methods of Conflict Management  </vt:lpstr>
      <vt:lpstr>PowerPoint Presentation</vt:lpstr>
      <vt:lpstr>PowerPoint Presentation</vt:lpstr>
      <vt:lpstr>PowerPoint Presentation</vt:lpstr>
      <vt:lpstr>PowerPoint Presentation</vt:lpstr>
      <vt:lpstr>PowerPoint Presentation</vt:lpstr>
      <vt:lpstr>Conflicts as Manifestation of Power Struggles and Micro Politics  </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16.0012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Conflict Management -Lecture 2</dc:title>
  <dc:creator>Oeshwik Ahmed</dc:creator>
  <cp:lastModifiedBy>Oeshwik Ahmed</cp:lastModifiedBy>
  <cp:revision>10</cp:revision>
  <dcterms:created xsi:type="dcterms:W3CDTF">2018-05-08T05:43:42Z</dcterms:created>
  <dcterms:modified xsi:type="dcterms:W3CDTF">2018-05-08T06:31:38Z</dcterms:modified>
</cp:coreProperties>
</file>