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4" r:id="rId17"/>
    <p:sldId id="271" r:id="rId18"/>
    <p:sldId id="295" r:id="rId19"/>
    <p:sldId id="272" r:id="rId20"/>
    <p:sldId id="296" r:id="rId21"/>
    <p:sldId id="277" r:id="rId22"/>
    <p:sldId id="278" r:id="rId23"/>
    <p:sldId id="273" r:id="rId24"/>
    <p:sldId id="274" r:id="rId25"/>
    <p:sldId id="297" r:id="rId26"/>
    <p:sldId id="275" r:id="rId27"/>
    <p:sldId id="276" r:id="rId28"/>
    <p:sldId id="279" r:id="rId29"/>
    <p:sldId id="280" r:id="rId30"/>
    <p:sldId id="281" r:id="rId31"/>
    <p:sldId id="282" r:id="rId32"/>
    <p:sldId id="283" r:id="rId33"/>
    <p:sldId id="284" r:id="rId34"/>
    <p:sldId id="285" r:id="rId35"/>
    <p:sldId id="286" r:id="rId36"/>
    <p:sldId id="298" r:id="rId37"/>
    <p:sldId id="288" r:id="rId38"/>
    <p:sldId id="289" r:id="rId39"/>
    <p:sldId id="290" r:id="rId40"/>
    <p:sldId id="291" r:id="rId41"/>
    <p:sldId id="292" r:id="rId42"/>
    <p:sldId id="299" r:id="rId43"/>
    <p:sldId id="293"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44"/>
    <p:restoredTop sz="94648"/>
  </p:normalViewPr>
  <p:slideViewPr>
    <p:cSldViewPr snapToGrid="0" snapToObjects="1">
      <p:cViewPr varScale="1">
        <p:scale>
          <a:sx n="121" d="100"/>
          <a:sy n="121" d="100"/>
        </p:scale>
        <p:origin x="5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4D147-5A40-734B-91BB-34317677F376}"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13D58D-7759-E34C-9F8A-149F5D9A4FD1}" type="slidenum">
              <a:rPr lang="en-US" smtClean="0"/>
              <a:t>‹#›</a:t>
            </a:fld>
            <a:endParaRPr lang="en-US"/>
          </a:p>
        </p:txBody>
      </p:sp>
    </p:spTree>
    <p:extLst>
      <p:ext uri="{BB962C8B-B14F-4D97-AF65-F5344CB8AC3E}">
        <p14:creationId xmlns:p14="http://schemas.microsoft.com/office/powerpoint/2010/main" val="691131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13D58D-7759-E34C-9F8A-149F5D9A4FD1}" type="slidenum">
              <a:rPr lang="en-US" smtClean="0"/>
              <a:t>1</a:t>
            </a:fld>
            <a:endParaRPr lang="en-US"/>
          </a:p>
        </p:txBody>
      </p:sp>
    </p:spTree>
    <p:extLst>
      <p:ext uri="{BB962C8B-B14F-4D97-AF65-F5344CB8AC3E}">
        <p14:creationId xmlns:p14="http://schemas.microsoft.com/office/powerpoint/2010/main" val="10153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13D58D-7759-E34C-9F8A-149F5D9A4FD1}" type="slidenum">
              <a:rPr lang="en-US" smtClean="0"/>
              <a:t>28</a:t>
            </a:fld>
            <a:endParaRPr lang="en-US"/>
          </a:p>
        </p:txBody>
      </p:sp>
    </p:spTree>
    <p:extLst>
      <p:ext uri="{BB962C8B-B14F-4D97-AF65-F5344CB8AC3E}">
        <p14:creationId xmlns:p14="http://schemas.microsoft.com/office/powerpoint/2010/main" val="104101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5501BC4-5385-6446-BC64-D5C3987E1739}" type="datetime1">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Oeshwik Ahmed, Faculty of HRM, Northern University</a:t>
            </a:r>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343509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82304-0826-DA4D-8D01-61F07A45DD46}"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49621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D87EC-D831-E744-AA0F-7DF41F76F801}"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2018843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89A02-75C0-4C4F-842E-1BAFE783DEE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468493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55787-9566-A84B-82C2-F6453C82BD23}"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300028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611CBE-D1BD-554F-B80A-5D90216D611B}" type="datetime1">
              <a:rPr lang="en-US" smtClean="0"/>
              <a:t>4/25/18</a:t>
            </a:fld>
            <a:endParaRPr lang="en-US"/>
          </a:p>
        </p:txBody>
      </p:sp>
      <p:sp>
        <p:nvSpPr>
          <p:cNvPr id="8" name="Footer Placeholder 7"/>
          <p:cNvSpPr>
            <a:spLocks noGrp="1"/>
          </p:cNvSpPr>
          <p:nvPr>
            <p:ph type="ftr" sz="quarter" idx="11"/>
          </p:nvPr>
        </p:nvSpPr>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075450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FBC25C5-F3CC-274C-8D04-F1B99781BF43}" type="datetime1">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873692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2228C09-EB29-9246-BA09-DB6CDE1180C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457127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9E38428-B369-F243-8C82-CED93FD8C8B5}"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38460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72350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7A5CB-5DCB-854F-85B4-F1FF3EF486C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69486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60DB78-FC6D-C24C-AA7E-8C5008177F71}"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7" name="Slide Number Placeholder 6"/>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44128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7389A7-2AEE-C04E-9E87-1428DF49368E}" type="datetime1">
              <a:rPr lang="en-US" smtClean="0"/>
              <a:t>4/25/18</a:t>
            </a:fld>
            <a:endParaRPr lang="en-US"/>
          </a:p>
        </p:txBody>
      </p:sp>
      <p:sp>
        <p:nvSpPr>
          <p:cNvPr id="8" name="Footer Placeholder 7"/>
          <p:cNvSpPr>
            <a:spLocks noGrp="1"/>
          </p:cNvSpPr>
          <p:nvPr>
            <p:ph type="ftr" sz="quarter" idx="11"/>
          </p:nvPr>
        </p:nvSpPr>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510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59D0D9-1596-304D-B238-647262AA6790}"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201373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489DA-2DBC-9548-B975-CE7A68DEB609}" type="datetime1">
              <a:rPr lang="en-US" smtClean="0"/>
              <a:t>4/25/18</a:t>
            </a:fld>
            <a:endParaRPr lang="en-US"/>
          </a:p>
        </p:txBody>
      </p:sp>
      <p:sp>
        <p:nvSpPr>
          <p:cNvPr id="3" name="Footer Placeholder 2"/>
          <p:cNvSpPr>
            <a:spLocks noGrp="1"/>
          </p:cNvSpPr>
          <p:nvPr>
            <p:ph type="ftr" sz="quarter" idx="11"/>
          </p:nvPr>
        </p:nvSpPr>
        <p:spPr/>
        <p:txBody>
          <a:bodyPr/>
          <a:lstStyle/>
          <a:p>
            <a:r>
              <a:rPr lang="en-US" smtClean="0"/>
              <a:t>Oeshwik Ahmed, Faculty of HRM, Northern University</a:t>
            </a:r>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54808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2E864-38E3-794B-B34A-B424665864A5}"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114975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340A0-2E58-734C-951D-88BA2ED2922B}"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4A31C3-66EA-6E46-A5D9-F13DF6E03534}" type="slidenum">
              <a:rPr lang="en-US" smtClean="0"/>
              <a:t>‹#›</a:t>
            </a:fld>
            <a:endParaRPr lang="en-US"/>
          </a:p>
        </p:txBody>
      </p:sp>
    </p:spTree>
    <p:extLst>
      <p:ext uri="{BB962C8B-B14F-4D97-AF65-F5344CB8AC3E}">
        <p14:creationId xmlns:p14="http://schemas.microsoft.com/office/powerpoint/2010/main" val="8698409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C66E99D-04F9-F340-BD82-A7438E42A18D}" type="datetime1">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Oeshwik Ahmed, Faculty of HRM, Northern University</a:t>
            </a:r>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4A31C3-66EA-6E46-A5D9-F13DF6E03534}" type="slidenum">
              <a:rPr lang="en-US" smtClean="0"/>
              <a:t>‹#›</a:t>
            </a:fld>
            <a:endParaRPr lang="en-US"/>
          </a:p>
        </p:txBody>
      </p:sp>
    </p:spTree>
    <p:extLst>
      <p:ext uri="{BB962C8B-B14F-4D97-AF65-F5344CB8AC3E}">
        <p14:creationId xmlns:p14="http://schemas.microsoft.com/office/powerpoint/2010/main" val="57518697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Collective Bargaining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Lecture 3</a:t>
            </a:r>
          </a:p>
          <a:p>
            <a:r>
              <a:rPr lang="en-US" dirty="0" err="1"/>
              <a:t>Oeshwik</a:t>
            </a:r>
            <a:r>
              <a:rPr lang="en-US" dirty="0"/>
              <a:t> Ahmed, Faculty of HRM, Northern University</a:t>
            </a:r>
            <a:endParaRPr lang="en-US" dirty="0"/>
          </a:p>
        </p:txBody>
      </p:sp>
      <p:sp>
        <p:nvSpPr>
          <p:cNvPr id="4" name="Date Placeholder 3"/>
          <p:cNvSpPr>
            <a:spLocks noGrp="1"/>
          </p:cNvSpPr>
          <p:nvPr>
            <p:ph type="dt" sz="half" idx="10"/>
          </p:nvPr>
        </p:nvSpPr>
        <p:spPr/>
        <p:txBody>
          <a:bodyPr/>
          <a:lstStyle/>
          <a:p>
            <a:fld id="{E5DD3918-6A58-1748-B1B6-21F193E7F4F9}"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a:t>
            </a:fld>
            <a:endParaRPr lang="en-US"/>
          </a:p>
        </p:txBody>
      </p:sp>
    </p:spTree>
    <p:extLst>
      <p:ext uri="{BB962C8B-B14F-4D97-AF65-F5344CB8AC3E}">
        <p14:creationId xmlns:p14="http://schemas.microsoft.com/office/powerpoint/2010/main" val="60223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Bargaining Activities</a:t>
            </a:r>
          </a:p>
        </p:txBody>
      </p:sp>
      <p:sp>
        <p:nvSpPr>
          <p:cNvPr id="3" name="Content Placeholder 2"/>
          <p:cNvSpPr>
            <a:spLocks noGrp="1"/>
          </p:cNvSpPr>
          <p:nvPr>
            <p:ph idx="1"/>
          </p:nvPr>
        </p:nvSpPr>
        <p:spPr>
          <a:xfrm>
            <a:off x="561110" y="2603499"/>
            <a:ext cx="11431193" cy="3639645"/>
          </a:xfrm>
        </p:spPr>
        <p:txBody>
          <a:bodyPr>
            <a:normAutofit/>
          </a:bodyPr>
          <a:lstStyle/>
          <a:p>
            <a:r>
              <a:rPr lang="en-US" sz="3200" dirty="0"/>
              <a:t>Collective bargaining is the oldest form of labor management negotiation in the industrial relations in Bangladesh</a:t>
            </a:r>
            <a:r>
              <a:rPr lang="en-US" sz="3200" dirty="0" smtClean="0"/>
              <a:t>.</a:t>
            </a:r>
          </a:p>
          <a:p>
            <a:r>
              <a:rPr lang="en-US" sz="3200" dirty="0" smtClean="0"/>
              <a:t> </a:t>
            </a:r>
            <a:r>
              <a:rPr lang="en-US" sz="3200" dirty="0" smtClean="0"/>
              <a:t>Because </a:t>
            </a:r>
            <a:r>
              <a:rPr lang="en-US" sz="3200" dirty="0"/>
              <a:t>of the doctrine of multiple union systems the practice has been developed to select a collective </a:t>
            </a:r>
            <a:r>
              <a:rPr lang="en-US" sz="3200" dirty="0" smtClean="0"/>
              <a:t>bargaining agent </a:t>
            </a:r>
            <a:r>
              <a:rPr lang="en-US" sz="3200" dirty="0"/>
              <a:t>(CBA) from among the registered unions in an enterprise or group of enterprises to undertake collective bargaining with the employer on behalf of the workers in that enterprise or group of enterprises.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0497C108-70E9-A646-876E-4926314BD08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10</a:t>
            </a:fld>
            <a:endParaRPr lang="en-US"/>
          </a:p>
        </p:txBody>
      </p:sp>
    </p:spTree>
    <p:extLst>
      <p:ext uri="{BB962C8B-B14F-4D97-AF65-F5344CB8AC3E}">
        <p14:creationId xmlns:p14="http://schemas.microsoft.com/office/powerpoint/2010/main" val="25260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main activities of CBA are as follows:</a:t>
            </a:r>
            <a:endParaRPr lang="en-US" dirty="0"/>
          </a:p>
        </p:txBody>
      </p:sp>
      <p:sp>
        <p:nvSpPr>
          <p:cNvPr id="3" name="Content Placeholder 2"/>
          <p:cNvSpPr>
            <a:spLocks noGrp="1"/>
          </p:cNvSpPr>
          <p:nvPr>
            <p:ph idx="1"/>
          </p:nvPr>
        </p:nvSpPr>
        <p:spPr>
          <a:xfrm>
            <a:off x="787092" y="2330231"/>
            <a:ext cx="10679694" cy="3975976"/>
          </a:xfrm>
        </p:spPr>
        <p:txBody>
          <a:bodyPr>
            <a:normAutofit fontScale="92500" lnSpcReduction="20000"/>
          </a:bodyPr>
          <a:lstStyle/>
          <a:p>
            <a:r>
              <a:rPr lang="en-US" sz="3200" dirty="0" smtClean="0"/>
              <a:t>To </a:t>
            </a:r>
            <a:r>
              <a:rPr lang="en-US" sz="3200" dirty="0"/>
              <a:t>undertake collective bargaining with the employer or employees on matters connected with employment</a:t>
            </a:r>
            <a:r>
              <a:rPr lang="en-US" sz="3200" dirty="0" smtClean="0"/>
              <a:t>, non </a:t>
            </a:r>
            <a:r>
              <a:rPr lang="en-US" sz="3200" dirty="0"/>
              <a:t>employment, terms of employment or the conditions of work</a:t>
            </a:r>
            <a:r>
              <a:rPr lang="en-US" sz="3200" dirty="0" smtClean="0"/>
              <a:t>;</a:t>
            </a:r>
          </a:p>
          <a:p>
            <a:r>
              <a:rPr lang="en-US" sz="3200" dirty="0" smtClean="0"/>
              <a:t>To </a:t>
            </a:r>
            <a:r>
              <a:rPr lang="en-US" sz="3200" dirty="0"/>
              <a:t>represent all or any of the workmen in, any proceedings</a:t>
            </a:r>
            <a:r>
              <a:rPr lang="en-US" sz="3200" dirty="0" smtClean="0"/>
              <a:t>;</a:t>
            </a:r>
          </a:p>
          <a:p>
            <a:r>
              <a:rPr lang="en-US" sz="3200" dirty="0" smtClean="0"/>
              <a:t>To </a:t>
            </a:r>
            <a:r>
              <a:rPr lang="en-US" sz="3200" dirty="0"/>
              <a:t>give notice of and declare a strike in accordance with the provisions of law</a:t>
            </a:r>
            <a:r>
              <a:rPr lang="en-US" sz="3200" dirty="0" smtClean="0"/>
              <a:t>;</a:t>
            </a:r>
          </a:p>
          <a:p>
            <a:r>
              <a:rPr lang="en-US" sz="3200" dirty="0" smtClean="0"/>
              <a:t>To </a:t>
            </a:r>
            <a:r>
              <a:rPr lang="en-US" sz="3200" dirty="0"/>
              <a:t>nominate representatives of workmen on the board of trustees of any welfare in institution or provident </a:t>
            </a:r>
            <a:r>
              <a:rPr lang="en-US" sz="3200" dirty="0" smtClean="0"/>
              <a:t>fund and </a:t>
            </a:r>
            <a:r>
              <a:rPr lang="en-US" sz="3200" dirty="0"/>
              <a:t>of the workers’ participation </a:t>
            </a:r>
            <a:r>
              <a:rPr lang="en-US" sz="3200" dirty="0" smtClean="0"/>
              <a:t>fund.</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5918E265-6708-984B-831C-2B2F0BFFE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11</a:t>
            </a:fld>
            <a:endParaRPr lang="en-US"/>
          </a:p>
        </p:txBody>
      </p:sp>
    </p:spTree>
    <p:extLst>
      <p:ext uri="{BB962C8B-B14F-4D97-AF65-F5344CB8AC3E}">
        <p14:creationId xmlns:p14="http://schemas.microsoft.com/office/powerpoint/2010/main" val="202637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bargaining agent</a:t>
            </a:r>
            <a:endParaRPr lang="en-US" dirty="0"/>
          </a:p>
        </p:txBody>
      </p:sp>
      <p:sp>
        <p:nvSpPr>
          <p:cNvPr id="3" name="Content Placeholder 2"/>
          <p:cNvSpPr>
            <a:spLocks noGrp="1"/>
          </p:cNvSpPr>
          <p:nvPr>
            <p:ph idx="1"/>
          </p:nvPr>
        </p:nvSpPr>
        <p:spPr>
          <a:xfrm>
            <a:off x="325821" y="2448910"/>
            <a:ext cx="11487807" cy="3570890"/>
          </a:xfrm>
        </p:spPr>
        <p:txBody>
          <a:bodyPr>
            <a:normAutofit/>
          </a:bodyPr>
          <a:lstStyle/>
          <a:p>
            <a:r>
              <a:rPr lang="en-US" sz="3200" dirty="0"/>
              <a:t>In any enterprise if there is only one registered union with membership, equivalent to a minimum of </a:t>
            </a:r>
            <a:r>
              <a:rPr lang="en-US" sz="3200" dirty="0" smtClean="0"/>
              <a:t>one third </a:t>
            </a:r>
            <a:r>
              <a:rPr lang="en-US" sz="3200" dirty="0"/>
              <a:t>of the total number of workers employed in an enterprise, that union is, legally authorized to work as the </a:t>
            </a:r>
            <a:r>
              <a:rPr lang="en-US" sz="3200" dirty="0" smtClean="0"/>
              <a:t>CBA without </a:t>
            </a:r>
            <a:r>
              <a:rPr lang="en-US" sz="3200" dirty="0"/>
              <a:t>any election. But in case, if there exist more than one legal union, a CBA is elected from among </a:t>
            </a:r>
            <a:r>
              <a:rPr lang="en-US" sz="3200" dirty="0" smtClean="0"/>
              <a:t>those unions </a:t>
            </a:r>
            <a:r>
              <a:rPr lang="en-US" sz="3200" dirty="0"/>
              <a:t>on the basis of secret balloting under the supervision of the Registrar of Trade Unions.</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A534701F-A658-4A45-8AF0-61B7D04D7A7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12</a:t>
            </a:fld>
            <a:endParaRPr lang="en-US"/>
          </a:p>
        </p:txBody>
      </p:sp>
    </p:spTree>
    <p:extLst>
      <p:ext uri="{BB962C8B-B14F-4D97-AF65-F5344CB8AC3E}">
        <p14:creationId xmlns:p14="http://schemas.microsoft.com/office/powerpoint/2010/main" val="411569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90" y="2445843"/>
            <a:ext cx="11256579" cy="4533025"/>
          </a:xfrm>
        </p:spPr>
        <p:txBody>
          <a:bodyPr>
            <a:normAutofit/>
          </a:bodyPr>
          <a:lstStyle/>
          <a:p>
            <a:r>
              <a:rPr lang="en-US" sz="3200" dirty="0"/>
              <a:t>It is stipulated in </a:t>
            </a:r>
            <a:r>
              <a:rPr lang="en-US" sz="3200" dirty="0" smtClean="0"/>
              <a:t>the law </a:t>
            </a:r>
            <a:r>
              <a:rPr lang="en-US" sz="3200" dirty="0"/>
              <a:t>that a union even if it wins in the balloting cannot be declared as the CBA, unless votes castled in its favor amount to at least one third of the total number of workers employed in that enterprise or group of </a:t>
            </a:r>
            <a:r>
              <a:rPr lang="en-US" sz="3200" dirty="0" smtClean="0"/>
              <a:t>enterprise.</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E2C12E96-EE86-ED49-8BF3-BE4604C7AEFE}"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13</a:t>
            </a:fld>
            <a:endParaRPr lang="en-US"/>
          </a:p>
        </p:txBody>
      </p:sp>
      <p:sp>
        <p:nvSpPr>
          <p:cNvPr id="7" name="Title 1"/>
          <p:cNvSpPr>
            <a:spLocks noGrp="1"/>
          </p:cNvSpPr>
          <p:nvPr>
            <p:ph type="title"/>
          </p:nvPr>
        </p:nvSpPr>
        <p:spPr/>
        <p:txBody>
          <a:bodyPr/>
          <a:lstStyle/>
          <a:p>
            <a:r>
              <a:rPr lang="en-US" dirty="0" smtClean="0"/>
              <a:t>Collective bargaining agent</a:t>
            </a:r>
            <a:endParaRPr lang="en-US" dirty="0"/>
          </a:p>
        </p:txBody>
      </p:sp>
    </p:spTree>
    <p:extLst>
      <p:ext uri="{BB962C8B-B14F-4D97-AF65-F5344CB8AC3E}">
        <p14:creationId xmlns:p14="http://schemas.microsoft.com/office/powerpoint/2010/main" val="199120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Collective Bargaining</a:t>
            </a:r>
          </a:p>
        </p:txBody>
      </p:sp>
      <p:sp>
        <p:nvSpPr>
          <p:cNvPr id="3" name="Content Placeholder 2"/>
          <p:cNvSpPr>
            <a:spLocks noGrp="1"/>
          </p:cNvSpPr>
          <p:nvPr>
            <p:ph idx="1"/>
          </p:nvPr>
        </p:nvSpPr>
        <p:spPr>
          <a:xfrm>
            <a:off x="483476" y="2312276"/>
            <a:ext cx="11393214" cy="3951890"/>
          </a:xfrm>
        </p:spPr>
        <p:txBody>
          <a:bodyPr>
            <a:normAutofit fontScale="85000" lnSpcReduction="10000"/>
          </a:bodyPr>
          <a:lstStyle/>
          <a:p>
            <a:pPr marL="0" indent="0">
              <a:buNone/>
            </a:pPr>
            <a:r>
              <a:rPr lang="en-US" sz="3200" dirty="0"/>
              <a:t>1. </a:t>
            </a:r>
            <a:r>
              <a:rPr lang="en-US" sz="3200" b="1" dirty="0"/>
              <a:t>Equality in strength:</a:t>
            </a:r>
          </a:p>
          <a:p>
            <a:r>
              <a:rPr lang="en-US" sz="3200" dirty="0"/>
              <a:t>Across the table both parties bargain from a position of equal strength. In collective bargaining, the bargaining strength of both parties is equal. It is industrial democracy at work</a:t>
            </a:r>
          </a:p>
          <a:p>
            <a:pPr marL="0" indent="0">
              <a:buNone/>
            </a:pPr>
            <a:r>
              <a:rPr lang="en-US" sz="3200" dirty="0"/>
              <a:t>2. </a:t>
            </a:r>
            <a:r>
              <a:rPr lang="en-US" sz="3200" b="1" dirty="0"/>
              <a:t>Voluntary endeavor:</a:t>
            </a:r>
          </a:p>
          <a:p>
            <a:r>
              <a:rPr lang="en-US" sz="3200" dirty="0"/>
              <a:t>Both workers and management come to the negotiating table voluntarily order to </a:t>
            </a:r>
            <a:r>
              <a:rPr lang="en-US" sz="3200" dirty="0" smtClean="0"/>
              <a:t>heave meaningful </a:t>
            </a:r>
            <a:r>
              <a:rPr lang="en-US" sz="3200" dirty="0"/>
              <a:t>dialogue on various troubling issues. They try to probe each other's views thoroughly for arriving at </a:t>
            </a:r>
            <a:r>
              <a:rPr lang="en-US" sz="3200" dirty="0" smtClean="0"/>
              <a:t>an acceptable </a:t>
            </a:r>
            <a:r>
              <a:rPr lang="en-US" sz="3200" dirty="0"/>
              <a:t>solution. The implementation of the agreement reached is also a voluntary process.</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A0FFEDCA-453F-8340-8B91-31E3FC74009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14</a:t>
            </a:fld>
            <a:endParaRPr lang="en-US"/>
          </a:p>
        </p:txBody>
      </p:sp>
    </p:spTree>
    <p:extLst>
      <p:ext uri="{BB962C8B-B14F-4D97-AF65-F5344CB8AC3E}">
        <p14:creationId xmlns:p14="http://schemas.microsoft.com/office/powerpoint/2010/main" val="84344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637" y="2175642"/>
            <a:ext cx="11651769" cy="3941380"/>
          </a:xfrm>
        </p:spPr>
        <p:txBody>
          <a:bodyPr>
            <a:normAutofit lnSpcReduction="10000"/>
          </a:bodyPr>
          <a:lstStyle/>
          <a:p>
            <a:pPr marL="0" indent="0">
              <a:buNone/>
            </a:pPr>
            <a:r>
              <a:rPr lang="en-US" sz="3200" dirty="0"/>
              <a:t>3. </a:t>
            </a:r>
            <a:r>
              <a:rPr lang="en-US" sz="3200" b="1" dirty="0"/>
              <a:t>Flexibility: </a:t>
            </a:r>
            <a:endParaRPr lang="en-US" sz="3200" b="1" dirty="0" smtClean="0"/>
          </a:p>
          <a:p>
            <a:r>
              <a:rPr lang="en-US" sz="3200" dirty="0" smtClean="0"/>
              <a:t>It</a:t>
            </a:r>
            <a:r>
              <a:rPr lang="en-US" sz="3200" dirty="0"/>
              <a:t> </a:t>
            </a:r>
            <a:r>
              <a:rPr lang="en-US" sz="3200" dirty="0" smtClean="0"/>
              <a:t>is </a:t>
            </a:r>
            <a:r>
              <a:rPr lang="en-US" sz="3200" dirty="0"/>
              <a:t>a group action where representatives of employers and workers expend energies in order </a:t>
            </a:r>
            <a:r>
              <a:rPr lang="en-US" sz="3200" dirty="0" smtClean="0"/>
              <a:t>to arrive </a:t>
            </a:r>
            <a:r>
              <a:rPr lang="en-US" sz="3200" dirty="0"/>
              <a:t>at a consensus. It has sufficient flexibility, since no party can afford to be inflexible and rigid in </a:t>
            </a:r>
            <a:r>
              <a:rPr lang="en-US" sz="3200" dirty="0" smtClean="0"/>
              <a:t>such situations</a:t>
            </a:r>
            <a:r>
              <a:rPr lang="en-US" sz="3200" dirty="0"/>
              <a:t>. The unique feature of collective bargaining is that usually he parties concerned start negotiations </a:t>
            </a:r>
            <a:r>
              <a:rPr lang="en-US" sz="3200" dirty="0" smtClean="0"/>
              <a:t>with entirely </a:t>
            </a:r>
            <a:r>
              <a:rPr lang="en-US" sz="3200" dirty="0"/>
              <a:t>divergent views but finally reach a middle point acceptable to both. It is, therefore, not a one ay street but </a:t>
            </a:r>
            <a:r>
              <a:rPr lang="en-US" sz="3200" dirty="0" smtClean="0"/>
              <a:t>a give </a:t>
            </a:r>
            <a:r>
              <a:rPr lang="en-US" sz="3200" dirty="0"/>
              <a:t>and take process.</a:t>
            </a:r>
          </a:p>
          <a:p>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032EBD2F-0A2C-DD4B-A352-58F40F0D4121}" type="datetime1">
              <a:rPr lang="en-US" smtClean="0"/>
              <a:t>4/25/18</a:t>
            </a:fld>
            <a:endParaRPr lang="en-US"/>
          </a:p>
        </p:txBody>
      </p:sp>
      <p:sp>
        <p:nvSpPr>
          <p:cNvPr id="4" name="Footer Placeholder 3"/>
          <p:cNvSpPr>
            <a:spLocks noGrp="1"/>
          </p:cNvSpPr>
          <p:nvPr>
            <p:ph type="ftr" sz="quarter" idx="11"/>
          </p:nvPr>
        </p:nvSpPr>
        <p:spPr/>
        <p:txBody>
          <a:bodyPr/>
          <a:lstStyle/>
          <a:p>
            <a:r>
              <a:rPr lang="en-US" dirty="0" err="1" smtClean="0"/>
              <a:t>Oeshwik</a:t>
            </a:r>
            <a:r>
              <a:rPr lang="en-US" dirty="0" smtClean="0"/>
              <a:t> Ahmed, Faculty of HRM, Northern University</a:t>
            </a:r>
            <a:endParaRPr lang="en-US" dirty="0"/>
          </a:p>
        </p:txBody>
      </p:sp>
      <p:sp>
        <p:nvSpPr>
          <p:cNvPr id="5" name="Slide Number Placeholder 4"/>
          <p:cNvSpPr>
            <a:spLocks noGrp="1"/>
          </p:cNvSpPr>
          <p:nvPr>
            <p:ph type="sldNum" sz="quarter" idx="12"/>
          </p:nvPr>
        </p:nvSpPr>
        <p:spPr/>
        <p:txBody>
          <a:bodyPr/>
          <a:lstStyle/>
          <a:p>
            <a:fld id="{154A31C3-66EA-6E46-A5D9-F13DF6E03534}" type="slidenum">
              <a:rPr lang="en-US" smtClean="0"/>
              <a:t>15</a:t>
            </a:fld>
            <a:endParaRPr lang="en-US"/>
          </a:p>
        </p:txBody>
      </p:sp>
      <p:sp>
        <p:nvSpPr>
          <p:cNvPr id="6" name="Title 1"/>
          <p:cNvSpPr>
            <a:spLocks noGrp="1"/>
          </p:cNvSpPr>
          <p:nvPr>
            <p:ph type="title"/>
          </p:nvPr>
        </p:nvSpPr>
        <p:spPr>
          <a:xfrm>
            <a:off x="1154954" y="973668"/>
            <a:ext cx="8761413" cy="706964"/>
          </a:xfrm>
        </p:spPr>
        <p:txBody>
          <a:bodyPr/>
          <a:lstStyle/>
          <a:p>
            <a:r>
              <a:rPr lang="en-US" dirty="0"/>
              <a:t>Characteristics of Collective Bargaining</a:t>
            </a:r>
          </a:p>
        </p:txBody>
      </p:sp>
    </p:spTree>
    <p:extLst>
      <p:ext uri="{BB962C8B-B14F-4D97-AF65-F5344CB8AC3E}">
        <p14:creationId xmlns:p14="http://schemas.microsoft.com/office/powerpoint/2010/main" val="227804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4. </a:t>
            </a:r>
            <a:r>
              <a:rPr lang="en-US" b="1" dirty="0"/>
              <a:t>Joint and amicable settlement: </a:t>
            </a:r>
          </a:p>
          <a:p>
            <a:r>
              <a:rPr lang="en-US" dirty="0"/>
              <a:t>It is collective in two ways. One is that all the workers collectively bargain for their common interests and benefits. The other is that workers and management jointly arrive at an amicable solution through negotiations</a:t>
            </a:r>
          </a:p>
          <a:p>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16</a:t>
            </a:fld>
            <a:endParaRPr lang="en-US"/>
          </a:p>
        </p:txBody>
      </p:sp>
      <p:sp>
        <p:nvSpPr>
          <p:cNvPr id="7" name="Title 1"/>
          <p:cNvSpPr>
            <a:spLocks noGrp="1"/>
          </p:cNvSpPr>
          <p:nvPr>
            <p:ph type="title"/>
          </p:nvPr>
        </p:nvSpPr>
        <p:spPr/>
        <p:txBody>
          <a:bodyPr/>
          <a:lstStyle/>
          <a:p>
            <a:r>
              <a:rPr lang="en-US" dirty="0"/>
              <a:t>Characteristics of Collective Bargaining</a:t>
            </a:r>
          </a:p>
        </p:txBody>
      </p:sp>
    </p:spTree>
    <p:extLst>
      <p:ext uri="{BB962C8B-B14F-4D97-AF65-F5344CB8AC3E}">
        <p14:creationId xmlns:p14="http://schemas.microsoft.com/office/powerpoint/2010/main" val="132178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704" y="2368478"/>
            <a:ext cx="10058400" cy="4023360"/>
          </a:xfrm>
        </p:spPr>
        <p:txBody>
          <a:bodyPr>
            <a:noAutofit/>
          </a:bodyPr>
          <a:lstStyle/>
          <a:p>
            <a:pPr marL="0" indent="0">
              <a:buNone/>
            </a:pPr>
            <a:r>
              <a:rPr lang="en-US" sz="3200" b="1" dirty="0"/>
              <a:t>5. Continuous affair: </a:t>
            </a:r>
            <a:endParaRPr lang="en-US" sz="3200" b="1" dirty="0" smtClean="0"/>
          </a:p>
          <a:p>
            <a:r>
              <a:rPr lang="en-US" sz="3200" dirty="0" smtClean="0"/>
              <a:t>Collective </a:t>
            </a:r>
            <a:r>
              <a:rPr lang="en-US" sz="3200" dirty="0"/>
              <a:t>bargaining is a continuous affair. It does not commence simply </a:t>
            </a:r>
            <a:r>
              <a:rPr lang="en-US" sz="3200" dirty="0" smtClean="0"/>
              <a:t>with negotiations </a:t>
            </a:r>
            <a:r>
              <a:rPr lang="en-US" sz="3200" dirty="0"/>
              <a:t>and end an agreement the agreement is only a beginning of collective bargaining. It is continuous </a:t>
            </a:r>
            <a:r>
              <a:rPr lang="en-US" sz="3200" dirty="0" smtClean="0"/>
              <a:t>and includes </a:t>
            </a:r>
            <a:r>
              <a:rPr lang="en-US" sz="3200" dirty="0"/>
              <a:t>implementation of the agreement and also further negotiations</a:t>
            </a:r>
            <a:r>
              <a:rPr lang="en-US" sz="3200" dirty="0" smtClean="0"/>
              <a:t>.</a:t>
            </a:r>
            <a:endParaRPr lang="en-US" sz="3200" dirty="0"/>
          </a:p>
        </p:txBody>
      </p:sp>
      <p:sp>
        <p:nvSpPr>
          <p:cNvPr id="2" name="Date Placeholder 1"/>
          <p:cNvSpPr>
            <a:spLocks noGrp="1"/>
          </p:cNvSpPr>
          <p:nvPr>
            <p:ph type="dt" sz="half" idx="10"/>
          </p:nvPr>
        </p:nvSpPr>
        <p:spPr/>
        <p:txBody>
          <a:bodyPr/>
          <a:lstStyle/>
          <a:p>
            <a:fld id="{A04237AA-EB38-8349-A310-532DCAA555FF}"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154A31C3-66EA-6E46-A5D9-F13DF6E03534}" type="slidenum">
              <a:rPr lang="en-US" smtClean="0"/>
              <a:t>17</a:t>
            </a:fld>
            <a:endParaRPr lang="en-US"/>
          </a:p>
        </p:txBody>
      </p:sp>
      <p:sp>
        <p:nvSpPr>
          <p:cNvPr id="6" name="Title 1"/>
          <p:cNvSpPr>
            <a:spLocks noGrp="1"/>
          </p:cNvSpPr>
          <p:nvPr>
            <p:ph type="title"/>
          </p:nvPr>
        </p:nvSpPr>
        <p:spPr>
          <a:xfrm>
            <a:off x="1154954" y="973668"/>
            <a:ext cx="8761413" cy="706964"/>
          </a:xfrm>
        </p:spPr>
        <p:txBody>
          <a:bodyPr/>
          <a:lstStyle/>
          <a:p>
            <a:r>
              <a:rPr lang="en-US" dirty="0"/>
              <a:t>Characteristics of Collective Bargaining</a:t>
            </a:r>
          </a:p>
        </p:txBody>
      </p:sp>
    </p:spTree>
    <p:extLst>
      <p:ext uri="{BB962C8B-B14F-4D97-AF65-F5344CB8AC3E}">
        <p14:creationId xmlns:p14="http://schemas.microsoft.com/office/powerpoint/2010/main" val="1896725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810" y="2466866"/>
            <a:ext cx="10889901" cy="3416300"/>
          </a:xfrm>
        </p:spPr>
        <p:txBody>
          <a:bodyPr>
            <a:normAutofit lnSpcReduction="10000"/>
          </a:bodyPr>
          <a:lstStyle/>
          <a:p>
            <a:pPr marL="0" indent="0">
              <a:buNone/>
            </a:pPr>
            <a:r>
              <a:rPr lang="en-US" b="1" dirty="0"/>
              <a:t>6. Dynamic process:</a:t>
            </a:r>
          </a:p>
          <a:p>
            <a:r>
              <a:rPr lang="en-US" dirty="0"/>
              <a:t>Collective bargaining is a dynamic process because the way agreements are arrived at, the way they are implemented, be mental make-up of parties involved, keep changing. So, the effort itself changes, grows and expands over time.</a:t>
            </a:r>
          </a:p>
          <a:p>
            <a:endParaRPr lang="en-US" dirty="0">
              <a:latin typeface="Arial" charset="0"/>
              <a:ea typeface="Arial" charset="0"/>
              <a:cs typeface="Arial" charset="0"/>
            </a:endParaRPr>
          </a:p>
          <a:p>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18</a:t>
            </a:fld>
            <a:endParaRPr lang="en-US"/>
          </a:p>
        </p:txBody>
      </p:sp>
      <p:sp>
        <p:nvSpPr>
          <p:cNvPr id="7" name="Title 1"/>
          <p:cNvSpPr>
            <a:spLocks noGrp="1"/>
          </p:cNvSpPr>
          <p:nvPr>
            <p:ph type="title"/>
          </p:nvPr>
        </p:nvSpPr>
        <p:spPr/>
        <p:txBody>
          <a:bodyPr/>
          <a:lstStyle/>
          <a:p>
            <a:r>
              <a:rPr lang="en-US" dirty="0"/>
              <a:t>Characteristics of Collective Bargaining</a:t>
            </a:r>
          </a:p>
        </p:txBody>
      </p:sp>
    </p:spTree>
    <p:extLst>
      <p:ext uri="{BB962C8B-B14F-4D97-AF65-F5344CB8AC3E}">
        <p14:creationId xmlns:p14="http://schemas.microsoft.com/office/powerpoint/2010/main" val="158298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095" y="2368478"/>
            <a:ext cx="10058400" cy="4023360"/>
          </a:xfrm>
        </p:spPr>
        <p:txBody>
          <a:bodyPr>
            <a:noAutofit/>
          </a:bodyPr>
          <a:lstStyle/>
          <a:p>
            <a:pPr marL="0" indent="0">
              <a:buNone/>
            </a:pPr>
            <a:r>
              <a:rPr lang="en-US" sz="2800" b="1" dirty="0" smtClean="0">
                <a:latin typeface="Arial" charset="0"/>
                <a:ea typeface="Arial" charset="0"/>
                <a:cs typeface="Arial" charset="0"/>
              </a:rPr>
              <a:t>7.Power </a:t>
            </a:r>
            <a:r>
              <a:rPr lang="en-US" sz="2800" b="1" dirty="0">
                <a:latin typeface="Arial" charset="0"/>
                <a:ea typeface="Arial" charset="0"/>
                <a:cs typeface="Arial" charset="0"/>
              </a:rPr>
              <a:t>relationship:</a:t>
            </a:r>
          </a:p>
          <a:p>
            <a:r>
              <a:rPr lang="en-US" sz="2800" dirty="0">
                <a:latin typeface="Arial" charset="0"/>
                <a:ea typeface="Arial" charset="0"/>
                <a:cs typeface="Arial" charset="0"/>
              </a:rPr>
              <a:t>Workers want to gain the maximum from management, and management wants </a:t>
            </a:r>
            <a:r>
              <a:rPr lang="en-US" sz="2800" dirty="0" smtClean="0">
                <a:latin typeface="Arial" charset="0"/>
                <a:ea typeface="Arial" charset="0"/>
                <a:cs typeface="Arial" charset="0"/>
              </a:rPr>
              <a:t>to extract </a:t>
            </a:r>
            <a:r>
              <a:rPr lang="en-US" sz="2800" dirty="0">
                <a:latin typeface="Arial" charset="0"/>
                <a:ea typeface="Arial" charset="0"/>
                <a:cs typeface="Arial" charset="0"/>
              </a:rPr>
              <a:t>the maximum from workers by offering as little as possible. For reaching a consensus, both have to </a:t>
            </a:r>
            <a:r>
              <a:rPr lang="en-US" sz="2800" dirty="0" smtClean="0">
                <a:latin typeface="Arial" charset="0"/>
                <a:ea typeface="Arial" charset="0"/>
                <a:cs typeface="Arial" charset="0"/>
              </a:rPr>
              <a:t>retreat from </a:t>
            </a:r>
            <a:r>
              <a:rPr lang="en-US" sz="2800" dirty="0">
                <a:latin typeface="Arial" charset="0"/>
                <a:ea typeface="Arial" charset="0"/>
                <a:cs typeface="Arial" charset="0"/>
              </a:rPr>
              <a:t>such positions and accept less than what is asked for and give more than what is on offer. By doing so </a:t>
            </a:r>
            <a:r>
              <a:rPr lang="en-US" sz="2800" dirty="0" smtClean="0">
                <a:latin typeface="Arial" charset="0"/>
                <a:ea typeface="Arial" charset="0"/>
                <a:cs typeface="Arial" charset="0"/>
              </a:rPr>
              <a:t>unions attempt </a:t>
            </a:r>
            <a:r>
              <a:rPr lang="en-US" sz="2800" dirty="0">
                <a:latin typeface="Arial" charset="0"/>
                <a:ea typeface="Arial" charset="0"/>
                <a:cs typeface="Arial" charset="0"/>
              </a:rPr>
              <a:t>to strengthen their hold over workers without any serious dilution of their powers and management tries </a:t>
            </a:r>
            <a:r>
              <a:rPr lang="en-US" sz="2800" dirty="0" smtClean="0">
                <a:latin typeface="Arial" charset="0"/>
                <a:ea typeface="Arial" charset="0"/>
                <a:cs typeface="Arial" charset="0"/>
              </a:rPr>
              <a:t>to retain </a:t>
            </a:r>
            <a:r>
              <a:rPr lang="en-US" sz="2800" dirty="0">
                <a:latin typeface="Arial" charset="0"/>
                <a:ea typeface="Arial" charset="0"/>
                <a:cs typeface="Arial" charset="0"/>
              </a:rPr>
              <a:t>its control on workplace matters.</a:t>
            </a:r>
          </a:p>
          <a:p>
            <a:endParaRPr lang="en-US" sz="28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FCFB95A7-1619-FD49-823F-1D9D33470A0D}" type="datetime1">
              <a:rPr lang="en-US" smtClean="0"/>
              <a:t>4/25/18</a:t>
            </a:fld>
            <a:endParaRPr lang="en-US"/>
          </a:p>
        </p:txBody>
      </p:sp>
      <p:sp>
        <p:nvSpPr>
          <p:cNvPr id="4" name="Footer Placeholder 3"/>
          <p:cNvSpPr>
            <a:spLocks noGrp="1"/>
          </p:cNvSpPr>
          <p:nvPr>
            <p:ph type="ftr" sz="quarter" idx="11"/>
          </p:nvPr>
        </p:nvSpPr>
        <p:spPr/>
        <p:txBody>
          <a:bodyPr/>
          <a:lstStyle/>
          <a:p>
            <a:r>
              <a:rPr lang="en-US" dirty="0" err="1" smtClean="0"/>
              <a:t>Oeshwik</a:t>
            </a:r>
            <a:r>
              <a:rPr lang="en-US" dirty="0" smtClean="0"/>
              <a:t> Ahmed, Faculty of HRM, Northern University</a:t>
            </a:r>
            <a:endParaRPr lang="en-US" dirty="0"/>
          </a:p>
        </p:txBody>
      </p:sp>
      <p:sp>
        <p:nvSpPr>
          <p:cNvPr id="5" name="Slide Number Placeholder 4"/>
          <p:cNvSpPr>
            <a:spLocks noGrp="1"/>
          </p:cNvSpPr>
          <p:nvPr>
            <p:ph type="sldNum" sz="quarter" idx="12"/>
          </p:nvPr>
        </p:nvSpPr>
        <p:spPr/>
        <p:txBody>
          <a:bodyPr/>
          <a:lstStyle/>
          <a:p>
            <a:fld id="{154A31C3-66EA-6E46-A5D9-F13DF6E03534}" type="slidenum">
              <a:rPr lang="en-US" smtClean="0"/>
              <a:t>19</a:t>
            </a:fld>
            <a:endParaRPr lang="en-US"/>
          </a:p>
        </p:txBody>
      </p:sp>
      <p:sp>
        <p:nvSpPr>
          <p:cNvPr id="6" name="Title 1"/>
          <p:cNvSpPr>
            <a:spLocks noGrp="1"/>
          </p:cNvSpPr>
          <p:nvPr>
            <p:ph type="title"/>
          </p:nvPr>
        </p:nvSpPr>
        <p:spPr>
          <a:xfrm>
            <a:off x="1154954" y="973668"/>
            <a:ext cx="8761413" cy="706964"/>
          </a:xfrm>
        </p:spPr>
        <p:txBody>
          <a:bodyPr/>
          <a:lstStyle/>
          <a:p>
            <a:r>
              <a:rPr lang="en-US" dirty="0"/>
              <a:t>Characteristics of Collective Bargaining</a:t>
            </a:r>
          </a:p>
        </p:txBody>
      </p:sp>
    </p:spTree>
    <p:extLst>
      <p:ext uri="{BB962C8B-B14F-4D97-AF65-F5344CB8AC3E}">
        <p14:creationId xmlns:p14="http://schemas.microsoft.com/office/powerpoint/2010/main" val="101865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Bargaining	</a:t>
            </a:r>
            <a:endParaRPr lang="en-US" dirty="0"/>
          </a:p>
        </p:txBody>
      </p:sp>
      <p:sp>
        <p:nvSpPr>
          <p:cNvPr id="3" name="Content Placeholder 2"/>
          <p:cNvSpPr>
            <a:spLocks noGrp="1"/>
          </p:cNvSpPr>
          <p:nvPr>
            <p:ph idx="1"/>
          </p:nvPr>
        </p:nvSpPr>
        <p:spPr>
          <a:xfrm>
            <a:off x="1154954" y="2603499"/>
            <a:ext cx="10175198" cy="3597603"/>
          </a:xfrm>
        </p:spPr>
        <p:txBody>
          <a:bodyPr>
            <a:normAutofit lnSpcReduction="10000"/>
          </a:bodyPr>
          <a:lstStyle/>
          <a:p>
            <a:r>
              <a:rPr lang="en-US" sz="3200" dirty="0" smtClean="0">
                <a:latin typeface="Arial" charset="0"/>
                <a:ea typeface="Arial" charset="0"/>
                <a:cs typeface="Arial" charset="0"/>
              </a:rPr>
              <a:t>Collective bargaining is the negotiation between representatives of management and workers to produce a written agreement covering terms and conditions of employment. </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It </a:t>
            </a:r>
            <a:r>
              <a:rPr lang="en-US" sz="3200" dirty="0" smtClean="0">
                <a:latin typeface="Arial" charset="0"/>
                <a:ea typeface="Arial" charset="0"/>
                <a:cs typeface="Arial" charset="0"/>
              </a:rPr>
              <a:t>is essentially a compromise and balancing of opposing pressure of two social groups who have enough mutual interests to work together. </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AC9D9BA1-538F-0A46-BB82-C06BEEDEB4B9}"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a:t>
            </a:fld>
            <a:endParaRPr lang="en-US"/>
          </a:p>
        </p:txBody>
      </p:sp>
    </p:spTree>
    <p:extLst>
      <p:ext uri="{BB962C8B-B14F-4D97-AF65-F5344CB8AC3E}">
        <p14:creationId xmlns:p14="http://schemas.microsoft.com/office/powerpoint/2010/main" val="205306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charset="0"/>
                <a:ea typeface="Arial" charset="0"/>
                <a:cs typeface="Arial" charset="0"/>
              </a:rPr>
              <a:t>8. Bipartite process</a:t>
            </a:r>
          </a:p>
          <a:p>
            <a:r>
              <a:rPr lang="en-US" dirty="0">
                <a:latin typeface="Arial" charset="0"/>
                <a:ea typeface="Arial" charset="0"/>
                <a:cs typeface="Arial" charset="0"/>
              </a:rPr>
              <a:t>The employers and the employees negotiate the issues directly face to face across the table. There is no third party intervention. Any settlement of dispute in this method ensures harmonicons relations between the parties concerned.</a:t>
            </a:r>
          </a:p>
          <a:p>
            <a:endParaRPr lang="en-US" b="1"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20</a:t>
            </a:fld>
            <a:endParaRPr lang="en-US"/>
          </a:p>
        </p:txBody>
      </p:sp>
      <p:sp>
        <p:nvSpPr>
          <p:cNvPr id="7" name="Title 1"/>
          <p:cNvSpPr>
            <a:spLocks noGrp="1"/>
          </p:cNvSpPr>
          <p:nvPr>
            <p:ph type="title"/>
          </p:nvPr>
        </p:nvSpPr>
        <p:spPr/>
        <p:txBody>
          <a:bodyPr/>
          <a:lstStyle/>
          <a:p>
            <a:r>
              <a:rPr lang="en-US" dirty="0"/>
              <a:t>Characteristics of Collective Bargaining</a:t>
            </a:r>
          </a:p>
        </p:txBody>
      </p:sp>
    </p:spTree>
    <p:extLst>
      <p:ext uri="{BB962C8B-B14F-4D97-AF65-F5344CB8AC3E}">
        <p14:creationId xmlns:p14="http://schemas.microsoft.com/office/powerpoint/2010/main" val="280205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bargaining process	</a:t>
            </a:r>
            <a:endParaRPr lang="en-US" dirty="0"/>
          </a:p>
        </p:txBody>
      </p:sp>
      <p:sp>
        <p:nvSpPr>
          <p:cNvPr id="3" name="Content Placeholder 2"/>
          <p:cNvSpPr>
            <a:spLocks noGrp="1"/>
          </p:cNvSpPr>
          <p:nvPr>
            <p:ph idx="1"/>
          </p:nvPr>
        </p:nvSpPr>
        <p:spPr>
          <a:xfrm>
            <a:off x="561111" y="2603500"/>
            <a:ext cx="10811082" cy="3416300"/>
          </a:xfrm>
        </p:spPr>
        <p:txBody>
          <a:bodyPr>
            <a:normAutofit fontScale="92500" lnSpcReduction="10000"/>
          </a:bodyPr>
          <a:lstStyle/>
          <a:p>
            <a:r>
              <a:rPr lang="en-US" sz="3200" dirty="0" smtClean="0">
                <a:latin typeface="Arial" charset="0"/>
                <a:ea typeface="Arial" charset="0"/>
                <a:cs typeface="Arial" charset="0"/>
              </a:rPr>
              <a:t>Collective bargaining is in reality a compromise and balancing of opposing pressure of two social groups who have considerable mutual interest to work together. </a:t>
            </a:r>
          </a:p>
          <a:p>
            <a:r>
              <a:rPr lang="en-US" sz="3200" dirty="0" smtClean="0">
                <a:latin typeface="Arial" charset="0"/>
                <a:ea typeface="Arial" charset="0"/>
                <a:cs typeface="Arial" charset="0"/>
              </a:rPr>
              <a:t>Pressures at bargaining table normally are framed in economical and technical terms but still overall bargaining remains a social process. </a:t>
            </a:r>
          </a:p>
          <a:p>
            <a:r>
              <a:rPr lang="en-US" sz="3200" dirty="0" smtClean="0">
                <a:latin typeface="Arial" charset="0"/>
                <a:ea typeface="Arial" charset="0"/>
                <a:cs typeface="Arial" charset="0"/>
              </a:rPr>
              <a:t>It is not a one stop process but a continuous one.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15314DE4-6D37-5442-83D0-BC53CAAD8208}"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21</a:t>
            </a:fld>
            <a:endParaRPr lang="en-US"/>
          </a:p>
        </p:txBody>
      </p:sp>
    </p:spTree>
    <p:extLst>
      <p:ext uri="{BB962C8B-B14F-4D97-AF65-F5344CB8AC3E}">
        <p14:creationId xmlns:p14="http://schemas.microsoft.com/office/powerpoint/2010/main" val="1848294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214" y="2603499"/>
            <a:ext cx="10762593" cy="3597603"/>
          </a:xfrm>
        </p:spPr>
        <p:txBody>
          <a:bodyPr>
            <a:normAutofit fontScale="92500" lnSpcReduction="20000"/>
          </a:bodyPr>
          <a:lstStyle/>
          <a:p>
            <a:r>
              <a:rPr lang="en-US" sz="3200" dirty="0" smtClean="0">
                <a:latin typeface="Arial" charset="0"/>
                <a:ea typeface="Arial" charset="0"/>
                <a:cs typeface="Arial" charset="0"/>
              </a:rPr>
              <a:t>New situations, not specifically spelled out, may always arise. This requires union representatives and managers to sit together to thrash out difference. </a:t>
            </a:r>
          </a:p>
          <a:p>
            <a:r>
              <a:rPr lang="en-US" sz="3200" dirty="0" smtClean="0">
                <a:latin typeface="Arial" charset="0"/>
                <a:ea typeface="Arial" charset="0"/>
                <a:cs typeface="Arial" charset="0"/>
              </a:rPr>
              <a:t>Union will always try to come up with new demands and management will always try to evade compliance. </a:t>
            </a:r>
          </a:p>
          <a:p>
            <a:r>
              <a:rPr lang="en-US" sz="3200" dirty="0" smtClean="0">
                <a:latin typeface="Arial" charset="0"/>
                <a:ea typeface="Arial" charset="0"/>
                <a:cs typeface="Arial" charset="0"/>
              </a:rPr>
              <a:t>It is a continuous process that involves:</a:t>
            </a:r>
            <a:br>
              <a:rPr lang="en-US" sz="3200" dirty="0" smtClean="0">
                <a:latin typeface="Arial" charset="0"/>
                <a:ea typeface="Arial" charset="0"/>
                <a:cs typeface="Arial" charset="0"/>
              </a:rPr>
            </a:br>
            <a:r>
              <a:rPr lang="en-US" sz="3200" dirty="0" smtClean="0">
                <a:latin typeface="Arial" charset="0"/>
                <a:ea typeface="Arial" charset="0"/>
                <a:cs typeface="Arial" charset="0"/>
              </a:rPr>
              <a:t>Identifying the problem &gt; Preparation of negotiation&gt; negotiation of agreement &gt; Implementation of the contract</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83C76BF0-922E-FC4F-B0A7-BBD8DFF7DFE9}"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22</a:t>
            </a:fld>
            <a:endParaRPr lang="en-US"/>
          </a:p>
        </p:txBody>
      </p:sp>
      <p:sp>
        <p:nvSpPr>
          <p:cNvPr id="7" name="Title 1"/>
          <p:cNvSpPr>
            <a:spLocks noGrp="1"/>
          </p:cNvSpPr>
          <p:nvPr>
            <p:ph type="title"/>
          </p:nvPr>
        </p:nvSpPr>
        <p:spPr/>
        <p:txBody>
          <a:bodyPr/>
          <a:lstStyle/>
          <a:p>
            <a:r>
              <a:rPr lang="en-US" dirty="0" smtClean="0"/>
              <a:t>Collective bargaining process	</a:t>
            </a:r>
            <a:endParaRPr lang="en-US" dirty="0"/>
          </a:p>
        </p:txBody>
      </p:sp>
    </p:spTree>
    <p:extLst>
      <p:ext uri="{BB962C8B-B14F-4D97-AF65-F5344CB8AC3E}">
        <p14:creationId xmlns:p14="http://schemas.microsoft.com/office/powerpoint/2010/main" val="39707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Collective Bargaining Process</a:t>
            </a:r>
          </a:p>
        </p:txBody>
      </p:sp>
      <p:sp>
        <p:nvSpPr>
          <p:cNvPr id="3" name="Content Placeholder 2"/>
          <p:cNvSpPr>
            <a:spLocks noGrp="1"/>
          </p:cNvSpPr>
          <p:nvPr>
            <p:ph idx="1"/>
          </p:nvPr>
        </p:nvSpPr>
        <p:spPr>
          <a:xfrm>
            <a:off x="561110" y="2603500"/>
            <a:ext cx="11357621" cy="3788338"/>
          </a:xfrm>
        </p:spPr>
        <p:txBody>
          <a:bodyPr>
            <a:normAutofit fontScale="77500" lnSpcReduction="20000"/>
          </a:bodyPr>
          <a:lstStyle/>
          <a:p>
            <a:pPr marL="0" indent="0">
              <a:buNone/>
            </a:pPr>
            <a:r>
              <a:rPr lang="en-US" sz="3200" b="1" dirty="0"/>
              <a:t>1. I</a:t>
            </a:r>
            <a:r>
              <a:rPr lang="en-US" sz="3200" b="1" dirty="0" smtClean="0"/>
              <a:t>dentification </a:t>
            </a:r>
            <a:r>
              <a:rPr lang="en-US" sz="3200" b="1" dirty="0"/>
              <a:t>of the problem: </a:t>
            </a:r>
          </a:p>
          <a:p>
            <a:r>
              <a:rPr lang="en-US" sz="3200" dirty="0" smtClean="0"/>
              <a:t>Problem identification </a:t>
            </a:r>
            <a:r>
              <a:rPr lang="en-US" sz="3200" dirty="0"/>
              <a:t>influences whole process. </a:t>
            </a:r>
            <a:endParaRPr lang="en-US" sz="3200" dirty="0" smtClean="0"/>
          </a:p>
          <a:p>
            <a:r>
              <a:rPr lang="en-US" sz="3200" dirty="0" smtClean="0"/>
              <a:t>Whether </a:t>
            </a:r>
            <a:r>
              <a:rPr lang="en-US" sz="3200" dirty="0"/>
              <a:t>the problem is </a:t>
            </a:r>
            <a:r>
              <a:rPr lang="en-US" sz="3200" dirty="0" smtClean="0"/>
              <a:t>very important </a:t>
            </a:r>
            <a:r>
              <a:rPr lang="en-US" sz="3200" dirty="0"/>
              <a:t>that is to be cussed immediately or it can be postponed for some other </a:t>
            </a:r>
            <a:r>
              <a:rPr lang="en-US" sz="3200" dirty="0" smtClean="0"/>
              <a:t>convenient time or </a:t>
            </a:r>
            <a:r>
              <a:rPr lang="en-US" sz="3200" dirty="0"/>
              <a:t>whether the problem is a minor one so that it can be solved with the other party's acceptance on its presentation and </a:t>
            </a:r>
            <a:r>
              <a:rPr lang="en-US" sz="3200" dirty="0" smtClean="0"/>
              <a:t>does </a:t>
            </a:r>
            <a:r>
              <a:rPr lang="en-US" sz="3200" dirty="0" smtClean="0"/>
              <a:t>fluencies </a:t>
            </a:r>
            <a:r>
              <a:rPr lang="en-US" sz="3200" dirty="0"/>
              <a:t>following the long process of collective bargaining, etc. </a:t>
            </a:r>
            <a:endParaRPr lang="en-US" sz="3200" dirty="0" smtClean="0"/>
          </a:p>
          <a:p>
            <a:r>
              <a:rPr lang="en-US" sz="3200" dirty="0" smtClean="0"/>
              <a:t>It </a:t>
            </a:r>
            <a:r>
              <a:rPr lang="en-US" sz="3200" dirty="0"/>
              <a:t>also influences the selection of representatives</a:t>
            </a:r>
            <a:r>
              <a:rPr lang="en-US" sz="3200" dirty="0" smtClean="0"/>
              <a:t>, their </a:t>
            </a:r>
            <a:r>
              <a:rPr lang="en-US" sz="3200" dirty="0"/>
              <a:t>size, and period of negotiations and period of agreement that is reached ultimately. As such it is important for other the parties to be clear about the problem before entering into the negotiations.</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DA8C0E04-D023-1648-A641-63237F17B102}"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23</a:t>
            </a:fld>
            <a:endParaRPr lang="en-US"/>
          </a:p>
        </p:txBody>
      </p:sp>
    </p:spTree>
    <p:extLst>
      <p:ext uri="{BB962C8B-B14F-4D97-AF65-F5344CB8AC3E}">
        <p14:creationId xmlns:p14="http://schemas.microsoft.com/office/powerpoint/2010/main" val="869137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197" y="2081048"/>
            <a:ext cx="11363147" cy="5511742"/>
          </a:xfrm>
        </p:spPr>
        <p:txBody>
          <a:bodyPr>
            <a:normAutofit/>
          </a:bodyPr>
          <a:lstStyle/>
          <a:p>
            <a:pPr marL="0" indent="0">
              <a:buNone/>
            </a:pPr>
            <a:r>
              <a:rPr lang="en-US" sz="3200" b="1" dirty="0"/>
              <a:t>2. Preparing for negotiations:</a:t>
            </a:r>
          </a:p>
          <a:p>
            <a:r>
              <a:rPr lang="en-US" sz="3200" dirty="0"/>
              <a:t>If </a:t>
            </a:r>
            <a:r>
              <a:rPr lang="en-US" sz="3200" dirty="0" smtClean="0"/>
              <a:t>collective </a:t>
            </a:r>
            <a:r>
              <a:rPr lang="en-US" sz="3200" dirty="0"/>
              <a:t>bargaining is deemed essential, both the parties prepare </a:t>
            </a:r>
            <a:r>
              <a:rPr lang="en-US" sz="3200" dirty="0" smtClean="0"/>
              <a:t>themselves for </a:t>
            </a:r>
            <a:r>
              <a:rPr lang="en-US" sz="3200" dirty="0" smtClean="0"/>
              <a:t>negotiations. </a:t>
            </a:r>
          </a:p>
          <a:p>
            <a:r>
              <a:rPr lang="en-US" sz="3200" dirty="0" smtClean="0"/>
              <a:t>The </a:t>
            </a:r>
            <a:r>
              <a:rPr lang="en-US" sz="3200" dirty="0"/>
              <a:t>preparation starts with selection of representatives. Such representatives should be </a:t>
            </a:r>
            <a:r>
              <a:rPr lang="en-US" sz="3200" dirty="0" smtClean="0"/>
              <a:t>selected who </a:t>
            </a:r>
            <a:r>
              <a:rPr lang="en-US" sz="3200" dirty="0"/>
              <a:t>can carry out negotiations with patience and sincerity and can present their views effectively. </a:t>
            </a:r>
            <a:endParaRPr lang="en-US" sz="3200" dirty="0" smtClean="0"/>
          </a:p>
          <a:p>
            <a:r>
              <a:rPr lang="en-US" sz="3200" dirty="0" smtClean="0"/>
              <a:t>After </a:t>
            </a:r>
            <a:r>
              <a:rPr lang="en-US" sz="3200" dirty="0" smtClean="0"/>
              <a:t>selection they </a:t>
            </a:r>
            <a:r>
              <a:rPr lang="en-US" sz="3200" dirty="0"/>
              <a:t>should be educated about the complete problem. </a:t>
            </a:r>
            <a:endParaRPr lang="en-US" sz="3200" dirty="0" smtClean="0"/>
          </a:p>
          <a:p>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BBA24622-D93D-1645-BC6E-639BDF2FA4F6}" type="datetime1">
              <a:rPr lang="en-US" smtClean="0"/>
              <a:t>4/25/18</a:t>
            </a:fld>
            <a:endParaRPr lang="en-US"/>
          </a:p>
        </p:txBody>
      </p:sp>
      <p:sp>
        <p:nvSpPr>
          <p:cNvPr id="4" name="Footer Placeholder 3"/>
          <p:cNvSpPr>
            <a:spLocks noGrp="1"/>
          </p:cNvSpPr>
          <p:nvPr>
            <p:ph type="ftr" sz="quarter" idx="11"/>
          </p:nvPr>
        </p:nvSpPr>
        <p:spPr/>
        <p:txBody>
          <a:bodyPr/>
          <a:lstStyle/>
          <a:p>
            <a:r>
              <a:rPr lang="en-US" dirty="0" err="1" smtClean="0"/>
              <a:t>Oeshwik</a:t>
            </a:r>
            <a:r>
              <a:rPr lang="en-US" dirty="0" smtClean="0"/>
              <a:t> Ahmed, Faculty of HRM, Northern University</a:t>
            </a:r>
          </a:p>
        </p:txBody>
      </p:sp>
      <p:sp>
        <p:nvSpPr>
          <p:cNvPr id="5" name="Slide Number Placeholder 4"/>
          <p:cNvSpPr>
            <a:spLocks noGrp="1"/>
          </p:cNvSpPr>
          <p:nvPr>
            <p:ph type="sldNum" sz="quarter" idx="12"/>
          </p:nvPr>
        </p:nvSpPr>
        <p:spPr/>
        <p:txBody>
          <a:bodyPr/>
          <a:lstStyle/>
          <a:p>
            <a:fld id="{154A31C3-66EA-6E46-A5D9-F13DF6E03534}" type="slidenum">
              <a:rPr lang="en-US" smtClean="0"/>
              <a:t>24</a:t>
            </a:fld>
            <a:endParaRPr lang="en-US"/>
          </a:p>
        </p:txBody>
      </p:sp>
      <p:sp>
        <p:nvSpPr>
          <p:cNvPr id="6" name="Title 1"/>
          <p:cNvSpPr>
            <a:spLocks noGrp="1"/>
          </p:cNvSpPr>
          <p:nvPr>
            <p:ph type="title"/>
          </p:nvPr>
        </p:nvSpPr>
        <p:spPr>
          <a:xfrm>
            <a:off x="1154954" y="973668"/>
            <a:ext cx="8761413" cy="706964"/>
          </a:xfrm>
        </p:spPr>
        <p:txBody>
          <a:bodyPr/>
          <a:lstStyle/>
          <a:p>
            <a:r>
              <a:rPr lang="en-US" dirty="0"/>
              <a:t>Collective Bargaining Process</a:t>
            </a:r>
          </a:p>
        </p:txBody>
      </p:sp>
    </p:spTree>
    <p:extLst>
      <p:ext uri="{BB962C8B-B14F-4D97-AF65-F5344CB8AC3E}">
        <p14:creationId xmlns:p14="http://schemas.microsoft.com/office/powerpoint/2010/main" val="405388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Their power and authority during negotiations also should be clearly spelt out. </a:t>
            </a:r>
          </a:p>
          <a:p>
            <a:r>
              <a:rPr lang="en-US" dirty="0"/>
              <a:t>Other preparations include fixing up time for negotiations, period of negotiations, etc. </a:t>
            </a:r>
          </a:p>
          <a:p>
            <a:r>
              <a:rPr lang="en-US" dirty="0"/>
              <a:t>But once the parties enter into negotiations the period of negotiations may vary depending upon circumstances</a:t>
            </a:r>
          </a:p>
          <a:p>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25</a:t>
            </a:fld>
            <a:endParaRPr lang="en-US"/>
          </a:p>
        </p:txBody>
      </p:sp>
      <p:sp>
        <p:nvSpPr>
          <p:cNvPr id="7" name="Title 1"/>
          <p:cNvSpPr>
            <a:spLocks noGrp="1"/>
          </p:cNvSpPr>
          <p:nvPr>
            <p:ph type="title"/>
          </p:nvPr>
        </p:nvSpPr>
        <p:spPr/>
        <p:txBody>
          <a:bodyPr/>
          <a:lstStyle/>
          <a:p>
            <a:r>
              <a:rPr lang="en-US" dirty="0"/>
              <a:t>Collective Bargaining Process</a:t>
            </a:r>
          </a:p>
        </p:txBody>
      </p:sp>
    </p:spTree>
    <p:extLst>
      <p:ext uri="{BB962C8B-B14F-4D97-AF65-F5344CB8AC3E}">
        <p14:creationId xmlns:p14="http://schemas.microsoft.com/office/powerpoint/2010/main" val="1496793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110" y="2396359"/>
            <a:ext cx="11199966" cy="3846786"/>
          </a:xfrm>
        </p:spPr>
        <p:txBody>
          <a:bodyPr>
            <a:normAutofit fontScale="92500" lnSpcReduction="20000"/>
          </a:bodyPr>
          <a:lstStyle/>
          <a:p>
            <a:pPr marL="0" indent="0">
              <a:buNone/>
            </a:pPr>
            <a:r>
              <a:rPr lang="en-US" sz="3200" b="1" dirty="0" smtClean="0"/>
              <a:t>3.Negotiation  of</a:t>
            </a:r>
            <a:r>
              <a:rPr lang="en-US" sz="3200" b="1" dirty="0"/>
              <a:t>  </a:t>
            </a:r>
            <a:r>
              <a:rPr lang="en-US" sz="3200" b="1" dirty="0" smtClean="0"/>
              <a:t> agreement</a:t>
            </a:r>
            <a:r>
              <a:rPr lang="en-US" sz="3200" b="1" dirty="0"/>
              <a:t>: </a:t>
            </a:r>
          </a:p>
          <a:p>
            <a:r>
              <a:rPr lang="en-US" sz="3200" dirty="0"/>
              <a:t> </a:t>
            </a:r>
            <a:r>
              <a:rPr lang="en-US" sz="3200" dirty="0" smtClean="0"/>
              <a:t>Negotiation usually </a:t>
            </a:r>
            <a:r>
              <a:rPr lang="en-US" sz="3200" dirty="0"/>
              <a:t>begins with the union delivering to management a long list of demands. </a:t>
            </a:r>
            <a:endParaRPr lang="en-US" sz="3200" dirty="0" smtClean="0"/>
          </a:p>
          <a:p>
            <a:r>
              <a:rPr lang="en-US" sz="3200" dirty="0" smtClean="0"/>
              <a:t>By </a:t>
            </a:r>
            <a:r>
              <a:rPr lang="en-US" sz="3200" dirty="0"/>
              <a:t>initiating with the union creates significant room for trade off in the later stages of the negotiation. </a:t>
            </a:r>
            <a:endParaRPr lang="en-US" sz="3200" dirty="0" smtClean="0"/>
          </a:p>
          <a:p>
            <a:r>
              <a:rPr lang="en-US" sz="3200" dirty="0" smtClean="0"/>
              <a:t>It </a:t>
            </a:r>
            <a:r>
              <a:rPr lang="en-US" sz="3200" dirty="0" smtClean="0"/>
              <a:t>also </a:t>
            </a:r>
            <a:r>
              <a:rPr lang="en-US" sz="3200" dirty="0"/>
              <a:t>disguises the union real position, leaving it to management to try to figure out which demand is </a:t>
            </a:r>
            <a:r>
              <a:rPr lang="en-US" sz="3200" dirty="0" smtClean="0"/>
              <a:t>adamantly sought</a:t>
            </a:r>
            <a:r>
              <a:rPr lang="en-US" sz="3200" dirty="0"/>
              <a:t>, which are moderately sought and which the union is prepared to quickly abandon.</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4733ABF7-1AD7-744F-91E1-20EBDE4A484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26</a:t>
            </a:fld>
            <a:endParaRPr lang="en-US"/>
          </a:p>
        </p:txBody>
      </p:sp>
      <p:sp>
        <p:nvSpPr>
          <p:cNvPr id="7" name="Title 1"/>
          <p:cNvSpPr>
            <a:spLocks noGrp="1"/>
          </p:cNvSpPr>
          <p:nvPr>
            <p:ph type="title"/>
          </p:nvPr>
        </p:nvSpPr>
        <p:spPr/>
        <p:txBody>
          <a:bodyPr/>
          <a:lstStyle/>
          <a:p>
            <a:r>
              <a:rPr lang="en-US" dirty="0"/>
              <a:t>Collective Bargaining Process</a:t>
            </a:r>
          </a:p>
        </p:txBody>
      </p:sp>
    </p:spTree>
    <p:extLst>
      <p:ext uri="{BB962C8B-B14F-4D97-AF65-F5344CB8AC3E}">
        <p14:creationId xmlns:p14="http://schemas.microsoft.com/office/powerpoint/2010/main" val="1551500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821" y="2301766"/>
            <a:ext cx="11708523" cy="4267200"/>
          </a:xfrm>
        </p:spPr>
        <p:txBody>
          <a:bodyPr>
            <a:normAutofit fontScale="77500" lnSpcReduction="20000"/>
          </a:bodyPr>
          <a:lstStyle/>
          <a:p>
            <a:pPr marL="0" indent="0">
              <a:buNone/>
            </a:pPr>
            <a:r>
              <a:rPr lang="en-US" sz="3200" dirty="0"/>
              <a:t>4. </a:t>
            </a:r>
            <a:r>
              <a:rPr lang="en-US" sz="3200" b="1" dirty="0"/>
              <a:t>Implementation of the contract:</a:t>
            </a:r>
          </a:p>
          <a:p>
            <a:r>
              <a:rPr lang="en-US" sz="3200" dirty="0" smtClean="0"/>
              <a:t>Once a </a:t>
            </a:r>
            <a:r>
              <a:rPr lang="en-US" sz="3200" dirty="0"/>
              <a:t>contract is agreed upon and ratified, it then must be implemented. </a:t>
            </a:r>
            <a:endParaRPr lang="en-US" sz="3200" dirty="0" smtClean="0"/>
          </a:p>
          <a:p>
            <a:r>
              <a:rPr lang="en-US" sz="3200" dirty="0" smtClean="0"/>
              <a:t>The </a:t>
            </a:r>
            <a:r>
              <a:rPr lang="en-US" sz="3200" dirty="0"/>
              <a:t>agreement can be made on a temporary basis. In such cases, before its expiry both parties consult each other </a:t>
            </a:r>
            <a:r>
              <a:rPr lang="en-US" sz="3200" dirty="0" smtClean="0"/>
              <a:t>and can </a:t>
            </a:r>
            <a:r>
              <a:rPr lang="en-US" sz="3200" dirty="0"/>
              <a:t>terminate or renew the agreement depending upon the circumstances. </a:t>
            </a:r>
            <a:endParaRPr lang="en-US" sz="3200" dirty="0" smtClean="0"/>
          </a:p>
          <a:p>
            <a:r>
              <a:rPr lang="en-US" sz="3200" dirty="0" smtClean="0"/>
              <a:t>The </a:t>
            </a:r>
            <a:r>
              <a:rPr lang="en-US" sz="3200" dirty="0"/>
              <a:t>union may always demand </a:t>
            </a:r>
            <a:r>
              <a:rPr lang="en-US" sz="3200" dirty="0" smtClean="0"/>
              <a:t>the renewal </a:t>
            </a:r>
            <a:r>
              <a:rPr lang="en-US" sz="3200" dirty="0"/>
              <a:t>of such agreements, which benefit workers before their </a:t>
            </a:r>
            <a:r>
              <a:rPr lang="en-US" sz="3200" dirty="0" smtClean="0"/>
              <a:t>expiry.</a:t>
            </a:r>
          </a:p>
          <a:p>
            <a:r>
              <a:rPr lang="en-US" sz="3200" dirty="0" smtClean="0"/>
              <a:t> Management</a:t>
            </a:r>
            <a:r>
              <a:rPr lang="en-US" sz="3200" dirty="0"/>
              <a:t>, on the other hand, may </a:t>
            </a:r>
            <a:r>
              <a:rPr lang="en-US" sz="3200" dirty="0" smtClean="0"/>
              <a:t>reject this </a:t>
            </a:r>
            <a:r>
              <a:rPr lang="en-US" sz="3200" dirty="0"/>
              <a:t>demand taking the financial position of the organization into consideration. As a result, this may again lead </a:t>
            </a:r>
            <a:r>
              <a:rPr lang="en-US" sz="3200" dirty="0" smtClean="0"/>
              <a:t>to negotiations</a:t>
            </a:r>
            <a:r>
              <a:rPr lang="en-US" sz="3200" dirty="0"/>
              <a:t>. </a:t>
            </a:r>
            <a:endParaRPr lang="en-US" sz="3200" dirty="0" smtClean="0"/>
          </a:p>
          <a:p>
            <a:r>
              <a:rPr lang="en-US" sz="3200" dirty="0" smtClean="0"/>
              <a:t>As </a:t>
            </a:r>
            <a:r>
              <a:rPr lang="en-US" sz="3200" dirty="0"/>
              <a:t>such, collective bargaining is not a temporary accommodation but is a continuous process.</a:t>
            </a:r>
          </a:p>
          <a:p>
            <a:endParaRPr lang="en-US" sz="28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09ECB7B2-2D84-8748-A8AD-32E72C6ED6C2}"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154A31C3-66EA-6E46-A5D9-F13DF6E03534}" type="slidenum">
              <a:rPr lang="en-US" smtClean="0"/>
              <a:t>27</a:t>
            </a:fld>
            <a:endParaRPr lang="en-US"/>
          </a:p>
        </p:txBody>
      </p:sp>
      <p:sp>
        <p:nvSpPr>
          <p:cNvPr id="6" name="Title 1"/>
          <p:cNvSpPr>
            <a:spLocks noGrp="1"/>
          </p:cNvSpPr>
          <p:nvPr>
            <p:ph type="title"/>
          </p:nvPr>
        </p:nvSpPr>
        <p:spPr>
          <a:xfrm>
            <a:off x="1154954" y="973668"/>
            <a:ext cx="8761413" cy="706964"/>
          </a:xfrm>
        </p:spPr>
        <p:txBody>
          <a:bodyPr/>
          <a:lstStyle/>
          <a:p>
            <a:r>
              <a:rPr lang="en-US" dirty="0"/>
              <a:t>Collective Bargaining Process</a:t>
            </a:r>
          </a:p>
        </p:txBody>
      </p:sp>
    </p:spTree>
    <p:extLst>
      <p:ext uri="{BB962C8B-B14F-4D97-AF65-F5344CB8AC3E}">
        <p14:creationId xmlns:p14="http://schemas.microsoft.com/office/powerpoint/2010/main" val="1323201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Collective Bargaining</a:t>
            </a:r>
          </a:p>
        </p:txBody>
      </p:sp>
      <p:sp>
        <p:nvSpPr>
          <p:cNvPr id="3" name="Content Placeholder 2"/>
          <p:cNvSpPr>
            <a:spLocks noGrp="1"/>
          </p:cNvSpPr>
          <p:nvPr>
            <p:ph idx="1"/>
          </p:nvPr>
        </p:nvSpPr>
        <p:spPr>
          <a:xfrm>
            <a:off x="547964" y="2162592"/>
            <a:ext cx="11360257" cy="4534045"/>
          </a:xfrm>
        </p:spPr>
        <p:txBody>
          <a:bodyPr>
            <a:normAutofit fontScale="85000" lnSpcReduction="20000"/>
          </a:bodyPr>
          <a:lstStyle/>
          <a:p>
            <a:r>
              <a:rPr lang="en-US" sz="3200" dirty="0"/>
              <a:t>Collective bargaining is useful device to help preserve labor management autonomy in a free society. </a:t>
            </a:r>
            <a:endParaRPr lang="en-US" sz="3200" dirty="0" smtClean="0"/>
          </a:p>
          <a:p>
            <a:r>
              <a:rPr lang="en-US" sz="3200" dirty="0" smtClean="0"/>
              <a:t>Disputes </a:t>
            </a:r>
            <a:r>
              <a:rPr lang="en-US" sz="3200" dirty="0" smtClean="0"/>
              <a:t>are natural </a:t>
            </a:r>
            <a:r>
              <a:rPr lang="en-US" sz="3200" dirty="0"/>
              <a:t>since workers may demand more than what they deserve and employers may have proneness to pay </a:t>
            </a:r>
            <a:r>
              <a:rPr lang="en-US" sz="3200" dirty="0" smtClean="0"/>
              <a:t>less since </a:t>
            </a:r>
            <a:r>
              <a:rPr lang="en-US" sz="3200" dirty="0"/>
              <a:t>the money paid to employee’s redline profit volume. </a:t>
            </a:r>
            <a:endParaRPr lang="en-US" sz="3200" dirty="0" smtClean="0"/>
          </a:p>
          <a:p>
            <a:r>
              <a:rPr lang="en-US" sz="3200" dirty="0" smtClean="0"/>
              <a:t>Reference </a:t>
            </a:r>
            <a:r>
              <a:rPr lang="en-US" sz="3200" dirty="0"/>
              <a:t>to third parties for dispute settlement </a:t>
            </a:r>
            <a:r>
              <a:rPr lang="en-US" sz="3200" dirty="0" smtClean="0"/>
              <a:t>may reduce </a:t>
            </a:r>
            <a:r>
              <a:rPr lang="en-US" sz="3200" dirty="0"/>
              <a:t>freedom of both labor and management. So collective bargaining is expected to serve the long run interests of labor and management</a:t>
            </a:r>
            <a:r>
              <a:rPr lang="en-US" sz="3200" dirty="0" smtClean="0"/>
              <a:t>.</a:t>
            </a:r>
          </a:p>
          <a:p>
            <a:r>
              <a:rPr lang="en-US" sz="3200" dirty="0" smtClean="0"/>
              <a:t>Practice </a:t>
            </a:r>
            <a:r>
              <a:rPr lang="en-US" sz="3200" dirty="0"/>
              <a:t>of collective bargaining developed out of the situation </a:t>
            </a:r>
            <a:r>
              <a:rPr lang="en-US" sz="3200" dirty="0" smtClean="0"/>
              <a:t>that individual </a:t>
            </a:r>
            <a:r>
              <a:rPr lang="en-US" sz="3200" dirty="0"/>
              <a:t>employee has neither the knowledge nor the resources to discover and take advantage of the </a:t>
            </a:r>
            <a:r>
              <a:rPr lang="en-US" sz="3200" dirty="0" smtClean="0"/>
              <a:t>best opportunities</a:t>
            </a:r>
            <a:r>
              <a:rPr lang="en-US" sz="3200" dirty="0"/>
              <a:t>. Collective bargaining enables him to get more </a:t>
            </a:r>
            <a:r>
              <a:rPr lang="en-US" sz="3200" dirty="0" smtClean="0"/>
              <a:t>compensation.</a:t>
            </a:r>
            <a:endParaRPr lang="en-US" sz="3200" dirty="0"/>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06BBDEE4-BBC3-934A-A15A-9AF7F75F511B}"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28</a:t>
            </a:fld>
            <a:endParaRPr lang="en-US"/>
          </a:p>
        </p:txBody>
      </p:sp>
    </p:spTree>
    <p:extLst>
      <p:ext uri="{BB962C8B-B14F-4D97-AF65-F5344CB8AC3E}">
        <p14:creationId xmlns:p14="http://schemas.microsoft.com/office/powerpoint/2010/main" val="1873088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Collective Bargaining</a:t>
            </a:r>
          </a:p>
        </p:txBody>
      </p:sp>
      <p:sp>
        <p:nvSpPr>
          <p:cNvPr id="3" name="Content Placeholder 2"/>
          <p:cNvSpPr>
            <a:spLocks noGrp="1"/>
          </p:cNvSpPr>
          <p:nvPr>
            <p:ph idx="1"/>
          </p:nvPr>
        </p:nvSpPr>
        <p:spPr>
          <a:xfrm>
            <a:off x="561110" y="2312277"/>
            <a:ext cx="11399662" cy="3888826"/>
          </a:xfrm>
        </p:spPr>
        <p:txBody>
          <a:bodyPr>
            <a:normAutofit fontScale="92500" lnSpcReduction="20000"/>
          </a:bodyPr>
          <a:lstStyle/>
          <a:p>
            <a:pPr marL="0" indent="0">
              <a:buNone/>
            </a:pPr>
            <a:r>
              <a:rPr lang="en-US" sz="3200" dirty="0" smtClean="0"/>
              <a:t>1.</a:t>
            </a:r>
            <a:r>
              <a:rPr lang="en-US" sz="3200" dirty="0" smtClean="0"/>
              <a:t> </a:t>
            </a:r>
            <a:r>
              <a:rPr lang="en-US" sz="3200" b="1" dirty="0"/>
              <a:t>Loss of unilateral discretion on personnel matters. </a:t>
            </a:r>
          </a:p>
          <a:p>
            <a:r>
              <a:rPr lang="en-US" sz="3200" dirty="0" smtClean="0"/>
              <a:t>Discretion of</a:t>
            </a:r>
            <a:r>
              <a:rPr lang="en-US" sz="3200" dirty="0"/>
              <a:t> </a:t>
            </a:r>
            <a:r>
              <a:rPr lang="en-US" sz="3200" dirty="0" smtClean="0"/>
              <a:t>management </a:t>
            </a:r>
            <a:r>
              <a:rPr lang="en-US" sz="3200" dirty="0"/>
              <a:t>in decision making about pay, promotion, transfer, dismissal </a:t>
            </a:r>
            <a:r>
              <a:rPr lang="en-US" sz="3200" dirty="0" err="1"/>
              <a:t>etc</a:t>
            </a:r>
            <a:r>
              <a:rPr lang="en-US" sz="3200" dirty="0"/>
              <a:t> often curtailed under a collective bargaining agreement. </a:t>
            </a:r>
            <a:endParaRPr lang="en-US" sz="3200" dirty="0" smtClean="0"/>
          </a:p>
          <a:p>
            <a:r>
              <a:rPr lang="en-US" sz="3200" dirty="0" smtClean="0"/>
              <a:t>Management </a:t>
            </a:r>
            <a:r>
              <a:rPr lang="en-US" sz="3200" dirty="0"/>
              <a:t>right is </a:t>
            </a:r>
            <a:r>
              <a:rPr lang="en-US" sz="3200" dirty="0" smtClean="0"/>
              <a:t>one of </a:t>
            </a:r>
            <a:r>
              <a:rPr lang="en-US" sz="3200" dirty="0"/>
              <a:t>the most controversial issues in labor management relation bargaining agreements stipulate management </a:t>
            </a:r>
            <a:r>
              <a:rPr lang="en-US" sz="3200" dirty="0" smtClean="0"/>
              <a:t>retains the </a:t>
            </a:r>
            <a:r>
              <a:rPr lang="en-US" sz="3200" dirty="0"/>
              <a:t>right to make product lines, plant locations and decisions may affect union personnel, resulting in unions</a:t>
            </a:r>
            <a:r>
              <a:rPr lang="en-US" sz="3200" dirty="0" smtClean="0"/>
              <a:t>’ challenges </a:t>
            </a:r>
            <a:r>
              <a:rPr lang="en-US" sz="3200" dirty="0"/>
              <a:t>in facing </a:t>
            </a:r>
            <a:r>
              <a:rPr lang="en-US" sz="3200" dirty="0" smtClean="0"/>
              <a:t>management.</a:t>
            </a:r>
            <a:endParaRPr lang="en-US" sz="3200" dirty="0"/>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E2C1A6C0-58DB-8447-A51B-20AADA6A127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29</a:t>
            </a:fld>
            <a:endParaRPr lang="en-US"/>
          </a:p>
        </p:txBody>
      </p:sp>
    </p:spTree>
    <p:extLst>
      <p:ext uri="{BB962C8B-B14F-4D97-AF65-F5344CB8AC3E}">
        <p14:creationId xmlns:p14="http://schemas.microsoft.com/office/powerpoint/2010/main" val="1785987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603500"/>
            <a:ext cx="11082593" cy="3416300"/>
          </a:xfrm>
        </p:spPr>
        <p:txBody>
          <a:bodyPr>
            <a:normAutofit fontScale="92500" lnSpcReduction="20000"/>
          </a:bodyPr>
          <a:lstStyle/>
          <a:p>
            <a:r>
              <a:rPr lang="en-US" sz="3200" dirty="0" smtClean="0">
                <a:latin typeface="Arial" charset="0"/>
                <a:ea typeface="Arial" charset="0"/>
                <a:cs typeface="Arial" charset="0"/>
              </a:rPr>
              <a:t>It is essentially a compromise and balancing of opposing pressure of two social groups who have enough mutual interests to work together</a:t>
            </a:r>
            <a:r>
              <a:rPr lang="en-US" sz="3200" smtClean="0">
                <a:latin typeface="Arial" charset="0"/>
                <a:ea typeface="Arial" charset="0"/>
                <a:cs typeface="Arial" charset="0"/>
              </a:rPr>
              <a:t>. </a:t>
            </a:r>
            <a:endParaRPr lang="en-US" sz="3200" smtClean="0">
              <a:latin typeface="Arial" charset="0"/>
              <a:ea typeface="Arial" charset="0"/>
              <a:cs typeface="Arial" charset="0"/>
            </a:endParaRPr>
          </a:p>
          <a:p>
            <a:r>
              <a:rPr lang="en-US" sz="3200" dirty="0" smtClean="0">
                <a:latin typeface="Arial" charset="0"/>
                <a:ea typeface="Arial" charset="0"/>
                <a:cs typeface="Arial" charset="0"/>
              </a:rPr>
              <a:t>Pressure </a:t>
            </a:r>
            <a:r>
              <a:rPr lang="en-US" sz="3200" dirty="0" smtClean="0">
                <a:latin typeface="Arial" charset="0"/>
                <a:ea typeface="Arial" charset="0"/>
                <a:cs typeface="Arial" charset="0"/>
              </a:rPr>
              <a:t>at the bargaining table usually are framed in economic and technical terms. </a:t>
            </a:r>
          </a:p>
          <a:p>
            <a:r>
              <a:rPr lang="en-US" sz="3200" dirty="0" smtClean="0">
                <a:latin typeface="Arial" charset="0"/>
                <a:ea typeface="Arial" charset="0"/>
                <a:cs typeface="Arial" charset="0"/>
              </a:rPr>
              <a:t>Bargaining is a social process. Individual employees as individuals and members of union take active part in their management.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80D73C72-79E1-DE4D-89A1-E1E2B37BC7D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a:t>
            </a:fld>
            <a:endParaRPr lang="en-US"/>
          </a:p>
        </p:txBody>
      </p:sp>
      <p:sp>
        <p:nvSpPr>
          <p:cNvPr id="7" name="Title 1"/>
          <p:cNvSpPr>
            <a:spLocks noGrp="1"/>
          </p:cNvSpPr>
          <p:nvPr>
            <p:ph type="title"/>
          </p:nvPr>
        </p:nvSpPr>
        <p:spPr/>
        <p:txBody>
          <a:bodyPr/>
          <a:lstStyle/>
          <a:p>
            <a:r>
              <a:rPr lang="en-US" dirty="0" smtClean="0"/>
              <a:t>Collective Bargaining	</a:t>
            </a:r>
            <a:endParaRPr lang="en-US" dirty="0"/>
          </a:p>
        </p:txBody>
      </p:sp>
    </p:spTree>
    <p:extLst>
      <p:ext uri="{BB962C8B-B14F-4D97-AF65-F5344CB8AC3E}">
        <p14:creationId xmlns:p14="http://schemas.microsoft.com/office/powerpoint/2010/main" val="835414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310" y="2603500"/>
            <a:ext cx="11098924" cy="3416300"/>
          </a:xfrm>
        </p:spPr>
        <p:txBody>
          <a:bodyPr>
            <a:normAutofit/>
          </a:bodyPr>
          <a:lstStyle/>
          <a:p>
            <a:pPr marL="0" indent="0">
              <a:buNone/>
            </a:pPr>
            <a:r>
              <a:rPr lang="en-US" sz="3200" dirty="0" smtClean="0"/>
              <a:t>2) </a:t>
            </a:r>
            <a:r>
              <a:rPr lang="en-US" sz="3200" b="1" dirty="0" smtClean="0"/>
              <a:t>Greater </a:t>
            </a:r>
            <a:r>
              <a:rPr lang="en-US" sz="3200" b="1" dirty="0"/>
              <a:t>uniformity </a:t>
            </a:r>
            <a:r>
              <a:rPr lang="en-US" sz="3200" dirty="0"/>
              <a:t>in personnel </a:t>
            </a:r>
            <a:r>
              <a:rPr lang="en-US" sz="3200" dirty="0" smtClean="0"/>
              <a:t>practices achieved </a:t>
            </a:r>
            <a:r>
              <a:rPr lang="en-US" sz="3200" dirty="0"/>
              <a:t>by collective bargaining agreement </a:t>
            </a:r>
            <a:r>
              <a:rPr lang="en-US" sz="3200" dirty="0" smtClean="0"/>
              <a:t>with standardization </a:t>
            </a:r>
            <a:r>
              <a:rPr lang="en-US" sz="3200" dirty="0"/>
              <a:t>of wages, hours of work and working conditions. </a:t>
            </a:r>
            <a:endParaRPr lang="en-US" sz="3200" dirty="0" smtClean="0"/>
          </a:p>
          <a:p>
            <a:r>
              <a:rPr lang="en-US" sz="3200" dirty="0" smtClean="0"/>
              <a:t>The </a:t>
            </a:r>
            <a:r>
              <a:rPr lang="en-US" sz="3200" dirty="0"/>
              <a:t>company is forced to improve the way </a:t>
            </a:r>
            <a:r>
              <a:rPr lang="en-US" sz="3200" dirty="0" smtClean="0"/>
              <a:t>in which </a:t>
            </a:r>
            <a:r>
              <a:rPr lang="en-US" sz="3200" dirty="0"/>
              <a:t>it administers its personnel function, which raises employee morale and </a:t>
            </a:r>
            <a:r>
              <a:rPr lang="en-US" sz="3200" dirty="0" smtClean="0"/>
              <a:t>productivity.</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4CAD3E5D-A1CA-3A4B-8C52-6D0F39DCACC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30</a:t>
            </a:fld>
            <a:endParaRPr lang="en-US"/>
          </a:p>
        </p:txBody>
      </p:sp>
      <p:sp>
        <p:nvSpPr>
          <p:cNvPr id="7" name="Title 1"/>
          <p:cNvSpPr>
            <a:spLocks noGrp="1"/>
          </p:cNvSpPr>
          <p:nvPr>
            <p:ph type="title"/>
          </p:nvPr>
        </p:nvSpPr>
        <p:spPr/>
        <p:txBody>
          <a:bodyPr/>
          <a:lstStyle/>
          <a:p>
            <a:r>
              <a:rPr lang="en-US" dirty="0"/>
              <a:t>Impact of Collective Bargaining</a:t>
            </a:r>
          </a:p>
        </p:txBody>
      </p:sp>
    </p:spTree>
    <p:extLst>
      <p:ext uri="{BB962C8B-B14F-4D97-AF65-F5344CB8AC3E}">
        <p14:creationId xmlns:p14="http://schemas.microsoft.com/office/powerpoint/2010/main" val="1562658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52496"/>
            <a:ext cx="11708524" cy="3839342"/>
          </a:xfrm>
        </p:spPr>
        <p:txBody>
          <a:bodyPr>
            <a:normAutofit/>
          </a:bodyPr>
          <a:lstStyle/>
          <a:p>
            <a:r>
              <a:rPr lang="en-US" sz="3200" b="1" dirty="0" smtClean="0"/>
              <a:t>3) Employer </a:t>
            </a:r>
            <a:r>
              <a:rPr lang="en-US" sz="3200" b="1" dirty="0"/>
              <a:t>fears </a:t>
            </a:r>
            <a:r>
              <a:rPr lang="en-US" sz="3200" dirty="0"/>
              <a:t>that collective bargaining agreement may put in competitive </a:t>
            </a:r>
            <a:r>
              <a:rPr lang="en-US" sz="3200" dirty="0" smtClean="0"/>
              <a:t>disadvantage in </a:t>
            </a:r>
            <a:r>
              <a:rPr lang="en-US" sz="3200" dirty="0"/>
              <a:t>facing </a:t>
            </a:r>
            <a:r>
              <a:rPr lang="en-US" sz="3200" dirty="0" smtClean="0"/>
              <a:t>its non-unionized </a:t>
            </a:r>
            <a:r>
              <a:rPr lang="en-US" sz="3200" dirty="0"/>
              <a:t>competitors. Employers fear increase of labor costs, which may force them to raise product price or cut profit. Price raise may result in loss of customers</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3186AB60-F2E8-B74E-8233-86435918BCC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31</a:t>
            </a:fld>
            <a:endParaRPr lang="en-US"/>
          </a:p>
        </p:txBody>
      </p:sp>
      <p:sp>
        <p:nvSpPr>
          <p:cNvPr id="7" name="Title 1"/>
          <p:cNvSpPr>
            <a:spLocks noGrp="1"/>
          </p:cNvSpPr>
          <p:nvPr>
            <p:ph type="title"/>
          </p:nvPr>
        </p:nvSpPr>
        <p:spPr/>
        <p:txBody>
          <a:bodyPr/>
          <a:lstStyle/>
          <a:p>
            <a:r>
              <a:rPr lang="en-US" dirty="0"/>
              <a:t>Impact of Collective Bargaining</a:t>
            </a:r>
          </a:p>
        </p:txBody>
      </p:sp>
    </p:spTree>
    <p:extLst>
      <p:ext uri="{BB962C8B-B14F-4D97-AF65-F5344CB8AC3E}">
        <p14:creationId xmlns:p14="http://schemas.microsoft.com/office/powerpoint/2010/main" val="159338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546" y="2445844"/>
            <a:ext cx="11294551" cy="3723728"/>
          </a:xfrm>
        </p:spPr>
        <p:txBody>
          <a:bodyPr>
            <a:normAutofit fontScale="92500" lnSpcReduction="10000"/>
          </a:bodyPr>
          <a:lstStyle/>
          <a:p>
            <a:pPr marL="0" indent="0">
              <a:buNone/>
            </a:pPr>
            <a:r>
              <a:rPr lang="en-US" sz="3200" dirty="0" smtClean="0"/>
              <a:t>4) Employers </a:t>
            </a:r>
            <a:r>
              <a:rPr lang="en-US" sz="3200" dirty="0"/>
              <a:t>are also afraid that collective bargaining agreement may </a:t>
            </a:r>
            <a:r>
              <a:rPr lang="en-US" sz="3200" b="1" dirty="0"/>
              <a:t>hamper R &amp; D </a:t>
            </a:r>
            <a:r>
              <a:rPr lang="en-US" sz="3200" b="1" dirty="0" smtClean="0"/>
              <a:t>efforts </a:t>
            </a:r>
            <a:r>
              <a:rPr lang="en-US" sz="3200" dirty="0" smtClean="0"/>
              <a:t>and prohibit taking </a:t>
            </a:r>
            <a:r>
              <a:rPr lang="en-US" sz="3200" dirty="0"/>
              <a:t>advantage of technological advances. </a:t>
            </a:r>
            <a:endParaRPr lang="en-US" sz="3200" dirty="0" smtClean="0"/>
          </a:p>
          <a:p>
            <a:pPr marL="0" indent="0">
              <a:buNone/>
            </a:pPr>
            <a:r>
              <a:rPr lang="en-US" sz="3200" dirty="0" smtClean="0"/>
              <a:t>5) Unions </a:t>
            </a:r>
            <a:r>
              <a:rPr lang="en-US" sz="3200" dirty="0"/>
              <a:t>have been noticed to </a:t>
            </a:r>
            <a:r>
              <a:rPr lang="en-US" sz="3200" b="1" dirty="0"/>
              <a:t>disfavor merit pay plans</a:t>
            </a:r>
            <a:r>
              <a:rPr lang="en-US" sz="3200" dirty="0"/>
              <a:t>, individual </a:t>
            </a:r>
            <a:r>
              <a:rPr lang="en-US" sz="3200" dirty="0" smtClean="0"/>
              <a:t>and Group </a:t>
            </a:r>
            <a:r>
              <a:rPr lang="en-US" sz="3200" dirty="0"/>
              <a:t>incentive and output based performance appraisal. </a:t>
            </a:r>
            <a:endParaRPr lang="en-US" sz="3200" dirty="0" smtClean="0"/>
          </a:p>
          <a:p>
            <a:pPr marL="0" indent="0">
              <a:buNone/>
            </a:pPr>
            <a:r>
              <a:rPr lang="en-US" sz="3200" dirty="0" smtClean="0"/>
              <a:t>6) Unions </a:t>
            </a:r>
            <a:r>
              <a:rPr lang="en-US" sz="3200" dirty="0"/>
              <a:t>are </a:t>
            </a:r>
            <a:r>
              <a:rPr lang="en-US" sz="3200" b="1" dirty="0"/>
              <a:t>inclined towards joint control, safety </a:t>
            </a:r>
            <a:r>
              <a:rPr lang="en-US" sz="3200" b="1" dirty="0" smtClean="0"/>
              <a:t>and </a:t>
            </a:r>
            <a:r>
              <a:rPr lang="en-US" sz="3200" b="1" dirty="0" smtClean="0"/>
              <a:t>healthy programs</a:t>
            </a:r>
            <a:r>
              <a:rPr lang="en-US" sz="3200" dirty="0"/>
              <a:t>, plant closing decisions, quality of work life schemes, employee benefits, </a:t>
            </a:r>
            <a:r>
              <a:rPr lang="en-US" sz="3200" dirty="0" smtClean="0"/>
              <a:t>salary administration </a:t>
            </a:r>
            <a:r>
              <a:rPr lang="en-US" sz="3200" dirty="0"/>
              <a:t>and employee discipline</a:t>
            </a:r>
            <a:endParaRPr lang="en-US" sz="3200" dirty="0">
              <a:effectLst/>
            </a:endParaRPr>
          </a:p>
        </p:txBody>
      </p:sp>
      <p:sp>
        <p:nvSpPr>
          <p:cNvPr id="4" name="Date Placeholder 3"/>
          <p:cNvSpPr>
            <a:spLocks noGrp="1"/>
          </p:cNvSpPr>
          <p:nvPr>
            <p:ph type="dt" sz="half" idx="10"/>
          </p:nvPr>
        </p:nvSpPr>
        <p:spPr/>
        <p:txBody>
          <a:bodyPr/>
          <a:lstStyle/>
          <a:p>
            <a:fld id="{5775F2C0-3FC2-4B43-866F-0B03B5BD9499}"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32</a:t>
            </a:fld>
            <a:endParaRPr lang="en-US"/>
          </a:p>
        </p:txBody>
      </p:sp>
      <p:sp>
        <p:nvSpPr>
          <p:cNvPr id="7" name="Title 1"/>
          <p:cNvSpPr>
            <a:spLocks noGrp="1"/>
          </p:cNvSpPr>
          <p:nvPr>
            <p:ph type="title"/>
          </p:nvPr>
        </p:nvSpPr>
        <p:spPr/>
        <p:txBody>
          <a:bodyPr/>
          <a:lstStyle/>
          <a:p>
            <a:r>
              <a:rPr lang="en-US" dirty="0"/>
              <a:t>Impact of Collective Bargaining</a:t>
            </a:r>
          </a:p>
        </p:txBody>
      </p:sp>
    </p:spTree>
    <p:extLst>
      <p:ext uri="{BB962C8B-B14F-4D97-AF65-F5344CB8AC3E}">
        <p14:creationId xmlns:p14="http://schemas.microsoft.com/office/powerpoint/2010/main" val="1586106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598" y="2520877"/>
            <a:ext cx="11244643" cy="4699730"/>
          </a:xfrm>
        </p:spPr>
        <p:txBody>
          <a:bodyPr>
            <a:normAutofit/>
          </a:bodyPr>
          <a:lstStyle/>
          <a:p>
            <a:r>
              <a:rPr lang="en-US" sz="3200" dirty="0" smtClean="0"/>
              <a:t>7) </a:t>
            </a:r>
            <a:r>
              <a:rPr lang="en-US" sz="3200" b="1" dirty="0" smtClean="0"/>
              <a:t>Favoritism</a:t>
            </a:r>
            <a:r>
              <a:rPr lang="en-US" sz="3200" b="1" dirty="0"/>
              <a:t>, </a:t>
            </a:r>
            <a:r>
              <a:rPr lang="en-US" sz="3200" dirty="0"/>
              <a:t>nepotism and uncertainty regarding pay, hours and poor working conditions are reduced.</a:t>
            </a:r>
          </a:p>
          <a:p>
            <a:r>
              <a:rPr lang="en-US" sz="3200" dirty="0" smtClean="0"/>
              <a:t>8) </a:t>
            </a:r>
            <a:r>
              <a:rPr lang="en-US" sz="3200" dirty="0" smtClean="0"/>
              <a:t>Uniform </a:t>
            </a:r>
            <a:r>
              <a:rPr lang="en-US" sz="3200" dirty="0"/>
              <a:t>compensation and employee benefit packages and a set of work rules leave </a:t>
            </a:r>
            <a:r>
              <a:rPr lang="en-US" sz="3200" b="1" dirty="0"/>
              <a:t>less room </a:t>
            </a:r>
            <a:r>
              <a:rPr lang="en-US" sz="3200" b="1" dirty="0" smtClean="0"/>
              <a:t>for misunderstanding</a:t>
            </a:r>
            <a:r>
              <a:rPr lang="en-US" sz="3200" b="1" dirty="0"/>
              <a:t> </a:t>
            </a:r>
            <a:r>
              <a:rPr lang="en-US" sz="3200" dirty="0"/>
              <a:t>between employers and employees</a:t>
            </a:r>
            <a:endParaRPr lang="en-US" sz="3200" dirty="0">
              <a:effectLst/>
            </a:endParaRPr>
          </a:p>
        </p:txBody>
      </p:sp>
      <p:sp>
        <p:nvSpPr>
          <p:cNvPr id="4" name="Date Placeholder 3"/>
          <p:cNvSpPr>
            <a:spLocks noGrp="1"/>
          </p:cNvSpPr>
          <p:nvPr>
            <p:ph type="dt" sz="half" idx="10"/>
          </p:nvPr>
        </p:nvSpPr>
        <p:spPr/>
        <p:txBody>
          <a:bodyPr/>
          <a:lstStyle/>
          <a:p>
            <a:fld id="{047D23E3-556C-FC48-B4ED-307662D22EC8}"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33</a:t>
            </a:fld>
            <a:endParaRPr lang="en-US"/>
          </a:p>
        </p:txBody>
      </p:sp>
      <p:sp>
        <p:nvSpPr>
          <p:cNvPr id="7" name="Title 1"/>
          <p:cNvSpPr>
            <a:spLocks noGrp="1"/>
          </p:cNvSpPr>
          <p:nvPr>
            <p:ph type="title"/>
          </p:nvPr>
        </p:nvSpPr>
        <p:spPr/>
        <p:txBody>
          <a:bodyPr/>
          <a:lstStyle/>
          <a:p>
            <a:r>
              <a:rPr lang="en-US" dirty="0"/>
              <a:t>Impact of Collective Bargaining</a:t>
            </a:r>
          </a:p>
        </p:txBody>
      </p:sp>
    </p:spTree>
    <p:extLst>
      <p:ext uri="{BB962C8B-B14F-4D97-AF65-F5344CB8AC3E}">
        <p14:creationId xmlns:p14="http://schemas.microsoft.com/office/powerpoint/2010/main" val="1564418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270234"/>
            <a:ext cx="11263028" cy="4121604"/>
          </a:xfrm>
        </p:spPr>
        <p:txBody>
          <a:bodyPr>
            <a:normAutofit/>
          </a:bodyPr>
          <a:lstStyle/>
          <a:p>
            <a:pPr marL="0" indent="0">
              <a:buNone/>
            </a:pPr>
            <a:r>
              <a:rPr lang="en-US" sz="3200" dirty="0" smtClean="0"/>
              <a:t>9) </a:t>
            </a:r>
            <a:r>
              <a:rPr lang="en-US" sz="3200" dirty="0" smtClean="0"/>
              <a:t>Collective </a:t>
            </a:r>
            <a:r>
              <a:rPr lang="en-US" sz="3200" dirty="0"/>
              <a:t>bargaining </a:t>
            </a:r>
            <a:r>
              <a:rPr lang="en-US" sz="3200" b="1" dirty="0"/>
              <a:t>reduces fear of capricious and unfair treatment </a:t>
            </a:r>
            <a:r>
              <a:rPr lang="en-US" sz="3200" b="1" dirty="0" smtClean="0"/>
              <a:t> </a:t>
            </a:r>
            <a:r>
              <a:rPr lang="en-US" sz="3200" dirty="0" smtClean="0"/>
              <a:t>and </a:t>
            </a:r>
            <a:r>
              <a:rPr lang="en-US" sz="3200" dirty="0"/>
              <a:t>dismissed employees are </a:t>
            </a:r>
            <a:r>
              <a:rPr lang="en-US" sz="3200" dirty="0" smtClean="0"/>
              <a:t>assured of </a:t>
            </a:r>
            <a:r>
              <a:rPr lang="en-US" sz="3200" dirty="0"/>
              <a:t>due processes and equal protections in the </a:t>
            </a:r>
            <a:r>
              <a:rPr lang="en-US" sz="3200" dirty="0" smtClean="0"/>
              <a:t>workplace.</a:t>
            </a:r>
          </a:p>
          <a:p>
            <a:r>
              <a:rPr lang="en-US" sz="3200" dirty="0" smtClean="0"/>
              <a:t>collective </a:t>
            </a:r>
            <a:r>
              <a:rPr lang="en-US" sz="3200" dirty="0"/>
              <a:t>bargaining agreement lays down </a:t>
            </a:r>
            <a:r>
              <a:rPr lang="en-US" sz="3200" dirty="0" smtClean="0"/>
              <a:t>sensible grievance </a:t>
            </a:r>
            <a:r>
              <a:rPr lang="en-US" sz="3200" dirty="0"/>
              <a:t>handling procedure to which employers are contract bound. </a:t>
            </a:r>
            <a:endParaRPr lang="en-US" sz="3200" dirty="0" smtClean="0"/>
          </a:p>
          <a:p>
            <a:r>
              <a:rPr lang="en-US" sz="3200" dirty="0" smtClean="0"/>
              <a:t>However</a:t>
            </a:r>
            <a:r>
              <a:rPr lang="en-US" sz="3200" dirty="0"/>
              <a:t>, the chance of incompetent or troublesome employees taking shelter behind the protective shield of the union is </a:t>
            </a:r>
            <a:r>
              <a:rPr lang="en-US" sz="3200" dirty="0" smtClean="0"/>
              <a:t>there.</a:t>
            </a:r>
            <a:endParaRPr lang="en-US" sz="3200" dirty="0">
              <a:effectLst/>
            </a:endParaRPr>
          </a:p>
        </p:txBody>
      </p:sp>
      <p:sp>
        <p:nvSpPr>
          <p:cNvPr id="4" name="Date Placeholder 3"/>
          <p:cNvSpPr>
            <a:spLocks noGrp="1"/>
          </p:cNvSpPr>
          <p:nvPr>
            <p:ph type="dt" sz="half" idx="10"/>
          </p:nvPr>
        </p:nvSpPr>
        <p:spPr/>
        <p:txBody>
          <a:bodyPr/>
          <a:lstStyle/>
          <a:p>
            <a:fld id="{2D90B285-5C41-7941-8274-4588F801C6B1}"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34</a:t>
            </a:fld>
            <a:endParaRPr lang="en-US"/>
          </a:p>
        </p:txBody>
      </p:sp>
      <p:sp>
        <p:nvSpPr>
          <p:cNvPr id="7" name="Title 1"/>
          <p:cNvSpPr>
            <a:spLocks noGrp="1"/>
          </p:cNvSpPr>
          <p:nvPr>
            <p:ph type="title"/>
          </p:nvPr>
        </p:nvSpPr>
        <p:spPr/>
        <p:txBody>
          <a:bodyPr/>
          <a:lstStyle/>
          <a:p>
            <a:r>
              <a:rPr lang="en-US" dirty="0"/>
              <a:t>Impact of Collective Bargaining</a:t>
            </a:r>
          </a:p>
        </p:txBody>
      </p:sp>
    </p:spTree>
    <p:extLst>
      <p:ext uri="{BB962C8B-B14F-4D97-AF65-F5344CB8AC3E}">
        <p14:creationId xmlns:p14="http://schemas.microsoft.com/office/powerpoint/2010/main" val="446112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04" y="347777"/>
            <a:ext cx="10058400" cy="1450757"/>
          </a:xfrm>
        </p:spPr>
        <p:txBody>
          <a:bodyPr/>
          <a:lstStyle/>
          <a:p>
            <a:r>
              <a:rPr lang="en-US" dirty="0" smtClean="0"/>
              <a:t>Bargaining Issues</a:t>
            </a:r>
            <a:endParaRPr lang="en-US" dirty="0"/>
          </a:p>
        </p:txBody>
      </p:sp>
      <p:sp>
        <p:nvSpPr>
          <p:cNvPr id="3" name="Content Placeholder 2"/>
          <p:cNvSpPr>
            <a:spLocks noGrp="1"/>
          </p:cNvSpPr>
          <p:nvPr>
            <p:ph idx="1"/>
          </p:nvPr>
        </p:nvSpPr>
        <p:spPr>
          <a:xfrm>
            <a:off x="559006" y="2083506"/>
            <a:ext cx="9509904" cy="3203197"/>
          </a:xfrm>
        </p:spPr>
        <p:txBody>
          <a:bodyPr>
            <a:noAutofit/>
          </a:bodyPr>
          <a:lstStyle/>
          <a:p>
            <a:pPr marL="514350" indent="-514350">
              <a:buFont typeface="+mj-lt"/>
              <a:buAutoNum type="arabicPeriod"/>
            </a:pPr>
            <a:r>
              <a:rPr lang="en-US" dirty="0" smtClean="0"/>
              <a:t>Wages </a:t>
            </a:r>
            <a:r>
              <a:rPr lang="en-US" dirty="0"/>
              <a:t>and working conditions, </a:t>
            </a:r>
            <a:endParaRPr lang="en-US" dirty="0" smtClean="0"/>
          </a:p>
          <a:p>
            <a:pPr marL="514350" indent="-514350">
              <a:buFont typeface="+mj-lt"/>
              <a:buAutoNum type="arabicPeriod"/>
            </a:pPr>
            <a:r>
              <a:rPr lang="en-US" dirty="0" smtClean="0"/>
              <a:t>Work </a:t>
            </a:r>
            <a:r>
              <a:rPr lang="en-US" dirty="0"/>
              <a:t>norms, incentive payments, </a:t>
            </a:r>
            <a:endParaRPr lang="en-US" dirty="0" smtClean="0"/>
          </a:p>
          <a:p>
            <a:pPr marL="514350" indent="-514350">
              <a:buFont typeface="+mj-lt"/>
              <a:buAutoNum type="arabicPeriod"/>
            </a:pPr>
            <a:r>
              <a:rPr lang="en-US" dirty="0" smtClean="0"/>
              <a:t>Job </a:t>
            </a:r>
            <a:r>
              <a:rPr lang="en-US" dirty="0"/>
              <a:t>security, </a:t>
            </a:r>
            <a:endParaRPr lang="en-US" dirty="0" smtClean="0"/>
          </a:p>
          <a:p>
            <a:pPr marL="514350" indent="-514350">
              <a:buFont typeface="+mj-lt"/>
              <a:buAutoNum type="arabicPeriod"/>
            </a:pPr>
            <a:r>
              <a:rPr lang="en-US" dirty="0" smtClean="0"/>
              <a:t>Work </a:t>
            </a:r>
            <a:r>
              <a:rPr lang="en-US" dirty="0" err="1"/>
              <a:t>tools,techniques</a:t>
            </a:r>
            <a:r>
              <a:rPr lang="en-US" dirty="0"/>
              <a:t> and practices, </a:t>
            </a:r>
            <a:endParaRPr lang="en-US" dirty="0" smtClean="0"/>
          </a:p>
          <a:p>
            <a:pPr marL="514350" indent="-514350">
              <a:buFont typeface="+mj-lt"/>
              <a:buAutoNum type="arabicPeriod"/>
            </a:pPr>
            <a:r>
              <a:rPr lang="en-US" dirty="0" smtClean="0"/>
              <a:t>Staff </a:t>
            </a:r>
            <a:r>
              <a:rPr lang="en-US" dirty="0"/>
              <a:t>transfers and promotions, </a:t>
            </a:r>
            <a:endParaRPr lang="en-US" dirty="0" smtClean="0"/>
          </a:p>
        </p:txBody>
      </p:sp>
      <p:sp>
        <p:nvSpPr>
          <p:cNvPr id="4" name="Date Placeholder 3"/>
          <p:cNvSpPr>
            <a:spLocks noGrp="1"/>
          </p:cNvSpPr>
          <p:nvPr>
            <p:ph type="dt" sz="half" idx="10"/>
          </p:nvPr>
        </p:nvSpPr>
        <p:spPr/>
        <p:txBody>
          <a:bodyPr/>
          <a:lstStyle/>
          <a:p>
            <a:fld id="{020C46B0-E406-514E-8A38-994DCE8EFB1E}"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35</a:t>
            </a:fld>
            <a:endParaRPr lang="en-US"/>
          </a:p>
        </p:txBody>
      </p:sp>
    </p:spTree>
    <p:extLst>
      <p:ext uri="{BB962C8B-B14F-4D97-AF65-F5344CB8AC3E}">
        <p14:creationId xmlns:p14="http://schemas.microsoft.com/office/powerpoint/2010/main" val="1799859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742950" indent="-742950">
              <a:buFont typeface="+mj-lt"/>
              <a:buAutoNum type="arabicPeriod" startAt="6"/>
            </a:pPr>
            <a:r>
              <a:rPr lang="en-US" dirty="0" smtClean="0"/>
              <a:t>Grievances</a:t>
            </a:r>
            <a:r>
              <a:rPr lang="en-US" dirty="0"/>
              <a:t>, disciplinary matters, </a:t>
            </a:r>
          </a:p>
          <a:p>
            <a:pPr marL="514350" indent="-514350">
              <a:buFont typeface="+mj-lt"/>
              <a:buAutoNum type="arabicPeriod" startAt="6"/>
            </a:pPr>
            <a:r>
              <a:rPr lang="en-US" dirty="0" smtClean="0"/>
              <a:t>Health </a:t>
            </a:r>
            <a:r>
              <a:rPr lang="en-US" dirty="0"/>
              <a:t>and </a:t>
            </a:r>
            <a:r>
              <a:rPr lang="en-US" dirty="0" err="1"/>
              <a:t>safety,insurance</a:t>
            </a:r>
            <a:r>
              <a:rPr lang="en-US" dirty="0"/>
              <a:t> and benefits, </a:t>
            </a:r>
          </a:p>
          <a:p>
            <a:pPr marL="514350" indent="-514350">
              <a:buFont typeface="+mj-lt"/>
              <a:buAutoNum type="arabicPeriod" startAt="6"/>
            </a:pPr>
            <a:r>
              <a:rPr lang="en-US" dirty="0" smtClean="0"/>
              <a:t>Union </a:t>
            </a:r>
            <a:r>
              <a:rPr lang="en-US" dirty="0"/>
              <a:t>recognition, management rights, </a:t>
            </a:r>
          </a:p>
          <a:p>
            <a:pPr marL="514350" indent="-514350">
              <a:buFont typeface="+mj-lt"/>
              <a:buAutoNum type="arabicPeriod" startAt="6"/>
            </a:pPr>
            <a:r>
              <a:rPr lang="en-US" dirty="0" smtClean="0"/>
              <a:t>Union </a:t>
            </a:r>
            <a:r>
              <a:rPr lang="en-US" dirty="0"/>
              <a:t>activities or responsibilities, </a:t>
            </a:r>
          </a:p>
          <a:p>
            <a:pPr marL="514350" indent="-514350">
              <a:buFont typeface="+mj-lt"/>
              <a:buAutoNum type="arabicPeriod" startAt="6"/>
            </a:pPr>
            <a:r>
              <a:rPr lang="en-US" dirty="0" smtClean="0"/>
              <a:t>Changes </a:t>
            </a:r>
            <a:r>
              <a:rPr lang="en-US" dirty="0"/>
              <a:t>in technology</a:t>
            </a:r>
            <a:endParaRPr lang="en-US" dirty="0">
              <a:latin typeface="Arial" charset="0"/>
              <a:ea typeface="Arial" charset="0"/>
              <a:cs typeface="Arial" charset="0"/>
            </a:endParaRPr>
          </a:p>
          <a:p>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36</a:t>
            </a:fld>
            <a:endParaRPr lang="en-US"/>
          </a:p>
        </p:txBody>
      </p:sp>
      <p:sp>
        <p:nvSpPr>
          <p:cNvPr id="7" name="Title 1"/>
          <p:cNvSpPr>
            <a:spLocks noGrp="1"/>
          </p:cNvSpPr>
          <p:nvPr>
            <p:ph type="title"/>
          </p:nvPr>
        </p:nvSpPr>
        <p:spPr/>
        <p:txBody>
          <a:bodyPr/>
          <a:lstStyle/>
          <a:p>
            <a:r>
              <a:rPr lang="en-US" dirty="0" smtClean="0"/>
              <a:t>Bargaining Issues</a:t>
            </a:r>
            <a:endParaRPr lang="en-US" dirty="0"/>
          </a:p>
        </p:txBody>
      </p:sp>
    </p:spTree>
    <p:extLst>
      <p:ext uri="{BB962C8B-B14F-4D97-AF65-F5344CB8AC3E}">
        <p14:creationId xmlns:p14="http://schemas.microsoft.com/office/powerpoint/2010/main" val="1230801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Collective </a:t>
            </a:r>
            <a:r>
              <a:rPr lang="en-US" dirty="0" smtClean="0"/>
              <a:t>Bargaining</a:t>
            </a:r>
            <a:endParaRPr lang="en-US" dirty="0"/>
          </a:p>
        </p:txBody>
      </p:sp>
      <p:sp>
        <p:nvSpPr>
          <p:cNvPr id="3" name="Content Placeholder 2"/>
          <p:cNvSpPr>
            <a:spLocks noGrp="1"/>
          </p:cNvSpPr>
          <p:nvPr>
            <p:ph idx="1"/>
          </p:nvPr>
        </p:nvSpPr>
        <p:spPr>
          <a:xfrm>
            <a:off x="735724" y="2406868"/>
            <a:ext cx="11035862" cy="4451131"/>
          </a:xfrm>
        </p:spPr>
        <p:txBody>
          <a:bodyPr>
            <a:normAutofit fontScale="77500" lnSpcReduction="20000"/>
          </a:bodyPr>
          <a:lstStyle/>
          <a:p>
            <a:pPr marL="0" indent="0">
              <a:buNone/>
            </a:pPr>
            <a:r>
              <a:rPr lang="en-US" sz="3200" b="1" dirty="0"/>
              <a:t>Plant </a:t>
            </a:r>
            <a:r>
              <a:rPr lang="en-US" sz="3200" b="1" dirty="0" smtClean="0"/>
              <a:t>level: </a:t>
            </a:r>
            <a:endParaRPr lang="en-US" sz="3200" b="1" dirty="0" smtClean="0"/>
          </a:p>
          <a:p>
            <a:r>
              <a:rPr lang="en-US" sz="3200" dirty="0" smtClean="0"/>
              <a:t>At </a:t>
            </a:r>
            <a:r>
              <a:rPr lang="en-US" sz="3200" dirty="0"/>
              <a:t>plant level bargaining, representatives of the workers’ union </a:t>
            </a:r>
            <a:r>
              <a:rPr lang="en-US" sz="3200" dirty="0" err="1"/>
              <a:t>negotiatewith</a:t>
            </a:r>
            <a:r>
              <a:rPr lang="en-US" sz="3200" dirty="0"/>
              <a:t> the representative of the employers i.e. plant manager on specific </a:t>
            </a:r>
            <a:r>
              <a:rPr lang="en-US" sz="3200" dirty="0" smtClean="0"/>
              <a:t>issues</a:t>
            </a:r>
          </a:p>
          <a:p>
            <a:pPr marL="0" indent="0">
              <a:buNone/>
            </a:pPr>
            <a:r>
              <a:rPr lang="en-US" sz="3200" b="1" dirty="0"/>
              <a:t>Industry </a:t>
            </a:r>
            <a:r>
              <a:rPr lang="en-US" sz="3200" b="1" dirty="0" smtClean="0"/>
              <a:t>level: </a:t>
            </a:r>
            <a:endParaRPr lang="en-US" sz="3200" b="1" dirty="0" smtClean="0"/>
          </a:p>
          <a:p>
            <a:r>
              <a:rPr lang="en-US" sz="3200" dirty="0" smtClean="0"/>
              <a:t>Employer </a:t>
            </a:r>
            <a:r>
              <a:rPr lang="en-US" sz="3200" dirty="0"/>
              <a:t>of several units in the same industry band together and form an association, </a:t>
            </a:r>
            <a:r>
              <a:rPr lang="en-US" sz="3200" dirty="0" smtClean="0"/>
              <a:t>which negotiates </a:t>
            </a:r>
            <a:r>
              <a:rPr lang="en-US" sz="3200" dirty="0"/>
              <a:t>with a federation of trade unions, usually called craft federation, having a similar status. </a:t>
            </a:r>
            <a:endParaRPr lang="en-US" sz="3200" dirty="0" smtClean="0"/>
          </a:p>
          <a:p>
            <a:r>
              <a:rPr lang="en-US" sz="3200" dirty="0" smtClean="0"/>
              <a:t>The </a:t>
            </a:r>
            <a:r>
              <a:rPr lang="en-US" sz="3200" dirty="0" smtClean="0"/>
              <a:t>agreements</a:t>
            </a:r>
            <a:r>
              <a:rPr lang="en-US" sz="3200" dirty="0"/>
              <a:t>  are somewhat broader in scope and delineation than the plant level settlements, which are very specific. The </a:t>
            </a:r>
            <a:r>
              <a:rPr lang="en-US" sz="3200" dirty="0" smtClean="0"/>
              <a:t>craft federations</a:t>
            </a:r>
            <a:r>
              <a:rPr lang="en-US" sz="3200" dirty="0"/>
              <a:t>’ bargaining with representatives of employers’ association in the jute industry are doing industry level barging.</a:t>
            </a:r>
          </a:p>
          <a:p>
            <a:endParaRPr lang="en-US" sz="3200" dirty="0" smtClean="0"/>
          </a:p>
          <a:p>
            <a:endParaRPr lang="en-US" sz="3200" dirty="0"/>
          </a:p>
          <a:p>
            <a:endParaRPr lang="en-US" sz="3200" dirty="0"/>
          </a:p>
          <a:p>
            <a:endParaRPr lang="en-US" sz="3200" dirty="0">
              <a:effectLst/>
            </a:endParaRPr>
          </a:p>
        </p:txBody>
      </p:sp>
      <p:sp>
        <p:nvSpPr>
          <p:cNvPr id="4" name="Date Placeholder 3"/>
          <p:cNvSpPr>
            <a:spLocks noGrp="1"/>
          </p:cNvSpPr>
          <p:nvPr>
            <p:ph type="dt" sz="half" idx="10"/>
          </p:nvPr>
        </p:nvSpPr>
        <p:spPr/>
        <p:txBody>
          <a:bodyPr/>
          <a:lstStyle/>
          <a:p>
            <a:fld id="{633A30BA-ED91-2D4A-BA1B-730056BAB628}"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37</a:t>
            </a:fld>
            <a:endParaRPr lang="en-US"/>
          </a:p>
        </p:txBody>
      </p:sp>
    </p:spTree>
    <p:extLst>
      <p:ext uri="{BB962C8B-B14F-4D97-AF65-F5344CB8AC3E}">
        <p14:creationId xmlns:p14="http://schemas.microsoft.com/office/powerpoint/2010/main" val="217429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603500"/>
            <a:ext cx="10853124" cy="3416300"/>
          </a:xfrm>
        </p:spPr>
        <p:txBody>
          <a:bodyPr>
            <a:normAutofit fontScale="92500" lnSpcReduction="20000"/>
          </a:bodyPr>
          <a:lstStyle/>
          <a:p>
            <a:pPr marL="0" indent="0">
              <a:buNone/>
            </a:pPr>
            <a:r>
              <a:rPr lang="en-US" sz="3200" b="1" dirty="0"/>
              <a:t>National </a:t>
            </a:r>
            <a:r>
              <a:rPr lang="en-US" sz="3200" b="1" dirty="0" smtClean="0"/>
              <a:t>level</a:t>
            </a:r>
            <a:r>
              <a:rPr lang="en-US" sz="3200" b="1" dirty="0" smtClean="0"/>
              <a:t>:</a:t>
            </a:r>
          </a:p>
          <a:p>
            <a:r>
              <a:rPr lang="en-US" sz="3200" b="1" dirty="0" smtClean="0"/>
              <a:t> </a:t>
            </a:r>
            <a:r>
              <a:rPr lang="en-US" sz="3200" dirty="0" smtClean="0"/>
              <a:t>Here </a:t>
            </a:r>
            <a:r>
              <a:rPr lang="en-US" sz="3200" dirty="0"/>
              <a:t>the terms of reference and shape are much wider though </a:t>
            </a:r>
            <a:r>
              <a:rPr lang="en-US" sz="3200" dirty="0" smtClean="0"/>
              <a:t>such agreements </a:t>
            </a:r>
            <a:r>
              <a:rPr lang="en-US" sz="3200" dirty="0"/>
              <a:t>are not so common in Bangladesh. The representatives of the trade unions and of the employers at </a:t>
            </a:r>
            <a:r>
              <a:rPr lang="en-US" sz="3200" dirty="0" smtClean="0"/>
              <a:t>the national </a:t>
            </a:r>
            <a:r>
              <a:rPr lang="en-US" sz="3200" dirty="0"/>
              <a:t>level negotiate and arrive at a settlement. </a:t>
            </a:r>
            <a:endParaRPr lang="en-US" sz="3200" dirty="0" smtClean="0"/>
          </a:p>
          <a:p>
            <a:r>
              <a:rPr lang="en-US" sz="3200" dirty="0" smtClean="0"/>
              <a:t>The </a:t>
            </a:r>
            <a:r>
              <a:rPr lang="en-US" sz="3200" dirty="0"/>
              <a:t>formation of the SKOP (</a:t>
            </a:r>
            <a:r>
              <a:rPr lang="en-US" sz="3200" dirty="0" err="1"/>
              <a:t>Sromik-Kormochari</a:t>
            </a:r>
            <a:r>
              <a:rPr lang="en-US" sz="3200" dirty="0"/>
              <a:t> </a:t>
            </a:r>
            <a:r>
              <a:rPr lang="en-US" sz="3200" dirty="0" err="1"/>
              <a:t>Oikko</a:t>
            </a:r>
            <a:r>
              <a:rPr lang="en-US" sz="3200" dirty="0"/>
              <a:t> </a:t>
            </a:r>
            <a:r>
              <a:rPr lang="en-US" sz="3200" dirty="0" err="1"/>
              <a:t>Porishad</a:t>
            </a:r>
            <a:r>
              <a:rPr lang="en-US" sz="3200" dirty="0"/>
              <a:t>)in early eighties has given impetus to bargaining at this level with the government. The 1984 agreement </a:t>
            </a:r>
            <a:r>
              <a:rPr lang="en-US" sz="3200" dirty="0" smtClean="0"/>
              <a:t>is a historic one.</a:t>
            </a:r>
            <a:endParaRPr lang="en-US" sz="3200" dirty="0"/>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5DE698A8-B89D-894D-BDF8-DFBB8A69F033}"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38</a:t>
            </a:fld>
            <a:endParaRPr lang="en-US"/>
          </a:p>
        </p:txBody>
      </p:sp>
      <p:sp>
        <p:nvSpPr>
          <p:cNvPr id="7" name="Title 1"/>
          <p:cNvSpPr>
            <a:spLocks noGrp="1"/>
          </p:cNvSpPr>
          <p:nvPr>
            <p:ph type="title"/>
          </p:nvPr>
        </p:nvSpPr>
        <p:spPr/>
        <p:txBody>
          <a:bodyPr/>
          <a:lstStyle/>
          <a:p>
            <a:r>
              <a:rPr lang="en-US" dirty="0"/>
              <a:t>Levels of Collective </a:t>
            </a:r>
            <a:r>
              <a:rPr lang="en-US" dirty="0" smtClean="0"/>
              <a:t>Bargaining</a:t>
            </a:r>
            <a:endParaRPr lang="en-US" dirty="0"/>
          </a:p>
        </p:txBody>
      </p:sp>
    </p:spTree>
    <p:extLst>
      <p:ext uri="{BB962C8B-B14F-4D97-AF65-F5344CB8AC3E}">
        <p14:creationId xmlns:p14="http://schemas.microsoft.com/office/powerpoint/2010/main" val="2041960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 for Successful Collective </a:t>
            </a:r>
            <a:r>
              <a:rPr lang="en-US" dirty="0" smtClean="0"/>
              <a:t>Bargaining</a:t>
            </a:r>
            <a:endParaRPr lang="en-US" dirty="0"/>
          </a:p>
        </p:txBody>
      </p:sp>
      <p:sp>
        <p:nvSpPr>
          <p:cNvPr id="3" name="Content Placeholder 2"/>
          <p:cNvSpPr>
            <a:spLocks noGrp="1"/>
          </p:cNvSpPr>
          <p:nvPr>
            <p:ph idx="1"/>
          </p:nvPr>
        </p:nvSpPr>
        <p:spPr>
          <a:xfrm>
            <a:off x="315310" y="2427890"/>
            <a:ext cx="11487807" cy="3963948"/>
          </a:xfrm>
        </p:spPr>
        <p:txBody>
          <a:bodyPr>
            <a:normAutofit fontScale="92500" lnSpcReduction="20000"/>
          </a:bodyPr>
          <a:lstStyle/>
          <a:p>
            <a:r>
              <a:rPr lang="en-US" sz="3200" dirty="0"/>
              <a:t>1. Collective bargaining is a flexible, give and take group process. It depends on careful preparation and </a:t>
            </a:r>
            <a:r>
              <a:rPr lang="en-US" sz="3200" dirty="0" smtClean="0"/>
              <a:t>skillful maneuvering</a:t>
            </a:r>
            <a:r>
              <a:rPr lang="en-US" sz="3200" dirty="0"/>
              <a:t>. It does not good if management takes extreme stand with rigid attitude</a:t>
            </a:r>
            <a:r>
              <a:rPr lang="en-US" sz="3200" dirty="0" smtClean="0"/>
              <a:t>.</a:t>
            </a:r>
          </a:p>
          <a:p>
            <a:r>
              <a:rPr lang="en-US" sz="3200" dirty="0" smtClean="0"/>
              <a:t>2</a:t>
            </a:r>
            <a:r>
              <a:rPr lang="en-US" sz="3200" dirty="0"/>
              <a:t>. Prudent employers try to build constructive attitude so that parties discuss mutual problems and attempt </a:t>
            </a:r>
            <a:r>
              <a:rPr lang="en-US" sz="3200" dirty="0" smtClean="0"/>
              <a:t>to obtain- </a:t>
            </a:r>
            <a:r>
              <a:rPr lang="en-US" sz="3200" dirty="0"/>
              <a:t>agreement</a:t>
            </a:r>
            <a:r>
              <a:rPr lang="en-US" sz="3200" dirty="0" smtClean="0"/>
              <a:t>.</a:t>
            </a:r>
          </a:p>
          <a:p>
            <a:r>
              <a:rPr lang="en-US" sz="3200" dirty="0" smtClean="0"/>
              <a:t>3</a:t>
            </a:r>
            <a:r>
              <a:rPr lang="en-US" sz="3200" dirty="0"/>
              <a:t>. Union leaders should also be trained and exposed to the realities. Stability of the leader and success in </a:t>
            </a:r>
            <a:r>
              <a:rPr lang="en-US" sz="3200" dirty="0" smtClean="0"/>
              <a:t>the fixed </a:t>
            </a:r>
            <a:r>
              <a:rPr lang="en-US" sz="3200" dirty="0"/>
              <a:t>election depends on their ability, in exacting/extracting more benefits for the workers who constitute their </a:t>
            </a:r>
            <a:r>
              <a:rPr lang="en-US" sz="3200" dirty="0" smtClean="0"/>
              <a:t>vote box</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DF65CCDD-8531-B245-BD35-399314984172}"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39</a:t>
            </a:fld>
            <a:endParaRPr lang="en-US"/>
          </a:p>
        </p:txBody>
      </p:sp>
    </p:spTree>
    <p:extLst>
      <p:ext uri="{BB962C8B-B14F-4D97-AF65-F5344CB8AC3E}">
        <p14:creationId xmlns:p14="http://schemas.microsoft.com/office/powerpoint/2010/main" val="16355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508907"/>
            <a:ext cx="11336600" cy="4187730"/>
          </a:xfrm>
        </p:spPr>
        <p:txBody>
          <a:bodyPr>
            <a:normAutofit fontScale="92500" lnSpcReduction="20000"/>
          </a:bodyPr>
          <a:lstStyle/>
          <a:p>
            <a:r>
              <a:rPr lang="en-US" sz="3200" dirty="0">
                <a:latin typeface="Arial" charset="0"/>
                <a:ea typeface="Arial" charset="0"/>
                <a:cs typeface="Arial" charset="0"/>
              </a:rPr>
              <a:t>Collective bargaining is the negotiation process that takes place between an employer and a group of employees when certain issues arise. </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The </a:t>
            </a:r>
            <a:r>
              <a:rPr lang="en-US" sz="3200" dirty="0">
                <a:latin typeface="Arial" charset="0"/>
                <a:ea typeface="Arial" charset="0"/>
                <a:cs typeface="Arial" charset="0"/>
              </a:rPr>
              <a:t>employees rely on a union member to represent them during the bargaining process, and the negotiations often relate to regulating such issues as working conditions, employee safety, training, wages, and layoffs. </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When </a:t>
            </a:r>
            <a:r>
              <a:rPr lang="en-US" sz="3200" dirty="0">
                <a:latin typeface="Arial" charset="0"/>
                <a:ea typeface="Arial" charset="0"/>
                <a:cs typeface="Arial" charset="0"/>
              </a:rPr>
              <a:t>an agreement is reached, the resulting “collective bargaining agreement,” or “CBA,” becomes the contract governing employment issues.</a:t>
            </a:r>
          </a:p>
        </p:txBody>
      </p:sp>
      <p:sp>
        <p:nvSpPr>
          <p:cNvPr id="4" name="Date Placeholder 3"/>
          <p:cNvSpPr>
            <a:spLocks noGrp="1"/>
          </p:cNvSpPr>
          <p:nvPr>
            <p:ph type="dt" sz="half" idx="10"/>
          </p:nvPr>
        </p:nvSpPr>
        <p:spPr/>
        <p:txBody>
          <a:bodyPr/>
          <a:lstStyle/>
          <a:p>
            <a:fld id="{C18663B6-AC10-5542-A835-169ACC7202D1}"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4</a:t>
            </a:fld>
            <a:endParaRPr lang="en-US"/>
          </a:p>
        </p:txBody>
      </p:sp>
      <p:sp>
        <p:nvSpPr>
          <p:cNvPr id="7" name="Title 1"/>
          <p:cNvSpPr>
            <a:spLocks noGrp="1"/>
          </p:cNvSpPr>
          <p:nvPr>
            <p:ph type="title"/>
          </p:nvPr>
        </p:nvSpPr>
        <p:spPr/>
        <p:txBody>
          <a:bodyPr/>
          <a:lstStyle/>
          <a:p>
            <a:r>
              <a:rPr lang="en-US" dirty="0" smtClean="0"/>
              <a:t>Collective Bargaining	</a:t>
            </a:r>
            <a:endParaRPr lang="en-US" dirty="0"/>
          </a:p>
        </p:txBody>
      </p:sp>
    </p:spTree>
    <p:extLst>
      <p:ext uri="{BB962C8B-B14F-4D97-AF65-F5344CB8AC3E}">
        <p14:creationId xmlns:p14="http://schemas.microsoft.com/office/powerpoint/2010/main" val="831221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406869"/>
            <a:ext cx="11252518" cy="3720661"/>
          </a:xfrm>
        </p:spPr>
        <p:txBody>
          <a:bodyPr>
            <a:normAutofit fontScale="92500" lnSpcReduction="10000"/>
          </a:bodyPr>
          <a:lstStyle/>
          <a:p>
            <a:r>
              <a:rPr lang="en-US" sz="3200" dirty="0"/>
              <a:t>4. Militancy can be reduced if political parties do not take side with any party</a:t>
            </a:r>
            <a:r>
              <a:rPr lang="en-US" sz="3200" dirty="0" smtClean="0"/>
              <a:t>.</a:t>
            </a:r>
          </a:p>
          <a:p>
            <a:r>
              <a:rPr lang="en-US" sz="3200" dirty="0" smtClean="0"/>
              <a:t>5</a:t>
            </a:r>
            <a:r>
              <a:rPr lang="en-US" sz="3200" dirty="0"/>
              <a:t>. However, management's bargaining attitude is important. No group should proceed with defensive </a:t>
            </a:r>
            <a:r>
              <a:rPr lang="en-US" sz="3200" dirty="0" smtClean="0"/>
              <a:t>attitude and </a:t>
            </a:r>
            <a:r>
              <a:rPr lang="en-US" sz="3200" dirty="0"/>
              <a:t>challenging mentality</a:t>
            </a:r>
            <a:r>
              <a:rPr lang="en-US" sz="3200" dirty="0" smtClean="0"/>
              <a:t>.</a:t>
            </a:r>
          </a:p>
          <a:p>
            <a:r>
              <a:rPr lang="en-US" sz="3200" dirty="0" smtClean="0"/>
              <a:t>6</a:t>
            </a:r>
            <a:r>
              <a:rPr lang="en-US" sz="3200" dirty="0"/>
              <a:t>. At times, non-negotiating observers remain present during the bargaining session. Management and union both may allow observers to keep them informed. Union observers are watchdogs who assure that union leaders </a:t>
            </a:r>
            <a:r>
              <a:rPr lang="en-US" sz="3200" dirty="0" smtClean="0"/>
              <a:t>do not </a:t>
            </a:r>
            <a:r>
              <a:rPr lang="en-US" sz="3200" dirty="0"/>
              <a:t>sell out to management</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D9A76BB8-5BCF-6145-B1C1-8125AE4952BD}"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40</a:t>
            </a:fld>
            <a:endParaRPr lang="en-US"/>
          </a:p>
        </p:txBody>
      </p:sp>
      <p:sp>
        <p:nvSpPr>
          <p:cNvPr id="7" name="Title 1"/>
          <p:cNvSpPr>
            <a:spLocks noGrp="1"/>
          </p:cNvSpPr>
          <p:nvPr>
            <p:ph type="title"/>
          </p:nvPr>
        </p:nvSpPr>
        <p:spPr>
          <a:xfrm>
            <a:off x="1154954" y="973668"/>
            <a:ext cx="8955998" cy="706964"/>
          </a:xfrm>
        </p:spPr>
        <p:txBody>
          <a:bodyPr/>
          <a:lstStyle/>
          <a:p>
            <a:r>
              <a:rPr lang="en-US" dirty="0"/>
              <a:t>Pre-requisites for Successful Collective </a:t>
            </a:r>
            <a:r>
              <a:rPr lang="en-US" dirty="0" smtClean="0"/>
              <a:t>Bargaining</a:t>
            </a:r>
            <a:endParaRPr lang="en-US" dirty="0"/>
          </a:p>
        </p:txBody>
      </p:sp>
    </p:spTree>
    <p:extLst>
      <p:ext uri="{BB962C8B-B14F-4D97-AF65-F5344CB8AC3E}">
        <p14:creationId xmlns:p14="http://schemas.microsoft.com/office/powerpoint/2010/main" val="973181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562" y="517833"/>
            <a:ext cx="10058400" cy="1450757"/>
          </a:xfrm>
        </p:spPr>
        <p:txBody>
          <a:bodyPr/>
          <a:lstStyle/>
          <a:p>
            <a:r>
              <a:rPr lang="en-US" dirty="0"/>
              <a:t>Tactics for Effective Collective Bargaining</a:t>
            </a:r>
          </a:p>
        </p:txBody>
      </p:sp>
      <p:sp>
        <p:nvSpPr>
          <p:cNvPr id="3" name="Content Placeholder 2"/>
          <p:cNvSpPr>
            <a:spLocks noGrp="1"/>
          </p:cNvSpPr>
          <p:nvPr>
            <p:ph idx="1"/>
          </p:nvPr>
        </p:nvSpPr>
        <p:spPr>
          <a:xfrm>
            <a:off x="561110" y="2375338"/>
            <a:ext cx="11315582" cy="3405355"/>
          </a:xfrm>
        </p:spPr>
        <p:txBody>
          <a:bodyPr>
            <a:noAutofit/>
          </a:bodyPr>
          <a:lstStyle/>
          <a:p>
            <a:r>
              <a:rPr lang="en-US" sz="2800" dirty="0"/>
              <a:t>1. </a:t>
            </a:r>
            <a:r>
              <a:rPr lang="en-US" sz="2800" b="1" dirty="0"/>
              <a:t>Counter </a:t>
            </a:r>
            <a:r>
              <a:rPr lang="en-US" sz="2800" b="1" dirty="0" smtClean="0"/>
              <a:t>proposal: </a:t>
            </a:r>
            <a:r>
              <a:rPr lang="en-US" sz="2800" dirty="0" smtClean="0"/>
              <a:t>is </a:t>
            </a:r>
            <a:r>
              <a:rPr lang="en-US" sz="2800" dirty="0"/>
              <a:t>used in an effort to get two sides closer together. A counter </a:t>
            </a:r>
            <a:r>
              <a:rPr lang="en-US" sz="2800" dirty="0" smtClean="0"/>
              <a:t>proposal is </a:t>
            </a:r>
            <a:r>
              <a:rPr lang="en-US" sz="2800" dirty="0"/>
              <a:t>an offer suggested as an alternative to previous proposal in the hope that both the parties may think over.</a:t>
            </a:r>
          </a:p>
          <a:p>
            <a:r>
              <a:rPr lang="en-US" sz="2800" dirty="0" smtClean="0"/>
              <a:t>2. </a:t>
            </a:r>
            <a:r>
              <a:rPr lang="en-US" sz="2800" b="1" dirty="0" smtClean="0"/>
              <a:t>Trade-off: </a:t>
            </a:r>
            <a:r>
              <a:rPr lang="en-US" sz="2800" dirty="0" smtClean="0"/>
              <a:t>an offer to give up one issue in exchange for winning another, e.g. getting paid holiday for flexibility in work rules. Counter proposal gradually moves the parties together; tradeoff expedites resolution of differences. One version of trade off is accepting wage or benefit cut for job loss in case of trade depression and poor general economic condition. </a:t>
            </a:r>
            <a:endParaRPr lang="en-US" sz="2800" dirty="0">
              <a:effectLst/>
            </a:endParaRPr>
          </a:p>
        </p:txBody>
      </p:sp>
      <p:sp>
        <p:nvSpPr>
          <p:cNvPr id="4" name="Date Placeholder 3"/>
          <p:cNvSpPr>
            <a:spLocks noGrp="1"/>
          </p:cNvSpPr>
          <p:nvPr>
            <p:ph type="dt" sz="half" idx="10"/>
          </p:nvPr>
        </p:nvSpPr>
        <p:spPr/>
        <p:txBody>
          <a:bodyPr/>
          <a:lstStyle/>
          <a:p>
            <a:fld id="{274C73CD-766B-004D-832B-61CA0EF3F4B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41</a:t>
            </a:fld>
            <a:endParaRPr lang="en-US"/>
          </a:p>
        </p:txBody>
      </p:sp>
    </p:spTree>
    <p:extLst>
      <p:ext uri="{BB962C8B-B14F-4D97-AF65-F5344CB8AC3E}">
        <p14:creationId xmlns:p14="http://schemas.microsoft.com/office/powerpoint/2010/main" val="37689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795308" cy="3416300"/>
          </a:xfrm>
        </p:spPr>
        <p:txBody>
          <a:bodyPr>
            <a:normAutofit/>
          </a:bodyPr>
          <a:lstStyle/>
          <a:p>
            <a:r>
              <a:rPr lang="en-US" sz="3200" b="1" dirty="0" smtClean="0"/>
              <a:t>3) Recess</a:t>
            </a:r>
            <a:r>
              <a:rPr lang="en-US" sz="3200" b="1" dirty="0"/>
              <a:t>: </a:t>
            </a:r>
            <a:r>
              <a:rPr lang="en-US" sz="3200" dirty="0"/>
              <a:t>It is useful when, negotiators become fatigued. Members of  bargaining committee take a break to discuss some point privately in case of disagreement rises. This allows either party to work out the problem in private, and then return to the negotiating table.</a:t>
            </a:r>
          </a:p>
          <a:p>
            <a:endParaRPr lang="en-US"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42</a:t>
            </a:fld>
            <a:endParaRPr lang="en-US"/>
          </a:p>
        </p:txBody>
      </p:sp>
      <p:sp>
        <p:nvSpPr>
          <p:cNvPr id="7" name="Title 1"/>
          <p:cNvSpPr>
            <a:spLocks noGrp="1"/>
          </p:cNvSpPr>
          <p:nvPr>
            <p:ph type="title"/>
          </p:nvPr>
        </p:nvSpPr>
        <p:spPr/>
        <p:txBody>
          <a:bodyPr/>
          <a:lstStyle/>
          <a:p>
            <a:r>
              <a:rPr lang="en-US" dirty="0"/>
              <a:t>Tactics for Effective Collective Bargaining</a:t>
            </a:r>
          </a:p>
        </p:txBody>
      </p:sp>
    </p:spTree>
    <p:extLst>
      <p:ext uri="{BB962C8B-B14F-4D97-AF65-F5344CB8AC3E}">
        <p14:creationId xmlns:p14="http://schemas.microsoft.com/office/powerpoint/2010/main" val="744603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796" y="2182066"/>
            <a:ext cx="11590465" cy="4334348"/>
          </a:xfrm>
        </p:spPr>
        <p:txBody>
          <a:bodyPr>
            <a:noAutofit/>
          </a:bodyPr>
          <a:lstStyle/>
          <a:p>
            <a:r>
              <a:rPr lang="en-US" sz="3200" dirty="0"/>
              <a:t>4. </a:t>
            </a:r>
            <a:r>
              <a:rPr lang="en-US" sz="3200" b="1" dirty="0"/>
              <a:t>Wait and </a:t>
            </a:r>
            <a:r>
              <a:rPr lang="en-US" sz="3200" b="1" dirty="0" smtClean="0"/>
              <a:t>see:</a:t>
            </a:r>
            <a:r>
              <a:rPr lang="en-US" sz="3200" dirty="0" smtClean="0"/>
              <a:t>. </a:t>
            </a:r>
            <a:r>
              <a:rPr lang="en-US" sz="3200" dirty="0"/>
              <a:t>When some issues are very troublesome for negotiators to reach agreement, they request tabling those issues and postpone decision for a later meeting in </a:t>
            </a:r>
            <a:r>
              <a:rPr lang="en-US" sz="3200" dirty="0" smtClean="0"/>
              <a:t>the hope </a:t>
            </a:r>
            <a:r>
              <a:rPr lang="en-US" sz="3200" dirty="0"/>
              <a:t>that in the meantime situation may change. A sub-committee may also be formed to study the issues in details</a:t>
            </a:r>
            <a:r>
              <a:rPr lang="en-US" sz="3200" dirty="0" smtClean="0"/>
              <a:t>.</a:t>
            </a:r>
            <a:endParaRPr lang="en-US" sz="3200" dirty="0"/>
          </a:p>
        </p:txBody>
      </p:sp>
      <p:sp>
        <p:nvSpPr>
          <p:cNvPr id="2" name="Date Placeholder 1"/>
          <p:cNvSpPr>
            <a:spLocks noGrp="1"/>
          </p:cNvSpPr>
          <p:nvPr>
            <p:ph type="dt" sz="half" idx="10"/>
          </p:nvPr>
        </p:nvSpPr>
        <p:spPr/>
        <p:txBody>
          <a:bodyPr/>
          <a:lstStyle/>
          <a:p>
            <a:fld id="{D05B66EA-BCBA-2446-8140-137BE255CBE9}"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154A31C3-66EA-6E46-A5D9-F13DF6E03534}" type="slidenum">
              <a:rPr lang="en-US" smtClean="0"/>
              <a:t>43</a:t>
            </a:fld>
            <a:endParaRPr lang="en-US"/>
          </a:p>
        </p:txBody>
      </p:sp>
      <p:sp>
        <p:nvSpPr>
          <p:cNvPr id="6" name="Title 1"/>
          <p:cNvSpPr>
            <a:spLocks noGrp="1"/>
          </p:cNvSpPr>
          <p:nvPr>
            <p:ph type="title"/>
          </p:nvPr>
        </p:nvSpPr>
        <p:spPr>
          <a:xfrm>
            <a:off x="876562" y="517833"/>
            <a:ext cx="10058400" cy="1450757"/>
          </a:xfrm>
        </p:spPr>
        <p:txBody>
          <a:bodyPr/>
          <a:lstStyle/>
          <a:p>
            <a:r>
              <a:rPr lang="en-US" dirty="0"/>
              <a:t>Tactics for Effective Collective Bargaining</a:t>
            </a:r>
          </a:p>
        </p:txBody>
      </p:sp>
    </p:spTree>
    <p:extLst>
      <p:ext uri="{BB962C8B-B14F-4D97-AF65-F5344CB8AC3E}">
        <p14:creationId xmlns:p14="http://schemas.microsoft.com/office/powerpoint/2010/main" val="722087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884" y="2183087"/>
            <a:ext cx="11424744" cy="3156168"/>
          </a:xfrm>
        </p:spPr>
        <p:txBody>
          <a:bodyPr>
            <a:noAutofit/>
          </a:bodyPr>
          <a:lstStyle/>
          <a:p>
            <a:r>
              <a:rPr lang="en-US" sz="3000" dirty="0"/>
              <a:t>5. </a:t>
            </a:r>
            <a:r>
              <a:rPr lang="en-US" sz="3000" b="1" dirty="0"/>
              <a:t>Use of mediator: </a:t>
            </a:r>
            <a:r>
              <a:rPr lang="en-US" sz="3000" dirty="0"/>
              <a:t>Mediator is an outside specialist who encourages negotiating parties to come to an agreement. S/he introduces fresh point of view. S/he helps in cooling down by use of repercussion for holding down emotionalism. Mediator's role is one of confidential intermediaries carrying messages and viewpoints between the parties. This enables negotiators to sound each other without formal commitment. Two options are there in case mediator fails. One is a strike, which is union’s tool of work stoppage to pressurize management; and another is lockout from the side of the employer</a:t>
            </a:r>
          </a:p>
          <a:p>
            <a:endParaRPr lang="en-US" sz="3000" dirty="0">
              <a:latin typeface="Arial" charset="0"/>
              <a:ea typeface="Arial" charset="0"/>
              <a:cs typeface="Arial" charset="0"/>
            </a:endParaRPr>
          </a:p>
          <a:p>
            <a:endParaRPr lang="en-US" sz="3000" dirty="0"/>
          </a:p>
        </p:txBody>
      </p:sp>
      <p:sp>
        <p:nvSpPr>
          <p:cNvPr id="4" name="Date Placeholder 3"/>
          <p:cNvSpPr>
            <a:spLocks noGrp="1"/>
          </p:cNvSpPr>
          <p:nvPr>
            <p:ph type="dt" sz="half" idx="10"/>
          </p:nvPr>
        </p:nvSpPr>
        <p:spPr/>
        <p:txBody>
          <a:bodyPr/>
          <a:lstStyle/>
          <a:p>
            <a:fld id="{A12590A4-1082-9440-A412-DB71476E5F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44</a:t>
            </a:fld>
            <a:endParaRPr lang="en-US"/>
          </a:p>
        </p:txBody>
      </p:sp>
      <p:sp>
        <p:nvSpPr>
          <p:cNvPr id="7" name="Title 1"/>
          <p:cNvSpPr>
            <a:spLocks noGrp="1"/>
          </p:cNvSpPr>
          <p:nvPr>
            <p:ph type="title"/>
          </p:nvPr>
        </p:nvSpPr>
        <p:spPr/>
        <p:txBody>
          <a:bodyPr/>
          <a:lstStyle/>
          <a:p>
            <a:r>
              <a:rPr lang="en-US" dirty="0"/>
              <a:t>Tactics for Effective Collective Bargaining</a:t>
            </a:r>
          </a:p>
        </p:txBody>
      </p:sp>
    </p:spTree>
    <p:extLst>
      <p:ext uri="{BB962C8B-B14F-4D97-AF65-F5344CB8AC3E}">
        <p14:creationId xmlns:p14="http://schemas.microsoft.com/office/powerpoint/2010/main" val="21348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603500"/>
            <a:ext cx="10916187" cy="3416300"/>
          </a:xfrm>
        </p:spPr>
        <p:txBody>
          <a:bodyPr>
            <a:normAutofit/>
          </a:bodyPr>
          <a:lstStyle/>
          <a:p>
            <a:r>
              <a:rPr lang="en-US" sz="3200" dirty="0" smtClean="0">
                <a:latin typeface="Arial" charset="0"/>
                <a:ea typeface="Arial" charset="0"/>
                <a:cs typeface="Arial" charset="0"/>
              </a:rPr>
              <a:t>In developed countries, employees take a decisive role in their own promotions, transfers, training and other conditions of employment. </a:t>
            </a:r>
          </a:p>
          <a:p>
            <a:r>
              <a:rPr lang="en-US" sz="3200" dirty="0" smtClean="0">
                <a:latin typeface="Arial" charset="0"/>
                <a:ea typeface="Arial" charset="0"/>
                <a:cs typeface="Arial" charset="0"/>
              </a:rPr>
              <a:t>They participate in the formulation of labor policy.</a:t>
            </a:r>
          </a:p>
          <a:p>
            <a:r>
              <a:rPr lang="en-US" sz="3200" dirty="0" smtClean="0">
                <a:latin typeface="Arial" charset="0"/>
                <a:ea typeface="Arial" charset="0"/>
                <a:cs typeface="Arial" charset="0"/>
              </a:rPr>
              <a:t>Participation takes place through unions in the process of collective bargaining. </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DDF9D6DE-895A-7A4A-A1CF-2B791AF01AB5}"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5</a:t>
            </a:fld>
            <a:endParaRPr lang="en-US"/>
          </a:p>
        </p:txBody>
      </p:sp>
      <p:sp>
        <p:nvSpPr>
          <p:cNvPr id="7" name="Title 1"/>
          <p:cNvSpPr>
            <a:spLocks noGrp="1"/>
          </p:cNvSpPr>
          <p:nvPr>
            <p:ph type="title"/>
          </p:nvPr>
        </p:nvSpPr>
        <p:spPr/>
        <p:txBody>
          <a:bodyPr/>
          <a:lstStyle/>
          <a:p>
            <a:r>
              <a:rPr lang="en-US" dirty="0" smtClean="0"/>
              <a:t>Collective Bargaining	</a:t>
            </a:r>
            <a:endParaRPr lang="en-US" dirty="0"/>
          </a:p>
        </p:txBody>
      </p:sp>
    </p:spTree>
    <p:extLst>
      <p:ext uri="{BB962C8B-B14F-4D97-AF65-F5344CB8AC3E}">
        <p14:creationId xmlns:p14="http://schemas.microsoft.com/office/powerpoint/2010/main" val="60164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03500"/>
            <a:ext cx="11214538" cy="3416300"/>
          </a:xfrm>
        </p:spPr>
        <p:txBody>
          <a:bodyPr>
            <a:normAutofit lnSpcReduction="10000"/>
          </a:bodyPr>
          <a:lstStyle/>
          <a:p>
            <a:r>
              <a:rPr lang="en-US" sz="3200" dirty="0" smtClean="0">
                <a:latin typeface="Arial" charset="0"/>
                <a:ea typeface="Arial" charset="0"/>
                <a:cs typeface="Arial" charset="0"/>
              </a:rPr>
              <a:t>To some employers union participation is interference with essential functions of managements. In some firms and public agencies, major concern is apparent towards containment and resistance against workers participation in management. </a:t>
            </a:r>
          </a:p>
          <a:p>
            <a:r>
              <a:rPr lang="en-US" sz="3200" dirty="0" smtClean="0">
                <a:latin typeface="Arial" charset="0"/>
                <a:ea typeface="Arial" charset="0"/>
                <a:cs typeface="Arial" charset="0"/>
              </a:rPr>
              <a:t>The role of union in management is highly argued and criticized.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E9279266-BC80-8D48-9031-A1BDEB2C8024}"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6</a:t>
            </a:fld>
            <a:endParaRPr lang="en-US"/>
          </a:p>
        </p:txBody>
      </p:sp>
      <p:sp>
        <p:nvSpPr>
          <p:cNvPr id="7" name="Title 1"/>
          <p:cNvSpPr>
            <a:spLocks noGrp="1"/>
          </p:cNvSpPr>
          <p:nvPr>
            <p:ph type="title"/>
          </p:nvPr>
        </p:nvSpPr>
        <p:spPr/>
        <p:txBody>
          <a:bodyPr/>
          <a:lstStyle/>
          <a:p>
            <a:r>
              <a:rPr lang="en-US" dirty="0" smtClean="0"/>
              <a:t>Collective Bargaining	</a:t>
            </a:r>
            <a:endParaRPr lang="en-US" dirty="0"/>
          </a:p>
        </p:txBody>
      </p:sp>
    </p:spTree>
    <p:extLst>
      <p:ext uri="{BB962C8B-B14F-4D97-AF65-F5344CB8AC3E}">
        <p14:creationId xmlns:p14="http://schemas.microsoft.com/office/powerpoint/2010/main" val="158408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172" y="2603500"/>
            <a:ext cx="10507567" cy="3416300"/>
          </a:xfrm>
        </p:spPr>
        <p:txBody>
          <a:bodyPr>
            <a:normAutofit/>
          </a:bodyPr>
          <a:lstStyle/>
          <a:p>
            <a:r>
              <a:rPr lang="en-US" sz="3200" dirty="0" smtClean="0">
                <a:latin typeface="Arial" charset="0"/>
                <a:ea typeface="Arial" charset="0"/>
                <a:cs typeface="Arial" charset="0"/>
              </a:rPr>
              <a:t>White collar employees were prohibited to form unions once. But now days officers, teachers, accountants, lawyers, journalists and top ranking bureaucrats have their associations to press for their rights and bargain with the authorities.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3A9BA45B-20CD-9947-8582-80CA0D932B61}"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7</a:t>
            </a:fld>
            <a:endParaRPr lang="en-US"/>
          </a:p>
        </p:txBody>
      </p:sp>
      <p:sp>
        <p:nvSpPr>
          <p:cNvPr id="7" name="Title 1"/>
          <p:cNvSpPr>
            <a:spLocks noGrp="1"/>
          </p:cNvSpPr>
          <p:nvPr>
            <p:ph type="title"/>
          </p:nvPr>
        </p:nvSpPr>
        <p:spPr/>
        <p:txBody>
          <a:bodyPr/>
          <a:lstStyle/>
          <a:p>
            <a:r>
              <a:rPr lang="en-US" dirty="0" smtClean="0"/>
              <a:t>Collective Bargaining	</a:t>
            </a:r>
            <a:endParaRPr lang="en-US" dirty="0"/>
          </a:p>
        </p:txBody>
      </p:sp>
    </p:spTree>
    <p:extLst>
      <p:ext uri="{BB962C8B-B14F-4D97-AF65-F5344CB8AC3E}">
        <p14:creationId xmlns:p14="http://schemas.microsoft.com/office/powerpoint/2010/main" val="108230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Collective Bargaining</a:t>
            </a:r>
          </a:p>
        </p:txBody>
      </p:sp>
      <p:sp>
        <p:nvSpPr>
          <p:cNvPr id="3" name="Content Placeholder 2"/>
          <p:cNvSpPr>
            <a:spLocks noGrp="1"/>
          </p:cNvSpPr>
          <p:nvPr>
            <p:ph idx="1"/>
          </p:nvPr>
        </p:nvSpPr>
        <p:spPr>
          <a:xfrm>
            <a:off x="1154953" y="2603500"/>
            <a:ext cx="10627143" cy="3416300"/>
          </a:xfrm>
        </p:spPr>
        <p:txBody>
          <a:bodyPr>
            <a:normAutofit/>
          </a:bodyPr>
          <a:lstStyle/>
          <a:p>
            <a:pPr marL="0" indent="0">
              <a:buNone/>
            </a:pPr>
            <a:r>
              <a:rPr lang="en-US" sz="3200" dirty="0"/>
              <a:t>Collective bargaining objectives among other are to</a:t>
            </a:r>
            <a:r>
              <a:rPr lang="en-US" sz="3200" dirty="0" smtClean="0"/>
              <a:t>:</a:t>
            </a:r>
          </a:p>
          <a:p>
            <a:pPr marL="514350" indent="-514350">
              <a:buFont typeface="+mj-lt"/>
              <a:buAutoNum type="arabicPeriod"/>
            </a:pPr>
            <a:r>
              <a:rPr lang="en-US" sz="3200" dirty="0" smtClean="0"/>
              <a:t>settle </a:t>
            </a:r>
            <a:r>
              <a:rPr lang="en-US" sz="3200" dirty="0"/>
              <a:t>disputes/conflicts relating to wages and working conflicts relating to wage and working conditions; </a:t>
            </a:r>
            <a:endParaRPr lang="en-US" sz="3200" dirty="0" smtClean="0"/>
          </a:p>
          <a:p>
            <a:pPr marL="514350" indent="-514350">
              <a:buFont typeface="+mj-lt"/>
              <a:buAutoNum type="arabicPeriod"/>
            </a:pPr>
            <a:r>
              <a:rPr lang="en-US" sz="3200" dirty="0" smtClean="0"/>
              <a:t>protect </a:t>
            </a:r>
            <a:r>
              <a:rPr lang="en-US" sz="3200" dirty="0"/>
              <a:t>the interests of workers through collective action; </a:t>
            </a:r>
            <a:endParaRPr lang="en-US" sz="3200" dirty="0" smtClean="0"/>
          </a:p>
          <a:p>
            <a:pPr marL="514350" indent="-514350">
              <a:buFont typeface="+mj-lt"/>
              <a:buAutoNum type="arabicPeriod"/>
            </a:pPr>
            <a:r>
              <a:rPr lang="en-US" sz="3200" dirty="0" smtClean="0"/>
              <a:t>resolve </a:t>
            </a:r>
            <a:r>
              <a:rPr lang="en-US" sz="3200" dirty="0"/>
              <a:t>the differences between workers and management through voluntary negotiations and arrive at </a:t>
            </a:r>
            <a:r>
              <a:rPr lang="en-US" sz="3200" dirty="0" smtClean="0"/>
              <a:t>a consensus</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B7E18EAA-BD41-0C4C-B685-D8AC4E6DC41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8</a:t>
            </a:fld>
            <a:endParaRPr lang="en-US"/>
          </a:p>
        </p:txBody>
      </p:sp>
    </p:spTree>
    <p:extLst>
      <p:ext uri="{BB962C8B-B14F-4D97-AF65-F5344CB8AC3E}">
        <p14:creationId xmlns:p14="http://schemas.microsoft.com/office/powerpoint/2010/main" val="105853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CB</a:t>
            </a:r>
          </a:p>
        </p:txBody>
      </p:sp>
      <p:sp>
        <p:nvSpPr>
          <p:cNvPr id="3" name="Content Placeholder 2"/>
          <p:cNvSpPr>
            <a:spLocks noGrp="1"/>
          </p:cNvSpPr>
          <p:nvPr>
            <p:ph idx="1"/>
          </p:nvPr>
        </p:nvSpPr>
        <p:spPr>
          <a:xfrm>
            <a:off x="561110" y="2319720"/>
            <a:ext cx="11410173" cy="3986487"/>
          </a:xfrm>
        </p:spPr>
        <p:txBody>
          <a:bodyPr>
            <a:normAutofit fontScale="92500" lnSpcReduction="20000"/>
          </a:bodyPr>
          <a:lstStyle/>
          <a:p>
            <a:pPr marL="514350" indent="-514350">
              <a:buFont typeface="+mj-lt"/>
              <a:buAutoNum type="arabicPeriod"/>
            </a:pPr>
            <a:r>
              <a:rPr lang="en-US" sz="3200" dirty="0" smtClean="0"/>
              <a:t>Undertake </a:t>
            </a:r>
            <a:r>
              <a:rPr lang="en-US" sz="3200" dirty="0"/>
              <a:t>collective bargaining with the employer on matters connected with employment, non-employment, terms of employment and conditions of work. </a:t>
            </a:r>
            <a:endParaRPr lang="en-US" sz="3200" dirty="0" smtClean="0"/>
          </a:p>
          <a:p>
            <a:pPr marL="514350" indent="-514350">
              <a:buFont typeface="+mj-lt"/>
              <a:buAutoNum type="arabicPeriod"/>
            </a:pPr>
            <a:r>
              <a:rPr lang="en-US" sz="3200" dirty="0" smtClean="0"/>
              <a:t>Represent </a:t>
            </a:r>
            <a:r>
              <a:rPr lang="en-US" sz="3200" dirty="0"/>
              <a:t>all or any of the workmen in any work proceedings</a:t>
            </a:r>
            <a:r>
              <a:rPr lang="en-US" sz="3200" dirty="0" smtClean="0"/>
              <a:t>.</a:t>
            </a:r>
          </a:p>
          <a:p>
            <a:pPr marL="514350" indent="-514350">
              <a:buFont typeface="+mj-lt"/>
              <a:buAutoNum type="arabicPeriod"/>
            </a:pPr>
            <a:r>
              <a:rPr lang="en-US" sz="3200" dirty="0" smtClean="0"/>
              <a:t>Give </a:t>
            </a:r>
            <a:r>
              <a:rPr lang="en-US" sz="3200" dirty="0"/>
              <a:t>notice of strike according to the provisions of the chapter</a:t>
            </a:r>
            <a:r>
              <a:rPr lang="en-US" sz="3200" dirty="0" smtClean="0"/>
              <a:t>.</a:t>
            </a:r>
          </a:p>
          <a:p>
            <a:pPr marL="514350" indent="-514350">
              <a:buFont typeface="+mj-lt"/>
              <a:buAutoNum type="arabicPeriod"/>
            </a:pPr>
            <a:r>
              <a:rPr lang="en-US" sz="3200" dirty="0" smtClean="0"/>
              <a:t>Nominate </a:t>
            </a:r>
            <a:r>
              <a:rPr lang="en-US" sz="3200" dirty="0"/>
              <a:t>representatives of worker on the Board of Trustees of any welfare institutions or provident funds</a:t>
            </a:r>
            <a:r>
              <a:rPr lang="en-US" sz="3200" dirty="0" smtClean="0"/>
              <a:t>, and </a:t>
            </a:r>
            <a:r>
              <a:rPr lang="en-US" sz="3200" dirty="0"/>
              <a:t>of the workers participation fund established under Chapter XV</a:t>
            </a:r>
            <a:r>
              <a:rPr lang="en-US" sz="3200" dirty="0" smtClean="0"/>
              <a:t>.</a:t>
            </a:r>
          </a:p>
          <a:p>
            <a:pPr marL="514350" indent="-514350">
              <a:buFont typeface="+mj-lt"/>
              <a:buAutoNum type="arabicPeriod"/>
            </a:pPr>
            <a:r>
              <a:rPr lang="en-US" sz="3200" dirty="0" smtClean="0"/>
              <a:t>Undertake </a:t>
            </a:r>
            <a:r>
              <a:rPr lang="en-US" sz="3200" dirty="0"/>
              <a:t>legal proceedings on behalf of single or collective workers</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A2ABDDCD-BCF8-5543-9672-1DBCA93F5C7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154A31C3-66EA-6E46-A5D9-F13DF6E03534}" type="slidenum">
              <a:rPr lang="en-US" smtClean="0"/>
              <a:t>9</a:t>
            </a:fld>
            <a:endParaRPr lang="en-US"/>
          </a:p>
        </p:txBody>
      </p:sp>
    </p:spTree>
    <p:extLst>
      <p:ext uri="{BB962C8B-B14F-4D97-AF65-F5344CB8AC3E}">
        <p14:creationId xmlns:p14="http://schemas.microsoft.com/office/powerpoint/2010/main" val="1306623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 id="{FC6EB2EB-EE8D-4544-B781-0040566E1F7B}" vid="{20BE3785-E624-7D44-80B9-FE8219ED5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 </Template>
  <TotalTime>200</TotalTime>
  <Words>2608</Words>
  <Application>Microsoft Macintosh PowerPoint</Application>
  <PresentationFormat>Widescreen</PresentationFormat>
  <Paragraphs>303</Paragraphs>
  <Slides>44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Times New Roman</vt:lpstr>
      <vt:lpstr>Wingdings 3</vt:lpstr>
      <vt:lpstr>Arial</vt:lpstr>
      <vt:lpstr>Lecture Purple </vt:lpstr>
      <vt:lpstr>Collective Bargaining </vt:lpstr>
      <vt:lpstr>Collective Bargaining </vt:lpstr>
      <vt:lpstr>Collective Bargaining </vt:lpstr>
      <vt:lpstr>Collective Bargaining </vt:lpstr>
      <vt:lpstr>Collective Bargaining </vt:lpstr>
      <vt:lpstr>Collective Bargaining </vt:lpstr>
      <vt:lpstr>Collective Bargaining </vt:lpstr>
      <vt:lpstr>Objectives of Collective Bargaining</vt:lpstr>
      <vt:lpstr>Functions of CB</vt:lpstr>
      <vt:lpstr>Collective Bargaining Activities</vt:lpstr>
      <vt:lpstr>The main activities of CBA are as follows:</vt:lpstr>
      <vt:lpstr>Collective bargaining agent</vt:lpstr>
      <vt:lpstr>Collective bargaining agent</vt:lpstr>
      <vt:lpstr>Characteristics of Collective Bargaining</vt:lpstr>
      <vt:lpstr>Characteristics of Collective Bargaining</vt:lpstr>
      <vt:lpstr>Characteristics of Collective Bargaining</vt:lpstr>
      <vt:lpstr>Characteristics of Collective Bargaining</vt:lpstr>
      <vt:lpstr>Characteristics of Collective Bargaining</vt:lpstr>
      <vt:lpstr>Characteristics of Collective Bargaining</vt:lpstr>
      <vt:lpstr>Characteristics of Collective Bargaining</vt:lpstr>
      <vt:lpstr>Collective bargaining process </vt:lpstr>
      <vt:lpstr>Collective bargaining process </vt:lpstr>
      <vt:lpstr>Collective Bargaining Process</vt:lpstr>
      <vt:lpstr>Collective Bargaining Process</vt:lpstr>
      <vt:lpstr>Collective Bargaining Process</vt:lpstr>
      <vt:lpstr>Collective Bargaining Process</vt:lpstr>
      <vt:lpstr>Collective Bargaining Process</vt:lpstr>
      <vt:lpstr>Importance of Collective Bargaining</vt:lpstr>
      <vt:lpstr>Impact of Collective Bargaining</vt:lpstr>
      <vt:lpstr>Impact of Collective Bargaining</vt:lpstr>
      <vt:lpstr>Impact of Collective Bargaining</vt:lpstr>
      <vt:lpstr>Impact of Collective Bargaining</vt:lpstr>
      <vt:lpstr>Impact of Collective Bargaining</vt:lpstr>
      <vt:lpstr>Impact of Collective Bargaining</vt:lpstr>
      <vt:lpstr>Bargaining Issues</vt:lpstr>
      <vt:lpstr>Bargaining Issues</vt:lpstr>
      <vt:lpstr>Levels of Collective Bargaining</vt:lpstr>
      <vt:lpstr>Levels of Collective Bargaining</vt:lpstr>
      <vt:lpstr>Pre-requisites for Successful Collective Bargaining</vt:lpstr>
      <vt:lpstr>Pre-requisites for Successful Collective Bargaining</vt:lpstr>
      <vt:lpstr>Tactics for Effective Collective Bargaining</vt:lpstr>
      <vt:lpstr>Tactics for Effective Collective Bargaining</vt:lpstr>
      <vt:lpstr>Tactics for Effective Collective Bargaining</vt:lpstr>
      <vt:lpstr>Tactics for Effective Collective Bargaining</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Relations</dc:title>
  <dc:creator>Oeshwik Ahmed</dc:creator>
  <cp:lastModifiedBy>Oeshwik Ahmed</cp:lastModifiedBy>
  <cp:revision>30</cp:revision>
  <dcterms:created xsi:type="dcterms:W3CDTF">2018-02-08T06:21:45Z</dcterms:created>
  <dcterms:modified xsi:type="dcterms:W3CDTF">2018-04-25T17:03:08Z</dcterms:modified>
</cp:coreProperties>
</file>