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p:restoredTop sz="94620"/>
  </p:normalViewPr>
  <p:slideViewPr>
    <p:cSldViewPr snapToGrid="0" snapToObjects="1">
      <p:cViewPr varScale="1">
        <p:scale>
          <a:sx n="60" d="100"/>
          <a:sy n="60" d="100"/>
        </p:scale>
        <p:origin x="200" y="1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6B55B-18CD-3C48-A7B6-B29E8DFF19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90E936-9768-CE4C-A3BA-F0B0AEB1E5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E5C14E-4639-4E46-8B14-579CA195783B}"/>
              </a:ext>
            </a:extLst>
          </p:cNvPr>
          <p:cNvSpPr>
            <a:spLocks noGrp="1"/>
          </p:cNvSpPr>
          <p:nvPr>
            <p:ph type="dt" sz="half" idx="10"/>
          </p:nvPr>
        </p:nvSpPr>
        <p:spPr/>
        <p:txBody>
          <a:bodyPr/>
          <a:lstStyle/>
          <a:p>
            <a:fld id="{9BF4CAF6-D3CE-F445-8121-801BF1784685}" type="datetimeFigureOut">
              <a:rPr lang="en-US" smtClean="0"/>
              <a:t>9/28/19</a:t>
            </a:fld>
            <a:endParaRPr lang="en-US"/>
          </a:p>
        </p:txBody>
      </p:sp>
      <p:sp>
        <p:nvSpPr>
          <p:cNvPr id="5" name="Footer Placeholder 4">
            <a:extLst>
              <a:ext uri="{FF2B5EF4-FFF2-40B4-BE49-F238E27FC236}">
                <a16:creationId xmlns:a16="http://schemas.microsoft.com/office/drawing/2014/main" id="{AD8289FC-E4F1-5249-8A3F-FE95B9389B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BC8353-3BB8-6147-9E60-6068963036B9}"/>
              </a:ext>
            </a:extLst>
          </p:cNvPr>
          <p:cNvSpPr>
            <a:spLocks noGrp="1"/>
          </p:cNvSpPr>
          <p:nvPr>
            <p:ph type="sldNum" sz="quarter" idx="12"/>
          </p:nvPr>
        </p:nvSpPr>
        <p:spPr/>
        <p:txBody>
          <a:bodyPr/>
          <a:lstStyle/>
          <a:p>
            <a:fld id="{91DC8468-6E9E-5B4E-A33B-3D42EEACF6CD}" type="slidenum">
              <a:rPr lang="en-US" smtClean="0"/>
              <a:t>‹#›</a:t>
            </a:fld>
            <a:endParaRPr lang="en-US"/>
          </a:p>
        </p:txBody>
      </p:sp>
    </p:spTree>
    <p:extLst>
      <p:ext uri="{BB962C8B-B14F-4D97-AF65-F5344CB8AC3E}">
        <p14:creationId xmlns:p14="http://schemas.microsoft.com/office/powerpoint/2010/main" val="357227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63B74-E3FA-AD45-8B98-7578A9C8C7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55D4F6-1D5B-9349-B8E1-6931221D1D8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D8EE13-3128-BB49-9E9C-6FAA911057FE}"/>
              </a:ext>
            </a:extLst>
          </p:cNvPr>
          <p:cNvSpPr>
            <a:spLocks noGrp="1"/>
          </p:cNvSpPr>
          <p:nvPr>
            <p:ph type="dt" sz="half" idx="10"/>
          </p:nvPr>
        </p:nvSpPr>
        <p:spPr/>
        <p:txBody>
          <a:bodyPr/>
          <a:lstStyle/>
          <a:p>
            <a:fld id="{9BF4CAF6-D3CE-F445-8121-801BF1784685}" type="datetimeFigureOut">
              <a:rPr lang="en-US" smtClean="0"/>
              <a:t>9/28/19</a:t>
            </a:fld>
            <a:endParaRPr lang="en-US"/>
          </a:p>
        </p:txBody>
      </p:sp>
      <p:sp>
        <p:nvSpPr>
          <p:cNvPr id="5" name="Footer Placeholder 4">
            <a:extLst>
              <a:ext uri="{FF2B5EF4-FFF2-40B4-BE49-F238E27FC236}">
                <a16:creationId xmlns:a16="http://schemas.microsoft.com/office/drawing/2014/main" id="{749F0D87-F48F-794D-B7FB-992D3E33D3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E24F0E-9B57-A944-B7ED-11E159BA7549}"/>
              </a:ext>
            </a:extLst>
          </p:cNvPr>
          <p:cNvSpPr>
            <a:spLocks noGrp="1"/>
          </p:cNvSpPr>
          <p:nvPr>
            <p:ph type="sldNum" sz="quarter" idx="12"/>
          </p:nvPr>
        </p:nvSpPr>
        <p:spPr/>
        <p:txBody>
          <a:bodyPr/>
          <a:lstStyle/>
          <a:p>
            <a:fld id="{91DC8468-6E9E-5B4E-A33B-3D42EEACF6CD}" type="slidenum">
              <a:rPr lang="en-US" smtClean="0"/>
              <a:t>‹#›</a:t>
            </a:fld>
            <a:endParaRPr lang="en-US"/>
          </a:p>
        </p:txBody>
      </p:sp>
    </p:spTree>
    <p:extLst>
      <p:ext uri="{BB962C8B-B14F-4D97-AF65-F5344CB8AC3E}">
        <p14:creationId xmlns:p14="http://schemas.microsoft.com/office/powerpoint/2010/main" val="280550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63101F-CB66-DF4D-810C-874D16A965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A16AE5-4B89-B14C-9021-38307E5DB2D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AC883-8381-8048-B876-3696D6B40611}"/>
              </a:ext>
            </a:extLst>
          </p:cNvPr>
          <p:cNvSpPr>
            <a:spLocks noGrp="1"/>
          </p:cNvSpPr>
          <p:nvPr>
            <p:ph type="dt" sz="half" idx="10"/>
          </p:nvPr>
        </p:nvSpPr>
        <p:spPr/>
        <p:txBody>
          <a:bodyPr/>
          <a:lstStyle/>
          <a:p>
            <a:fld id="{9BF4CAF6-D3CE-F445-8121-801BF1784685}" type="datetimeFigureOut">
              <a:rPr lang="en-US" smtClean="0"/>
              <a:t>9/28/19</a:t>
            </a:fld>
            <a:endParaRPr lang="en-US"/>
          </a:p>
        </p:txBody>
      </p:sp>
      <p:sp>
        <p:nvSpPr>
          <p:cNvPr id="5" name="Footer Placeholder 4">
            <a:extLst>
              <a:ext uri="{FF2B5EF4-FFF2-40B4-BE49-F238E27FC236}">
                <a16:creationId xmlns:a16="http://schemas.microsoft.com/office/drawing/2014/main" id="{AF474F0B-F0DE-724B-B100-26E24C5212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F68A72-355C-D04F-83ED-8B81FE7A738B}"/>
              </a:ext>
            </a:extLst>
          </p:cNvPr>
          <p:cNvSpPr>
            <a:spLocks noGrp="1"/>
          </p:cNvSpPr>
          <p:nvPr>
            <p:ph type="sldNum" sz="quarter" idx="12"/>
          </p:nvPr>
        </p:nvSpPr>
        <p:spPr/>
        <p:txBody>
          <a:bodyPr/>
          <a:lstStyle/>
          <a:p>
            <a:fld id="{91DC8468-6E9E-5B4E-A33B-3D42EEACF6CD}" type="slidenum">
              <a:rPr lang="en-US" smtClean="0"/>
              <a:t>‹#›</a:t>
            </a:fld>
            <a:endParaRPr lang="en-US"/>
          </a:p>
        </p:txBody>
      </p:sp>
    </p:spTree>
    <p:extLst>
      <p:ext uri="{BB962C8B-B14F-4D97-AF65-F5344CB8AC3E}">
        <p14:creationId xmlns:p14="http://schemas.microsoft.com/office/powerpoint/2010/main" val="221146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367D7-8D48-344C-8310-9613B325C8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D393CC-3A55-5B46-BE63-FD021B75399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D3508F-4078-4C4A-A458-22F7ED6ACA15}"/>
              </a:ext>
            </a:extLst>
          </p:cNvPr>
          <p:cNvSpPr>
            <a:spLocks noGrp="1"/>
          </p:cNvSpPr>
          <p:nvPr>
            <p:ph type="dt" sz="half" idx="10"/>
          </p:nvPr>
        </p:nvSpPr>
        <p:spPr/>
        <p:txBody>
          <a:bodyPr/>
          <a:lstStyle/>
          <a:p>
            <a:fld id="{9BF4CAF6-D3CE-F445-8121-801BF1784685}" type="datetimeFigureOut">
              <a:rPr lang="en-US" smtClean="0"/>
              <a:t>9/28/19</a:t>
            </a:fld>
            <a:endParaRPr lang="en-US"/>
          </a:p>
        </p:txBody>
      </p:sp>
      <p:sp>
        <p:nvSpPr>
          <p:cNvPr id="5" name="Footer Placeholder 4">
            <a:extLst>
              <a:ext uri="{FF2B5EF4-FFF2-40B4-BE49-F238E27FC236}">
                <a16:creationId xmlns:a16="http://schemas.microsoft.com/office/drawing/2014/main" id="{B39F9511-ABC4-0A40-98A0-AAA5CA6A32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9FEED5-03C1-274A-8872-8413FA13AD71}"/>
              </a:ext>
            </a:extLst>
          </p:cNvPr>
          <p:cNvSpPr>
            <a:spLocks noGrp="1"/>
          </p:cNvSpPr>
          <p:nvPr>
            <p:ph type="sldNum" sz="quarter" idx="12"/>
          </p:nvPr>
        </p:nvSpPr>
        <p:spPr/>
        <p:txBody>
          <a:bodyPr/>
          <a:lstStyle/>
          <a:p>
            <a:fld id="{91DC8468-6E9E-5B4E-A33B-3D42EEACF6CD}" type="slidenum">
              <a:rPr lang="en-US" smtClean="0"/>
              <a:t>‹#›</a:t>
            </a:fld>
            <a:endParaRPr lang="en-US"/>
          </a:p>
        </p:txBody>
      </p:sp>
    </p:spTree>
    <p:extLst>
      <p:ext uri="{BB962C8B-B14F-4D97-AF65-F5344CB8AC3E}">
        <p14:creationId xmlns:p14="http://schemas.microsoft.com/office/powerpoint/2010/main" val="15935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CE1CC-E9D1-E946-AFA4-113234FEFA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00A830-5C4D-CD4F-BE87-4971BEA35D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698DF48-DBD5-154B-AB38-443CFB35E5AE}"/>
              </a:ext>
            </a:extLst>
          </p:cNvPr>
          <p:cNvSpPr>
            <a:spLocks noGrp="1"/>
          </p:cNvSpPr>
          <p:nvPr>
            <p:ph type="dt" sz="half" idx="10"/>
          </p:nvPr>
        </p:nvSpPr>
        <p:spPr/>
        <p:txBody>
          <a:bodyPr/>
          <a:lstStyle/>
          <a:p>
            <a:fld id="{9BF4CAF6-D3CE-F445-8121-801BF1784685}" type="datetimeFigureOut">
              <a:rPr lang="en-US" smtClean="0"/>
              <a:t>9/28/19</a:t>
            </a:fld>
            <a:endParaRPr lang="en-US"/>
          </a:p>
        </p:txBody>
      </p:sp>
      <p:sp>
        <p:nvSpPr>
          <p:cNvPr id="5" name="Footer Placeholder 4">
            <a:extLst>
              <a:ext uri="{FF2B5EF4-FFF2-40B4-BE49-F238E27FC236}">
                <a16:creationId xmlns:a16="http://schemas.microsoft.com/office/drawing/2014/main" id="{945A4CA6-1AF9-6C45-8CCF-1773F4101E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35725-9D1F-614B-8D03-268B041DCB53}"/>
              </a:ext>
            </a:extLst>
          </p:cNvPr>
          <p:cNvSpPr>
            <a:spLocks noGrp="1"/>
          </p:cNvSpPr>
          <p:nvPr>
            <p:ph type="sldNum" sz="quarter" idx="12"/>
          </p:nvPr>
        </p:nvSpPr>
        <p:spPr/>
        <p:txBody>
          <a:bodyPr/>
          <a:lstStyle/>
          <a:p>
            <a:fld id="{91DC8468-6E9E-5B4E-A33B-3D42EEACF6CD}" type="slidenum">
              <a:rPr lang="en-US" smtClean="0"/>
              <a:t>‹#›</a:t>
            </a:fld>
            <a:endParaRPr lang="en-US"/>
          </a:p>
        </p:txBody>
      </p:sp>
    </p:spTree>
    <p:extLst>
      <p:ext uri="{BB962C8B-B14F-4D97-AF65-F5344CB8AC3E}">
        <p14:creationId xmlns:p14="http://schemas.microsoft.com/office/powerpoint/2010/main" val="3543494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E4060-8514-7742-9936-847514E0F2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E7F1AF-A6F4-224E-99F7-C18F8B147F0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6CD7F7-3665-0542-845D-A407937B60B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A2E31B-97FD-4E43-8E8D-06213C0881BE}"/>
              </a:ext>
            </a:extLst>
          </p:cNvPr>
          <p:cNvSpPr>
            <a:spLocks noGrp="1"/>
          </p:cNvSpPr>
          <p:nvPr>
            <p:ph type="dt" sz="half" idx="10"/>
          </p:nvPr>
        </p:nvSpPr>
        <p:spPr/>
        <p:txBody>
          <a:bodyPr/>
          <a:lstStyle/>
          <a:p>
            <a:fld id="{9BF4CAF6-D3CE-F445-8121-801BF1784685}" type="datetimeFigureOut">
              <a:rPr lang="en-US" smtClean="0"/>
              <a:t>9/28/19</a:t>
            </a:fld>
            <a:endParaRPr lang="en-US"/>
          </a:p>
        </p:txBody>
      </p:sp>
      <p:sp>
        <p:nvSpPr>
          <p:cNvPr id="6" name="Footer Placeholder 5">
            <a:extLst>
              <a:ext uri="{FF2B5EF4-FFF2-40B4-BE49-F238E27FC236}">
                <a16:creationId xmlns:a16="http://schemas.microsoft.com/office/drawing/2014/main" id="{64E06DEE-63D9-124C-A25C-32D097F04F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F71884-D4E3-1144-A0BC-35A339E85FBF}"/>
              </a:ext>
            </a:extLst>
          </p:cNvPr>
          <p:cNvSpPr>
            <a:spLocks noGrp="1"/>
          </p:cNvSpPr>
          <p:nvPr>
            <p:ph type="sldNum" sz="quarter" idx="12"/>
          </p:nvPr>
        </p:nvSpPr>
        <p:spPr/>
        <p:txBody>
          <a:bodyPr/>
          <a:lstStyle/>
          <a:p>
            <a:fld id="{91DC8468-6E9E-5B4E-A33B-3D42EEACF6CD}" type="slidenum">
              <a:rPr lang="en-US" smtClean="0"/>
              <a:t>‹#›</a:t>
            </a:fld>
            <a:endParaRPr lang="en-US"/>
          </a:p>
        </p:txBody>
      </p:sp>
    </p:spTree>
    <p:extLst>
      <p:ext uri="{BB962C8B-B14F-4D97-AF65-F5344CB8AC3E}">
        <p14:creationId xmlns:p14="http://schemas.microsoft.com/office/powerpoint/2010/main" val="3956124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9728B-4FF6-624B-96A6-26D5C1AF4A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C5D5F4-D14C-294F-8AFD-30CA7E926D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30D2CF6-EA52-FA46-BE38-50D8C192BED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14A130-1B30-6748-A9A5-8331EB6BAC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205AB01-440D-2346-A997-A90AD9B05E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FC3F2A-46A4-3445-AE2A-2E6CE0B38ADA}"/>
              </a:ext>
            </a:extLst>
          </p:cNvPr>
          <p:cNvSpPr>
            <a:spLocks noGrp="1"/>
          </p:cNvSpPr>
          <p:nvPr>
            <p:ph type="dt" sz="half" idx="10"/>
          </p:nvPr>
        </p:nvSpPr>
        <p:spPr/>
        <p:txBody>
          <a:bodyPr/>
          <a:lstStyle/>
          <a:p>
            <a:fld id="{9BF4CAF6-D3CE-F445-8121-801BF1784685}" type="datetimeFigureOut">
              <a:rPr lang="en-US" smtClean="0"/>
              <a:t>9/28/19</a:t>
            </a:fld>
            <a:endParaRPr lang="en-US"/>
          </a:p>
        </p:txBody>
      </p:sp>
      <p:sp>
        <p:nvSpPr>
          <p:cNvPr id="8" name="Footer Placeholder 7">
            <a:extLst>
              <a:ext uri="{FF2B5EF4-FFF2-40B4-BE49-F238E27FC236}">
                <a16:creationId xmlns:a16="http://schemas.microsoft.com/office/drawing/2014/main" id="{E8A94143-F95E-6B41-B151-E4B13CE998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FD042B-7E22-6D49-9379-B5E7566F28BB}"/>
              </a:ext>
            </a:extLst>
          </p:cNvPr>
          <p:cNvSpPr>
            <a:spLocks noGrp="1"/>
          </p:cNvSpPr>
          <p:nvPr>
            <p:ph type="sldNum" sz="quarter" idx="12"/>
          </p:nvPr>
        </p:nvSpPr>
        <p:spPr/>
        <p:txBody>
          <a:bodyPr/>
          <a:lstStyle/>
          <a:p>
            <a:fld id="{91DC8468-6E9E-5B4E-A33B-3D42EEACF6CD}" type="slidenum">
              <a:rPr lang="en-US" smtClean="0"/>
              <a:t>‹#›</a:t>
            </a:fld>
            <a:endParaRPr lang="en-US"/>
          </a:p>
        </p:txBody>
      </p:sp>
    </p:spTree>
    <p:extLst>
      <p:ext uri="{BB962C8B-B14F-4D97-AF65-F5344CB8AC3E}">
        <p14:creationId xmlns:p14="http://schemas.microsoft.com/office/powerpoint/2010/main" val="3565328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7F584-924B-704B-98BD-4EA7DD550E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E051DC-0C4F-D640-B6AA-AABD89E8D8AD}"/>
              </a:ext>
            </a:extLst>
          </p:cNvPr>
          <p:cNvSpPr>
            <a:spLocks noGrp="1"/>
          </p:cNvSpPr>
          <p:nvPr>
            <p:ph type="dt" sz="half" idx="10"/>
          </p:nvPr>
        </p:nvSpPr>
        <p:spPr/>
        <p:txBody>
          <a:bodyPr/>
          <a:lstStyle/>
          <a:p>
            <a:fld id="{9BF4CAF6-D3CE-F445-8121-801BF1784685}" type="datetimeFigureOut">
              <a:rPr lang="en-US" smtClean="0"/>
              <a:t>9/28/19</a:t>
            </a:fld>
            <a:endParaRPr lang="en-US"/>
          </a:p>
        </p:txBody>
      </p:sp>
      <p:sp>
        <p:nvSpPr>
          <p:cNvPr id="4" name="Footer Placeholder 3">
            <a:extLst>
              <a:ext uri="{FF2B5EF4-FFF2-40B4-BE49-F238E27FC236}">
                <a16:creationId xmlns:a16="http://schemas.microsoft.com/office/drawing/2014/main" id="{2BCC63C7-2A9E-AE4A-98A4-4EFBB6255F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D37623-B5D1-284E-AB18-2513FDBDDB15}"/>
              </a:ext>
            </a:extLst>
          </p:cNvPr>
          <p:cNvSpPr>
            <a:spLocks noGrp="1"/>
          </p:cNvSpPr>
          <p:nvPr>
            <p:ph type="sldNum" sz="quarter" idx="12"/>
          </p:nvPr>
        </p:nvSpPr>
        <p:spPr/>
        <p:txBody>
          <a:bodyPr/>
          <a:lstStyle/>
          <a:p>
            <a:fld id="{91DC8468-6E9E-5B4E-A33B-3D42EEACF6CD}" type="slidenum">
              <a:rPr lang="en-US" smtClean="0"/>
              <a:t>‹#›</a:t>
            </a:fld>
            <a:endParaRPr lang="en-US"/>
          </a:p>
        </p:txBody>
      </p:sp>
    </p:spTree>
    <p:extLst>
      <p:ext uri="{BB962C8B-B14F-4D97-AF65-F5344CB8AC3E}">
        <p14:creationId xmlns:p14="http://schemas.microsoft.com/office/powerpoint/2010/main" val="1443745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D2B9F9-D818-CA44-9586-128EC9D92B7B}"/>
              </a:ext>
            </a:extLst>
          </p:cNvPr>
          <p:cNvSpPr>
            <a:spLocks noGrp="1"/>
          </p:cNvSpPr>
          <p:nvPr>
            <p:ph type="dt" sz="half" idx="10"/>
          </p:nvPr>
        </p:nvSpPr>
        <p:spPr/>
        <p:txBody>
          <a:bodyPr/>
          <a:lstStyle/>
          <a:p>
            <a:fld id="{9BF4CAF6-D3CE-F445-8121-801BF1784685}" type="datetimeFigureOut">
              <a:rPr lang="en-US" smtClean="0"/>
              <a:t>9/28/19</a:t>
            </a:fld>
            <a:endParaRPr lang="en-US"/>
          </a:p>
        </p:txBody>
      </p:sp>
      <p:sp>
        <p:nvSpPr>
          <p:cNvPr id="3" name="Footer Placeholder 2">
            <a:extLst>
              <a:ext uri="{FF2B5EF4-FFF2-40B4-BE49-F238E27FC236}">
                <a16:creationId xmlns:a16="http://schemas.microsoft.com/office/drawing/2014/main" id="{751755AF-3D51-0549-A465-781FBE6669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D7C64A-B020-1147-97DD-4F9408A2230D}"/>
              </a:ext>
            </a:extLst>
          </p:cNvPr>
          <p:cNvSpPr>
            <a:spLocks noGrp="1"/>
          </p:cNvSpPr>
          <p:nvPr>
            <p:ph type="sldNum" sz="quarter" idx="12"/>
          </p:nvPr>
        </p:nvSpPr>
        <p:spPr/>
        <p:txBody>
          <a:bodyPr/>
          <a:lstStyle/>
          <a:p>
            <a:fld id="{91DC8468-6E9E-5B4E-A33B-3D42EEACF6CD}" type="slidenum">
              <a:rPr lang="en-US" smtClean="0"/>
              <a:t>‹#›</a:t>
            </a:fld>
            <a:endParaRPr lang="en-US"/>
          </a:p>
        </p:txBody>
      </p:sp>
    </p:spTree>
    <p:extLst>
      <p:ext uri="{BB962C8B-B14F-4D97-AF65-F5344CB8AC3E}">
        <p14:creationId xmlns:p14="http://schemas.microsoft.com/office/powerpoint/2010/main" val="3201791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F9319-E689-F347-96A1-100CFE43A6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A4C70F-FB2D-DE41-A559-C4A14E5C10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D4F3EB-3AD0-FA48-AEBA-F9AA7376A9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FC5626E-55CE-7042-8939-54CF51B94FA8}"/>
              </a:ext>
            </a:extLst>
          </p:cNvPr>
          <p:cNvSpPr>
            <a:spLocks noGrp="1"/>
          </p:cNvSpPr>
          <p:nvPr>
            <p:ph type="dt" sz="half" idx="10"/>
          </p:nvPr>
        </p:nvSpPr>
        <p:spPr/>
        <p:txBody>
          <a:bodyPr/>
          <a:lstStyle/>
          <a:p>
            <a:fld id="{9BF4CAF6-D3CE-F445-8121-801BF1784685}" type="datetimeFigureOut">
              <a:rPr lang="en-US" smtClean="0"/>
              <a:t>9/28/19</a:t>
            </a:fld>
            <a:endParaRPr lang="en-US"/>
          </a:p>
        </p:txBody>
      </p:sp>
      <p:sp>
        <p:nvSpPr>
          <p:cNvPr id="6" name="Footer Placeholder 5">
            <a:extLst>
              <a:ext uri="{FF2B5EF4-FFF2-40B4-BE49-F238E27FC236}">
                <a16:creationId xmlns:a16="http://schemas.microsoft.com/office/drawing/2014/main" id="{1F6F25F0-6F6A-294B-A48D-8267CECC10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3772F0-9207-184D-BC07-213A07618B38}"/>
              </a:ext>
            </a:extLst>
          </p:cNvPr>
          <p:cNvSpPr>
            <a:spLocks noGrp="1"/>
          </p:cNvSpPr>
          <p:nvPr>
            <p:ph type="sldNum" sz="quarter" idx="12"/>
          </p:nvPr>
        </p:nvSpPr>
        <p:spPr/>
        <p:txBody>
          <a:bodyPr/>
          <a:lstStyle/>
          <a:p>
            <a:fld id="{91DC8468-6E9E-5B4E-A33B-3D42EEACF6CD}" type="slidenum">
              <a:rPr lang="en-US" smtClean="0"/>
              <a:t>‹#›</a:t>
            </a:fld>
            <a:endParaRPr lang="en-US"/>
          </a:p>
        </p:txBody>
      </p:sp>
    </p:spTree>
    <p:extLst>
      <p:ext uri="{BB962C8B-B14F-4D97-AF65-F5344CB8AC3E}">
        <p14:creationId xmlns:p14="http://schemas.microsoft.com/office/powerpoint/2010/main" val="255933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FF94E-E18C-7D4C-8726-BE8BA9A912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A0EBB4-E34D-6940-AE5E-B80B239B84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68FAE0-DD48-394B-94AB-C14DF8755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34626A-75E9-A54B-8AFD-CD07BC91969F}"/>
              </a:ext>
            </a:extLst>
          </p:cNvPr>
          <p:cNvSpPr>
            <a:spLocks noGrp="1"/>
          </p:cNvSpPr>
          <p:nvPr>
            <p:ph type="dt" sz="half" idx="10"/>
          </p:nvPr>
        </p:nvSpPr>
        <p:spPr/>
        <p:txBody>
          <a:bodyPr/>
          <a:lstStyle/>
          <a:p>
            <a:fld id="{9BF4CAF6-D3CE-F445-8121-801BF1784685}" type="datetimeFigureOut">
              <a:rPr lang="en-US" smtClean="0"/>
              <a:t>9/28/19</a:t>
            </a:fld>
            <a:endParaRPr lang="en-US"/>
          </a:p>
        </p:txBody>
      </p:sp>
      <p:sp>
        <p:nvSpPr>
          <p:cNvPr id="6" name="Footer Placeholder 5">
            <a:extLst>
              <a:ext uri="{FF2B5EF4-FFF2-40B4-BE49-F238E27FC236}">
                <a16:creationId xmlns:a16="http://schemas.microsoft.com/office/drawing/2014/main" id="{9AF9124F-6CA7-F445-A4BB-C70893536F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FC6A1-8DDE-1A46-BA91-DF24ADF2BFD3}"/>
              </a:ext>
            </a:extLst>
          </p:cNvPr>
          <p:cNvSpPr>
            <a:spLocks noGrp="1"/>
          </p:cNvSpPr>
          <p:nvPr>
            <p:ph type="sldNum" sz="quarter" idx="12"/>
          </p:nvPr>
        </p:nvSpPr>
        <p:spPr/>
        <p:txBody>
          <a:bodyPr/>
          <a:lstStyle/>
          <a:p>
            <a:fld id="{91DC8468-6E9E-5B4E-A33B-3D42EEACF6CD}" type="slidenum">
              <a:rPr lang="en-US" smtClean="0"/>
              <a:t>‹#›</a:t>
            </a:fld>
            <a:endParaRPr lang="en-US"/>
          </a:p>
        </p:txBody>
      </p:sp>
    </p:spTree>
    <p:extLst>
      <p:ext uri="{BB962C8B-B14F-4D97-AF65-F5344CB8AC3E}">
        <p14:creationId xmlns:p14="http://schemas.microsoft.com/office/powerpoint/2010/main" val="1196333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02818F-3B67-3245-BFCE-216036413C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E38FB8-2307-A44E-8B20-2287A7422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0E1B30-084E-0F49-BC99-1453C218D1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4CAF6-D3CE-F445-8121-801BF1784685}" type="datetimeFigureOut">
              <a:rPr lang="en-US" smtClean="0"/>
              <a:t>9/28/19</a:t>
            </a:fld>
            <a:endParaRPr lang="en-US"/>
          </a:p>
        </p:txBody>
      </p:sp>
      <p:sp>
        <p:nvSpPr>
          <p:cNvPr id="5" name="Footer Placeholder 4">
            <a:extLst>
              <a:ext uri="{FF2B5EF4-FFF2-40B4-BE49-F238E27FC236}">
                <a16:creationId xmlns:a16="http://schemas.microsoft.com/office/drawing/2014/main" id="{53170D7F-BCF9-C04E-A70B-5E86A16197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73E245-B11D-3F43-BF2B-0198DDC6C9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C8468-6E9E-5B4E-A33B-3D42EEACF6CD}" type="slidenum">
              <a:rPr lang="en-US" smtClean="0"/>
              <a:t>‹#›</a:t>
            </a:fld>
            <a:endParaRPr lang="en-US"/>
          </a:p>
        </p:txBody>
      </p:sp>
    </p:spTree>
    <p:extLst>
      <p:ext uri="{BB962C8B-B14F-4D97-AF65-F5344CB8AC3E}">
        <p14:creationId xmlns:p14="http://schemas.microsoft.com/office/powerpoint/2010/main" val="2911451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76FBB-E0C0-7147-9BF5-F72936F769E7}"/>
              </a:ext>
            </a:extLst>
          </p:cNvPr>
          <p:cNvSpPr>
            <a:spLocks noGrp="1"/>
          </p:cNvSpPr>
          <p:nvPr>
            <p:ph type="ctrTitle"/>
          </p:nvPr>
        </p:nvSpPr>
        <p:spPr/>
        <p:txBody>
          <a:bodyPr>
            <a:normAutofit fontScale="90000"/>
          </a:bodyPr>
          <a:lstStyle/>
          <a:p>
            <a:r>
              <a:rPr lang="en-US" b="1" dirty="0"/>
              <a:t>Computing </a:t>
            </a:r>
            <a:br>
              <a:rPr lang="en-US" dirty="0"/>
            </a:br>
            <a:r>
              <a:rPr lang="en-US" b="1" dirty="0"/>
              <a:t>Fundamentals </a:t>
            </a:r>
            <a:br>
              <a:rPr lang="en-US" dirty="0"/>
            </a:br>
            <a:endParaRPr lang="en-US" dirty="0"/>
          </a:p>
        </p:txBody>
      </p:sp>
      <p:sp>
        <p:nvSpPr>
          <p:cNvPr id="3" name="Subtitle 2">
            <a:extLst>
              <a:ext uri="{FF2B5EF4-FFF2-40B4-BE49-F238E27FC236}">
                <a16:creationId xmlns:a16="http://schemas.microsoft.com/office/drawing/2014/main" id="{57C8DE5D-7D10-2640-BC5D-4AAF96D3A1C4}"/>
              </a:ext>
            </a:extLst>
          </p:cNvPr>
          <p:cNvSpPr>
            <a:spLocks noGrp="1"/>
          </p:cNvSpPr>
          <p:nvPr>
            <p:ph type="subTitle" idx="1"/>
          </p:nvPr>
        </p:nvSpPr>
        <p:spPr/>
        <p:txBody>
          <a:bodyPr/>
          <a:lstStyle/>
          <a:p>
            <a:r>
              <a:rPr lang="en-US" dirty="0"/>
              <a:t>Lecture one [Computer Basics ] </a:t>
            </a:r>
          </a:p>
          <a:p>
            <a:r>
              <a:rPr lang="en-US" dirty="0" err="1"/>
              <a:t>Oeshwik</a:t>
            </a:r>
            <a:r>
              <a:rPr lang="en-US" dirty="0"/>
              <a:t> Ahmed</a:t>
            </a:r>
          </a:p>
          <a:p>
            <a:r>
              <a:rPr lang="en-US" dirty="0"/>
              <a:t>Lecturer </a:t>
            </a:r>
          </a:p>
        </p:txBody>
      </p:sp>
    </p:spTree>
    <p:extLst>
      <p:ext uri="{BB962C8B-B14F-4D97-AF65-F5344CB8AC3E}">
        <p14:creationId xmlns:p14="http://schemas.microsoft.com/office/powerpoint/2010/main" val="3686318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normAutofit/>
          </a:bodyPr>
          <a:lstStyle/>
          <a:p>
            <a:r>
              <a:rPr lang="en-US" b="1" dirty="0" err="1"/>
              <a:t>Mainframe:</a:t>
            </a:r>
            <a:r>
              <a:rPr lang="en-US" dirty="0" err="1"/>
              <a:t>Alargeandpowerfulcomputer</a:t>
            </a:r>
            <a:r>
              <a:rPr lang="en-US" dirty="0"/>
              <a:t> capable of processing and storing large amounts of business data. For example,</a:t>
            </a:r>
            <a:br>
              <a:rPr lang="en-US" dirty="0"/>
            </a:br>
            <a:r>
              <a:rPr lang="en-US" dirty="0"/>
              <a:t>a mainframe might collect all the sales data from hundreds of cash registers in a large department store and make it avail- able to executives. The modern mainframe unit itself is a large cabinet, or a series of cabinets, each about the size of a </a:t>
            </a:r>
            <a:r>
              <a:rPr lang="en-US" dirty="0" err="1"/>
              <a:t>refrigera</a:t>
            </a:r>
            <a:r>
              <a:rPr lang="en-US" dirty="0"/>
              <a:t>- tor (see Figure 1.6). A mainframe may be stored in its own air-conditioned room in a business or school, and may have multiple employees monitoring and maintaining it. In earlier decades, smaller and less expensive multi-user computers called </a:t>
            </a:r>
            <a:r>
              <a:rPr lang="en-US" dirty="0" err="1"/>
              <a:t>minicomput</a:t>
            </a:r>
            <a:r>
              <a:rPr lang="en-US" dirty="0"/>
              <a:t>- </a:t>
            </a:r>
            <a:r>
              <a:rPr lang="en-US" dirty="0" err="1"/>
              <a:t>ers</a:t>
            </a:r>
            <a:r>
              <a:rPr lang="en-US" dirty="0"/>
              <a:t> were employed in many businesses, but minicomputers are no longer widely used. </a:t>
            </a:r>
          </a:p>
          <a:p>
            <a:endParaRPr lang="en-US" dirty="0"/>
          </a:p>
        </p:txBody>
      </p:sp>
    </p:spTree>
    <p:extLst>
      <p:ext uri="{BB962C8B-B14F-4D97-AF65-F5344CB8AC3E}">
        <p14:creationId xmlns:p14="http://schemas.microsoft.com/office/powerpoint/2010/main" val="3203346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b="1" dirty="0"/>
              <a:t>Supercomputer: </a:t>
            </a:r>
            <a:r>
              <a:rPr lang="en-US" dirty="0"/>
              <a:t>A supercomputer is the largest and most powerful type of computer available, occupying large rooms and even entire floors of a building. Supercomputers are often employed in fields such as cryptanalysis (code breaking), molecular modeling, weather forecasting, and climate mapping. Supercomputers typically are used in high-tech academic, governmental, and scientific research facilities. </a:t>
            </a:r>
          </a:p>
          <a:p>
            <a:endParaRPr lang="en-US" dirty="0"/>
          </a:p>
        </p:txBody>
      </p:sp>
    </p:spTree>
    <p:extLst>
      <p:ext uri="{BB962C8B-B14F-4D97-AF65-F5344CB8AC3E}">
        <p14:creationId xmlns:p14="http://schemas.microsoft.com/office/powerpoint/2010/main" val="4238020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r>
              <a:rPr lang="en-US" dirty="0"/>
              <a:t>Software</a:t>
            </a:r>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b="1" dirty="0"/>
              <a:t>Software </a:t>
            </a:r>
            <a:r>
              <a:rPr lang="en-US" dirty="0"/>
              <a:t>tells the hardware what to do, but different kinds of software accomplish that at different levels. </a:t>
            </a:r>
          </a:p>
          <a:p>
            <a:r>
              <a:rPr lang="en-US" b="1" dirty="0"/>
              <a:t>BIOS </a:t>
            </a:r>
            <a:endParaRPr lang="en-US" dirty="0"/>
          </a:p>
          <a:p>
            <a:r>
              <a:rPr lang="en-US" dirty="0"/>
              <a:t>The most basic software is the </a:t>
            </a:r>
            <a:r>
              <a:rPr lang="en-US" b="1" dirty="0"/>
              <a:t>Basic Input Output System (BIOS). </a:t>
            </a:r>
            <a:r>
              <a:rPr lang="en-US" dirty="0"/>
              <a:t>This software is stored on a read-only chip on the motherboard so that</a:t>
            </a:r>
            <a:br>
              <a:rPr lang="en-US" dirty="0"/>
            </a:br>
            <a:r>
              <a:rPr lang="en-US" dirty="0"/>
              <a:t>it doesn’t accidentally get changed or corrupted. This important soft- ware helps the computer start up and performs some basic testing on the hardware. </a:t>
            </a:r>
          </a:p>
          <a:p>
            <a:endParaRPr lang="en-US" dirty="0"/>
          </a:p>
        </p:txBody>
      </p:sp>
    </p:spTree>
    <p:extLst>
      <p:ext uri="{BB962C8B-B14F-4D97-AF65-F5344CB8AC3E}">
        <p14:creationId xmlns:p14="http://schemas.microsoft.com/office/powerpoint/2010/main" val="446188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a:xfrm>
            <a:off x="838200" y="552893"/>
            <a:ext cx="10515600" cy="5624070"/>
          </a:xfrm>
        </p:spPr>
        <p:txBody>
          <a:bodyPr>
            <a:normAutofit fontScale="85000" lnSpcReduction="20000"/>
          </a:bodyPr>
          <a:lstStyle/>
          <a:p>
            <a:r>
              <a:rPr lang="en-US" b="1" dirty="0"/>
              <a:t>Operating Systems </a:t>
            </a:r>
            <a:endParaRPr lang="en-US" dirty="0"/>
          </a:p>
          <a:p>
            <a:r>
              <a:rPr lang="en-US" dirty="0"/>
              <a:t>The </a:t>
            </a:r>
            <a:r>
              <a:rPr lang="en-US" b="1" dirty="0"/>
              <a:t>operating system (OS) </a:t>
            </a:r>
            <a:r>
              <a:rPr lang="en-US" dirty="0"/>
              <a:t>manages all the computer’s activities after startup. The operating system serves several purposes: </a:t>
            </a:r>
          </a:p>
          <a:p>
            <a:r>
              <a:rPr lang="en-US" dirty="0"/>
              <a:t>◾  </a:t>
            </a:r>
            <a:r>
              <a:rPr lang="en-US" b="1" dirty="0"/>
              <a:t>It provides the user interface </a:t>
            </a:r>
            <a:r>
              <a:rPr lang="en-US" dirty="0"/>
              <a:t>that humans use to communicate commands and receive feedback. </a:t>
            </a:r>
            <a:endParaRPr lang="en-US" dirty="0">
              <a:effectLst/>
            </a:endParaRPr>
          </a:p>
          <a:p>
            <a:r>
              <a:rPr lang="en-US" dirty="0"/>
              <a:t>◾  </a:t>
            </a:r>
            <a:r>
              <a:rPr lang="en-US" b="1" dirty="0"/>
              <a:t>It runs applications, </a:t>
            </a:r>
            <a:r>
              <a:rPr lang="en-US" dirty="0"/>
              <a:t>and enables humans to interact with them. </a:t>
            </a:r>
            <a:endParaRPr lang="en-US" dirty="0">
              <a:effectLst/>
            </a:endParaRPr>
          </a:p>
          <a:p>
            <a:r>
              <a:rPr lang="en-US" dirty="0"/>
              <a:t>◾  </a:t>
            </a:r>
            <a:r>
              <a:rPr lang="en-US" b="1" dirty="0"/>
              <a:t>It controls and manages the file storage system. </a:t>
            </a:r>
            <a:endParaRPr lang="en-US" dirty="0">
              <a:effectLst/>
            </a:endParaRPr>
          </a:p>
          <a:p>
            <a:r>
              <a:rPr lang="en-US" dirty="0"/>
              <a:t>◾  </a:t>
            </a:r>
            <a:r>
              <a:rPr lang="en-US" b="1" dirty="0"/>
              <a:t>It communicates with the hardware, </a:t>
            </a:r>
            <a:r>
              <a:rPr lang="en-US" dirty="0"/>
              <a:t>instructing it to take action to accomplish tasks. For example, the OS tells the printer to print a document, and tells the monitor what image to display. </a:t>
            </a:r>
            <a:endParaRPr lang="en-US" dirty="0">
              <a:effectLst/>
            </a:endParaRPr>
          </a:p>
          <a:p>
            <a:r>
              <a:rPr lang="en-US" dirty="0"/>
              <a:t>Microsoft Windows is the most popular operating system; Figure 1.8 shows the Windows 7 interface. Other operating systems include Mac</a:t>
            </a:r>
            <a:br>
              <a:rPr lang="en-US" dirty="0"/>
            </a:br>
            <a:r>
              <a:rPr lang="en-US" dirty="0"/>
              <a:t>OS and Linux for desktop and notebook PCs, UNIX for mainframes</a:t>
            </a:r>
            <a:br>
              <a:rPr lang="en-US" dirty="0"/>
            </a:br>
            <a:r>
              <a:rPr lang="en-US" dirty="0"/>
              <a:t>and servers, and Android for tablets and smartphones. Special versions of Windows and Mac OS also power tablets and smartphones. Each </a:t>
            </a:r>
            <a:r>
              <a:rPr lang="en-US" dirty="0" err="1"/>
              <a:t>operat</a:t>
            </a:r>
            <a:r>
              <a:rPr lang="en-US" dirty="0"/>
              <a:t>- </a:t>
            </a:r>
            <a:r>
              <a:rPr lang="en-US" dirty="0" err="1"/>
              <a:t>ing</a:t>
            </a:r>
            <a:r>
              <a:rPr lang="en-US" dirty="0"/>
              <a:t> system has its own unique set of features, benefits, and drawbacks, so it pays to learn as much as you can about the operating systems available and choose a computer that will run the operating system that best fits your needs. </a:t>
            </a:r>
            <a:endParaRPr lang="en-US" dirty="0">
              <a:effectLst/>
            </a:endParaRPr>
          </a:p>
          <a:p>
            <a:endParaRPr lang="en-US" dirty="0"/>
          </a:p>
        </p:txBody>
      </p:sp>
    </p:spTree>
    <p:extLst>
      <p:ext uri="{BB962C8B-B14F-4D97-AF65-F5344CB8AC3E}">
        <p14:creationId xmlns:p14="http://schemas.microsoft.com/office/powerpoint/2010/main" val="1515731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r>
              <a:rPr lang="en-US" b="1" dirty="0"/>
              <a:t>Utilities </a:t>
            </a:r>
            <a:br>
              <a:rPr lang="en-US" dirty="0"/>
            </a:br>
            <a:endParaRPr lang="en-US" dirty="0"/>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dirty="0"/>
              <a:t>In addition to the main components of an operating system, </a:t>
            </a:r>
            <a:r>
              <a:rPr lang="en-US" b="1" dirty="0"/>
              <a:t>utility software </a:t>
            </a:r>
            <a:r>
              <a:rPr lang="en-US" dirty="0"/>
              <a:t>may also be available, either provided free with the OS or added on. Utility programs assist with a wide range of system </a:t>
            </a:r>
            <a:r>
              <a:rPr lang="en-US" dirty="0" err="1"/>
              <a:t>mainte</a:t>
            </a:r>
            <a:r>
              <a:rPr lang="en-US" dirty="0"/>
              <a:t>- </a:t>
            </a:r>
            <a:r>
              <a:rPr lang="en-US" dirty="0" err="1"/>
              <a:t>nance</a:t>
            </a:r>
            <a:r>
              <a:rPr lang="en-US" dirty="0"/>
              <a:t> and security functions, such as checking storage disks for errors, blocking security and privacy threats, and backing up important files. </a:t>
            </a:r>
          </a:p>
          <a:p>
            <a:endParaRPr lang="en-US" dirty="0"/>
          </a:p>
        </p:txBody>
      </p:sp>
    </p:spTree>
    <p:extLst>
      <p:ext uri="{BB962C8B-B14F-4D97-AF65-F5344CB8AC3E}">
        <p14:creationId xmlns:p14="http://schemas.microsoft.com/office/powerpoint/2010/main" val="3633116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b="1" dirty="0"/>
              <a:t>Application Software </a:t>
            </a:r>
            <a:endParaRPr lang="en-US" dirty="0"/>
          </a:p>
          <a:p>
            <a:r>
              <a:rPr lang="en-US" b="1" dirty="0"/>
              <a:t>Application software </a:t>
            </a:r>
            <a:r>
              <a:rPr lang="en-US" dirty="0"/>
              <a:t>is software that is designed to do something pro- </a:t>
            </a:r>
            <a:r>
              <a:rPr lang="en-US" dirty="0" err="1"/>
              <a:t>ductive</a:t>
            </a:r>
            <a:r>
              <a:rPr lang="en-US" dirty="0"/>
              <a:t> or fun, something of interest to a human user. The OS keeps the computer running, but the applications give people a reason to use the computer. </a:t>
            </a:r>
          </a:p>
          <a:p>
            <a:r>
              <a:rPr lang="en-US" dirty="0"/>
              <a:t>Most computers come with some application software already installed. You can purchase additional software, and many applications are available for free. The software may be provided on a CD or DVD disc, or may be downloaded and installed over from the Internet. </a:t>
            </a:r>
          </a:p>
          <a:p>
            <a:endParaRPr lang="en-US" dirty="0"/>
          </a:p>
        </p:txBody>
      </p:sp>
    </p:spTree>
    <p:extLst>
      <p:ext uri="{BB962C8B-B14F-4D97-AF65-F5344CB8AC3E}">
        <p14:creationId xmlns:p14="http://schemas.microsoft.com/office/powerpoint/2010/main" val="1470434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b="1" dirty="0"/>
              <a:t>Productivity software </a:t>
            </a:r>
            <a:r>
              <a:rPr lang="en-US" dirty="0"/>
              <a:t>helps you accomplish practical tasks such as man- aging your money, charting numeric data, writing documents, storing data, and sending email. Perhaps the best known example in this soft- ware category is </a:t>
            </a:r>
            <a:r>
              <a:rPr lang="en-US" b="1" dirty="0"/>
              <a:t>Microsoft Office, </a:t>
            </a:r>
            <a:r>
              <a:rPr lang="en-US" dirty="0"/>
              <a:t>a suite of applications that includes </a:t>
            </a:r>
          </a:p>
          <a:p>
            <a:r>
              <a:rPr lang="en-US" dirty="0"/>
              <a:t>a word processor, a spreadsheet application, a database application, an application for creating business presentations, and an email and contact management system. A </a:t>
            </a:r>
            <a:r>
              <a:rPr lang="en-US" b="1" dirty="0"/>
              <a:t>suite </a:t>
            </a:r>
            <a:r>
              <a:rPr lang="en-US" dirty="0"/>
              <a:t>is a group of applications that are designed to work well together and which share some common interface </a:t>
            </a:r>
            <a:r>
              <a:rPr lang="en-US" dirty="0" err="1"/>
              <a:t>charac</a:t>
            </a:r>
            <a:r>
              <a:rPr lang="en-US" dirty="0"/>
              <a:t>- </a:t>
            </a:r>
            <a:r>
              <a:rPr lang="en-US" dirty="0" err="1"/>
              <a:t>teristics</a:t>
            </a:r>
            <a:r>
              <a:rPr lang="en-US" dirty="0"/>
              <a:t>. </a:t>
            </a:r>
          </a:p>
          <a:p>
            <a:endParaRPr lang="en-US" dirty="0"/>
          </a:p>
        </p:txBody>
      </p:sp>
    </p:spTree>
    <p:extLst>
      <p:ext uri="{BB962C8B-B14F-4D97-AF65-F5344CB8AC3E}">
        <p14:creationId xmlns:p14="http://schemas.microsoft.com/office/powerpoint/2010/main" val="3386617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r>
              <a:rPr lang="en-US" b="1" dirty="0"/>
              <a:t>Computer System Components </a:t>
            </a:r>
            <a:br>
              <a:rPr lang="en-US" dirty="0"/>
            </a:br>
            <a:endParaRPr lang="en-US" dirty="0"/>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dirty="0"/>
              <a:t>Every computer system is made up of multiple electronic components. These components fall into four broad categories that serve different purposes in the </a:t>
            </a:r>
            <a:r>
              <a:rPr lang="en-US" b="1" dirty="0"/>
              <a:t>information processing cycle </a:t>
            </a:r>
            <a:endParaRPr lang="en-US" dirty="0"/>
          </a:p>
          <a:p>
            <a:endParaRPr lang="en-US" dirty="0"/>
          </a:p>
          <a:p>
            <a:r>
              <a:rPr lang="en-US" dirty="0"/>
              <a:t>Input&gt;Process&gt;Output&gt;Storage&gt;Back to input</a:t>
            </a:r>
          </a:p>
        </p:txBody>
      </p:sp>
    </p:spTree>
    <p:extLst>
      <p:ext uri="{BB962C8B-B14F-4D97-AF65-F5344CB8AC3E}">
        <p14:creationId xmlns:p14="http://schemas.microsoft.com/office/powerpoint/2010/main" val="513706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normAutofit fontScale="92500"/>
          </a:bodyPr>
          <a:lstStyle/>
          <a:p>
            <a:r>
              <a:rPr lang="en-US" dirty="0"/>
              <a:t>◾  </a:t>
            </a:r>
            <a:r>
              <a:rPr lang="en-US" b="1" dirty="0"/>
              <a:t>Input: </a:t>
            </a:r>
            <a:r>
              <a:rPr lang="en-US" dirty="0"/>
              <a:t>Components that help humans put data into the computer. </a:t>
            </a:r>
            <a:endParaRPr lang="en-US" dirty="0">
              <a:effectLst/>
            </a:endParaRPr>
          </a:p>
          <a:p>
            <a:r>
              <a:rPr lang="en-US" dirty="0"/>
              <a:t>Examples include a keyboard, mouse, and touch screen. </a:t>
            </a:r>
            <a:endParaRPr lang="en-US" dirty="0">
              <a:effectLst/>
            </a:endParaRPr>
          </a:p>
          <a:p>
            <a:r>
              <a:rPr lang="en-US" dirty="0"/>
              <a:t>◾  </a:t>
            </a:r>
            <a:r>
              <a:rPr lang="en-US" b="1" dirty="0"/>
              <a:t>Processing: </a:t>
            </a:r>
            <a:r>
              <a:rPr lang="en-US" dirty="0"/>
              <a:t>Components that move and process the data inside the computer. The motherboard and its processor and memory chips fall into this category. </a:t>
            </a:r>
            <a:endParaRPr lang="en-US" dirty="0">
              <a:effectLst/>
            </a:endParaRPr>
          </a:p>
          <a:p>
            <a:r>
              <a:rPr lang="en-US" dirty="0"/>
              <a:t>◾  </a:t>
            </a:r>
            <a:r>
              <a:rPr lang="en-US" b="1" dirty="0"/>
              <a:t>Output: </a:t>
            </a:r>
            <a:r>
              <a:rPr lang="en-US" dirty="0"/>
              <a:t>Components that provide the results of the processing to humans. The monitor is the primary output device; other examples include printers and speakers. </a:t>
            </a:r>
            <a:endParaRPr lang="en-US" dirty="0">
              <a:effectLst/>
            </a:endParaRPr>
          </a:p>
          <a:p>
            <a:r>
              <a:rPr lang="en-US" dirty="0"/>
              <a:t>◾  </a:t>
            </a:r>
            <a:r>
              <a:rPr lang="en-US" b="1" dirty="0"/>
              <a:t>Storage: </a:t>
            </a:r>
            <a:r>
              <a:rPr lang="en-US" dirty="0"/>
              <a:t>Components that store software and data until it is needed. Storage components include hard drives, USB flash drives, and DVDs. </a:t>
            </a:r>
            <a:endParaRPr lang="en-US" dirty="0">
              <a:effectLst/>
            </a:endParaRPr>
          </a:p>
          <a:p>
            <a:endParaRPr lang="en-US" dirty="0"/>
          </a:p>
        </p:txBody>
      </p:sp>
    </p:spTree>
    <p:extLst>
      <p:ext uri="{BB962C8B-B14F-4D97-AF65-F5344CB8AC3E}">
        <p14:creationId xmlns:p14="http://schemas.microsoft.com/office/powerpoint/2010/main" val="110530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6AD5DD28-7252-8A4D-A318-745B15FCB6AC}"/>
              </a:ext>
            </a:extLst>
          </p:cNvPr>
          <p:cNvPicPr>
            <a:picLocks noGrp="1" noChangeAspect="1"/>
          </p:cNvPicPr>
          <p:nvPr>
            <p:ph idx="1"/>
          </p:nvPr>
        </p:nvPicPr>
        <p:blipFill>
          <a:blip r:embed="rId2"/>
          <a:stretch>
            <a:fillRect/>
          </a:stretch>
        </p:blipFill>
        <p:spPr>
          <a:xfrm>
            <a:off x="1369635" y="365125"/>
            <a:ext cx="9452730" cy="5971880"/>
          </a:xfrm>
        </p:spPr>
      </p:pic>
    </p:spTree>
    <p:extLst>
      <p:ext uri="{BB962C8B-B14F-4D97-AF65-F5344CB8AC3E}">
        <p14:creationId xmlns:p14="http://schemas.microsoft.com/office/powerpoint/2010/main" val="215697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r>
              <a:rPr lang="en-US" dirty="0"/>
              <a:t>Introduction </a:t>
            </a:r>
            <a:br>
              <a:rPr lang="en-US" dirty="0"/>
            </a:br>
            <a:endParaRPr lang="en-US" dirty="0"/>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a:xfrm>
            <a:off x="838200" y="1105786"/>
            <a:ext cx="10515600" cy="6209413"/>
          </a:xfrm>
        </p:spPr>
        <p:txBody>
          <a:bodyPr>
            <a:normAutofit fontScale="62500" lnSpcReduction="20000"/>
          </a:bodyPr>
          <a:lstStyle/>
          <a:p>
            <a:r>
              <a:rPr lang="en-US" b="1" dirty="0"/>
              <a:t>What You Will Learn </a:t>
            </a:r>
            <a:endParaRPr lang="en-US" dirty="0"/>
          </a:p>
          <a:p>
            <a:r>
              <a:rPr lang="en-US" dirty="0"/>
              <a:t>◾ </a:t>
            </a:r>
            <a:r>
              <a:rPr lang="en-US" b="1" dirty="0"/>
              <a:t>Computing Concepts: </a:t>
            </a:r>
            <a:r>
              <a:rPr lang="en-US" dirty="0"/>
              <a:t>You will learn about hardware and software and how they work together. The key areas in this unit are: </a:t>
            </a:r>
          </a:p>
          <a:p>
            <a:r>
              <a:rPr lang="en-US" dirty="0"/>
              <a:t>◾  </a:t>
            </a:r>
            <a:r>
              <a:rPr lang="en-US" i="1" dirty="0"/>
              <a:t>Operating systems: </a:t>
            </a:r>
            <a:r>
              <a:rPr lang="en-US" dirty="0"/>
              <a:t>You’ll compare major operating systems and learn what types of devices each operating system is designed to run on. You’ll learn how to navigate in Windows 7 too, including how to run applications and manage files. </a:t>
            </a:r>
            <a:endParaRPr lang="en-US" dirty="0">
              <a:effectLst/>
            </a:endParaRPr>
          </a:p>
          <a:p>
            <a:r>
              <a:rPr lang="en-US" dirty="0"/>
              <a:t>◾  </a:t>
            </a:r>
            <a:r>
              <a:rPr lang="en-US" i="1" dirty="0"/>
              <a:t>Computer hardware and concepts: </a:t>
            </a:r>
            <a:r>
              <a:rPr lang="en-US" dirty="0"/>
              <a:t>You’ll learn about the physical parts of computers, including input, processing, output, and storage. </a:t>
            </a:r>
            <a:endParaRPr lang="en-US" dirty="0">
              <a:effectLst/>
            </a:endParaRPr>
          </a:p>
          <a:p>
            <a:r>
              <a:rPr lang="en-US" dirty="0"/>
              <a:t>◾  </a:t>
            </a:r>
            <a:r>
              <a:rPr lang="en-US" i="1" dirty="0"/>
              <a:t>Computer software and concepts: </a:t>
            </a:r>
            <a:r>
              <a:rPr lang="en-US" dirty="0"/>
              <a:t>You will find out about the main types of application software and what each type is useful for. You’ll learn how to choose, install, update, use, and remove applications in Windows 7. </a:t>
            </a:r>
            <a:endParaRPr lang="en-US" dirty="0">
              <a:effectLst/>
            </a:endParaRPr>
          </a:p>
          <a:p>
            <a:r>
              <a:rPr lang="en-US" dirty="0"/>
              <a:t>◾  </a:t>
            </a:r>
            <a:r>
              <a:rPr lang="en-US" i="1" dirty="0"/>
              <a:t>Troubleshooting: </a:t>
            </a:r>
            <a:r>
              <a:rPr lang="en-US" dirty="0"/>
              <a:t>You’ll find out what the most common problems are when working with computers and how to solve them. </a:t>
            </a:r>
            <a:endParaRPr lang="en-US" dirty="0">
              <a:effectLst/>
            </a:endParaRPr>
          </a:p>
          <a:p>
            <a:r>
              <a:rPr lang="en-US" dirty="0"/>
              <a:t>◾ </a:t>
            </a:r>
            <a:r>
              <a:rPr lang="en-US" b="1" dirty="0"/>
              <a:t>Applications: </a:t>
            </a:r>
            <a:r>
              <a:rPr lang="en-US" dirty="0"/>
              <a:t>You will learn about Microsoft Office 2010’s business productivity </a:t>
            </a:r>
            <a:r>
              <a:rPr lang="en-US" dirty="0" err="1"/>
              <a:t>applica</a:t>
            </a:r>
            <a:r>
              <a:rPr lang="en-US" dirty="0"/>
              <a:t>- </a:t>
            </a:r>
            <a:r>
              <a:rPr lang="en-US" dirty="0" err="1"/>
              <a:t>tions</a:t>
            </a:r>
            <a:r>
              <a:rPr lang="en-US" dirty="0"/>
              <a:t>. The key areas of this unit are: </a:t>
            </a:r>
            <a:endParaRPr lang="en-US" dirty="0">
              <a:effectLst/>
            </a:endParaRPr>
          </a:p>
          <a:p>
            <a:r>
              <a:rPr lang="en-US" dirty="0"/>
              <a:t>◾  </a:t>
            </a:r>
            <a:r>
              <a:rPr lang="en-US" i="1" dirty="0"/>
              <a:t>Common application features: </a:t>
            </a:r>
            <a:r>
              <a:rPr lang="en-US" dirty="0"/>
              <a:t>You’ll find out what all the Office applications have in common, such as commands for saving, printing, and using the Clipboard. </a:t>
            </a:r>
            <a:endParaRPr lang="en-US" dirty="0">
              <a:effectLst/>
            </a:endParaRPr>
          </a:p>
          <a:p>
            <a:r>
              <a:rPr lang="en-US" dirty="0"/>
              <a:t>◾  </a:t>
            </a:r>
            <a:r>
              <a:rPr lang="en-US" i="1" dirty="0"/>
              <a:t>Word processing: </a:t>
            </a:r>
            <a:r>
              <a:rPr lang="en-US" dirty="0"/>
              <a:t>You’ll learn how to create documents with Microsoft Word. </a:t>
            </a:r>
            <a:endParaRPr lang="en-US" dirty="0">
              <a:effectLst/>
            </a:endParaRPr>
          </a:p>
          <a:p>
            <a:r>
              <a:rPr lang="en-US" dirty="0"/>
              <a:t>◾  </a:t>
            </a:r>
            <a:r>
              <a:rPr lang="en-US" i="1" dirty="0"/>
              <a:t>Spreadsheets: </a:t>
            </a:r>
            <a:r>
              <a:rPr lang="en-US" dirty="0"/>
              <a:t>You’ll learn how to create spreadsheets with Microsoft Excel. </a:t>
            </a:r>
            <a:endParaRPr lang="en-US" dirty="0">
              <a:effectLst/>
            </a:endParaRPr>
          </a:p>
          <a:p>
            <a:r>
              <a:rPr lang="en-US" dirty="0"/>
              <a:t>◾  </a:t>
            </a:r>
            <a:r>
              <a:rPr lang="en-US" i="1" dirty="0"/>
              <a:t>Presentations: </a:t>
            </a:r>
            <a:r>
              <a:rPr lang="en-US" dirty="0"/>
              <a:t>You’ll learn how to create presentation graphics with Microsoft Power- Point. </a:t>
            </a:r>
            <a:endParaRPr lang="en-US" dirty="0">
              <a:effectLst/>
            </a:endParaRPr>
          </a:p>
          <a:p>
            <a:r>
              <a:rPr lang="en-US" dirty="0"/>
              <a:t>◾  </a:t>
            </a:r>
            <a:r>
              <a:rPr lang="en-US" i="1" dirty="0"/>
              <a:t>Databases: </a:t>
            </a:r>
            <a:r>
              <a:rPr lang="en-US" dirty="0"/>
              <a:t>You’ll learn how to create basic databases with Microsoft Access. </a:t>
            </a:r>
            <a:endParaRPr lang="en-US" dirty="0">
              <a:effectLst/>
            </a:endParaRPr>
          </a:p>
          <a:p>
            <a:r>
              <a:rPr lang="en-US" dirty="0"/>
              <a:t>◾  </a:t>
            </a:r>
            <a:r>
              <a:rPr lang="en-US" i="1" dirty="0"/>
              <a:t>Collaboration: </a:t>
            </a:r>
            <a:r>
              <a:rPr lang="en-US" dirty="0"/>
              <a:t>You will learn about the collaboration features in Office applications, such as comments and markup. </a:t>
            </a:r>
            <a:endParaRPr lang="en-US" dirty="0">
              <a:effectLst/>
            </a:endParaRPr>
          </a:p>
          <a:p>
            <a:endParaRPr lang="en-US" dirty="0"/>
          </a:p>
        </p:txBody>
      </p:sp>
    </p:spTree>
    <p:extLst>
      <p:ext uri="{BB962C8B-B14F-4D97-AF65-F5344CB8AC3E}">
        <p14:creationId xmlns:p14="http://schemas.microsoft.com/office/powerpoint/2010/main" val="1838306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r>
              <a:rPr lang="en-US" b="1" dirty="0"/>
              <a:t>How Data Is Represented on a Computer </a:t>
            </a:r>
            <a:br>
              <a:rPr lang="en-US" dirty="0"/>
            </a:br>
            <a:endParaRPr lang="en-US" dirty="0"/>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normAutofit lnSpcReduction="10000"/>
          </a:bodyPr>
          <a:lstStyle/>
          <a:p>
            <a:r>
              <a:rPr lang="en-US" dirty="0"/>
              <a:t>The smallest unit of data in a computer is a bit. A </a:t>
            </a:r>
            <a:r>
              <a:rPr lang="en-US" b="1" dirty="0"/>
              <a:t>bit </a:t>
            </a:r>
            <a:r>
              <a:rPr lang="en-US" dirty="0"/>
              <a:t>is a single binary digit, with either a 1 (on) or 0 (off) value. Eight bits can combine</a:t>
            </a:r>
            <a:br>
              <a:rPr lang="en-US" dirty="0"/>
            </a:br>
            <a:r>
              <a:rPr lang="en-US" dirty="0"/>
              <a:t>to make a </a:t>
            </a:r>
            <a:r>
              <a:rPr lang="en-US" b="1" dirty="0"/>
              <a:t>byte</a:t>
            </a:r>
            <a:r>
              <a:rPr lang="en-US" dirty="0"/>
              <a:t>, which is an 8-digit binary </a:t>
            </a:r>
            <a:r>
              <a:rPr lang="en-US" dirty="0" err="1"/>
              <a:t>numbe</a:t>
            </a:r>
            <a:br>
              <a:rPr lang="en-US" dirty="0"/>
            </a:br>
            <a:r>
              <a:rPr lang="en-US" dirty="0"/>
              <a:t>Modern systems work with thousands, millions, and even billions of bytes at a time -</a:t>
            </a:r>
          </a:p>
          <a:p>
            <a:r>
              <a:rPr lang="en-US" dirty="0" err="1"/>
              <a:t>Killobyte</a:t>
            </a:r>
            <a:r>
              <a:rPr lang="en-US" dirty="0"/>
              <a:t>  (1024}</a:t>
            </a:r>
          </a:p>
          <a:p>
            <a:r>
              <a:rPr lang="en-US" dirty="0"/>
              <a:t>Megabyte (1M)</a:t>
            </a:r>
          </a:p>
          <a:p>
            <a:r>
              <a:rPr lang="en-US" dirty="0"/>
              <a:t>Gigabyte (1B)</a:t>
            </a:r>
          </a:p>
          <a:p>
            <a:r>
              <a:rPr lang="en-US" dirty="0"/>
              <a:t>Terabyte</a:t>
            </a:r>
          </a:p>
          <a:p>
            <a:r>
              <a:rPr lang="en-US" dirty="0" err="1"/>
              <a:t>Petrabyte</a:t>
            </a:r>
            <a:endParaRPr lang="en-US" dirty="0"/>
          </a:p>
        </p:txBody>
      </p:sp>
    </p:spTree>
    <p:extLst>
      <p:ext uri="{BB962C8B-B14F-4D97-AF65-F5344CB8AC3E}">
        <p14:creationId xmlns:p14="http://schemas.microsoft.com/office/powerpoint/2010/main" val="682964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r>
              <a:rPr lang="en-US" b="1" dirty="0"/>
              <a:t>Input Devices </a:t>
            </a:r>
            <a:br>
              <a:rPr lang="en-US" dirty="0"/>
            </a:br>
            <a:endParaRPr lang="en-US" dirty="0"/>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normAutofit lnSpcReduction="10000"/>
          </a:bodyPr>
          <a:lstStyle/>
          <a:p>
            <a:r>
              <a:rPr lang="en-US" dirty="0"/>
              <a:t>An input device provides a way to get data into the computer. The old- </a:t>
            </a:r>
            <a:r>
              <a:rPr lang="en-US" dirty="0" err="1"/>
              <a:t>est</a:t>
            </a:r>
            <a:r>
              <a:rPr lang="en-US" dirty="0"/>
              <a:t> and most common input device is a </a:t>
            </a:r>
            <a:r>
              <a:rPr lang="en-US" b="1" dirty="0"/>
              <a:t>keyboard</a:t>
            </a:r>
            <a:r>
              <a:rPr lang="en-US" dirty="0"/>
              <a:t>. A desktop PC has an external keyboard, while a notebook PC has a built-in keyboard. Tablets and smartphones have a software-based keyboard that pops up onscreen when needed. </a:t>
            </a:r>
          </a:p>
          <a:p>
            <a:r>
              <a:rPr lang="en-US" dirty="0"/>
              <a:t>Computers that use a graphical interface usually employ a pointing device. The pointing device moves an on-screen pointer (usually an arrow) to align with objects onscreen, and then the user presses a but- ton on the pointing device to do something to the pointed-at object. A mouse is the most common pointing device, but there are many other types too, such as trackballs, touchpads, and touch-sensitive screens. </a:t>
            </a:r>
          </a:p>
          <a:p>
            <a:endParaRPr lang="en-US" dirty="0"/>
          </a:p>
        </p:txBody>
      </p:sp>
    </p:spTree>
    <p:extLst>
      <p:ext uri="{BB962C8B-B14F-4D97-AF65-F5344CB8AC3E}">
        <p14:creationId xmlns:p14="http://schemas.microsoft.com/office/powerpoint/2010/main" val="192023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r>
              <a:rPr lang="en-US" b="1" dirty="0"/>
              <a:t>Processing Devices </a:t>
            </a:r>
            <a:br>
              <a:rPr lang="en-US" dirty="0"/>
            </a:br>
            <a:endParaRPr lang="en-US" dirty="0"/>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dirty="0"/>
              <a:t>The </a:t>
            </a:r>
            <a:r>
              <a:rPr lang="en-US" b="1" dirty="0"/>
              <a:t>motherboard </a:t>
            </a:r>
            <a:r>
              <a:rPr lang="en-US" dirty="0"/>
              <a:t>is the large circuit board inside the computer that everything else plugs into. The key components located on the moth- </a:t>
            </a:r>
            <a:r>
              <a:rPr lang="en-US" dirty="0" err="1"/>
              <a:t>erboard</a:t>
            </a:r>
            <a:r>
              <a:rPr lang="en-US" dirty="0"/>
              <a:t> are the </a:t>
            </a:r>
            <a:r>
              <a:rPr lang="en-US" b="1" dirty="0"/>
              <a:t>processor </a:t>
            </a:r>
            <a:r>
              <a:rPr lang="en-US" dirty="0"/>
              <a:t>(also called the Central Processing Unit, or CPU) and the </a:t>
            </a:r>
            <a:r>
              <a:rPr lang="en-US" b="1" dirty="0"/>
              <a:t>memory </a:t>
            </a:r>
            <a:r>
              <a:rPr lang="en-US" dirty="0"/>
              <a:t>(also called Random Access Memory, or RAM). To support these components, the motherboard has electrically </a:t>
            </a:r>
            <a:r>
              <a:rPr lang="en-US" dirty="0" err="1"/>
              <a:t>conduc</a:t>
            </a:r>
            <a:r>
              <a:rPr lang="en-US" dirty="0"/>
              <a:t>- </a:t>
            </a:r>
            <a:r>
              <a:rPr lang="en-US" dirty="0" err="1"/>
              <a:t>tive</a:t>
            </a:r>
            <a:r>
              <a:rPr lang="en-US" dirty="0"/>
              <a:t> pathways called </a:t>
            </a:r>
            <a:r>
              <a:rPr lang="en-US" b="1" dirty="0"/>
              <a:t>buses </a:t>
            </a:r>
            <a:r>
              <a:rPr lang="en-US" dirty="0"/>
              <a:t>that carry the data from place to place, and </a:t>
            </a:r>
          </a:p>
          <a:p>
            <a:r>
              <a:rPr lang="en-US" dirty="0"/>
              <a:t>a </a:t>
            </a:r>
            <a:r>
              <a:rPr lang="en-US" b="1" dirty="0"/>
              <a:t>chipset</a:t>
            </a:r>
            <a:r>
              <a:rPr lang="en-US" dirty="0"/>
              <a:t>, which is a controller that directs the bus traffic. </a:t>
            </a:r>
          </a:p>
        </p:txBody>
      </p:sp>
    </p:spTree>
    <p:extLst>
      <p:ext uri="{BB962C8B-B14F-4D97-AF65-F5344CB8AC3E}">
        <p14:creationId xmlns:p14="http://schemas.microsoft.com/office/powerpoint/2010/main" val="39187815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D9212F6E-A9C4-5643-A501-14C51B3CFE66}"/>
              </a:ext>
            </a:extLst>
          </p:cNvPr>
          <p:cNvPicPr>
            <a:picLocks noGrp="1" noChangeAspect="1"/>
          </p:cNvPicPr>
          <p:nvPr>
            <p:ph idx="1"/>
          </p:nvPr>
        </p:nvPicPr>
        <p:blipFill>
          <a:blip r:embed="rId2"/>
          <a:stretch>
            <a:fillRect/>
          </a:stretch>
        </p:blipFill>
        <p:spPr>
          <a:xfrm>
            <a:off x="1599492" y="285202"/>
            <a:ext cx="8993015" cy="6287595"/>
          </a:xfrm>
        </p:spPr>
      </p:pic>
    </p:spTree>
    <p:extLst>
      <p:ext uri="{BB962C8B-B14F-4D97-AF65-F5344CB8AC3E}">
        <p14:creationId xmlns:p14="http://schemas.microsoft.com/office/powerpoint/2010/main" val="839783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r>
              <a:rPr lang="en-US" b="1" dirty="0"/>
              <a:t>Output Devices </a:t>
            </a:r>
            <a:br>
              <a:rPr lang="en-US" dirty="0"/>
            </a:br>
            <a:endParaRPr lang="en-US" dirty="0"/>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dirty="0"/>
              <a:t>Information comes out of a computer through an output device such as a </a:t>
            </a:r>
            <a:r>
              <a:rPr lang="en-US" b="1" dirty="0"/>
              <a:t>monitor. </a:t>
            </a:r>
            <a:r>
              <a:rPr lang="en-US" dirty="0"/>
              <a:t>When you move the mouse or type a character on a key- board, you see the results instantly on the monitor. The monitor helps you communicate with the operating system; without the monitor, you wouldn’t know if the OS had received and understood your instructions or if the application had accepted the data you input. Besides monitors, other output devices include printers (for producing hard-copy output) and speakers (for providing audio feedback). </a:t>
            </a:r>
          </a:p>
          <a:p>
            <a:endParaRPr lang="en-US" dirty="0"/>
          </a:p>
        </p:txBody>
      </p:sp>
    </p:spTree>
    <p:extLst>
      <p:ext uri="{BB962C8B-B14F-4D97-AF65-F5344CB8AC3E}">
        <p14:creationId xmlns:p14="http://schemas.microsoft.com/office/powerpoint/2010/main" val="1834413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r>
              <a:rPr lang="en-US" b="1" dirty="0"/>
              <a:t>Storage Devices </a:t>
            </a:r>
            <a:br>
              <a:rPr lang="en-US" dirty="0"/>
            </a:br>
            <a:endParaRPr lang="en-US" dirty="0"/>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normAutofit lnSpcReduction="10000"/>
          </a:bodyPr>
          <a:lstStyle/>
          <a:p>
            <a:r>
              <a:rPr lang="en-US" dirty="0"/>
              <a:t>Storage devices enable software and data to be preserved and reused. Storage can be either removable or non-removable. (Non-removable </a:t>
            </a:r>
            <a:r>
              <a:rPr lang="en-US" dirty="0" err="1"/>
              <a:t>stor</a:t>
            </a:r>
            <a:r>
              <a:rPr lang="en-US" dirty="0"/>
              <a:t>- age is actually removable too if you have the right tools and knowledge, but in this case the distinction refers to being </a:t>
            </a:r>
            <a:r>
              <a:rPr lang="en-US" i="1" dirty="0"/>
              <a:t>easily </a:t>
            </a:r>
            <a:r>
              <a:rPr lang="en-US" dirty="0"/>
              <a:t>removable or not.) </a:t>
            </a:r>
          </a:p>
          <a:p>
            <a:r>
              <a:rPr lang="en-US" dirty="0"/>
              <a:t>The most common type of storage is an internal </a:t>
            </a:r>
            <a:r>
              <a:rPr lang="en-US" b="1" dirty="0"/>
              <a:t>hard drive</a:t>
            </a:r>
            <a:r>
              <a:rPr lang="en-US" dirty="0"/>
              <a:t>, which is a sealed metal box inside the system unit. Hard drives are usually internal, making them non-removable. Some hard drives are removable, though; external hard drives easily connect to and disconnect from a port on the outside of the system unit. Other removable storage devices include USB flash drives and optical discs (CDs and DVDs) </a:t>
            </a:r>
          </a:p>
          <a:p>
            <a:endParaRPr lang="en-US" dirty="0"/>
          </a:p>
        </p:txBody>
      </p:sp>
    </p:spTree>
    <p:extLst>
      <p:ext uri="{BB962C8B-B14F-4D97-AF65-F5344CB8AC3E}">
        <p14:creationId xmlns:p14="http://schemas.microsoft.com/office/powerpoint/2010/main" val="2715792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r>
              <a:rPr lang="en-US" b="1" dirty="0"/>
              <a:t>How Computers Communicate </a:t>
            </a:r>
            <a:br>
              <a:rPr lang="en-US" dirty="0"/>
            </a:br>
            <a:endParaRPr lang="en-US" dirty="0"/>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dirty="0"/>
              <a:t>Early computers did not communicate easily with one another. Data was typically carried between computers on floppy disks and other low-capacity removable disks, or using slow dial-up modems. Network connections were difficult to set up and transferred data very slowly. Nowadays, how- ever, communication technology has advanced greatly, and there are many choices for making computers connect to one another. </a:t>
            </a:r>
          </a:p>
          <a:p>
            <a:endParaRPr lang="en-US" dirty="0"/>
          </a:p>
        </p:txBody>
      </p:sp>
    </p:spTree>
    <p:extLst>
      <p:ext uri="{BB962C8B-B14F-4D97-AF65-F5344CB8AC3E}">
        <p14:creationId xmlns:p14="http://schemas.microsoft.com/office/powerpoint/2010/main" val="1572223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b="1" dirty="0"/>
              <a:t>Ethernet Networking </a:t>
            </a:r>
            <a:endParaRPr lang="en-US" dirty="0"/>
          </a:p>
          <a:p>
            <a:r>
              <a:rPr lang="en-US" dirty="0"/>
              <a:t>Most computers today are part of one or more networks. A </a:t>
            </a:r>
            <a:r>
              <a:rPr lang="en-US" b="1" dirty="0"/>
              <a:t>network </a:t>
            </a:r>
            <a:r>
              <a:rPr lang="en-US" dirty="0"/>
              <a:t>is a group of computers that share resources (such as printers or Internet service) and/or data (such as files). The most common network standard is </a:t>
            </a:r>
            <a:r>
              <a:rPr lang="en-US" b="1" dirty="0"/>
              <a:t>Ethernet</a:t>
            </a:r>
            <a:r>
              <a:rPr lang="en-US" dirty="0"/>
              <a:t>. Ethernet networks can be either wired or wireless (or a combination of the two), but the term Ethernet is most often applied to the wired kind of con- </a:t>
            </a:r>
            <a:r>
              <a:rPr lang="en-US" dirty="0" err="1"/>
              <a:t>nection</a:t>
            </a:r>
            <a:r>
              <a:rPr lang="en-US" dirty="0"/>
              <a:t>. </a:t>
            </a:r>
          </a:p>
          <a:p>
            <a:endParaRPr lang="en-US" dirty="0"/>
          </a:p>
        </p:txBody>
      </p:sp>
    </p:spTree>
    <p:extLst>
      <p:ext uri="{BB962C8B-B14F-4D97-AF65-F5344CB8AC3E}">
        <p14:creationId xmlns:p14="http://schemas.microsoft.com/office/powerpoint/2010/main" val="2350844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dirty="0"/>
              <a:t>Wireless Ethernet is more often called </a:t>
            </a:r>
            <a:r>
              <a:rPr lang="en-US" b="1" dirty="0"/>
              <a:t>Wi-Fi</a:t>
            </a:r>
            <a:r>
              <a:rPr lang="en-US" dirty="0"/>
              <a:t>, or 802.11. That number refers to the standard number assigned to it by the Institute of Electrical and Electronics Engineers.</a:t>
            </a:r>
          </a:p>
          <a:p>
            <a:r>
              <a:rPr lang="en-US" dirty="0"/>
              <a:t>Different Wi-Fi sub-types have different letter designations, such as 802.11g or 802.11n. Most portable devices such as tablets and phones use wire-less connections and do not have the capability for wired networking. </a:t>
            </a:r>
          </a:p>
          <a:p>
            <a:endParaRPr lang="en-US" dirty="0"/>
          </a:p>
          <a:p>
            <a:endParaRPr lang="en-US" dirty="0"/>
          </a:p>
        </p:txBody>
      </p:sp>
    </p:spTree>
    <p:extLst>
      <p:ext uri="{BB962C8B-B14F-4D97-AF65-F5344CB8AC3E}">
        <p14:creationId xmlns:p14="http://schemas.microsoft.com/office/powerpoint/2010/main" val="18196767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dirty="0"/>
              <a:t>In a small network, such as in a home or small business, one end of an Ethernet cable plugs into the computer, and the other into a controller box called a </a:t>
            </a:r>
            <a:r>
              <a:rPr lang="en-US" b="1" dirty="0"/>
              <a:t>router </a:t>
            </a:r>
            <a:r>
              <a:rPr lang="en-US" dirty="0"/>
              <a:t>that manages the network traffic between the connected devices. If you have </a:t>
            </a:r>
            <a:r>
              <a:rPr lang="en-US" b="1" dirty="0"/>
              <a:t>broadband </a:t>
            </a:r>
            <a:r>
              <a:rPr lang="en-US" dirty="0"/>
              <a:t>(always on) Internet access, the device that brings that service into your home or business is frequently called the router, and then the router shares the Internet con- </a:t>
            </a:r>
            <a:r>
              <a:rPr lang="en-US" dirty="0" err="1"/>
              <a:t>nection</a:t>
            </a:r>
            <a:r>
              <a:rPr lang="en-US" dirty="0"/>
              <a:t> among all the computers. </a:t>
            </a:r>
          </a:p>
          <a:p>
            <a:r>
              <a:rPr lang="en-US" dirty="0"/>
              <a:t>If you have a Wi-Fi wireless router and a wireless network adapter in the computer, the computer can connect to the router via radio frequency (RF) waves, so no cables are required. </a:t>
            </a:r>
          </a:p>
          <a:p>
            <a:endParaRPr lang="en-US" dirty="0"/>
          </a:p>
        </p:txBody>
      </p:sp>
    </p:spTree>
    <p:extLst>
      <p:ext uri="{BB962C8B-B14F-4D97-AF65-F5344CB8AC3E}">
        <p14:creationId xmlns:p14="http://schemas.microsoft.com/office/powerpoint/2010/main" val="3080953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r>
              <a:rPr lang="en-US" dirty="0"/>
              <a:t>Computer Basics </a:t>
            </a:r>
            <a:br>
              <a:rPr lang="en-US" dirty="0"/>
            </a:br>
            <a:endParaRPr lang="en-US" dirty="0"/>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dirty="0"/>
              <a:t>An </a:t>
            </a:r>
            <a:r>
              <a:rPr lang="en-US" b="1" dirty="0"/>
              <a:t>information system </a:t>
            </a:r>
            <a:r>
              <a:rPr lang="en-US" dirty="0"/>
              <a:t>is a complete interconnected environment in which raw data—quantifiable facts and figures—is turned into useful information. An information system includes the following parts: people, hardware, software, procedures, and data </a:t>
            </a:r>
          </a:p>
          <a:p>
            <a:r>
              <a:rPr lang="en-US" dirty="0"/>
              <a:t>People</a:t>
            </a:r>
          </a:p>
          <a:p>
            <a:r>
              <a:rPr lang="en-US" dirty="0"/>
              <a:t>Hardware</a:t>
            </a:r>
          </a:p>
          <a:p>
            <a:r>
              <a:rPr lang="en-US" dirty="0"/>
              <a:t>Software</a:t>
            </a:r>
          </a:p>
          <a:p>
            <a:r>
              <a:rPr lang="en-US" dirty="0"/>
              <a:t>Procedures</a:t>
            </a:r>
          </a:p>
          <a:p>
            <a:r>
              <a:rPr lang="en-US" dirty="0"/>
              <a:t>Data</a:t>
            </a:r>
          </a:p>
        </p:txBody>
      </p:sp>
    </p:spTree>
    <p:extLst>
      <p:ext uri="{BB962C8B-B14F-4D97-AF65-F5344CB8AC3E}">
        <p14:creationId xmlns:p14="http://schemas.microsoft.com/office/powerpoint/2010/main" val="3042767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normAutofit fontScale="92500"/>
          </a:bodyPr>
          <a:lstStyle/>
          <a:p>
            <a:r>
              <a:rPr lang="en-US" dirty="0"/>
              <a:t>In large-scale networks, Ethernet is still the standard, but some different hardware is employed. Large panels of </a:t>
            </a:r>
            <a:r>
              <a:rPr lang="en-US" b="1" dirty="0"/>
              <a:t>switches </a:t>
            </a:r>
            <a:r>
              <a:rPr lang="en-US" dirty="0"/>
              <a:t>can connect hundreds of computers into a central network system, as shown in Figure 1.15. Cables with </a:t>
            </a:r>
            <a:r>
              <a:rPr lang="en-US" b="1" dirty="0"/>
              <a:t>fiber optic </a:t>
            </a:r>
            <a:r>
              <a:rPr lang="en-US" dirty="0"/>
              <a:t>technology are used in the network’s </a:t>
            </a:r>
            <a:r>
              <a:rPr lang="en-US" b="1" dirty="0"/>
              <a:t>backbone </a:t>
            </a:r>
            <a:r>
              <a:rPr lang="en-US" dirty="0"/>
              <a:t>to carry large amounts of network traffic faster and more efficiently. </a:t>
            </a:r>
          </a:p>
          <a:p>
            <a:r>
              <a:rPr lang="en-US" dirty="0"/>
              <a:t>Some networks, such as small home and business networks with fewer than a dozen or so computers, are </a:t>
            </a:r>
            <a:r>
              <a:rPr lang="en-US" b="1" dirty="0"/>
              <a:t>peer-to-peer</a:t>
            </a:r>
            <a:r>
              <a:rPr lang="en-US" dirty="0"/>
              <a:t>. That means there is no one computer that controls the network; all the computers can cooperate to share data with each other. Networks that are larger than that typically have one or more servers dedicated to network data sharing, and such networks are called </a:t>
            </a:r>
            <a:r>
              <a:rPr lang="en-US" b="1" dirty="0"/>
              <a:t>client/server networks</a:t>
            </a:r>
            <a:r>
              <a:rPr lang="en-US" dirty="0"/>
              <a:t>. </a:t>
            </a:r>
          </a:p>
          <a:p>
            <a:endParaRPr lang="en-US" dirty="0"/>
          </a:p>
        </p:txBody>
      </p:sp>
    </p:spTree>
    <p:extLst>
      <p:ext uri="{BB962C8B-B14F-4D97-AF65-F5344CB8AC3E}">
        <p14:creationId xmlns:p14="http://schemas.microsoft.com/office/powerpoint/2010/main" val="11954821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b="1" dirty="0"/>
              <a:t>Bluetooth </a:t>
            </a:r>
            <a:r>
              <a:rPr lang="en-US" dirty="0"/>
              <a:t>is a short-range wireless alternative to wireless Ethernet (Wi-Fi), used primarily to connect wireless devices directly to specific computers. For example, you might have a Bluetooth wireless headset for your cell phone, or a Bluetooth speaker for your MP3 player. Bluetooth’s limited range (10 meters) makes it impractical as a replacement for Wi-Fi, but it provides an easy and economical way for one device to con- </a:t>
            </a:r>
            <a:r>
              <a:rPr lang="en-US" dirty="0" err="1"/>
              <a:t>nect</a:t>
            </a:r>
            <a:r>
              <a:rPr lang="en-US" dirty="0"/>
              <a:t> with another within a limited space without Ethernet hardware. </a:t>
            </a:r>
          </a:p>
          <a:p>
            <a:endParaRPr lang="en-US" dirty="0"/>
          </a:p>
          <a:p>
            <a:endParaRPr lang="en-US" dirty="0"/>
          </a:p>
        </p:txBody>
      </p:sp>
    </p:spTree>
    <p:extLst>
      <p:ext uri="{BB962C8B-B14F-4D97-AF65-F5344CB8AC3E}">
        <p14:creationId xmlns:p14="http://schemas.microsoft.com/office/powerpoint/2010/main" val="23946393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b="1" dirty="0"/>
              <a:t>The Internet </a:t>
            </a:r>
            <a:endParaRPr lang="en-US" dirty="0"/>
          </a:p>
          <a:p>
            <a:r>
              <a:rPr lang="en-US" dirty="0"/>
              <a:t>The </a:t>
            </a:r>
            <a:r>
              <a:rPr lang="en-US" b="1" dirty="0"/>
              <a:t>Internet </a:t>
            </a:r>
            <a:r>
              <a:rPr lang="en-US" dirty="0"/>
              <a:t>is the world’s largest network. When you use the Internet, your computer becomes a member of this giant network, and you can com- </a:t>
            </a:r>
            <a:r>
              <a:rPr lang="en-US" dirty="0" err="1"/>
              <a:t>municate</a:t>
            </a:r>
            <a:r>
              <a:rPr lang="en-US" dirty="0"/>
              <a:t> with any other computer on the Internet, to the extent that its owner has chosen to make it available. For example, you can exchange email messages, download files, and view web pages stored anywhere in the world. </a:t>
            </a:r>
          </a:p>
          <a:p>
            <a:endParaRPr lang="en-US" dirty="0"/>
          </a:p>
        </p:txBody>
      </p:sp>
    </p:spTree>
    <p:extLst>
      <p:ext uri="{BB962C8B-B14F-4D97-AF65-F5344CB8AC3E}">
        <p14:creationId xmlns:p14="http://schemas.microsoft.com/office/powerpoint/2010/main" val="279536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dirty="0"/>
              <a:t>Individual computers don’t connect directly to the Internet, however; they go through an </a:t>
            </a:r>
            <a:r>
              <a:rPr lang="en-US" b="1" dirty="0"/>
              <a:t>Internet service provider (ISP)</a:t>
            </a:r>
            <a:r>
              <a:rPr lang="en-US" dirty="0"/>
              <a:t>, a company that provides a connection to the Internet for a fee. Your ISP may be your local phone or cable TV company, or at work it may be a service that your school or employer partners with. An ISP provides a device (a modem or terminal adapter) that translates your computer’s requests into Internet-compatible data. </a:t>
            </a:r>
          </a:p>
          <a:p>
            <a:endParaRPr lang="en-US" dirty="0"/>
          </a:p>
        </p:txBody>
      </p:sp>
    </p:spTree>
    <p:extLst>
      <p:ext uri="{BB962C8B-B14F-4D97-AF65-F5344CB8AC3E}">
        <p14:creationId xmlns:p14="http://schemas.microsoft.com/office/powerpoint/2010/main" val="31247472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dirty="0"/>
              <a:t>The Internet functions using a set of standards called </a:t>
            </a:r>
            <a:r>
              <a:rPr lang="en-US" b="1" dirty="0"/>
              <a:t>Transmission Control Protocol/Internet Protocol (TCP/IP)</a:t>
            </a:r>
            <a:r>
              <a:rPr lang="en-US" dirty="0"/>
              <a:t>. It is this shared com- </a:t>
            </a:r>
            <a:r>
              <a:rPr lang="en-US" dirty="0" err="1"/>
              <a:t>munication</a:t>
            </a:r>
            <a:r>
              <a:rPr lang="en-US" dirty="0"/>
              <a:t> language that makes global communication possible. TCP/ IP defines how data will be treated as it is broken up into packets for transmission, sent through a series of routers across the world, and </a:t>
            </a:r>
            <a:r>
              <a:rPr lang="en-US" dirty="0" err="1"/>
              <a:t>reas</a:t>
            </a:r>
            <a:r>
              <a:rPr lang="en-US" dirty="0"/>
              <a:t>- </a:t>
            </a:r>
            <a:r>
              <a:rPr lang="en-US" dirty="0" err="1"/>
              <a:t>sembled</a:t>
            </a:r>
            <a:r>
              <a:rPr lang="en-US" dirty="0"/>
              <a:t> into its original form at the receiving end. </a:t>
            </a:r>
          </a:p>
          <a:p>
            <a:endParaRPr lang="en-US" dirty="0"/>
          </a:p>
        </p:txBody>
      </p:sp>
    </p:spTree>
    <p:extLst>
      <p:ext uri="{BB962C8B-B14F-4D97-AF65-F5344CB8AC3E}">
        <p14:creationId xmlns:p14="http://schemas.microsoft.com/office/powerpoint/2010/main" val="3263506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a:t>The End</a:t>
            </a:r>
          </a:p>
        </p:txBody>
      </p:sp>
    </p:spTree>
    <p:extLst>
      <p:ext uri="{BB962C8B-B14F-4D97-AF65-F5344CB8AC3E}">
        <p14:creationId xmlns:p14="http://schemas.microsoft.com/office/powerpoint/2010/main" val="696885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r>
              <a:rPr lang="en-US" dirty="0"/>
              <a:t>What is a hardware?</a:t>
            </a:r>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b="1" dirty="0"/>
              <a:t>hardware </a:t>
            </a:r>
            <a:r>
              <a:rPr lang="en-US" dirty="0"/>
              <a:t>is the physical part of the computer system. Hardware consists of components inside a com- </a:t>
            </a:r>
            <a:r>
              <a:rPr lang="en-US" dirty="0" err="1"/>
              <a:t>puter</a:t>
            </a:r>
            <a:r>
              <a:rPr lang="en-US" dirty="0"/>
              <a:t> as well as the external devices that interact with it, such as printers, cables, and monitors. </a:t>
            </a:r>
          </a:p>
          <a:p>
            <a:endParaRPr lang="en-US" dirty="0"/>
          </a:p>
        </p:txBody>
      </p:sp>
    </p:spTree>
    <p:extLst>
      <p:ext uri="{BB962C8B-B14F-4D97-AF65-F5344CB8AC3E}">
        <p14:creationId xmlns:p14="http://schemas.microsoft.com/office/powerpoint/2010/main" val="2222302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r>
              <a:rPr lang="en-US" b="1" dirty="0"/>
              <a:t>Personal Computers </a:t>
            </a:r>
            <a:br>
              <a:rPr lang="en-US" dirty="0"/>
            </a:br>
            <a:endParaRPr lang="en-US" dirty="0"/>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dirty="0"/>
              <a:t>When most people think about computers, they picture a </a:t>
            </a:r>
            <a:r>
              <a:rPr lang="en-US" b="1" dirty="0"/>
              <a:t>personal computer</a:t>
            </a:r>
            <a:r>
              <a:rPr lang="en-US" dirty="0"/>
              <a:t>, or PC. This type of computer is called </a:t>
            </a:r>
            <a:r>
              <a:rPr lang="en-US" i="1" dirty="0"/>
              <a:t>personal </a:t>
            </a:r>
            <a:r>
              <a:rPr lang="en-US" dirty="0"/>
              <a:t>because it is designed for only one person to use at a time. Personal computers fall into several categories that are differentiated from one another by their sizes. </a:t>
            </a:r>
          </a:p>
        </p:txBody>
      </p:sp>
    </p:spTree>
    <p:extLst>
      <p:ext uri="{BB962C8B-B14F-4D97-AF65-F5344CB8AC3E}">
        <p14:creationId xmlns:p14="http://schemas.microsoft.com/office/powerpoint/2010/main" val="2865328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normAutofit fontScale="92500"/>
          </a:bodyPr>
          <a:lstStyle/>
          <a:p>
            <a:r>
              <a:rPr lang="en-US" b="1" dirty="0"/>
              <a:t>Desktop PC: </a:t>
            </a:r>
            <a:r>
              <a:rPr lang="en-US" dirty="0"/>
              <a:t>A com- </a:t>
            </a:r>
            <a:r>
              <a:rPr lang="en-US" dirty="0" err="1"/>
              <a:t>puter</a:t>
            </a:r>
            <a:r>
              <a:rPr lang="en-US" dirty="0"/>
              <a:t> designed to be used at a desk, and seldom moved. This type of computer consists of a large metal box called a </a:t>
            </a:r>
            <a:r>
              <a:rPr lang="en-US" b="1" dirty="0"/>
              <a:t>system unit </a:t>
            </a:r>
            <a:r>
              <a:rPr lang="en-US" dirty="0"/>
              <a:t>that con- </a:t>
            </a:r>
            <a:r>
              <a:rPr lang="en-US" dirty="0" err="1"/>
              <a:t>tains</a:t>
            </a:r>
            <a:r>
              <a:rPr lang="en-US" dirty="0"/>
              <a:t> most of the </a:t>
            </a:r>
            <a:r>
              <a:rPr lang="en-US" dirty="0" err="1"/>
              <a:t>essen</a:t>
            </a:r>
            <a:r>
              <a:rPr lang="en-US" dirty="0"/>
              <a:t>- </a:t>
            </a:r>
            <a:r>
              <a:rPr lang="en-US" dirty="0" err="1"/>
              <a:t>tial</a:t>
            </a:r>
            <a:r>
              <a:rPr lang="en-US" dirty="0"/>
              <a:t> components, with a separate monitor, key- board, and mouse that all plug into the system unit ( </a:t>
            </a:r>
            <a:endParaRPr lang="en-US" dirty="0">
              <a:effectLst/>
            </a:endParaRPr>
          </a:p>
          <a:p>
            <a:r>
              <a:rPr lang="en-US" b="1" dirty="0"/>
              <a:t>Notebook PC: </a:t>
            </a:r>
            <a:r>
              <a:rPr lang="en-US" dirty="0"/>
              <a:t>A portable computer designed to fold up like a notebook for carrying, as shown in Figure 1.3. The cover opens up to reveal a built-in screen, keyboard, and </a:t>
            </a:r>
            <a:r>
              <a:rPr lang="en-US" b="1" dirty="0"/>
              <a:t>point- </a:t>
            </a:r>
            <a:r>
              <a:rPr lang="en-US" b="1" dirty="0" err="1"/>
              <a:t>ing</a:t>
            </a:r>
            <a:r>
              <a:rPr lang="en-US" b="1" dirty="0"/>
              <a:t> device</a:t>
            </a:r>
            <a:r>
              <a:rPr lang="en-US" dirty="0"/>
              <a:t>, which substitutes for a mouse. This type of computer is sometimes called a laptop. A smaller version</a:t>
            </a:r>
            <a:br>
              <a:rPr lang="en-US" dirty="0"/>
            </a:br>
            <a:r>
              <a:rPr lang="en-US" dirty="0"/>
              <a:t>of a notebook PC is sometimes referred to as a </a:t>
            </a:r>
            <a:r>
              <a:rPr lang="en-US" b="1" dirty="0"/>
              <a:t>netbook </a:t>
            </a:r>
            <a:r>
              <a:rPr lang="en-US" dirty="0"/>
              <a:t>(which is</a:t>
            </a:r>
            <a:br>
              <a:rPr lang="en-US" dirty="0"/>
            </a:br>
            <a:r>
              <a:rPr lang="en-US" dirty="0"/>
              <a:t>short for </a:t>
            </a:r>
            <a:r>
              <a:rPr lang="en-US" i="1" dirty="0"/>
              <a:t>Internet book, </a:t>
            </a:r>
            <a:r>
              <a:rPr lang="en-US" dirty="0"/>
              <a:t>implying that this type of computer is primarily for accessing the Internet rather than running applications). </a:t>
            </a:r>
            <a:endParaRPr lang="en-US" dirty="0">
              <a:effectLst/>
            </a:endParaRPr>
          </a:p>
          <a:p>
            <a:endParaRPr lang="en-US" dirty="0"/>
          </a:p>
        </p:txBody>
      </p:sp>
    </p:spTree>
    <p:extLst>
      <p:ext uri="{BB962C8B-B14F-4D97-AF65-F5344CB8AC3E}">
        <p14:creationId xmlns:p14="http://schemas.microsoft.com/office/powerpoint/2010/main" val="155697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normAutofit lnSpcReduction="10000"/>
          </a:bodyPr>
          <a:lstStyle/>
          <a:p>
            <a:r>
              <a:rPr lang="en-US" b="1" dirty="0"/>
              <a:t>Tablet PC: </a:t>
            </a:r>
            <a:r>
              <a:rPr lang="en-US" dirty="0"/>
              <a:t>A portable computer that consists of a touch-sensitive display screen mounted on a tablet-size plastic frame with a small computer inside, as in Figure 1.4. There is no built-in key- board or pointing device; a software-based key- board pops up onscreen when needed, and your finger sliding on the screen serves as a point- </a:t>
            </a:r>
            <a:r>
              <a:rPr lang="en-US" dirty="0" err="1"/>
              <a:t>ing</a:t>
            </a:r>
            <a:r>
              <a:rPr lang="en-US" dirty="0"/>
              <a:t> device. </a:t>
            </a:r>
          </a:p>
          <a:p>
            <a:r>
              <a:rPr lang="en-US" b="1" dirty="0"/>
              <a:t>Smartphone: </a:t>
            </a:r>
            <a:r>
              <a:rPr lang="en-US" dirty="0"/>
              <a:t>A mobile phone that can run com- </a:t>
            </a:r>
            <a:r>
              <a:rPr lang="en-US" dirty="0" err="1"/>
              <a:t>puter</a:t>
            </a:r>
            <a:r>
              <a:rPr lang="en-US" dirty="0"/>
              <a:t> applications and has Internet access </a:t>
            </a:r>
            <a:r>
              <a:rPr lang="en-US" dirty="0" err="1"/>
              <a:t>capa</a:t>
            </a:r>
            <a:r>
              <a:rPr lang="en-US" dirty="0"/>
              <a:t>- </a:t>
            </a:r>
            <a:r>
              <a:rPr lang="en-US" dirty="0" err="1"/>
              <a:t>bility</a:t>
            </a:r>
            <a:r>
              <a:rPr lang="en-US" dirty="0"/>
              <a:t> (see Figure 1.5). Smartphones usually have a touch-sensitive screen, provide voice calls, text messaging, and Internet access. Many have a variety of </a:t>
            </a:r>
            <a:r>
              <a:rPr lang="en-US" dirty="0" err="1"/>
              <a:t>loca</a:t>
            </a:r>
            <a:r>
              <a:rPr lang="en-US" dirty="0"/>
              <a:t>- </a:t>
            </a:r>
            <a:r>
              <a:rPr lang="en-US" dirty="0" err="1"/>
              <a:t>tion</a:t>
            </a:r>
            <a:r>
              <a:rPr lang="en-US" dirty="0"/>
              <a:t>-aware applications, such as a </a:t>
            </a:r>
            <a:r>
              <a:rPr lang="en-US" b="1" dirty="0"/>
              <a:t>global </a:t>
            </a:r>
            <a:r>
              <a:rPr lang="en-US" b="1" dirty="0" err="1"/>
              <a:t>posi</a:t>
            </a:r>
            <a:r>
              <a:rPr lang="en-US" b="1" dirty="0"/>
              <a:t>- </a:t>
            </a:r>
            <a:r>
              <a:rPr lang="en-US" b="1" dirty="0" err="1"/>
              <a:t>tioning</a:t>
            </a:r>
            <a:r>
              <a:rPr lang="en-US" b="1" dirty="0"/>
              <a:t> system (GPS) </a:t>
            </a:r>
            <a:r>
              <a:rPr lang="en-US" dirty="0"/>
              <a:t>and mapping program and a local business guide. </a:t>
            </a:r>
          </a:p>
          <a:p>
            <a:endParaRPr lang="en-US" dirty="0"/>
          </a:p>
        </p:txBody>
      </p:sp>
    </p:spTree>
    <p:extLst>
      <p:ext uri="{BB962C8B-B14F-4D97-AF65-F5344CB8AC3E}">
        <p14:creationId xmlns:p14="http://schemas.microsoft.com/office/powerpoint/2010/main" val="1740403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r>
              <a:rPr lang="en-US" b="1" dirty="0"/>
              <a:t>Multi-User Computers </a:t>
            </a:r>
            <a:br>
              <a:rPr lang="en-US" dirty="0"/>
            </a:br>
            <a:endParaRPr lang="en-US" dirty="0"/>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lstStyle/>
          <a:p>
            <a:r>
              <a:rPr lang="en-US" dirty="0"/>
              <a:t>Multi-user computers are designed to serve groups of people, from a small office to a huge international enterprise. Here are some common types of multi-user computers: </a:t>
            </a:r>
          </a:p>
          <a:p>
            <a:r>
              <a:rPr lang="en-US" dirty="0"/>
              <a:t>Servers</a:t>
            </a:r>
          </a:p>
          <a:p>
            <a:r>
              <a:rPr lang="en-US" dirty="0"/>
              <a:t>Server farm</a:t>
            </a:r>
          </a:p>
          <a:p>
            <a:r>
              <a:rPr lang="en-US" dirty="0"/>
              <a:t>Mainframe </a:t>
            </a:r>
          </a:p>
        </p:txBody>
      </p:sp>
    </p:spTree>
    <p:extLst>
      <p:ext uri="{BB962C8B-B14F-4D97-AF65-F5344CB8AC3E}">
        <p14:creationId xmlns:p14="http://schemas.microsoft.com/office/powerpoint/2010/main" val="2315521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624D-553D-A249-8CED-285B5C0080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C0365A-11B4-7840-A14C-B574326FBAE3}"/>
              </a:ext>
            </a:extLst>
          </p:cNvPr>
          <p:cNvSpPr>
            <a:spLocks noGrp="1"/>
          </p:cNvSpPr>
          <p:nvPr>
            <p:ph idx="1"/>
          </p:nvPr>
        </p:nvSpPr>
        <p:spPr/>
        <p:txBody>
          <a:bodyPr>
            <a:normAutofit/>
          </a:bodyPr>
          <a:lstStyle/>
          <a:p>
            <a:r>
              <a:rPr lang="en-US" b="1" dirty="0"/>
              <a:t>Server: </a:t>
            </a:r>
            <a:r>
              <a:rPr lang="en-US" dirty="0"/>
              <a:t>A computer dedicated to serving and supporting a network, a group of network users, and/or their information needs. Many networks employ servers to provide a centrally accessible storage space for data, and share common devices like printers and scanners. A small network server may look similar to a desktop PC, but may have a different operating system, such as Windows Server or Linux. A large server that manages a wide-ranging network may look similar to a mainframe. A group of servers located together in a single room or facility is called a </a:t>
            </a:r>
            <a:r>
              <a:rPr lang="en-US" b="1" dirty="0"/>
              <a:t>server farm</a:t>
            </a:r>
            <a:r>
              <a:rPr lang="en-US" dirty="0"/>
              <a:t>, or server cluster. Large Internet service provider (ISP) com- </a:t>
            </a:r>
            <a:r>
              <a:rPr lang="en-US" dirty="0" err="1"/>
              <a:t>panies</a:t>
            </a:r>
            <a:r>
              <a:rPr lang="en-US" dirty="0"/>
              <a:t> maintain extensive server farms. </a:t>
            </a:r>
          </a:p>
          <a:p>
            <a:endParaRPr lang="en-US" dirty="0"/>
          </a:p>
        </p:txBody>
      </p:sp>
    </p:spTree>
    <p:extLst>
      <p:ext uri="{BB962C8B-B14F-4D97-AF65-F5344CB8AC3E}">
        <p14:creationId xmlns:p14="http://schemas.microsoft.com/office/powerpoint/2010/main" val="2069466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2339</Words>
  <Application>Microsoft Macintosh PowerPoint</Application>
  <PresentationFormat>Widescreen</PresentationFormat>
  <Paragraphs>102</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Computing  Fundamentals  </vt:lpstr>
      <vt:lpstr>Introduction  </vt:lpstr>
      <vt:lpstr>Computer Basics  </vt:lpstr>
      <vt:lpstr>What is a hardware?</vt:lpstr>
      <vt:lpstr>Personal Computers  </vt:lpstr>
      <vt:lpstr>PowerPoint Presentation</vt:lpstr>
      <vt:lpstr>PowerPoint Presentation</vt:lpstr>
      <vt:lpstr>Multi-User Computers  </vt:lpstr>
      <vt:lpstr>PowerPoint Presentation</vt:lpstr>
      <vt:lpstr>PowerPoint Presentation</vt:lpstr>
      <vt:lpstr>PowerPoint Presentation</vt:lpstr>
      <vt:lpstr>Software</vt:lpstr>
      <vt:lpstr>PowerPoint Presentation</vt:lpstr>
      <vt:lpstr>Utilities  </vt:lpstr>
      <vt:lpstr>PowerPoint Presentation</vt:lpstr>
      <vt:lpstr>PowerPoint Presentation</vt:lpstr>
      <vt:lpstr>Computer System Components  </vt:lpstr>
      <vt:lpstr>PowerPoint Presentation</vt:lpstr>
      <vt:lpstr>PowerPoint Presentation</vt:lpstr>
      <vt:lpstr>How Data Is Represented on a Computer  </vt:lpstr>
      <vt:lpstr>Input Devices  </vt:lpstr>
      <vt:lpstr>Processing Devices  </vt:lpstr>
      <vt:lpstr>PowerPoint Presentation</vt:lpstr>
      <vt:lpstr>Output Devices  </vt:lpstr>
      <vt:lpstr>Storage Devices  </vt:lpstr>
      <vt:lpstr>How Computers Communicate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Fundamentals  </dc:title>
  <dc:creator>Oeshwik Ahmed</dc:creator>
  <cp:lastModifiedBy>Oeshwik Ahmed</cp:lastModifiedBy>
  <cp:revision>4</cp:revision>
  <dcterms:created xsi:type="dcterms:W3CDTF">2019-09-28T10:46:59Z</dcterms:created>
  <dcterms:modified xsi:type="dcterms:W3CDTF">2019-09-28T11:19:52Z</dcterms:modified>
</cp:coreProperties>
</file>