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35"/>
    <p:restoredTop sz="94643"/>
  </p:normalViewPr>
  <p:slideViewPr>
    <p:cSldViewPr snapToGrid="0" snapToObjects="1">
      <p:cViewPr varScale="1">
        <p:scale>
          <a:sx n="70" d="100"/>
          <a:sy n="70" d="100"/>
        </p:scale>
        <p:origin x="216" y="1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8555-BC0D-7D45-9A67-6B19D11FAE8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F2BAC48-7BED-6E4E-8773-4D54A9A79C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CCDDAE4-B6D4-FD4A-9912-09EA6ABE54E5}"/>
              </a:ext>
            </a:extLst>
          </p:cNvPr>
          <p:cNvSpPr>
            <a:spLocks noGrp="1"/>
          </p:cNvSpPr>
          <p:nvPr>
            <p:ph type="dt" sz="half" idx="10"/>
          </p:nvPr>
        </p:nvSpPr>
        <p:spPr/>
        <p:txBody>
          <a:bodyPr/>
          <a:lstStyle/>
          <a:p>
            <a:fld id="{E1A35FEC-184E-884D-AA99-B6106DEF9775}" type="datetimeFigureOut">
              <a:rPr lang="en-US" smtClean="0"/>
              <a:t>12/4/19</a:t>
            </a:fld>
            <a:endParaRPr lang="en-US"/>
          </a:p>
        </p:txBody>
      </p:sp>
      <p:sp>
        <p:nvSpPr>
          <p:cNvPr id="5" name="Footer Placeholder 4">
            <a:extLst>
              <a:ext uri="{FF2B5EF4-FFF2-40B4-BE49-F238E27FC236}">
                <a16:creationId xmlns:a16="http://schemas.microsoft.com/office/drawing/2014/main" id="{00E1AD20-6346-1A4E-A69A-E34B8739FC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C6403F-E7E4-0546-AB31-A311C748A84E}"/>
              </a:ext>
            </a:extLst>
          </p:cNvPr>
          <p:cNvSpPr>
            <a:spLocks noGrp="1"/>
          </p:cNvSpPr>
          <p:nvPr>
            <p:ph type="sldNum" sz="quarter" idx="12"/>
          </p:nvPr>
        </p:nvSpPr>
        <p:spPr/>
        <p:txBody>
          <a:bodyPr/>
          <a:lstStyle/>
          <a:p>
            <a:fld id="{F574F4DB-1057-AE41-8454-98EDC1A96E61}" type="slidenum">
              <a:rPr lang="en-US" smtClean="0"/>
              <a:t>‹#›</a:t>
            </a:fld>
            <a:endParaRPr lang="en-US"/>
          </a:p>
        </p:txBody>
      </p:sp>
    </p:spTree>
    <p:extLst>
      <p:ext uri="{BB962C8B-B14F-4D97-AF65-F5344CB8AC3E}">
        <p14:creationId xmlns:p14="http://schemas.microsoft.com/office/powerpoint/2010/main" val="1789438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6ACE6-99CE-504F-B949-6AE865048F5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45CE137-0BA9-C04F-AB4B-B357E4C86B1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6943F08-1FCB-9348-90F5-386C3252F422}"/>
              </a:ext>
            </a:extLst>
          </p:cNvPr>
          <p:cNvSpPr>
            <a:spLocks noGrp="1"/>
          </p:cNvSpPr>
          <p:nvPr>
            <p:ph type="dt" sz="half" idx="10"/>
          </p:nvPr>
        </p:nvSpPr>
        <p:spPr/>
        <p:txBody>
          <a:bodyPr/>
          <a:lstStyle/>
          <a:p>
            <a:fld id="{E1A35FEC-184E-884D-AA99-B6106DEF9775}" type="datetimeFigureOut">
              <a:rPr lang="en-US" smtClean="0"/>
              <a:t>12/4/19</a:t>
            </a:fld>
            <a:endParaRPr lang="en-US"/>
          </a:p>
        </p:txBody>
      </p:sp>
      <p:sp>
        <p:nvSpPr>
          <p:cNvPr id="5" name="Footer Placeholder 4">
            <a:extLst>
              <a:ext uri="{FF2B5EF4-FFF2-40B4-BE49-F238E27FC236}">
                <a16:creationId xmlns:a16="http://schemas.microsoft.com/office/drawing/2014/main" id="{471DCBA0-91E1-3641-A4FD-1DC3899E27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AF39D2-7EF2-C049-9147-D0915250E073}"/>
              </a:ext>
            </a:extLst>
          </p:cNvPr>
          <p:cNvSpPr>
            <a:spLocks noGrp="1"/>
          </p:cNvSpPr>
          <p:nvPr>
            <p:ph type="sldNum" sz="quarter" idx="12"/>
          </p:nvPr>
        </p:nvSpPr>
        <p:spPr/>
        <p:txBody>
          <a:bodyPr/>
          <a:lstStyle/>
          <a:p>
            <a:fld id="{F574F4DB-1057-AE41-8454-98EDC1A96E61}" type="slidenum">
              <a:rPr lang="en-US" smtClean="0"/>
              <a:t>‹#›</a:t>
            </a:fld>
            <a:endParaRPr lang="en-US"/>
          </a:p>
        </p:txBody>
      </p:sp>
    </p:spTree>
    <p:extLst>
      <p:ext uri="{BB962C8B-B14F-4D97-AF65-F5344CB8AC3E}">
        <p14:creationId xmlns:p14="http://schemas.microsoft.com/office/powerpoint/2010/main" val="4079160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9C992C-A3DE-914F-97CB-84049E554F4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90A64F8-9AC8-504F-873E-97C93189BC3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A33DFB8-E578-694D-8CD9-6B0B49E1BB57}"/>
              </a:ext>
            </a:extLst>
          </p:cNvPr>
          <p:cNvSpPr>
            <a:spLocks noGrp="1"/>
          </p:cNvSpPr>
          <p:nvPr>
            <p:ph type="dt" sz="half" idx="10"/>
          </p:nvPr>
        </p:nvSpPr>
        <p:spPr/>
        <p:txBody>
          <a:bodyPr/>
          <a:lstStyle/>
          <a:p>
            <a:fld id="{E1A35FEC-184E-884D-AA99-B6106DEF9775}" type="datetimeFigureOut">
              <a:rPr lang="en-US" smtClean="0"/>
              <a:t>12/4/19</a:t>
            </a:fld>
            <a:endParaRPr lang="en-US"/>
          </a:p>
        </p:txBody>
      </p:sp>
      <p:sp>
        <p:nvSpPr>
          <p:cNvPr id="5" name="Footer Placeholder 4">
            <a:extLst>
              <a:ext uri="{FF2B5EF4-FFF2-40B4-BE49-F238E27FC236}">
                <a16:creationId xmlns:a16="http://schemas.microsoft.com/office/drawing/2014/main" id="{AC35108B-8029-3845-8ACB-6564D03A47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51F560-6909-9B4C-BE66-0D012A566B6E}"/>
              </a:ext>
            </a:extLst>
          </p:cNvPr>
          <p:cNvSpPr>
            <a:spLocks noGrp="1"/>
          </p:cNvSpPr>
          <p:nvPr>
            <p:ph type="sldNum" sz="quarter" idx="12"/>
          </p:nvPr>
        </p:nvSpPr>
        <p:spPr/>
        <p:txBody>
          <a:bodyPr/>
          <a:lstStyle/>
          <a:p>
            <a:fld id="{F574F4DB-1057-AE41-8454-98EDC1A96E61}" type="slidenum">
              <a:rPr lang="en-US" smtClean="0"/>
              <a:t>‹#›</a:t>
            </a:fld>
            <a:endParaRPr lang="en-US"/>
          </a:p>
        </p:txBody>
      </p:sp>
    </p:spTree>
    <p:extLst>
      <p:ext uri="{BB962C8B-B14F-4D97-AF65-F5344CB8AC3E}">
        <p14:creationId xmlns:p14="http://schemas.microsoft.com/office/powerpoint/2010/main" val="394110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862A3-C03F-C744-A585-7E07D2014C2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825E141-2EE2-E94E-B7A1-5B621F2B5A3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E9C511C-4D9B-0144-869B-3EEB401BFF17}"/>
              </a:ext>
            </a:extLst>
          </p:cNvPr>
          <p:cNvSpPr>
            <a:spLocks noGrp="1"/>
          </p:cNvSpPr>
          <p:nvPr>
            <p:ph type="dt" sz="half" idx="10"/>
          </p:nvPr>
        </p:nvSpPr>
        <p:spPr/>
        <p:txBody>
          <a:bodyPr/>
          <a:lstStyle/>
          <a:p>
            <a:fld id="{E1A35FEC-184E-884D-AA99-B6106DEF9775}" type="datetimeFigureOut">
              <a:rPr lang="en-US" smtClean="0"/>
              <a:t>12/4/19</a:t>
            </a:fld>
            <a:endParaRPr lang="en-US"/>
          </a:p>
        </p:txBody>
      </p:sp>
      <p:sp>
        <p:nvSpPr>
          <p:cNvPr id="5" name="Footer Placeholder 4">
            <a:extLst>
              <a:ext uri="{FF2B5EF4-FFF2-40B4-BE49-F238E27FC236}">
                <a16:creationId xmlns:a16="http://schemas.microsoft.com/office/drawing/2014/main" id="{B9D1EF03-8387-E940-A2C4-ECEA2786CA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1BAB87-43D2-BA46-B258-538F8A98FE0F}"/>
              </a:ext>
            </a:extLst>
          </p:cNvPr>
          <p:cNvSpPr>
            <a:spLocks noGrp="1"/>
          </p:cNvSpPr>
          <p:nvPr>
            <p:ph type="sldNum" sz="quarter" idx="12"/>
          </p:nvPr>
        </p:nvSpPr>
        <p:spPr/>
        <p:txBody>
          <a:bodyPr/>
          <a:lstStyle/>
          <a:p>
            <a:fld id="{F574F4DB-1057-AE41-8454-98EDC1A96E61}" type="slidenum">
              <a:rPr lang="en-US" smtClean="0"/>
              <a:t>‹#›</a:t>
            </a:fld>
            <a:endParaRPr lang="en-US"/>
          </a:p>
        </p:txBody>
      </p:sp>
    </p:spTree>
    <p:extLst>
      <p:ext uri="{BB962C8B-B14F-4D97-AF65-F5344CB8AC3E}">
        <p14:creationId xmlns:p14="http://schemas.microsoft.com/office/powerpoint/2010/main" val="4094638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C9F1D-364A-F343-8AE4-1B4F23075C9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627627F-65B1-1942-A109-F8BBE5C495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408F16B-013F-484F-9185-B61012420369}"/>
              </a:ext>
            </a:extLst>
          </p:cNvPr>
          <p:cNvSpPr>
            <a:spLocks noGrp="1"/>
          </p:cNvSpPr>
          <p:nvPr>
            <p:ph type="dt" sz="half" idx="10"/>
          </p:nvPr>
        </p:nvSpPr>
        <p:spPr/>
        <p:txBody>
          <a:bodyPr/>
          <a:lstStyle/>
          <a:p>
            <a:fld id="{E1A35FEC-184E-884D-AA99-B6106DEF9775}" type="datetimeFigureOut">
              <a:rPr lang="en-US" smtClean="0"/>
              <a:t>12/4/19</a:t>
            </a:fld>
            <a:endParaRPr lang="en-US"/>
          </a:p>
        </p:txBody>
      </p:sp>
      <p:sp>
        <p:nvSpPr>
          <p:cNvPr id="5" name="Footer Placeholder 4">
            <a:extLst>
              <a:ext uri="{FF2B5EF4-FFF2-40B4-BE49-F238E27FC236}">
                <a16:creationId xmlns:a16="http://schemas.microsoft.com/office/drawing/2014/main" id="{AB56181A-A242-F445-80EB-90DB04BCA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DBCFC3-CA8A-2D40-8901-EDCEA883B49A}"/>
              </a:ext>
            </a:extLst>
          </p:cNvPr>
          <p:cNvSpPr>
            <a:spLocks noGrp="1"/>
          </p:cNvSpPr>
          <p:nvPr>
            <p:ph type="sldNum" sz="quarter" idx="12"/>
          </p:nvPr>
        </p:nvSpPr>
        <p:spPr/>
        <p:txBody>
          <a:bodyPr/>
          <a:lstStyle/>
          <a:p>
            <a:fld id="{F574F4DB-1057-AE41-8454-98EDC1A96E61}" type="slidenum">
              <a:rPr lang="en-US" smtClean="0"/>
              <a:t>‹#›</a:t>
            </a:fld>
            <a:endParaRPr lang="en-US"/>
          </a:p>
        </p:txBody>
      </p:sp>
    </p:spTree>
    <p:extLst>
      <p:ext uri="{BB962C8B-B14F-4D97-AF65-F5344CB8AC3E}">
        <p14:creationId xmlns:p14="http://schemas.microsoft.com/office/powerpoint/2010/main" val="1183920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62C7-D1A6-0B4E-91D7-EF1019E7637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1514961-7C56-9C4C-909F-8A9310D04F8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BA76A67-39CF-9442-96F8-4E8784ECD06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635729B-79B0-9E4D-A1EE-7F758363A282}"/>
              </a:ext>
            </a:extLst>
          </p:cNvPr>
          <p:cNvSpPr>
            <a:spLocks noGrp="1"/>
          </p:cNvSpPr>
          <p:nvPr>
            <p:ph type="dt" sz="half" idx="10"/>
          </p:nvPr>
        </p:nvSpPr>
        <p:spPr/>
        <p:txBody>
          <a:bodyPr/>
          <a:lstStyle/>
          <a:p>
            <a:fld id="{E1A35FEC-184E-884D-AA99-B6106DEF9775}" type="datetimeFigureOut">
              <a:rPr lang="en-US" smtClean="0"/>
              <a:t>12/4/19</a:t>
            </a:fld>
            <a:endParaRPr lang="en-US"/>
          </a:p>
        </p:txBody>
      </p:sp>
      <p:sp>
        <p:nvSpPr>
          <p:cNvPr id="6" name="Footer Placeholder 5">
            <a:extLst>
              <a:ext uri="{FF2B5EF4-FFF2-40B4-BE49-F238E27FC236}">
                <a16:creationId xmlns:a16="http://schemas.microsoft.com/office/drawing/2014/main" id="{7D113CD3-A9C1-D241-9930-BE9280C75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B932B2-F96A-E34A-A24C-8B1F2D4B4BF6}"/>
              </a:ext>
            </a:extLst>
          </p:cNvPr>
          <p:cNvSpPr>
            <a:spLocks noGrp="1"/>
          </p:cNvSpPr>
          <p:nvPr>
            <p:ph type="sldNum" sz="quarter" idx="12"/>
          </p:nvPr>
        </p:nvSpPr>
        <p:spPr/>
        <p:txBody>
          <a:bodyPr/>
          <a:lstStyle/>
          <a:p>
            <a:fld id="{F574F4DB-1057-AE41-8454-98EDC1A96E61}" type="slidenum">
              <a:rPr lang="en-US" smtClean="0"/>
              <a:t>‹#›</a:t>
            </a:fld>
            <a:endParaRPr lang="en-US"/>
          </a:p>
        </p:txBody>
      </p:sp>
    </p:spTree>
    <p:extLst>
      <p:ext uri="{BB962C8B-B14F-4D97-AF65-F5344CB8AC3E}">
        <p14:creationId xmlns:p14="http://schemas.microsoft.com/office/powerpoint/2010/main" val="2279973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E611E-3304-F144-AD9C-197D51778B4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6BE7693-31A3-3F4D-B31C-2CB990C9FA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BAB7959-C3F0-FE4E-99E9-72B0C3A1B05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0ED6F98-7CDC-3C40-A942-3533B7C814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3F7F65A-8424-9B4A-AEE8-4B99AC0AF87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DBAFB60-E536-2346-905E-B30969DC32FB}"/>
              </a:ext>
            </a:extLst>
          </p:cNvPr>
          <p:cNvSpPr>
            <a:spLocks noGrp="1"/>
          </p:cNvSpPr>
          <p:nvPr>
            <p:ph type="dt" sz="half" idx="10"/>
          </p:nvPr>
        </p:nvSpPr>
        <p:spPr/>
        <p:txBody>
          <a:bodyPr/>
          <a:lstStyle/>
          <a:p>
            <a:fld id="{E1A35FEC-184E-884D-AA99-B6106DEF9775}" type="datetimeFigureOut">
              <a:rPr lang="en-US" smtClean="0"/>
              <a:t>12/4/19</a:t>
            </a:fld>
            <a:endParaRPr lang="en-US"/>
          </a:p>
        </p:txBody>
      </p:sp>
      <p:sp>
        <p:nvSpPr>
          <p:cNvPr id="8" name="Footer Placeholder 7">
            <a:extLst>
              <a:ext uri="{FF2B5EF4-FFF2-40B4-BE49-F238E27FC236}">
                <a16:creationId xmlns:a16="http://schemas.microsoft.com/office/drawing/2014/main" id="{DB32ED1B-2BF6-DD4B-AD2D-0DF24C1E93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34348B-6C52-6D42-AFF3-D3BF1BE1D774}"/>
              </a:ext>
            </a:extLst>
          </p:cNvPr>
          <p:cNvSpPr>
            <a:spLocks noGrp="1"/>
          </p:cNvSpPr>
          <p:nvPr>
            <p:ph type="sldNum" sz="quarter" idx="12"/>
          </p:nvPr>
        </p:nvSpPr>
        <p:spPr/>
        <p:txBody>
          <a:bodyPr/>
          <a:lstStyle/>
          <a:p>
            <a:fld id="{F574F4DB-1057-AE41-8454-98EDC1A96E61}" type="slidenum">
              <a:rPr lang="en-US" smtClean="0"/>
              <a:t>‹#›</a:t>
            </a:fld>
            <a:endParaRPr lang="en-US"/>
          </a:p>
        </p:txBody>
      </p:sp>
    </p:spTree>
    <p:extLst>
      <p:ext uri="{BB962C8B-B14F-4D97-AF65-F5344CB8AC3E}">
        <p14:creationId xmlns:p14="http://schemas.microsoft.com/office/powerpoint/2010/main" val="1509164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8FA20-DFF3-734B-9962-1D6B8827C80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E64E719-BE08-5D4A-ACD2-03E95936D169}"/>
              </a:ext>
            </a:extLst>
          </p:cNvPr>
          <p:cNvSpPr>
            <a:spLocks noGrp="1"/>
          </p:cNvSpPr>
          <p:nvPr>
            <p:ph type="dt" sz="half" idx="10"/>
          </p:nvPr>
        </p:nvSpPr>
        <p:spPr/>
        <p:txBody>
          <a:bodyPr/>
          <a:lstStyle/>
          <a:p>
            <a:fld id="{E1A35FEC-184E-884D-AA99-B6106DEF9775}" type="datetimeFigureOut">
              <a:rPr lang="en-US" smtClean="0"/>
              <a:t>12/4/19</a:t>
            </a:fld>
            <a:endParaRPr lang="en-US"/>
          </a:p>
        </p:txBody>
      </p:sp>
      <p:sp>
        <p:nvSpPr>
          <p:cNvPr id="4" name="Footer Placeholder 3">
            <a:extLst>
              <a:ext uri="{FF2B5EF4-FFF2-40B4-BE49-F238E27FC236}">
                <a16:creationId xmlns:a16="http://schemas.microsoft.com/office/drawing/2014/main" id="{309BBE2A-CBD4-0E46-91BA-4392062FB0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C60702-769E-9B42-870E-F8608713866E}"/>
              </a:ext>
            </a:extLst>
          </p:cNvPr>
          <p:cNvSpPr>
            <a:spLocks noGrp="1"/>
          </p:cNvSpPr>
          <p:nvPr>
            <p:ph type="sldNum" sz="quarter" idx="12"/>
          </p:nvPr>
        </p:nvSpPr>
        <p:spPr/>
        <p:txBody>
          <a:bodyPr/>
          <a:lstStyle/>
          <a:p>
            <a:fld id="{F574F4DB-1057-AE41-8454-98EDC1A96E61}" type="slidenum">
              <a:rPr lang="en-US" smtClean="0"/>
              <a:t>‹#›</a:t>
            </a:fld>
            <a:endParaRPr lang="en-US"/>
          </a:p>
        </p:txBody>
      </p:sp>
    </p:spTree>
    <p:extLst>
      <p:ext uri="{BB962C8B-B14F-4D97-AF65-F5344CB8AC3E}">
        <p14:creationId xmlns:p14="http://schemas.microsoft.com/office/powerpoint/2010/main" val="116725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C69510-4A7D-9445-A9D9-67F63D16DE66}"/>
              </a:ext>
            </a:extLst>
          </p:cNvPr>
          <p:cNvSpPr>
            <a:spLocks noGrp="1"/>
          </p:cNvSpPr>
          <p:nvPr>
            <p:ph type="dt" sz="half" idx="10"/>
          </p:nvPr>
        </p:nvSpPr>
        <p:spPr/>
        <p:txBody>
          <a:bodyPr/>
          <a:lstStyle/>
          <a:p>
            <a:fld id="{E1A35FEC-184E-884D-AA99-B6106DEF9775}" type="datetimeFigureOut">
              <a:rPr lang="en-US" smtClean="0"/>
              <a:t>12/4/19</a:t>
            </a:fld>
            <a:endParaRPr lang="en-US"/>
          </a:p>
        </p:txBody>
      </p:sp>
      <p:sp>
        <p:nvSpPr>
          <p:cNvPr id="3" name="Footer Placeholder 2">
            <a:extLst>
              <a:ext uri="{FF2B5EF4-FFF2-40B4-BE49-F238E27FC236}">
                <a16:creationId xmlns:a16="http://schemas.microsoft.com/office/drawing/2014/main" id="{9C1E83CC-B1A4-3F4A-B095-A01DB6A3BF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042F30-5317-9849-AE03-AF63A0074A43}"/>
              </a:ext>
            </a:extLst>
          </p:cNvPr>
          <p:cNvSpPr>
            <a:spLocks noGrp="1"/>
          </p:cNvSpPr>
          <p:nvPr>
            <p:ph type="sldNum" sz="quarter" idx="12"/>
          </p:nvPr>
        </p:nvSpPr>
        <p:spPr/>
        <p:txBody>
          <a:bodyPr/>
          <a:lstStyle/>
          <a:p>
            <a:fld id="{F574F4DB-1057-AE41-8454-98EDC1A96E61}" type="slidenum">
              <a:rPr lang="en-US" smtClean="0"/>
              <a:t>‹#›</a:t>
            </a:fld>
            <a:endParaRPr lang="en-US"/>
          </a:p>
        </p:txBody>
      </p:sp>
    </p:spTree>
    <p:extLst>
      <p:ext uri="{BB962C8B-B14F-4D97-AF65-F5344CB8AC3E}">
        <p14:creationId xmlns:p14="http://schemas.microsoft.com/office/powerpoint/2010/main" val="102922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B936F-7583-AE47-847F-07C28F2E5CC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58B8F6F-A5DC-174E-A6A0-EA03F5C5B8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595C91F-834D-E843-B300-24AF753E8F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8FCF723-AA99-A64D-BE84-BB6C33269C35}"/>
              </a:ext>
            </a:extLst>
          </p:cNvPr>
          <p:cNvSpPr>
            <a:spLocks noGrp="1"/>
          </p:cNvSpPr>
          <p:nvPr>
            <p:ph type="dt" sz="half" idx="10"/>
          </p:nvPr>
        </p:nvSpPr>
        <p:spPr/>
        <p:txBody>
          <a:bodyPr/>
          <a:lstStyle/>
          <a:p>
            <a:fld id="{E1A35FEC-184E-884D-AA99-B6106DEF9775}" type="datetimeFigureOut">
              <a:rPr lang="en-US" smtClean="0"/>
              <a:t>12/4/19</a:t>
            </a:fld>
            <a:endParaRPr lang="en-US"/>
          </a:p>
        </p:txBody>
      </p:sp>
      <p:sp>
        <p:nvSpPr>
          <p:cNvPr id="6" name="Footer Placeholder 5">
            <a:extLst>
              <a:ext uri="{FF2B5EF4-FFF2-40B4-BE49-F238E27FC236}">
                <a16:creationId xmlns:a16="http://schemas.microsoft.com/office/drawing/2014/main" id="{5E0DDC00-E5C8-4641-9C4F-01851ED9B4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A80777-533C-324B-8A21-BBDA15917104}"/>
              </a:ext>
            </a:extLst>
          </p:cNvPr>
          <p:cNvSpPr>
            <a:spLocks noGrp="1"/>
          </p:cNvSpPr>
          <p:nvPr>
            <p:ph type="sldNum" sz="quarter" idx="12"/>
          </p:nvPr>
        </p:nvSpPr>
        <p:spPr/>
        <p:txBody>
          <a:bodyPr/>
          <a:lstStyle/>
          <a:p>
            <a:fld id="{F574F4DB-1057-AE41-8454-98EDC1A96E61}" type="slidenum">
              <a:rPr lang="en-US" smtClean="0"/>
              <a:t>‹#›</a:t>
            </a:fld>
            <a:endParaRPr lang="en-US"/>
          </a:p>
        </p:txBody>
      </p:sp>
    </p:spTree>
    <p:extLst>
      <p:ext uri="{BB962C8B-B14F-4D97-AF65-F5344CB8AC3E}">
        <p14:creationId xmlns:p14="http://schemas.microsoft.com/office/powerpoint/2010/main" val="2797662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38EAD-9AD8-9C46-B2E4-0A27778BCAE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EC1240E-3DBF-1B47-A478-425DF1451B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52D0F4-0576-B849-BBB0-B9117FC481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1DDE74A-2729-434A-B916-64AF29BA5E75}"/>
              </a:ext>
            </a:extLst>
          </p:cNvPr>
          <p:cNvSpPr>
            <a:spLocks noGrp="1"/>
          </p:cNvSpPr>
          <p:nvPr>
            <p:ph type="dt" sz="half" idx="10"/>
          </p:nvPr>
        </p:nvSpPr>
        <p:spPr/>
        <p:txBody>
          <a:bodyPr/>
          <a:lstStyle/>
          <a:p>
            <a:fld id="{E1A35FEC-184E-884D-AA99-B6106DEF9775}" type="datetimeFigureOut">
              <a:rPr lang="en-US" smtClean="0"/>
              <a:t>12/4/19</a:t>
            </a:fld>
            <a:endParaRPr lang="en-US"/>
          </a:p>
        </p:txBody>
      </p:sp>
      <p:sp>
        <p:nvSpPr>
          <p:cNvPr id="6" name="Footer Placeholder 5">
            <a:extLst>
              <a:ext uri="{FF2B5EF4-FFF2-40B4-BE49-F238E27FC236}">
                <a16:creationId xmlns:a16="http://schemas.microsoft.com/office/drawing/2014/main" id="{2979040D-A608-4F4D-AB2F-4FADA0863D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9B4A0F-15B8-1A49-A74F-222D47614F81}"/>
              </a:ext>
            </a:extLst>
          </p:cNvPr>
          <p:cNvSpPr>
            <a:spLocks noGrp="1"/>
          </p:cNvSpPr>
          <p:nvPr>
            <p:ph type="sldNum" sz="quarter" idx="12"/>
          </p:nvPr>
        </p:nvSpPr>
        <p:spPr/>
        <p:txBody>
          <a:bodyPr/>
          <a:lstStyle/>
          <a:p>
            <a:fld id="{F574F4DB-1057-AE41-8454-98EDC1A96E61}" type="slidenum">
              <a:rPr lang="en-US" smtClean="0"/>
              <a:t>‹#›</a:t>
            </a:fld>
            <a:endParaRPr lang="en-US"/>
          </a:p>
        </p:txBody>
      </p:sp>
    </p:spTree>
    <p:extLst>
      <p:ext uri="{BB962C8B-B14F-4D97-AF65-F5344CB8AC3E}">
        <p14:creationId xmlns:p14="http://schemas.microsoft.com/office/powerpoint/2010/main" val="43291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8719D9-9B72-B54C-AACE-CBA1457E5C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6882380-90F4-4848-86C9-2726727B50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2D451C2-E090-B744-B333-626D3F0F42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A35FEC-184E-884D-AA99-B6106DEF9775}" type="datetimeFigureOut">
              <a:rPr lang="en-US" smtClean="0"/>
              <a:t>12/4/19</a:t>
            </a:fld>
            <a:endParaRPr lang="en-US"/>
          </a:p>
        </p:txBody>
      </p:sp>
      <p:sp>
        <p:nvSpPr>
          <p:cNvPr id="5" name="Footer Placeholder 4">
            <a:extLst>
              <a:ext uri="{FF2B5EF4-FFF2-40B4-BE49-F238E27FC236}">
                <a16:creationId xmlns:a16="http://schemas.microsoft.com/office/drawing/2014/main" id="{3F25246B-026E-3647-AAE0-B842498FFB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61B463-3FB2-D247-BFEF-EACA4BA8D1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74F4DB-1057-AE41-8454-98EDC1A96E61}" type="slidenum">
              <a:rPr lang="en-US" smtClean="0"/>
              <a:t>‹#›</a:t>
            </a:fld>
            <a:endParaRPr lang="en-US"/>
          </a:p>
        </p:txBody>
      </p:sp>
    </p:spTree>
    <p:extLst>
      <p:ext uri="{BB962C8B-B14F-4D97-AF65-F5344CB8AC3E}">
        <p14:creationId xmlns:p14="http://schemas.microsoft.com/office/powerpoint/2010/main" val="252931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1802D-0D1F-4140-A370-D93F3D3C76D7}"/>
              </a:ext>
            </a:extLst>
          </p:cNvPr>
          <p:cNvSpPr>
            <a:spLocks noGrp="1"/>
          </p:cNvSpPr>
          <p:nvPr>
            <p:ph type="ctrTitle"/>
          </p:nvPr>
        </p:nvSpPr>
        <p:spPr/>
        <p:txBody>
          <a:bodyPr/>
          <a:lstStyle/>
          <a:p>
            <a:r>
              <a:rPr lang="en-US" dirty="0"/>
              <a:t>Operating System Basics </a:t>
            </a:r>
            <a:br>
              <a:rPr lang="en-US" dirty="0"/>
            </a:br>
            <a:endParaRPr lang="en-US" dirty="0"/>
          </a:p>
        </p:txBody>
      </p:sp>
      <p:sp>
        <p:nvSpPr>
          <p:cNvPr id="3" name="Subtitle 2">
            <a:extLst>
              <a:ext uri="{FF2B5EF4-FFF2-40B4-BE49-F238E27FC236}">
                <a16:creationId xmlns:a16="http://schemas.microsoft.com/office/drawing/2014/main" id="{B00C3D46-CEB2-5140-BA58-057FDC008089}"/>
              </a:ext>
            </a:extLst>
          </p:cNvPr>
          <p:cNvSpPr>
            <a:spLocks noGrp="1"/>
          </p:cNvSpPr>
          <p:nvPr>
            <p:ph type="subTitle" idx="1"/>
          </p:nvPr>
        </p:nvSpPr>
        <p:spPr/>
        <p:txBody>
          <a:bodyPr/>
          <a:lstStyle/>
          <a:p>
            <a:r>
              <a:rPr lang="en-US" dirty="0"/>
              <a:t>Lecture 4 – </a:t>
            </a:r>
            <a:r>
              <a:rPr lang="en-US" dirty="0" err="1"/>
              <a:t>Oeshwik</a:t>
            </a:r>
            <a:r>
              <a:rPr lang="en-US" dirty="0"/>
              <a:t> Ahmed, Lecturer, Department of Business Administration, Northern University Bangladesh</a:t>
            </a:r>
          </a:p>
        </p:txBody>
      </p:sp>
    </p:spTree>
    <p:extLst>
      <p:ext uri="{BB962C8B-B14F-4D97-AF65-F5344CB8AC3E}">
        <p14:creationId xmlns:p14="http://schemas.microsoft.com/office/powerpoint/2010/main" val="1166363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r>
              <a:rPr lang="en-US" b="1" dirty="0"/>
              <a:t>Utility Software </a:t>
            </a:r>
            <a:br>
              <a:rPr lang="en-US" dirty="0"/>
            </a:br>
            <a:endParaRPr lang="en-US" dirty="0"/>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normAutofit lnSpcReduction="10000"/>
          </a:bodyPr>
          <a:lstStyle/>
          <a:p>
            <a:r>
              <a:rPr lang="en-US" b="1" dirty="0"/>
              <a:t>Utility software </a:t>
            </a:r>
            <a:r>
              <a:rPr lang="en-US" dirty="0"/>
              <a:t>performs a task (or set of tasks) that optimizes, repairs, or safeguards the computer or its data. The difference between utility software and the operating system is sometimes not clear-cut, because most operating systems come with many utility programs built-in. </a:t>
            </a:r>
          </a:p>
          <a:p>
            <a:r>
              <a:rPr lang="en-US" dirty="0"/>
              <a:t>Microsoft Windows comes with utilities for checking a disk</a:t>
            </a:r>
            <a:br>
              <a:rPr lang="en-US" dirty="0"/>
            </a:br>
            <a:r>
              <a:rPr lang="en-US" dirty="0"/>
              <a:t>for errors and optimizing the way files are stored on an HDD (hard disk drive). Third-party utility software is also available, and may do a more thorough job at the task, combine multiple functions in a single inter- face, or have more advanced options for configuring how the tasks will run. </a:t>
            </a:r>
          </a:p>
          <a:p>
            <a:endParaRPr lang="en-US" dirty="0"/>
          </a:p>
        </p:txBody>
      </p:sp>
    </p:spTree>
    <p:extLst>
      <p:ext uri="{BB962C8B-B14F-4D97-AF65-F5344CB8AC3E}">
        <p14:creationId xmlns:p14="http://schemas.microsoft.com/office/powerpoint/2010/main" val="1895943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dirty="0"/>
              <a:t>There are many types of utilities that protect the computer from attack by </a:t>
            </a:r>
            <a:r>
              <a:rPr lang="en-US" b="1" dirty="0"/>
              <a:t>malware </a:t>
            </a:r>
            <a:r>
              <a:rPr lang="en-US" dirty="0"/>
              <a:t>(harmful or maliciously created software </a:t>
            </a:r>
          </a:p>
          <a:p>
            <a:r>
              <a:rPr lang="en-US" dirty="0"/>
              <a:t>Antivirus pro- grams find and remove </a:t>
            </a:r>
            <a:r>
              <a:rPr lang="en-US" b="1" dirty="0"/>
              <a:t>viruses</a:t>
            </a:r>
            <a:r>
              <a:rPr lang="en-US" dirty="0"/>
              <a:t>, for example, anti-spyware software finds and removes </a:t>
            </a:r>
            <a:r>
              <a:rPr lang="en-US" b="1" dirty="0"/>
              <a:t>spyware </a:t>
            </a:r>
            <a:r>
              <a:rPr lang="en-US" dirty="0"/>
              <a:t>and </a:t>
            </a:r>
            <a:r>
              <a:rPr lang="en-US" b="1" dirty="0"/>
              <a:t>adware</a:t>
            </a:r>
            <a:r>
              <a:rPr lang="en-US" dirty="0"/>
              <a:t>, </a:t>
            </a:r>
            <a:r>
              <a:rPr lang="en-US" b="1" dirty="0"/>
              <a:t>firewall software </a:t>
            </a:r>
            <a:r>
              <a:rPr lang="en-US" dirty="0"/>
              <a:t>blocks hackers from invading your system </a:t>
            </a:r>
          </a:p>
          <a:p>
            <a:r>
              <a:rPr lang="en-US" b="1" dirty="0"/>
              <a:t>anti-spam software </a:t>
            </a:r>
            <a:r>
              <a:rPr lang="en-US" dirty="0"/>
              <a:t>detects and seg- </a:t>
            </a:r>
            <a:r>
              <a:rPr lang="en-US" dirty="0" err="1"/>
              <a:t>regates</a:t>
            </a:r>
            <a:r>
              <a:rPr lang="en-US" dirty="0"/>
              <a:t> junk email. Some all-in-one protection suites such as Norton Security Suite protect against many types of threats at once. </a:t>
            </a:r>
          </a:p>
          <a:p>
            <a:endParaRPr lang="en-US" dirty="0"/>
          </a:p>
        </p:txBody>
      </p:sp>
    </p:spTree>
    <p:extLst>
      <p:ext uri="{BB962C8B-B14F-4D97-AF65-F5344CB8AC3E}">
        <p14:creationId xmlns:p14="http://schemas.microsoft.com/office/powerpoint/2010/main" val="1913945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dirty="0"/>
              <a:t>a </a:t>
            </a:r>
            <a:r>
              <a:rPr lang="en-US" b="1" dirty="0"/>
              <a:t>disk checking program </a:t>
            </a:r>
            <a:r>
              <a:rPr lang="en-US" dirty="0"/>
              <a:t>can find and fix errors in the file system on a volume, </a:t>
            </a:r>
          </a:p>
          <a:p>
            <a:r>
              <a:rPr lang="en-US" dirty="0"/>
              <a:t>a </a:t>
            </a:r>
            <a:r>
              <a:rPr lang="en-US" b="1" dirty="0"/>
              <a:t>registry cleanup program </a:t>
            </a:r>
            <a:r>
              <a:rPr lang="en-US" dirty="0"/>
              <a:t>can find and fix inconsistent or unneeded entries in the </a:t>
            </a:r>
            <a:r>
              <a:rPr lang="en-US" b="1" dirty="0"/>
              <a:t>registry</a:t>
            </a:r>
            <a:r>
              <a:rPr lang="en-US" dirty="0"/>
              <a:t>, which is the system configuration database that Microsoft Windows uses </a:t>
            </a:r>
          </a:p>
          <a:p>
            <a:r>
              <a:rPr lang="en-US" dirty="0"/>
              <a:t>An </a:t>
            </a:r>
            <a:r>
              <a:rPr lang="en-US" b="1" dirty="0"/>
              <a:t>uninstaller utility </a:t>
            </a:r>
            <a:r>
              <a:rPr lang="en-US" dirty="0"/>
              <a:t>removes installed software along with any associated files and registry entries. </a:t>
            </a:r>
          </a:p>
          <a:p>
            <a:endParaRPr lang="en-US" dirty="0"/>
          </a:p>
        </p:txBody>
      </p:sp>
    </p:spTree>
    <p:extLst>
      <p:ext uri="{BB962C8B-B14F-4D97-AF65-F5344CB8AC3E}">
        <p14:creationId xmlns:p14="http://schemas.microsoft.com/office/powerpoint/2010/main" val="677111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r>
              <a:rPr lang="en-US" b="1" dirty="0"/>
              <a:t>Comparing the Major </a:t>
            </a:r>
            <a:r>
              <a:rPr lang="en-US" b="1" dirty="0" err="1"/>
              <a:t>Operating.Systems</a:t>
            </a:r>
            <a:r>
              <a:rPr lang="en-US" b="1" dirty="0"/>
              <a:t> </a:t>
            </a:r>
            <a:br>
              <a:rPr lang="en-US" dirty="0"/>
            </a:br>
            <a:endParaRPr lang="en-US" dirty="0"/>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dirty="0"/>
              <a:t>There are two main hardware platforms for desktop and notebook com- </a:t>
            </a:r>
            <a:r>
              <a:rPr lang="en-US" dirty="0" err="1"/>
              <a:t>puters</a:t>
            </a:r>
            <a:r>
              <a:rPr lang="en-US" dirty="0"/>
              <a:t>: Apple and Intel (IBM-compatible). The Apple Macintosh plat- form supports only the Apple operating system: </a:t>
            </a:r>
            <a:r>
              <a:rPr lang="en-US" b="1" dirty="0"/>
              <a:t>Mac OS X </a:t>
            </a:r>
          </a:p>
          <a:p>
            <a:endParaRPr lang="en-US" b="1" dirty="0"/>
          </a:p>
          <a:p>
            <a:r>
              <a:rPr lang="en-US" dirty="0"/>
              <a:t>The Macintosh platform has been popular with graphics professionals for decades, and much of the best page layout and graphics editing software was originally developed for the Mac. </a:t>
            </a:r>
          </a:p>
          <a:p>
            <a:endParaRPr lang="en-US" dirty="0"/>
          </a:p>
          <a:p>
            <a:endParaRPr lang="en-US" dirty="0"/>
          </a:p>
        </p:txBody>
      </p:sp>
    </p:spTree>
    <p:extLst>
      <p:ext uri="{BB962C8B-B14F-4D97-AF65-F5344CB8AC3E}">
        <p14:creationId xmlns:p14="http://schemas.microsoft.com/office/powerpoint/2010/main" val="1109241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dirty="0"/>
              <a:t>Mac hardware is not cross-compatible with Windows software, Mac software is cross-compatible with the Intel platform. The latest </a:t>
            </a:r>
            <a:r>
              <a:rPr lang="en-US" dirty="0" err="1"/>
              <a:t>ver</a:t>
            </a:r>
            <a:r>
              <a:rPr lang="en-US" dirty="0"/>
              <a:t>- </a:t>
            </a:r>
            <a:r>
              <a:rPr lang="en-US" dirty="0" err="1"/>
              <a:t>sion</a:t>
            </a:r>
            <a:r>
              <a:rPr lang="en-US" dirty="0"/>
              <a:t> of Mac OS X will run on both Macintosh and Intel computer </a:t>
            </a:r>
          </a:p>
          <a:p>
            <a:endParaRPr lang="en-US" dirty="0"/>
          </a:p>
          <a:p>
            <a:r>
              <a:rPr lang="en-US" dirty="0"/>
              <a:t>Most Intel-based systems use </a:t>
            </a:r>
            <a:r>
              <a:rPr lang="en-US" b="1" dirty="0"/>
              <a:t>Microsoft Windows</a:t>
            </a:r>
            <a:r>
              <a:rPr lang="en-US" dirty="0"/>
              <a:t>. Like Mac OS</a:t>
            </a:r>
            <a:br>
              <a:rPr lang="en-US" dirty="0"/>
            </a:br>
            <a:r>
              <a:rPr lang="en-US" dirty="0"/>
              <a:t>X, Windows also has an attractive GUI and is easy to learn and use. Windows has the advantage of being the most popular OS, and therefore the one that more applications are written to run on. </a:t>
            </a:r>
          </a:p>
          <a:p>
            <a:endParaRPr lang="en-US" dirty="0"/>
          </a:p>
        </p:txBody>
      </p:sp>
    </p:spTree>
    <p:extLst>
      <p:ext uri="{BB962C8B-B14F-4D97-AF65-F5344CB8AC3E}">
        <p14:creationId xmlns:p14="http://schemas.microsoft.com/office/powerpoint/2010/main" val="2379664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b="1" dirty="0"/>
              <a:t>Linux </a:t>
            </a:r>
            <a:r>
              <a:rPr lang="en-US" dirty="0"/>
              <a:t>(pronounced </a:t>
            </a:r>
            <a:r>
              <a:rPr lang="en-US" i="1" dirty="0"/>
              <a:t>LIN-</a:t>
            </a:r>
            <a:r>
              <a:rPr lang="en-US" i="1" dirty="0" err="1"/>
              <a:t>ucks</a:t>
            </a:r>
            <a:r>
              <a:rPr lang="en-US" dirty="0"/>
              <a:t>) is an operating system that looks and feels very similar to UNIX. It can run on a variety of platforms, including Intel- based desktops and notebooks, servers, and handheld devices. (Android, a popular OS for smartphones and tablets, is a variant of Linux.) </a:t>
            </a:r>
          </a:p>
          <a:p>
            <a:r>
              <a:rPr lang="en-US" dirty="0"/>
              <a:t>Linux was developed by Linus Torvalds. The name </a:t>
            </a:r>
            <a:r>
              <a:rPr lang="en-US" i="1" dirty="0"/>
              <a:t>Linux </a:t>
            </a:r>
            <a:r>
              <a:rPr lang="en-US" dirty="0"/>
              <a:t>is a </a:t>
            </a:r>
            <a:r>
              <a:rPr lang="en-US" dirty="0" err="1"/>
              <a:t>combina</a:t>
            </a:r>
            <a:r>
              <a:rPr lang="en-US" dirty="0"/>
              <a:t>- </a:t>
            </a:r>
            <a:r>
              <a:rPr lang="en-US" dirty="0" err="1"/>
              <a:t>tion</a:t>
            </a:r>
            <a:r>
              <a:rPr lang="en-US" dirty="0"/>
              <a:t> of the words Linus and UNIX. Linux is open-source, which means that Mr. Torvalds retains ownership of his original code, but it is free to the public to use in any way they see fit. Users are free to modify </a:t>
            </a:r>
          </a:p>
          <a:p>
            <a:endParaRPr lang="en-US" dirty="0"/>
          </a:p>
        </p:txBody>
      </p:sp>
    </p:spTree>
    <p:extLst>
      <p:ext uri="{BB962C8B-B14F-4D97-AF65-F5344CB8AC3E}">
        <p14:creationId xmlns:p14="http://schemas.microsoft.com/office/powerpoint/2010/main" val="36168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normAutofit lnSpcReduction="10000"/>
          </a:bodyPr>
          <a:lstStyle/>
          <a:p>
            <a:r>
              <a:rPr lang="en-US" dirty="0"/>
              <a:t>the code, improve it, and redistribute it. Developers are not allowed to charge money for the Linux kernel itself (the main part of the </a:t>
            </a:r>
            <a:r>
              <a:rPr lang="en-US" dirty="0" err="1"/>
              <a:t>operat</a:t>
            </a:r>
            <a:r>
              <a:rPr lang="en-US" dirty="0"/>
              <a:t>- </a:t>
            </a:r>
            <a:r>
              <a:rPr lang="en-US" dirty="0" err="1"/>
              <a:t>ing</a:t>
            </a:r>
            <a:r>
              <a:rPr lang="en-US" dirty="0"/>
              <a:t> system), but they can charge money for </a:t>
            </a:r>
            <a:r>
              <a:rPr lang="en-US" b="1" dirty="0"/>
              <a:t>distributions </a:t>
            </a:r>
            <a:r>
              <a:rPr lang="en-US" dirty="0"/>
              <a:t>(</a:t>
            </a:r>
            <a:r>
              <a:rPr lang="en-US" b="1" dirty="0"/>
              <a:t>distros </a:t>
            </a:r>
            <a:r>
              <a:rPr lang="en-US" dirty="0"/>
              <a:t>for short), which are packaged collections of add-ons and utility programs for Linux. Some of the most popular distros include SUSE Linux, Ubuntu Linux, and Red Hat Linux </a:t>
            </a:r>
          </a:p>
          <a:p>
            <a:r>
              <a:rPr lang="en-US" dirty="0"/>
              <a:t>If you want to run multiple operating systems on a single PC, one way is to set it up to </a:t>
            </a:r>
            <a:r>
              <a:rPr lang="en-US" b="1" dirty="0"/>
              <a:t>multi-boot</a:t>
            </a:r>
            <a:r>
              <a:rPr lang="en-US" dirty="0"/>
              <a:t> . Each time you start the computer, a menu appears asking which operating system you want to start up . Each operating system must be on a separate volume in order to multi-boot . </a:t>
            </a:r>
          </a:p>
          <a:p>
            <a:endParaRPr lang="en-US" dirty="0"/>
          </a:p>
        </p:txBody>
      </p:sp>
    </p:spTree>
    <p:extLst>
      <p:ext uri="{BB962C8B-B14F-4D97-AF65-F5344CB8AC3E}">
        <p14:creationId xmlns:p14="http://schemas.microsoft.com/office/powerpoint/2010/main" val="1267113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dirty="0"/>
              <a:t>Linux is, at its core, a command-line operating system, as is UNIX. However, nearly all the distros contain multiple </a:t>
            </a:r>
            <a:r>
              <a:rPr lang="en-US" b="1" dirty="0"/>
              <a:t>shells</a:t>
            </a:r>
            <a:r>
              <a:rPr lang="en-US" dirty="0"/>
              <a:t>—utilities that allows a user to interact with the operating system. Most distros have a GUI sitting on top of the shell. These are highly graphical, and as </a:t>
            </a:r>
            <a:r>
              <a:rPr lang="en-US" dirty="0" err="1"/>
              <a:t>attrac</a:t>
            </a:r>
            <a:r>
              <a:rPr lang="en-US" dirty="0"/>
              <a:t>- </a:t>
            </a:r>
            <a:r>
              <a:rPr lang="en-US" dirty="0" err="1"/>
              <a:t>tive</a:t>
            </a:r>
            <a:r>
              <a:rPr lang="en-US" dirty="0"/>
              <a:t> and easy to use as Windows and Mac OS X. </a:t>
            </a:r>
          </a:p>
          <a:p>
            <a:endParaRPr lang="en-US" dirty="0"/>
          </a:p>
        </p:txBody>
      </p:sp>
    </p:spTree>
    <p:extLst>
      <p:ext uri="{BB962C8B-B14F-4D97-AF65-F5344CB8AC3E}">
        <p14:creationId xmlns:p14="http://schemas.microsoft.com/office/powerpoint/2010/main" val="1473308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b="1" dirty="0"/>
              <a:t>thin client </a:t>
            </a:r>
            <a:r>
              <a:rPr lang="en-US" dirty="0"/>
              <a:t>A computer with minimal hardware, designed for a specific task. For example, a thin web client is designed for using the Internet. </a:t>
            </a:r>
          </a:p>
          <a:p>
            <a:r>
              <a:rPr lang="en-US" dirty="0"/>
              <a:t>Some portable computers, such as netbooks, don’t require a powerful operating system like Windows for the simple tasks they are designed</a:t>
            </a:r>
            <a:br>
              <a:rPr lang="en-US" dirty="0"/>
            </a:br>
            <a:r>
              <a:rPr lang="en-US" dirty="0"/>
              <a:t>to perform, like checking email and surfing the web. On such </a:t>
            </a:r>
            <a:r>
              <a:rPr lang="en-US" dirty="0" err="1"/>
              <a:t>comput</a:t>
            </a:r>
            <a:r>
              <a:rPr lang="en-US" dirty="0"/>
              <a:t>- </a:t>
            </a:r>
            <a:r>
              <a:rPr lang="en-US" dirty="0" err="1"/>
              <a:t>ers</a:t>
            </a:r>
            <a:r>
              <a:rPr lang="en-US" dirty="0"/>
              <a:t>, performance is better, and more storage space remains when a </a:t>
            </a:r>
            <a:r>
              <a:rPr lang="en-US" b="1" dirty="0"/>
              <a:t>thin client </a:t>
            </a:r>
            <a:r>
              <a:rPr lang="en-US" dirty="0"/>
              <a:t>operating system is used. </a:t>
            </a:r>
          </a:p>
          <a:p>
            <a:r>
              <a:rPr lang="en-US" dirty="0"/>
              <a:t>One popular thin client operating system is </a:t>
            </a:r>
            <a:r>
              <a:rPr lang="en-US" b="1" dirty="0"/>
              <a:t>Chrome OS</a:t>
            </a:r>
            <a:r>
              <a:rPr lang="en-US" dirty="0"/>
              <a:t>. </a:t>
            </a:r>
          </a:p>
          <a:p>
            <a:endParaRPr lang="en-US" dirty="0"/>
          </a:p>
        </p:txBody>
      </p:sp>
    </p:spTree>
    <p:extLst>
      <p:ext uri="{BB962C8B-B14F-4D97-AF65-F5344CB8AC3E}">
        <p14:creationId xmlns:p14="http://schemas.microsoft.com/office/powerpoint/2010/main" val="3132901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b="1" dirty="0"/>
              <a:t>Servers </a:t>
            </a:r>
            <a:r>
              <a:rPr lang="en-US" dirty="0"/>
              <a:t>are computers that share resources so they are available over a network for multiple users to access. For example, a network might have a mail server that handles the company’s internal email delivery, and a file server for storing and sharing files that everyone needs 24/7 access to. A company might also have a web server that makes the company’s website available to the public on the Internet. </a:t>
            </a:r>
          </a:p>
          <a:p>
            <a:r>
              <a:rPr lang="en-US" dirty="0"/>
              <a:t>Most servers use the Intel hardware platform </a:t>
            </a:r>
          </a:p>
          <a:p>
            <a:r>
              <a:rPr lang="en-US" dirty="0"/>
              <a:t>The three most popular server operating sys- </a:t>
            </a:r>
            <a:r>
              <a:rPr lang="en-US" dirty="0" err="1"/>
              <a:t>tems</a:t>
            </a:r>
            <a:r>
              <a:rPr lang="en-US" dirty="0"/>
              <a:t> are UNIX, Windows Server, and Linux. </a:t>
            </a:r>
          </a:p>
          <a:p>
            <a:endParaRPr lang="en-US" dirty="0"/>
          </a:p>
        </p:txBody>
      </p:sp>
    </p:spTree>
    <p:extLst>
      <p:ext uri="{BB962C8B-B14F-4D97-AF65-F5344CB8AC3E}">
        <p14:creationId xmlns:p14="http://schemas.microsoft.com/office/powerpoint/2010/main" val="955552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normAutofit/>
          </a:bodyPr>
          <a:lstStyle/>
          <a:p>
            <a:r>
              <a:rPr lang="en-US" b="1" dirty="0"/>
              <a:t>system software </a:t>
            </a:r>
            <a:r>
              <a:rPr lang="en-US" dirty="0"/>
              <a:t>Software that starts the computer and keeps it running, performing basic system tasks such as running applications, man- aging files, and correcting errors. </a:t>
            </a:r>
          </a:p>
          <a:p>
            <a:pPr marL="0" indent="0">
              <a:buNone/>
            </a:pPr>
            <a:endParaRPr lang="en-US" b="1" dirty="0"/>
          </a:p>
          <a:p>
            <a:r>
              <a:rPr lang="en-US" b="1" dirty="0"/>
              <a:t>System software </a:t>
            </a:r>
            <a:r>
              <a:rPr lang="en-US" dirty="0"/>
              <a:t>includes BIOS, the operating system, and utility programs that perform system maintenance and protection tasks such as error correction and backup. Let’s look at each category in more detail. </a:t>
            </a:r>
          </a:p>
          <a:p>
            <a:endParaRPr lang="en-US" dirty="0"/>
          </a:p>
        </p:txBody>
      </p:sp>
    </p:spTree>
    <p:extLst>
      <p:ext uri="{BB962C8B-B14F-4D97-AF65-F5344CB8AC3E}">
        <p14:creationId xmlns:p14="http://schemas.microsoft.com/office/powerpoint/2010/main" val="4245207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b="1" dirty="0"/>
              <a:t>UNIX </a:t>
            </a:r>
            <a:r>
              <a:rPr lang="en-US" dirty="0"/>
              <a:t>(pronounced </a:t>
            </a:r>
            <a:r>
              <a:rPr lang="en-US" i="1" dirty="0"/>
              <a:t>YOU-nix</a:t>
            </a:r>
            <a:r>
              <a:rPr lang="en-US" dirty="0"/>
              <a:t>) is an older operating system, first </a:t>
            </a:r>
            <a:r>
              <a:rPr lang="en-US" dirty="0" err="1"/>
              <a:t>devel</a:t>
            </a:r>
            <a:r>
              <a:rPr lang="en-US" dirty="0"/>
              <a:t>- </a:t>
            </a:r>
            <a:r>
              <a:rPr lang="en-US" dirty="0" err="1"/>
              <a:t>oped</a:t>
            </a:r>
            <a:r>
              <a:rPr lang="en-US" dirty="0"/>
              <a:t> in the 1970s for servers, and still popular today for that purpose. It’s a command-line operating system </a:t>
            </a:r>
          </a:p>
          <a:p>
            <a:r>
              <a:rPr lang="en-US" dirty="0"/>
              <a:t>Graphical shells are available, but server administrators often find it easier to work at the command prompt to accomplish the tasks they need to do. UNIX, like Linux, is cross-platform, so it runs on many different types of computer hardware. </a:t>
            </a:r>
          </a:p>
          <a:p>
            <a:endParaRPr lang="en-US" dirty="0"/>
          </a:p>
        </p:txBody>
      </p:sp>
    </p:spTree>
    <p:extLst>
      <p:ext uri="{BB962C8B-B14F-4D97-AF65-F5344CB8AC3E}">
        <p14:creationId xmlns:p14="http://schemas.microsoft.com/office/powerpoint/2010/main" val="4134971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b="1" dirty="0"/>
              <a:t>Windows Server </a:t>
            </a:r>
            <a:r>
              <a:rPr lang="en-US" dirty="0"/>
              <a:t>is a version of Microsoft Windows that is optimized for use on servers. Its GUI is similar to that of the client version of Windows but it has different </a:t>
            </a:r>
            <a:r>
              <a:rPr lang="en-US" dirty="0" err="1"/>
              <a:t>fea</a:t>
            </a:r>
            <a:r>
              <a:rPr lang="en-US" dirty="0"/>
              <a:t>- </a:t>
            </a:r>
            <a:r>
              <a:rPr lang="en-US" dirty="0" err="1"/>
              <a:t>tures</a:t>
            </a:r>
            <a:r>
              <a:rPr lang="en-US" dirty="0"/>
              <a:t> and utilities designed to help IT professionals control server </a:t>
            </a:r>
            <a:r>
              <a:rPr lang="en-US" dirty="0" err="1"/>
              <a:t>activi</a:t>
            </a:r>
            <a:r>
              <a:rPr lang="en-US" dirty="0"/>
              <a:t>- ties. </a:t>
            </a:r>
          </a:p>
          <a:p>
            <a:endParaRPr lang="en-US" dirty="0"/>
          </a:p>
          <a:p>
            <a:endParaRPr lang="en-US" dirty="0"/>
          </a:p>
        </p:txBody>
      </p:sp>
    </p:spTree>
    <p:extLst>
      <p:ext uri="{BB962C8B-B14F-4D97-AF65-F5344CB8AC3E}">
        <p14:creationId xmlns:p14="http://schemas.microsoft.com/office/powerpoint/2010/main" val="1429191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dirty="0"/>
              <a:t>Tablets and smartphones have special operating system needs. They use solid state storage, which is expensive, so the amount of storage space is limited. Therefore, a large operating system is impractical; the operating system must be simple, easy to use, and above all, compact in size. </a:t>
            </a:r>
          </a:p>
          <a:p>
            <a:r>
              <a:rPr lang="en-US" dirty="0"/>
              <a:t>They use SoC</a:t>
            </a:r>
          </a:p>
          <a:p>
            <a:r>
              <a:rPr lang="en-US" b="1" dirty="0"/>
              <a:t>system-on-chip (SoC) </a:t>
            </a:r>
            <a:r>
              <a:rPr lang="en-US" dirty="0"/>
              <a:t>An operating system that comes preinstalled on a chip on a portable device such as a smartphone. </a:t>
            </a:r>
          </a:p>
          <a:p>
            <a:endParaRPr lang="en-US" dirty="0"/>
          </a:p>
        </p:txBody>
      </p:sp>
    </p:spTree>
    <p:extLst>
      <p:ext uri="{BB962C8B-B14F-4D97-AF65-F5344CB8AC3E}">
        <p14:creationId xmlns:p14="http://schemas.microsoft.com/office/powerpoint/2010/main" val="617361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dirty="0"/>
              <a:t>For most of their capabilities, tablet and phone operating systems rely on third-party applications (</a:t>
            </a:r>
            <a:r>
              <a:rPr lang="en-US" b="1" dirty="0"/>
              <a:t>apps</a:t>
            </a:r>
            <a:r>
              <a:rPr lang="en-US" dirty="0"/>
              <a:t>) purchased or downloaded for free from an online store. Because users can freely select their own apps, there is no need to provide lots of preinstalled apps with the operating system, and each person’s device can be customized for his or her preferred activities. </a:t>
            </a:r>
          </a:p>
          <a:p>
            <a:r>
              <a:rPr lang="en-US" dirty="0"/>
              <a:t>Portable Apple devices (iPhone and iPad) use an operating system called </a:t>
            </a:r>
            <a:r>
              <a:rPr lang="en-US" b="1" dirty="0"/>
              <a:t>iOS</a:t>
            </a:r>
            <a:r>
              <a:rPr lang="en-US" dirty="0"/>
              <a:t>. </a:t>
            </a:r>
          </a:p>
          <a:p>
            <a:r>
              <a:rPr lang="en-US" dirty="0"/>
              <a:t>The main competitor to iOS is </a:t>
            </a:r>
            <a:r>
              <a:rPr lang="en-US" b="1" dirty="0"/>
              <a:t>Android</a:t>
            </a:r>
            <a:r>
              <a:rPr lang="en-US" dirty="0"/>
              <a:t>, an open-source OS created by Google. </a:t>
            </a:r>
          </a:p>
          <a:p>
            <a:endParaRPr lang="en-US" dirty="0"/>
          </a:p>
        </p:txBody>
      </p:sp>
    </p:spTree>
    <p:extLst>
      <p:ext uri="{BB962C8B-B14F-4D97-AF65-F5344CB8AC3E}">
        <p14:creationId xmlns:p14="http://schemas.microsoft.com/office/powerpoint/2010/main" val="3390457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dirty="0"/>
              <a:t>Microsoft has two different versions of Windows for portable devices. For tablets, there is </a:t>
            </a:r>
            <a:r>
              <a:rPr lang="en-US" b="1" dirty="0"/>
              <a:t>Windows RT</a:t>
            </a:r>
            <a:r>
              <a:rPr lang="en-US" dirty="0"/>
              <a:t>, which is much like the desktop </a:t>
            </a:r>
            <a:r>
              <a:rPr lang="en-US" dirty="0" err="1"/>
              <a:t>ver</a:t>
            </a:r>
            <a:r>
              <a:rPr lang="en-US" dirty="0"/>
              <a:t>- </a:t>
            </a:r>
            <a:r>
              <a:rPr lang="en-US" dirty="0" err="1"/>
              <a:t>sion</a:t>
            </a:r>
            <a:r>
              <a:rPr lang="en-US" dirty="0"/>
              <a:t> of Windows but designed for SoC devices. </a:t>
            </a:r>
          </a:p>
          <a:p>
            <a:r>
              <a:rPr lang="en-US" dirty="0"/>
              <a:t>For smartphones, there is </a:t>
            </a:r>
            <a:r>
              <a:rPr lang="en-US" b="1" dirty="0"/>
              <a:t>Windows Phone</a:t>
            </a:r>
            <a:r>
              <a:rPr lang="en-US" dirty="0"/>
              <a:t>, an operating sys- </a:t>
            </a:r>
            <a:r>
              <a:rPr lang="en-US" dirty="0" err="1"/>
              <a:t>tem</a:t>
            </a:r>
            <a:r>
              <a:rPr lang="en-US" dirty="0"/>
              <a:t> designed specifically for phone use. </a:t>
            </a:r>
          </a:p>
          <a:p>
            <a:endParaRPr lang="en-US" dirty="0"/>
          </a:p>
        </p:txBody>
      </p:sp>
    </p:spTree>
    <p:extLst>
      <p:ext uri="{BB962C8B-B14F-4D97-AF65-F5344CB8AC3E}">
        <p14:creationId xmlns:p14="http://schemas.microsoft.com/office/powerpoint/2010/main" val="2120708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r>
              <a:rPr lang="en-US" b="1" dirty="0"/>
              <a:t>Understanding Device Drivers </a:t>
            </a:r>
            <a:br>
              <a:rPr lang="en-US" dirty="0"/>
            </a:br>
            <a:endParaRPr lang="en-US" dirty="0"/>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b="1" dirty="0"/>
              <a:t>Device drivers </a:t>
            </a:r>
            <a:r>
              <a:rPr lang="en-US" dirty="0"/>
              <a:t>are files that translate the </a:t>
            </a:r>
            <a:r>
              <a:rPr lang="en-US" dirty="0" err="1"/>
              <a:t>oper</a:t>
            </a:r>
            <a:r>
              <a:rPr lang="en-US" dirty="0"/>
              <a:t>- </a:t>
            </a:r>
            <a:r>
              <a:rPr lang="en-US" dirty="0" err="1"/>
              <a:t>ating</a:t>
            </a:r>
            <a:r>
              <a:rPr lang="en-US" dirty="0"/>
              <a:t> system’s requests into the language of a particular device, and then translate back again when the device sends a message in return. Each device driver is designed for one specific device and one specific </a:t>
            </a:r>
            <a:r>
              <a:rPr lang="en-US" dirty="0" err="1"/>
              <a:t>operat</a:t>
            </a:r>
            <a:r>
              <a:rPr lang="en-US" dirty="0"/>
              <a:t>- </a:t>
            </a:r>
            <a:r>
              <a:rPr lang="en-US" dirty="0" err="1"/>
              <a:t>ing</a:t>
            </a:r>
            <a:r>
              <a:rPr lang="en-US" dirty="0"/>
              <a:t> system, although it may work, fully or partially, with other similar devices or operating systems. </a:t>
            </a:r>
          </a:p>
          <a:p>
            <a:r>
              <a:rPr lang="en-US" dirty="0"/>
              <a:t>A device driver can be essential to a device’s performance, and often when a device appears to be malfunctioning, it is really the driver’s fault. </a:t>
            </a:r>
          </a:p>
          <a:p>
            <a:endParaRPr lang="en-US" dirty="0"/>
          </a:p>
        </p:txBody>
      </p:sp>
    </p:spTree>
    <p:extLst>
      <p:ext uri="{BB962C8B-B14F-4D97-AF65-F5344CB8AC3E}">
        <p14:creationId xmlns:p14="http://schemas.microsoft.com/office/powerpoint/2010/main" val="9922145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r>
              <a:rPr lang="en-US" dirty="0"/>
              <a:t>Key part of device managers</a:t>
            </a:r>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b="1" dirty="0"/>
              <a:t>Device Manager </a:t>
            </a:r>
            <a:r>
              <a:rPr lang="en-US" dirty="0"/>
              <a:t>A Windows utility that provides detailed information about the hardware devices installed on the PC. </a:t>
            </a:r>
          </a:p>
          <a:p>
            <a:r>
              <a:rPr lang="en-US" b="1" dirty="0"/>
              <a:t>roll back </a:t>
            </a:r>
            <a:r>
              <a:rPr lang="en-US" dirty="0"/>
              <a:t>To return to a previous version, as in rolling back a device driver. </a:t>
            </a:r>
          </a:p>
          <a:p>
            <a:r>
              <a:rPr lang="en-US" b="1" dirty="0"/>
              <a:t>Plug and Play </a:t>
            </a:r>
            <a:r>
              <a:rPr lang="en-US" dirty="0"/>
              <a:t>A standard that enables the BIOS and operating system to identify a hardware device and install a driver for it automatically if one is available. </a:t>
            </a:r>
          </a:p>
          <a:p>
            <a:endParaRPr lang="en-US" dirty="0"/>
          </a:p>
        </p:txBody>
      </p:sp>
    </p:spTree>
    <p:extLst>
      <p:ext uri="{BB962C8B-B14F-4D97-AF65-F5344CB8AC3E}">
        <p14:creationId xmlns:p14="http://schemas.microsoft.com/office/powerpoint/2010/main" val="110323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r>
              <a:rPr lang="en-US" dirty="0"/>
              <a:t>Understanding drives, volumes and file system</a:t>
            </a:r>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dirty="0"/>
              <a:t>To prepare a hard drive for use, it must first be partitioned. </a:t>
            </a:r>
            <a:r>
              <a:rPr lang="en-US" b="1" dirty="0"/>
              <a:t>Partitioning </a:t>
            </a:r>
            <a:r>
              <a:rPr lang="en-US" dirty="0"/>
              <a:t>creates the logical divisions of the available space. A physical drive can logically be a single volume (one big partition with one volume letter assigned), or it can be split up into many pieces, each with its own vol- </a:t>
            </a:r>
            <a:r>
              <a:rPr lang="en-US" dirty="0" err="1"/>
              <a:t>ume</a:t>
            </a:r>
            <a:r>
              <a:rPr lang="en-US" dirty="0"/>
              <a:t> letter. Each volume must then be formatted. </a:t>
            </a:r>
          </a:p>
          <a:p>
            <a:r>
              <a:rPr lang="en-US" b="1" dirty="0"/>
              <a:t>Formatting </a:t>
            </a:r>
            <a:r>
              <a:rPr lang="en-US" dirty="0"/>
              <a:t>organizes the available space by creating a </a:t>
            </a:r>
            <a:r>
              <a:rPr lang="en-US" b="1" dirty="0"/>
              <a:t>file system </a:t>
            </a:r>
            <a:r>
              <a:rPr lang="en-US" dirty="0"/>
              <a:t>on it. The file system deter- mines how the files will be stored and retrieved logically. </a:t>
            </a:r>
          </a:p>
          <a:p>
            <a:endParaRPr lang="en-US" dirty="0"/>
          </a:p>
          <a:p>
            <a:endParaRPr lang="en-US" dirty="0"/>
          </a:p>
        </p:txBody>
      </p:sp>
    </p:spTree>
    <p:extLst>
      <p:ext uri="{BB962C8B-B14F-4D97-AF65-F5344CB8AC3E}">
        <p14:creationId xmlns:p14="http://schemas.microsoft.com/office/powerpoint/2010/main" val="8483397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dirty="0"/>
              <a:t>Modern versions of Windows prefer the </a:t>
            </a:r>
            <a:r>
              <a:rPr lang="en-US" b="1" dirty="0"/>
              <a:t>New Technology File System (NTFS) </a:t>
            </a:r>
            <a:r>
              <a:rPr lang="en-US" dirty="0"/>
              <a:t>for the </a:t>
            </a:r>
            <a:r>
              <a:rPr lang="en-US" b="1" dirty="0"/>
              <a:t>system volume </a:t>
            </a:r>
            <a:r>
              <a:rPr lang="en-US" dirty="0"/>
              <a:t>(that is, the volume on which Windows itself is installed), but can also support </a:t>
            </a:r>
            <a:r>
              <a:rPr lang="en-US" b="1" dirty="0"/>
              <a:t>FAT32</a:t>
            </a:r>
            <a:r>
              <a:rPr lang="en-US" dirty="0"/>
              <a:t>, a file system used in earlier Windows versions. </a:t>
            </a:r>
          </a:p>
          <a:p>
            <a:r>
              <a:rPr lang="en-US" dirty="0"/>
              <a:t>Mac OS X uses a file system called </a:t>
            </a:r>
            <a:r>
              <a:rPr lang="en-US" b="1" dirty="0"/>
              <a:t>Hierarchical File System Plus (HFS+)</a:t>
            </a:r>
            <a:r>
              <a:rPr lang="en-US" dirty="0"/>
              <a:t>. </a:t>
            </a:r>
          </a:p>
          <a:p>
            <a:r>
              <a:rPr lang="en-US" dirty="0"/>
              <a:t>Linux supports several different file systems, and the default file system installed depends on the distro </a:t>
            </a:r>
          </a:p>
          <a:p>
            <a:r>
              <a:rPr lang="en-US" dirty="0"/>
              <a:t>CDs and DVDs commonly use the </a:t>
            </a:r>
            <a:r>
              <a:rPr lang="en-US" b="1" dirty="0"/>
              <a:t>ISO 9660 </a:t>
            </a:r>
            <a:r>
              <a:rPr lang="en-US" dirty="0"/>
              <a:t>(also called CD File System, or CDFS) or the </a:t>
            </a:r>
            <a:r>
              <a:rPr lang="en-US" b="1" dirty="0"/>
              <a:t>Universal Disc Format (UDF) </a:t>
            </a:r>
            <a:r>
              <a:rPr lang="en-US" dirty="0"/>
              <a:t>file system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20472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r>
              <a:rPr lang="en-US" b="1" dirty="0"/>
              <a:t>File Extensions and File Types </a:t>
            </a:r>
            <a:br>
              <a:rPr lang="en-US" dirty="0"/>
            </a:br>
            <a:endParaRPr lang="en-US" dirty="0"/>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dirty="0"/>
              <a:t>A </a:t>
            </a:r>
            <a:r>
              <a:rPr lang="en-US" b="1" dirty="0"/>
              <a:t>file extension </a:t>
            </a:r>
            <a:r>
              <a:rPr lang="en-US" dirty="0"/>
              <a:t>is a code following the name of the file that indicates its type. Extensions are separated from the filename by a period, like this: </a:t>
            </a:r>
            <a:r>
              <a:rPr lang="en-US" dirty="0" err="1"/>
              <a:t>Myfile.docx</a:t>
            </a:r>
            <a:r>
              <a:rPr lang="en-US" dirty="0"/>
              <a:t>. In this example, docx is the extension, and it indicates the Microsoft Word format. </a:t>
            </a:r>
          </a:p>
          <a:p>
            <a:r>
              <a:rPr lang="en-US" dirty="0"/>
              <a:t>Almost all files have file extensions in Windows, not just data files. For example, the executable files that run applications also have extensions, as do the Windows system files and their helper files </a:t>
            </a:r>
          </a:p>
          <a:p>
            <a:endParaRPr lang="en-US" dirty="0"/>
          </a:p>
        </p:txBody>
      </p:sp>
    </p:spTree>
    <p:extLst>
      <p:ext uri="{BB962C8B-B14F-4D97-AF65-F5344CB8AC3E}">
        <p14:creationId xmlns:p14="http://schemas.microsoft.com/office/powerpoint/2010/main" val="1387939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r>
              <a:rPr lang="en-US" b="1" dirty="0"/>
              <a:t>The System BIOS </a:t>
            </a:r>
            <a:br>
              <a:rPr lang="en-US" dirty="0"/>
            </a:br>
            <a:endParaRPr lang="en-US" dirty="0"/>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a:xfrm>
            <a:off x="838200" y="1330036"/>
            <a:ext cx="10515600" cy="5162839"/>
          </a:xfrm>
        </p:spPr>
        <p:txBody>
          <a:bodyPr>
            <a:normAutofit/>
          </a:bodyPr>
          <a:lstStyle/>
          <a:p>
            <a:r>
              <a:rPr lang="en-US" dirty="0"/>
              <a:t>the Basic </a:t>
            </a:r>
            <a:r>
              <a:rPr lang="en-US" dirty="0" err="1"/>
              <a:t>Input/Output</a:t>
            </a:r>
            <a:r>
              <a:rPr lang="en-US" dirty="0"/>
              <a:t> System (BIOS) is the built-in software on the motherboard that </a:t>
            </a:r>
            <a:r>
              <a:rPr lang="en-US" dirty="0" err="1"/>
              <a:t>startsthe</a:t>
            </a:r>
            <a:r>
              <a:rPr lang="en-US" dirty="0"/>
              <a:t> computer.</a:t>
            </a:r>
          </a:p>
          <a:p>
            <a:r>
              <a:rPr lang="en-US" dirty="0"/>
              <a:t> It performs a power-on self-test (POST) at start-up, which ensures that all the critical hardware devices are functioning properly, including the CPU, the RAM, and the motherboard.</a:t>
            </a:r>
          </a:p>
          <a:p>
            <a:r>
              <a:rPr lang="en-US" dirty="0"/>
              <a:t> If the hardware passes the tests, the BIOS looks for an operating system on one of the available drives, and then passes off control to the operating system to complete the boot process. </a:t>
            </a:r>
          </a:p>
          <a:p>
            <a:r>
              <a:rPr lang="en-US" dirty="0"/>
              <a:t> BIOS has a list of default settings it uses for managing memory and devices, but those settings can be overridden by user settings that you specify. </a:t>
            </a:r>
          </a:p>
          <a:p>
            <a:endParaRPr lang="en-US" dirty="0"/>
          </a:p>
        </p:txBody>
      </p:sp>
    </p:spTree>
    <p:extLst>
      <p:ext uri="{BB962C8B-B14F-4D97-AF65-F5344CB8AC3E}">
        <p14:creationId xmlns:p14="http://schemas.microsoft.com/office/powerpoint/2010/main" val="16603303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a:extLst>
              <a:ext uri="{FF2B5EF4-FFF2-40B4-BE49-F238E27FC236}">
                <a16:creationId xmlns:a16="http://schemas.microsoft.com/office/drawing/2014/main" id="{8A6E0D08-6996-4E48-A862-714C9E94834E}"/>
              </a:ext>
            </a:extLst>
          </p:cNvPr>
          <p:cNvPicPr>
            <a:picLocks noGrp="1" noChangeAspect="1"/>
          </p:cNvPicPr>
          <p:nvPr>
            <p:ph idx="1"/>
          </p:nvPr>
        </p:nvPicPr>
        <p:blipFill>
          <a:blip r:embed="rId2"/>
          <a:stretch>
            <a:fillRect/>
          </a:stretch>
        </p:blipFill>
        <p:spPr>
          <a:xfrm>
            <a:off x="939871" y="164592"/>
            <a:ext cx="10312258" cy="6693408"/>
          </a:xfrm>
        </p:spPr>
      </p:pic>
    </p:spTree>
    <p:extLst>
      <p:ext uri="{BB962C8B-B14F-4D97-AF65-F5344CB8AC3E}">
        <p14:creationId xmlns:p14="http://schemas.microsoft.com/office/powerpoint/2010/main" val="33048631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r>
              <a:rPr lang="en-US" b="1" dirty="0"/>
              <a:t>File Compression </a:t>
            </a:r>
            <a:br>
              <a:rPr lang="en-US" dirty="0"/>
            </a:br>
            <a:endParaRPr lang="en-US" dirty="0"/>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dirty="0"/>
              <a:t>Files can be made to take up less space by compressing them. Compressing a file applies an </a:t>
            </a:r>
            <a:r>
              <a:rPr lang="en-US" b="1" dirty="0"/>
              <a:t>algorithm </a:t>
            </a:r>
            <a:r>
              <a:rPr lang="en-US" dirty="0"/>
              <a:t>to it that makes the file smaller by </a:t>
            </a:r>
            <a:r>
              <a:rPr lang="en-US" dirty="0" err="1"/>
              <a:t>storingit</a:t>
            </a:r>
            <a:r>
              <a:rPr lang="en-US" dirty="0"/>
              <a:t> using more efficient notation. </a:t>
            </a:r>
            <a:br>
              <a:rPr lang="en-US" dirty="0"/>
            </a:br>
            <a:endParaRPr lang="en-US" dirty="0"/>
          </a:p>
          <a:p>
            <a:r>
              <a:rPr lang="en-US" b="1" dirty="0"/>
              <a:t>compressed archive </a:t>
            </a:r>
            <a:r>
              <a:rPr lang="en-US" dirty="0"/>
              <a:t>A compressed file that contains one or more other files. </a:t>
            </a:r>
          </a:p>
          <a:p>
            <a:r>
              <a:rPr lang="en-US" dirty="0"/>
              <a:t>Example: </a:t>
            </a:r>
            <a:r>
              <a:rPr lang="en-US" dirty="0" err="1"/>
              <a:t>winZip</a:t>
            </a:r>
            <a:r>
              <a:rPr lang="en-US" dirty="0"/>
              <a:t>, </a:t>
            </a:r>
            <a:r>
              <a:rPr lang="en-US" dirty="0" err="1"/>
              <a:t>winRar</a:t>
            </a:r>
            <a:endParaRPr lang="en-US" dirty="0"/>
          </a:p>
        </p:txBody>
      </p:sp>
    </p:spTree>
    <p:extLst>
      <p:ext uri="{BB962C8B-B14F-4D97-AF65-F5344CB8AC3E}">
        <p14:creationId xmlns:p14="http://schemas.microsoft.com/office/powerpoint/2010/main" val="1506495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r>
              <a:rPr lang="en-US" b="1" dirty="0"/>
              <a:t>File Encryption </a:t>
            </a:r>
            <a:br>
              <a:rPr lang="en-US" dirty="0"/>
            </a:br>
            <a:endParaRPr lang="en-US" dirty="0"/>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dirty="0"/>
              <a:t>As an extra layer of security, NTFS can </a:t>
            </a:r>
            <a:r>
              <a:rPr lang="en-US" b="1" dirty="0"/>
              <a:t>encrypt </a:t>
            </a:r>
            <a:r>
              <a:rPr lang="en-US" dirty="0"/>
              <a:t>files. Encryption stores the files in a scrambled format, so that anyone browsing them from outside the operating system will see nothing useful. When an authorized user attempts to access them from within the operating system, the files are automatically decrypted (de-encrypted) and shown to the user as if they were not encrypted at all. </a:t>
            </a:r>
          </a:p>
          <a:p>
            <a:r>
              <a:rPr lang="en-US" b="1" dirty="0"/>
              <a:t>BitLocker </a:t>
            </a:r>
            <a:r>
              <a:rPr lang="en-US" dirty="0"/>
              <a:t>A whole-drive encryption utility provided with some editions of Windows 7. </a:t>
            </a:r>
          </a:p>
          <a:p>
            <a:r>
              <a:rPr lang="en-US" dirty="0"/>
              <a:t>BitLocker prevents thieves from stealing data by taking the entire hard drive out of a computer. </a:t>
            </a:r>
          </a:p>
          <a:p>
            <a:endParaRPr lang="en-US" dirty="0"/>
          </a:p>
        </p:txBody>
      </p:sp>
    </p:spTree>
    <p:extLst>
      <p:ext uri="{BB962C8B-B14F-4D97-AF65-F5344CB8AC3E}">
        <p14:creationId xmlns:p14="http://schemas.microsoft.com/office/powerpoint/2010/main" val="2357859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r>
              <a:rPr lang="en-US" b="1" dirty="0"/>
              <a:t>Backups </a:t>
            </a:r>
            <a:br>
              <a:rPr lang="en-US" dirty="0"/>
            </a:br>
            <a:endParaRPr lang="en-US" dirty="0"/>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dirty="0"/>
              <a:t>Because storage media sometimes fail, it’s important to back up </a:t>
            </a:r>
            <a:r>
              <a:rPr lang="en-US" dirty="0" err="1"/>
              <a:t>impor</a:t>
            </a:r>
            <a:r>
              <a:rPr lang="en-US" dirty="0"/>
              <a:t>- </a:t>
            </a:r>
            <a:r>
              <a:rPr lang="en-US" dirty="0" err="1"/>
              <a:t>tant</a:t>
            </a:r>
            <a:r>
              <a:rPr lang="en-US" dirty="0"/>
              <a:t> files frequently. </a:t>
            </a:r>
          </a:p>
          <a:p>
            <a:r>
              <a:rPr lang="en-US" dirty="0"/>
              <a:t>Businesses spend thousands of dollars on robust, automated systems that back up their servers nightly, as well as key files on individual computers in some cases. </a:t>
            </a:r>
          </a:p>
          <a:p>
            <a:r>
              <a:rPr lang="en-US" b="1" dirty="0"/>
              <a:t>backup software </a:t>
            </a:r>
            <a:r>
              <a:rPr lang="en-US" dirty="0"/>
              <a:t>Software that enables and automates the process of backing up files to external media. </a:t>
            </a:r>
          </a:p>
          <a:p>
            <a:r>
              <a:rPr lang="en-US" b="1" dirty="0"/>
              <a:t>backup set </a:t>
            </a:r>
            <a:r>
              <a:rPr lang="en-US" dirty="0"/>
              <a:t>A set of backup files created during a single backup operation. </a:t>
            </a:r>
          </a:p>
          <a:p>
            <a:endParaRPr lang="en-US" dirty="0"/>
          </a:p>
        </p:txBody>
      </p:sp>
    </p:spTree>
    <p:extLst>
      <p:ext uri="{BB962C8B-B14F-4D97-AF65-F5344CB8AC3E}">
        <p14:creationId xmlns:p14="http://schemas.microsoft.com/office/powerpoint/2010/main" val="34178555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a:xfrm>
            <a:off x="838200" y="201168"/>
            <a:ext cx="10515600" cy="5975795"/>
          </a:xfrm>
        </p:spPr>
        <p:txBody>
          <a:bodyPr>
            <a:normAutofit/>
          </a:bodyPr>
          <a:lstStyle/>
          <a:p>
            <a:r>
              <a:rPr lang="en-US" b="1" dirty="0"/>
              <a:t>archive attribute </a:t>
            </a:r>
            <a:r>
              <a:rPr lang="en-US" dirty="0"/>
              <a:t>A file attribute that indicates whether or not a file has changed since its last backup. </a:t>
            </a:r>
          </a:p>
          <a:p>
            <a:r>
              <a:rPr lang="en-US" b="1" dirty="0"/>
              <a:t>full backup </a:t>
            </a:r>
            <a:r>
              <a:rPr lang="en-US" dirty="0"/>
              <a:t>A backup operation that backs up all files and sets their archive attribute to Off. </a:t>
            </a:r>
          </a:p>
          <a:p>
            <a:r>
              <a:rPr lang="en-US" b="1" dirty="0"/>
              <a:t>differential backup (partial backup) </a:t>
            </a:r>
            <a:r>
              <a:rPr lang="en-US" dirty="0"/>
              <a:t>A backup operation that backs up all files that have the archive attribute set to On but does not change that attribute. (backs up only files that have changed since the last full backup.) </a:t>
            </a:r>
          </a:p>
          <a:p>
            <a:r>
              <a:rPr lang="en-US" b="1" dirty="0"/>
              <a:t>incremental backup (partial Backup) </a:t>
            </a:r>
            <a:r>
              <a:rPr lang="en-US" dirty="0"/>
              <a:t>A backup operation that backs up all files that have the archive attribute set to On and then sets the attribute to Off. </a:t>
            </a:r>
          </a:p>
          <a:p>
            <a:endParaRPr lang="en-US" dirty="0"/>
          </a:p>
        </p:txBody>
      </p:sp>
    </p:spTree>
    <p:extLst>
      <p:ext uri="{BB962C8B-B14F-4D97-AF65-F5344CB8AC3E}">
        <p14:creationId xmlns:p14="http://schemas.microsoft.com/office/powerpoint/2010/main" val="32089016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98080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91697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r>
              <a:rPr lang="en-US" b="1" dirty="0"/>
              <a:t>The Operating System </a:t>
            </a:r>
            <a:br>
              <a:rPr lang="en-US" dirty="0"/>
            </a:br>
            <a:endParaRPr lang="en-US" dirty="0"/>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dirty="0"/>
              <a:t>The BIOS starts the computer at a basic level, but the operating system does the bulk of work to keep it running and to help the user accomplish tasks </a:t>
            </a:r>
          </a:p>
          <a:p>
            <a:r>
              <a:rPr lang="en-US" dirty="0"/>
              <a:t>◾  It provides the user interface that humans use to communicate commands and receive feedback. </a:t>
            </a:r>
            <a:endParaRPr lang="en-US" dirty="0">
              <a:effectLst/>
            </a:endParaRPr>
          </a:p>
          <a:p>
            <a:r>
              <a:rPr lang="en-US" dirty="0"/>
              <a:t>◾  It communicates with the hardware, instructing it to take action to accomplish tasks. For example, it communicates with the keyboard and mouse to accept input, and it communicates with the display screen to show output. </a:t>
            </a:r>
            <a:endParaRPr lang="en-US" dirty="0">
              <a:effectLst/>
            </a:endParaRPr>
          </a:p>
          <a:p>
            <a:endParaRPr lang="en-US" dirty="0"/>
          </a:p>
        </p:txBody>
      </p:sp>
    </p:spTree>
    <p:extLst>
      <p:ext uri="{BB962C8B-B14F-4D97-AF65-F5344CB8AC3E}">
        <p14:creationId xmlns:p14="http://schemas.microsoft.com/office/powerpoint/2010/main" val="2700823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dirty="0"/>
              <a:t>◾ It runs applications, and enables humans to interact with them.</a:t>
            </a:r>
          </a:p>
          <a:p>
            <a:r>
              <a:rPr lang="en-US" dirty="0"/>
              <a:t> ◾ It controls and manages the file storage system. </a:t>
            </a:r>
          </a:p>
          <a:p>
            <a:endParaRPr lang="en-US" dirty="0"/>
          </a:p>
        </p:txBody>
      </p:sp>
      <p:pic>
        <p:nvPicPr>
          <p:cNvPr id="4" name="Picture 3">
            <a:extLst>
              <a:ext uri="{FF2B5EF4-FFF2-40B4-BE49-F238E27FC236}">
                <a16:creationId xmlns:a16="http://schemas.microsoft.com/office/drawing/2014/main" id="{FD80BCFD-2976-E143-A12B-0104720949C9}"/>
              </a:ext>
            </a:extLst>
          </p:cNvPr>
          <p:cNvPicPr>
            <a:picLocks noChangeAspect="1"/>
          </p:cNvPicPr>
          <p:nvPr/>
        </p:nvPicPr>
        <p:blipFill>
          <a:blip r:embed="rId2"/>
          <a:stretch>
            <a:fillRect/>
          </a:stretch>
        </p:blipFill>
        <p:spPr>
          <a:xfrm>
            <a:off x="1662545" y="2921000"/>
            <a:ext cx="9691255" cy="3937000"/>
          </a:xfrm>
          <a:prstGeom prst="rect">
            <a:avLst/>
          </a:prstGeom>
        </p:spPr>
      </p:pic>
    </p:spTree>
    <p:extLst>
      <p:ext uri="{BB962C8B-B14F-4D97-AF65-F5344CB8AC3E}">
        <p14:creationId xmlns:p14="http://schemas.microsoft.com/office/powerpoint/2010/main" val="4213587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dirty="0"/>
              <a:t>There are many kinds of operating systems, suited for a wide range of devices, from supercomputers to smartphones. Each operating system is optimized for the hardware it runs on and the tasks the user is likely to want to perform. </a:t>
            </a:r>
          </a:p>
          <a:p>
            <a:r>
              <a:rPr lang="en-US" dirty="0"/>
              <a:t>operating system on a tablet com- </a:t>
            </a:r>
            <a:r>
              <a:rPr lang="en-US" dirty="0" err="1"/>
              <a:t>puter</a:t>
            </a:r>
            <a:r>
              <a:rPr lang="en-US" dirty="0"/>
              <a:t> is designed to be compact </a:t>
            </a:r>
          </a:p>
          <a:p>
            <a:r>
              <a:rPr lang="en-US" dirty="0" err="1"/>
              <a:t>operat</a:t>
            </a:r>
            <a:r>
              <a:rPr lang="en-US" dirty="0"/>
              <a:t>- </a:t>
            </a:r>
            <a:r>
              <a:rPr lang="en-US" dirty="0" err="1"/>
              <a:t>ing</a:t>
            </a:r>
            <a:r>
              <a:rPr lang="en-US" dirty="0"/>
              <a:t> system in a server is designed to give computer professionals many options for managing and configuring the serve </a:t>
            </a:r>
          </a:p>
          <a:p>
            <a:endParaRPr lang="en-US" dirty="0"/>
          </a:p>
          <a:p>
            <a:endParaRPr lang="en-US" dirty="0"/>
          </a:p>
          <a:p>
            <a:endParaRPr lang="en-US" dirty="0"/>
          </a:p>
        </p:txBody>
      </p:sp>
    </p:spTree>
    <p:extLst>
      <p:ext uri="{BB962C8B-B14F-4D97-AF65-F5344CB8AC3E}">
        <p14:creationId xmlns:p14="http://schemas.microsoft.com/office/powerpoint/2010/main" val="3212492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b="1" dirty="0"/>
              <a:t>platform </a:t>
            </a:r>
            <a:r>
              <a:rPr lang="en-US" dirty="0"/>
              <a:t>A type of computer hardware that is compatible with certain operating systems. </a:t>
            </a:r>
          </a:p>
          <a:p>
            <a:r>
              <a:rPr lang="en-US" dirty="0"/>
              <a:t>For example, the type of hardware used in most Windows-based computers is called the </a:t>
            </a:r>
            <a:r>
              <a:rPr lang="en-US" b="1" dirty="0"/>
              <a:t>Intel platform </a:t>
            </a:r>
            <a:r>
              <a:rPr lang="en-US" dirty="0"/>
              <a:t>or the IBM-compatible platform. </a:t>
            </a:r>
          </a:p>
          <a:p>
            <a:r>
              <a:rPr lang="en-US" dirty="0"/>
              <a:t>. Those names originate from the makers of the early CPUs (Intel) and personal desktop computers (IBM). Several different operating systems run on the Intel platform, including Microsoft Windows, UNIX, and Linux. </a:t>
            </a:r>
          </a:p>
          <a:p>
            <a:endParaRPr lang="en-US" dirty="0"/>
          </a:p>
          <a:p>
            <a:endParaRPr lang="en-US" dirty="0"/>
          </a:p>
        </p:txBody>
      </p:sp>
    </p:spTree>
    <p:extLst>
      <p:ext uri="{BB962C8B-B14F-4D97-AF65-F5344CB8AC3E}">
        <p14:creationId xmlns:p14="http://schemas.microsoft.com/office/powerpoint/2010/main" val="2917638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lstStyle/>
          <a:p>
            <a:r>
              <a:rPr lang="en-US" dirty="0"/>
              <a:t>Most tablets and smartphones, on the other hand, support only one operating system. For example, devices built on the Macintosh platform such as the Apple iPad and iPhone support only the Apple iOS operating system. </a:t>
            </a:r>
          </a:p>
          <a:p>
            <a:r>
              <a:rPr lang="en-US" dirty="0"/>
              <a:t>An operating system can have either a </a:t>
            </a:r>
            <a:r>
              <a:rPr lang="en-US" b="1" dirty="0"/>
              <a:t>graphical user interface (GUI) </a:t>
            </a:r>
            <a:r>
              <a:rPr lang="en-US" dirty="0"/>
              <a:t>or a </a:t>
            </a:r>
            <a:r>
              <a:rPr lang="en-US" b="1" dirty="0"/>
              <a:t>command-line interface</a:t>
            </a:r>
            <a:r>
              <a:rPr lang="en-US" dirty="0"/>
              <a:t>. GUI interfaces are the norm in operating systems designed for most personal computing devices, such as desktops, notebooks, tablets, and smartphones.</a:t>
            </a:r>
            <a:br>
              <a:rPr lang="en-US" dirty="0"/>
            </a:br>
            <a:endParaRPr lang="en-US" dirty="0"/>
          </a:p>
          <a:p>
            <a:endParaRPr lang="en-US" dirty="0"/>
          </a:p>
        </p:txBody>
      </p:sp>
    </p:spTree>
    <p:extLst>
      <p:ext uri="{BB962C8B-B14F-4D97-AF65-F5344CB8AC3E}">
        <p14:creationId xmlns:p14="http://schemas.microsoft.com/office/powerpoint/2010/main" val="553280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4FFF-DCC4-8942-A625-78141D59A8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A9146-D8D6-E444-9BB9-BC2A7B921F1D}"/>
              </a:ext>
            </a:extLst>
          </p:cNvPr>
          <p:cNvSpPr>
            <a:spLocks noGrp="1"/>
          </p:cNvSpPr>
          <p:nvPr>
            <p:ph idx="1"/>
          </p:nvPr>
        </p:nvSpPr>
        <p:spPr/>
        <p:txBody>
          <a:bodyPr>
            <a:normAutofit fontScale="92500" lnSpcReduction="10000"/>
          </a:bodyPr>
          <a:lstStyle/>
          <a:p>
            <a:r>
              <a:rPr lang="en-US" dirty="0"/>
              <a:t>In a command-line interface, users employ</a:t>
            </a:r>
            <a:br>
              <a:rPr lang="en-US" dirty="0"/>
            </a:br>
            <a:r>
              <a:rPr lang="en-US" dirty="0"/>
              <a:t>a keyboard to type commands at a prompt; the interface is text-only. Command-line operating systems were common in the early days of computing, but nowadays they are confined mostly to server operating systems. </a:t>
            </a:r>
          </a:p>
          <a:p>
            <a:endParaRPr lang="en-US" dirty="0"/>
          </a:p>
          <a:p>
            <a:r>
              <a:rPr lang="en-US" dirty="0"/>
              <a:t>The 32-bit Intel platform is sometimes called </a:t>
            </a:r>
            <a:r>
              <a:rPr lang="en-US" b="1" dirty="0"/>
              <a:t>x86</a:t>
            </a:r>
            <a:r>
              <a:rPr lang="en-US" dirty="0"/>
              <a:t> . That name is a nod to the old Intel line of CPUs where the model numbers all ended in 86, such as 286, 386, and 486 . The 64-bit Intel platform is sometimes called </a:t>
            </a:r>
            <a:r>
              <a:rPr lang="en-US" b="1" dirty="0"/>
              <a:t>x64</a:t>
            </a:r>
            <a:r>
              <a:rPr lang="en-US" dirty="0"/>
              <a:t> . Windows 7 comes in both 32-bit and 64-bit versions, and when purchasing a copy of Windows, you must match the Windows version to the hardware platform you have . </a:t>
            </a:r>
          </a:p>
          <a:p>
            <a:endParaRPr lang="en-US" dirty="0"/>
          </a:p>
        </p:txBody>
      </p:sp>
    </p:spTree>
    <p:extLst>
      <p:ext uri="{BB962C8B-B14F-4D97-AF65-F5344CB8AC3E}">
        <p14:creationId xmlns:p14="http://schemas.microsoft.com/office/powerpoint/2010/main" val="41427322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2428</Words>
  <Application>Microsoft Macintosh PowerPoint</Application>
  <PresentationFormat>Widescreen</PresentationFormat>
  <Paragraphs>102</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Operating System Basics  </vt:lpstr>
      <vt:lpstr>PowerPoint Presentation</vt:lpstr>
      <vt:lpstr>The System BIOS  </vt:lpstr>
      <vt:lpstr>The Operating System  </vt:lpstr>
      <vt:lpstr>PowerPoint Presentation</vt:lpstr>
      <vt:lpstr>PowerPoint Presentation</vt:lpstr>
      <vt:lpstr>PowerPoint Presentation</vt:lpstr>
      <vt:lpstr>PowerPoint Presentation</vt:lpstr>
      <vt:lpstr>PowerPoint Presentation</vt:lpstr>
      <vt:lpstr>Utility Software  </vt:lpstr>
      <vt:lpstr>PowerPoint Presentation</vt:lpstr>
      <vt:lpstr>PowerPoint Presentation</vt:lpstr>
      <vt:lpstr>Comparing the Major Operating.Systems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Understanding Device Drivers  </vt:lpstr>
      <vt:lpstr>Key part of device managers</vt:lpstr>
      <vt:lpstr>Understanding drives, volumes and file system</vt:lpstr>
      <vt:lpstr>PowerPoint Presentation</vt:lpstr>
      <vt:lpstr>File Extensions and File Types  </vt:lpstr>
      <vt:lpstr>PowerPoint Presentation</vt:lpstr>
      <vt:lpstr>File Compression  </vt:lpstr>
      <vt:lpstr>File Encryption  </vt:lpstr>
      <vt:lpstr>Backups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Oeshwik Ahmed</dc:creator>
  <cp:lastModifiedBy>Oeshwik Ahmed</cp:lastModifiedBy>
  <cp:revision>7</cp:revision>
  <dcterms:created xsi:type="dcterms:W3CDTF">2019-11-19T10:11:36Z</dcterms:created>
  <dcterms:modified xsi:type="dcterms:W3CDTF">2019-12-03T19:01:16Z</dcterms:modified>
</cp:coreProperties>
</file>