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3"/>
    <p:restoredTop sz="94643"/>
  </p:normalViewPr>
  <p:slideViewPr>
    <p:cSldViewPr snapToGrid="0" snapToObjects="1">
      <p:cViewPr varScale="1">
        <p:scale>
          <a:sx n="41" d="100"/>
          <a:sy n="41" d="100"/>
        </p:scale>
        <p:origin x="192" y="1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203C-1D5B-4F48-9029-A2CC5B5B02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37FF38-4BFD-274E-A4B6-4127B276F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5A835-CB1D-E145-9CC4-B0C5F26C56F3}"/>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27CE499A-6BA0-0147-8B03-D068F9A56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2FEF-5C91-AE42-ACA6-AA075603097E}"/>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156642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6FAC-7D84-8D47-BF8C-3C4E9F85A6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EFD058E-59A0-D84B-9599-6EECCCB550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1187C3-135E-A248-AA26-4F94D3DF0208}"/>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D4500015-0BB3-9A41-9123-9E559FE90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13981-8C9F-9C44-92B8-B745AAE9109C}"/>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255359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CD85C-20B8-3640-90C3-614E5E448A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D9FC8B-B128-E548-BD44-C4DEB8CA05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36AF67-DCF5-444E-A25F-7FE45F8A6244}"/>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C60B563A-5F3C-3240-84F6-A1923B403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B1195-DFCE-A94B-B0F1-F39C8749B468}"/>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207037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CBD9-5BB4-AD4C-ACD7-2A5E398162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03874B-CB30-834E-8C47-95CCF4C157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E70F7-6FC1-AF47-84C7-527925D4F5C5}"/>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4AD001E8-20F9-F947-8B11-448CFE3E1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A54D0-2628-5744-8DCC-36218EB8EB49}"/>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378017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D500-546F-B74A-A70A-7BE75DCE89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71BF61-26B6-0443-869A-5EB0B40E7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2E9EC3-2E80-5847-8ACD-DEF2229F2C19}"/>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BEFC14B4-7F1C-6246-8D7A-F2BF6A38B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5F791-770D-6A44-A28E-BF852C9A751D}"/>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381871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A3-FC21-0243-9A8F-4B466D3525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5D8165-A5D0-DC4D-A215-E42BCE4271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F7259C6-937C-EC49-830F-2AD4DB626F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A6BD76-44B3-6841-858E-847B2E5A5A0F}"/>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6" name="Footer Placeholder 5">
            <a:extLst>
              <a:ext uri="{FF2B5EF4-FFF2-40B4-BE49-F238E27FC236}">
                <a16:creationId xmlns:a16="http://schemas.microsoft.com/office/drawing/2014/main" id="{C1CB1C47-DB95-074B-AD23-F58578626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2A323-0EF7-7747-B921-BF57E3425C26}"/>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303755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484F-4EAB-0A49-81C3-DB30929381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B03F93-E747-8D44-B339-DFD7B7ECF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537CCE-21F2-E740-B9D8-36B38481A9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E01A761-4923-C34A-BBC8-F85F04C00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609FD6-0F4A-EE48-B258-D5B6D90B26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5476B2A-9158-3A48-BE19-FA2F44A59168}"/>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8" name="Footer Placeholder 7">
            <a:extLst>
              <a:ext uri="{FF2B5EF4-FFF2-40B4-BE49-F238E27FC236}">
                <a16:creationId xmlns:a16="http://schemas.microsoft.com/office/drawing/2014/main" id="{EDDA5EFF-EA24-DE4A-8475-2F3CAF72B0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70B60-C6A0-8545-AEF7-F82A49220189}"/>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186310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1B6A-DB37-494A-8D96-AEE684041F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87A2E1-F6A3-6342-AB55-A100996A1B7B}"/>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4" name="Footer Placeholder 3">
            <a:extLst>
              <a:ext uri="{FF2B5EF4-FFF2-40B4-BE49-F238E27FC236}">
                <a16:creationId xmlns:a16="http://schemas.microsoft.com/office/drawing/2014/main" id="{459FDDD1-CA58-4942-B072-1C90504B6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88E11-50FC-B241-B4D5-70D489B3896D}"/>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274540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2C64-015F-7343-8E26-72E5E8C84E00}"/>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3" name="Footer Placeholder 2">
            <a:extLst>
              <a:ext uri="{FF2B5EF4-FFF2-40B4-BE49-F238E27FC236}">
                <a16:creationId xmlns:a16="http://schemas.microsoft.com/office/drawing/2014/main" id="{ABB53B8B-D22A-3F42-912F-738322DB69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8719E-4E07-E644-8568-4F1A0D764665}"/>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200481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FECE-8927-6D4F-BBE9-5B4C3EBBDF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519C30-6175-9140-9516-938DCF5EE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86895A-3A85-CC44-A046-46D0FBE8F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B2B384-E359-8745-9404-E2126C836274}"/>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6" name="Footer Placeholder 5">
            <a:extLst>
              <a:ext uri="{FF2B5EF4-FFF2-40B4-BE49-F238E27FC236}">
                <a16:creationId xmlns:a16="http://schemas.microsoft.com/office/drawing/2014/main" id="{02C9B025-8A41-D348-A7E5-5BCB7C3E0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C05AB-63A6-A646-946D-688561A9835C}"/>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36193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CC7F-A09C-FE47-9F44-4922C71E03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72C0BBD-556E-C745-982D-1711A343A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732C3-2DE9-B44F-9042-D726ED33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060408-60E3-D240-9893-2451549262D8}"/>
              </a:ext>
            </a:extLst>
          </p:cNvPr>
          <p:cNvSpPr>
            <a:spLocks noGrp="1"/>
          </p:cNvSpPr>
          <p:nvPr>
            <p:ph type="dt" sz="half" idx="10"/>
          </p:nvPr>
        </p:nvSpPr>
        <p:spPr/>
        <p:txBody>
          <a:bodyPr/>
          <a:lstStyle/>
          <a:p>
            <a:fld id="{218E13B8-EF20-6C45-A33A-3AD0D6AE890C}" type="datetimeFigureOut">
              <a:rPr lang="en-US" smtClean="0"/>
              <a:t>10/29/19</a:t>
            </a:fld>
            <a:endParaRPr lang="en-US"/>
          </a:p>
        </p:txBody>
      </p:sp>
      <p:sp>
        <p:nvSpPr>
          <p:cNvPr id="6" name="Footer Placeholder 5">
            <a:extLst>
              <a:ext uri="{FF2B5EF4-FFF2-40B4-BE49-F238E27FC236}">
                <a16:creationId xmlns:a16="http://schemas.microsoft.com/office/drawing/2014/main" id="{EB9A351F-5823-1F45-B8DA-4289EB711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4A2E7-04C5-C345-BC9E-1228462FDFD1}"/>
              </a:ext>
            </a:extLst>
          </p:cNvPr>
          <p:cNvSpPr>
            <a:spLocks noGrp="1"/>
          </p:cNvSpPr>
          <p:nvPr>
            <p:ph type="sldNum" sz="quarter" idx="12"/>
          </p:nvPr>
        </p:nvSpPr>
        <p:spPr/>
        <p:txBody>
          <a:bodyPr/>
          <a:lstStyle/>
          <a:p>
            <a:fld id="{99D9DAA3-2128-7645-A8D0-FE271DD68196}" type="slidenum">
              <a:rPr lang="en-US" smtClean="0"/>
              <a:t>‹#›</a:t>
            </a:fld>
            <a:endParaRPr lang="en-US"/>
          </a:p>
        </p:txBody>
      </p:sp>
    </p:spTree>
    <p:extLst>
      <p:ext uri="{BB962C8B-B14F-4D97-AF65-F5344CB8AC3E}">
        <p14:creationId xmlns:p14="http://schemas.microsoft.com/office/powerpoint/2010/main" val="245127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F81E1-9B36-2F43-AB5B-95FB3B08B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5673DF-BFE8-9F48-88BD-6292D0FFC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6CDB9D-D8AB-354F-AAA2-3692000355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E13B8-EF20-6C45-A33A-3AD0D6AE890C}" type="datetimeFigureOut">
              <a:rPr lang="en-US" smtClean="0"/>
              <a:t>10/29/19</a:t>
            </a:fld>
            <a:endParaRPr lang="en-US"/>
          </a:p>
        </p:txBody>
      </p:sp>
      <p:sp>
        <p:nvSpPr>
          <p:cNvPr id="5" name="Footer Placeholder 4">
            <a:extLst>
              <a:ext uri="{FF2B5EF4-FFF2-40B4-BE49-F238E27FC236}">
                <a16:creationId xmlns:a16="http://schemas.microsoft.com/office/drawing/2014/main" id="{D21B0D1B-15F1-1349-A34C-012601AE6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BA2A04-CAE5-3B43-BF3E-364B05488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9DAA3-2128-7645-A8D0-FE271DD68196}" type="slidenum">
              <a:rPr lang="en-US" smtClean="0"/>
              <a:t>‹#›</a:t>
            </a:fld>
            <a:endParaRPr lang="en-US"/>
          </a:p>
        </p:txBody>
      </p:sp>
    </p:spTree>
    <p:extLst>
      <p:ext uri="{BB962C8B-B14F-4D97-AF65-F5344CB8AC3E}">
        <p14:creationId xmlns:p14="http://schemas.microsoft.com/office/powerpoint/2010/main" val="95376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5603-5DF6-C14B-9890-534B8EE8B2A8}"/>
              </a:ext>
            </a:extLst>
          </p:cNvPr>
          <p:cNvSpPr>
            <a:spLocks noGrp="1"/>
          </p:cNvSpPr>
          <p:nvPr>
            <p:ph type="ctrTitle"/>
          </p:nvPr>
        </p:nvSpPr>
        <p:spPr/>
        <p:txBody>
          <a:bodyPr/>
          <a:lstStyle/>
          <a:p>
            <a:r>
              <a:rPr lang="en-US" dirty="0"/>
              <a:t>Input, Output, and Storage </a:t>
            </a:r>
            <a:br>
              <a:rPr lang="en-US" dirty="0"/>
            </a:br>
            <a:endParaRPr lang="en-US" dirty="0"/>
          </a:p>
        </p:txBody>
      </p:sp>
      <p:sp>
        <p:nvSpPr>
          <p:cNvPr id="3" name="Subtitle 2">
            <a:extLst>
              <a:ext uri="{FF2B5EF4-FFF2-40B4-BE49-F238E27FC236}">
                <a16:creationId xmlns:a16="http://schemas.microsoft.com/office/drawing/2014/main" id="{A89EA9F4-E46D-C24E-9373-9A5322065567}"/>
              </a:ext>
            </a:extLst>
          </p:cNvPr>
          <p:cNvSpPr>
            <a:spLocks noGrp="1"/>
          </p:cNvSpPr>
          <p:nvPr>
            <p:ph type="subTitle" idx="1"/>
          </p:nvPr>
        </p:nvSpPr>
        <p:spPr/>
        <p:txBody>
          <a:bodyPr>
            <a:normAutofit lnSpcReduction="10000"/>
          </a:bodyPr>
          <a:lstStyle/>
          <a:p>
            <a:r>
              <a:rPr lang="en-US" b="1" dirty="0"/>
              <a:t>Lecture 3 </a:t>
            </a:r>
          </a:p>
          <a:p>
            <a:br>
              <a:rPr lang="en-US" dirty="0"/>
            </a:br>
            <a:r>
              <a:rPr lang="en-US" dirty="0" err="1"/>
              <a:t>Oeshwik</a:t>
            </a:r>
            <a:r>
              <a:rPr lang="en-US" dirty="0"/>
              <a:t> Ahmed</a:t>
            </a:r>
          </a:p>
          <a:p>
            <a:r>
              <a:rPr lang="en-US" dirty="0"/>
              <a:t>CIT 1101</a:t>
            </a:r>
          </a:p>
          <a:p>
            <a:endParaRPr lang="en-US" dirty="0"/>
          </a:p>
        </p:txBody>
      </p:sp>
    </p:spTree>
    <p:extLst>
      <p:ext uri="{BB962C8B-B14F-4D97-AF65-F5344CB8AC3E}">
        <p14:creationId xmlns:p14="http://schemas.microsoft.com/office/powerpoint/2010/main" val="242012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02image12004064">
            <a:extLst>
              <a:ext uri="{FF2B5EF4-FFF2-40B4-BE49-F238E27FC236}">
                <a16:creationId xmlns:a16="http://schemas.microsoft.com/office/drawing/2014/main" id="{261820FD-FD12-6B4F-AE9C-1DBE3D899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415" y="859028"/>
            <a:ext cx="5120591" cy="37080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02image11999136">
            <a:extLst>
              <a:ext uri="{FF2B5EF4-FFF2-40B4-BE49-F238E27FC236}">
                <a16:creationId xmlns:a16="http://schemas.microsoft.com/office/drawing/2014/main" id="{FE5B0D4B-8F22-774F-BCB1-91CD8D582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995" y="859029"/>
            <a:ext cx="5562023" cy="370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0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634562" y="3429000"/>
            <a:ext cx="10922876" cy="3019097"/>
          </a:xfrm>
        </p:spPr>
        <p:txBody>
          <a:bodyPr/>
          <a:lstStyle/>
          <a:p>
            <a:r>
              <a:rPr lang="en-US" dirty="0"/>
              <a:t>A </a:t>
            </a:r>
            <a:r>
              <a:rPr lang="en-US" b="1" dirty="0"/>
              <a:t>touch screen </a:t>
            </a:r>
            <a:r>
              <a:rPr lang="en-US" dirty="0"/>
              <a:t>can enable you to use your finger as a pointing device. Tap or drag your finger across a touch screen to perform mouse-equivalent operations. </a:t>
            </a:r>
          </a:p>
          <a:p>
            <a:endParaRPr lang="en-US" dirty="0"/>
          </a:p>
          <a:p>
            <a:r>
              <a:rPr lang="en-US" b="1" dirty="0"/>
              <a:t>joystick </a:t>
            </a:r>
            <a:r>
              <a:rPr lang="en-US" dirty="0"/>
              <a:t>A pointing device consisting of a vertically mounted stick that can be tilted in any direction.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099" name="Picture 3" descr="page103image29083888">
            <a:extLst>
              <a:ext uri="{FF2B5EF4-FFF2-40B4-BE49-F238E27FC236}">
                <a16:creationId xmlns:a16="http://schemas.microsoft.com/office/drawing/2014/main" id="{A73A0DAB-2F44-B041-AD46-14CE873BC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565" y="409903"/>
            <a:ext cx="3426372" cy="25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3878317"/>
            <a:ext cx="10922876" cy="2298646"/>
          </a:xfrm>
        </p:spPr>
        <p:txBody>
          <a:bodyPr/>
          <a:lstStyle/>
          <a:p>
            <a:r>
              <a:rPr lang="en-US" b="1" dirty="0"/>
              <a:t>drawing tablet </a:t>
            </a:r>
            <a:r>
              <a:rPr lang="en-US" dirty="0"/>
              <a:t>A flat rectangular touch-sensitive surface on which a user can draw with a stylus to create onscreen artwork. </a:t>
            </a:r>
          </a:p>
          <a:p>
            <a:r>
              <a:rPr lang="en-US" b="1" dirty="0"/>
              <a:t>stylus </a:t>
            </a:r>
            <a:r>
              <a:rPr lang="en-US" dirty="0"/>
              <a:t>A pen-shaped pointer used to drag across the surface of a touch-sensitive screen </a:t>
            </a:r>
          </a:p>
          <a:p>
            <a:endParaRPr lang="en-US" dirty="0"/>
          </a:p>
        </p:txBody>
      </p:sp>
      <p:pic>
        <p:nvPicPr>
          <p:cNvPr id="5121" name="Picture 1" descr="page103image29088464">
            <a:extLst>
              <a:ext uri="{FF2B5EF4-FFF2-40B4-BE49-F238E27FC236}">
                <a16:creationId xmlns:a16="http://schemas.microsoft.com/office/drawing/2014/main" id="{C0A684CB-6797-014E-B004-6A3326AA9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28" y="236482"/>
            <a:ext cx="6474372" cy="319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9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Sensory Input </a:t>
            </a:r>
            <a:endParaRPr lang="en-US" dirty="0"/>
          </a:p>
          <a:p>
            <a:r>
              <a:rPr lang="en-US" dirty="0"/>
              <a:t>Many portable devices, such as smartphones and tablets, have new types of input technology that detect </a:t>
            </a:r>
            <a:r>
              <a:rPr lang="en-US" dirty="0" err="1"/>
              <a:t>direc</a:t>
            </a:r>
            <a:r>
              <a:rPr lang="en-US" dirty="0"/>
              <a:t>- </a:t>
            </a:r>
            <a:r>
              <a:rPr lang="en-US" dirty="0" err="1"/>
              <a:t>tion</a:t>
            </a:r>
            <a:r>
              <a:rPr lang="en-US" dirty="0"/>
              <a:t>, motion, and/or location . For example, some devices have a </a:t>
            </a:r>
            <a:r>
              <a:rPr lang="en-US" b="1" dirty="0"/>
              <a:t>global positioning system (GPS) </a:t>
            </a:r>
            <a:r>
              <a:rPr lang="en-US" dirty="0"/>
              <a:t>to detect your location, an </a:t>
            </a:r>
            <a:r>
              <a:rPr lang="en-US" b="1" dirty="0"/>
              <a:t>accelerometer </a:t>
            </a:r>
            <a:r>
              <a:rPr lang="en-US" dirty="0"/>
              <a:t>to tell how fast you are moving, a </a:t>
            </a:r>
            <a:r>
              <a:rPr lang="en-US" b="1" dirty="0"/>
              <a:t>compass </a:t>
            </a:r>
            <a:r>
              <a:rPr lang="en-US" dirty="0"/>
              <a:t>to report what direction you are facing, and a </a:t>
            </a:r>
            <a:r>
              <a:rPr lang="en-US" b="1" dirty="0"/>
              <a:t>gyroscope </a:t>
            </a:r>
            <a:r>
              <a:rPr lang="en-US" dirty="0"/>
              <a:t>to report the orientation of the device . It is the gyroscope, for example, that tells a phone or tablet when you turn it on its side so it can change the orientation of the screen . </a:t>
            </a:r>
          </a:p>
          <a:p>
            <a:endParaRPr lang="en-US" dirty="0"/>
          </a:p>
        </p:txBody>
      </p:sp>
    </p:spTree>
    <p:extLst>
      <p:ext uri="{BB962C8B-B14F-4D97-AF65-F5344CB8AC3E}">
        <p14:creationId xmlns:p14="http://schemas.microsoft.com/office/powerpoint/2010/main" val="185091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3428999"/>
            <a:ext cx="10922876" cy="2747963"/>
          </a:xfrm>
        </p:spPr>
        <p:txBody>
          <a:bodyPr>
            <a:normAutofit fontScale="92500"/>
          </a:bodyPr>
          <a:lstStyle/>
          <a:p>
            <a:r>
              <a:rPr lang="en-US" b="1" dirty="0"/>
              <a:t>Scanning Devices </a:t>
            </a:r>
            <a:endParaRPr lang="en-US" dirty="0"/>
          </a:p>
          <a:p>
            <a:r>
              <a:rPr lang="en-US" dirty="0"/>
              <a:t>A scanner </a:t>
            </a:r>
            <a:r>
              <a:rPr lang="en-US" b="1" dirty="0"/>
              <a:t>digitizes </a:t>
            </a:r>
            <a:r>
              <a:rPr lang="en-US" dirty="0"/>
              <a:t>hard-copy photos and documents and stores them electronically. Scanners work by shining a bright light on the surface of the page and measuring the amount of light that bounces back from it using a photosensitive </a:t>
            </a:r>
            <a:r>
              <a:rPr lang="en-US" b="1" dirty="0"/>
              <a:t>charge-coupled device (CCD)</a:t>
            </a:r>
            <a:r>
              <a:rPr lang="en-US" dirty="0"/>
              <a:t>. Lighter areas bounce back more light than darker areas. For color scanning, multiple sensors are used, each one picking up a different color: red, green, and blue. </a:t>
            </a:r>
          </a:p>
          <a:p>
            <a:endParaRPr lang="en-US" dirty="0"/>
          </a:p>
        </p:txBody>
      </p:sp>
      <p:pic>
        <p:nvPicPr>
          <p:cNvPr id="6145" name="Picture 1" descr="page104image29021056">
            <a:extLst>
              <a:ext uri="{FF2B5EF4-FFF2-40B4-BE49-F238E27FC236}">
                <a16:creationId xmlns:a16="http://schemas.microsoft.com/office/drawing/2014/main" id="{F6CA8015-4387-434D-9FBE-EEF720EE1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634" y="0"/>
            <a:ext cx="5044966" cy="350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3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multi-function device (MFD) </a:t>
            </a:r>
            <a:r>
              <a:rPr lang="en-US" dirty="0"/>
              <a:t>A device that combines the functions of a printer, a copier, and a scanner into one unit, and also a fax in some models. </a:t>
            </a:r>
          </a:p>
          <a:p>
            <a:r>
              <a:rPr lang="en-US" b="1" dirty="0"/>
              <a:t>flatbed scanner </a:t>
            </a:r>
            <a:r>
              <a:rPr lang="en-US" dirty="0"/>
              <a:t>A scanner that has a large flat glass surface on which the page to be scanned</a:t>
            </a:r>
            <a:br>
              <a:rPr lang="en-US" dirty="0"/>
            </a:br>
            <a:r>
              <a:rPr lang="en-US" dirty="0"/>
              <a:t>is placed. </a:t>
            </a:r>
          </a:p>
          <a:p>
            <a:r>
              <a:rPr lang="en-US" b="1" dirty="0"/>
              <a:t>document feeder </a:t>
            </a:r>
            <a:r>
              <a:rPr lang="en-US" dirty="0"/>
              <a:t>A mechanical feature of some scanners that enables multiple pages to be scanned consecutively without user intervention. </a:t>
            </a:r>
          </a:p>
          <a:p>
            <a:endParaRPr lang="en-US" dirty="0"/>
          </a:p>
          <a:p>
            <a:r>
              <a:rPr lang="en-US" dirty="0"/>
              <a:t>When you scan text, you can use optical character recognition (OCR) software to convert the scanned image to text that you can work with in a text editing program. </a:t>
            </a:r>
          </a:p>
          <a:p>
            <a:endParaRPr lang="en-US" dirty="0"/>
          </a:p>
        </p:txBody>
      </p:sp>
    </p:spTree>
    <p:extLst>
      <p:ext uri="{BB962C8B-B14F-4D97-AF65-F5344CB8AC3E}">
        <p14:creationId xmlns:p14="http://schemas.microsoft.com/office/powerpoint/2010/main" val="43563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2"/>
            <a:ext cx="10922876" cy="6448097"/>
          </a:xfrm>
        </p:spPr>
        <p:txBody>
          <a:bodyPr>
            <a:normAutofit/>
          </a:bodyPr>
          <a:lstStyle/>
          <a:p>
            <a:r>
              <a:rPr lang="en-US" b="1" dirty="0"/>
              <a:t>bar code reader </a:t>
            </a:r>
            <a:r>
              <a:rPr lang="en-US" dirty="0"/>
              <a:t>A scanner that reads and interprets bar codes such as UPC symbols. A bar code reader examines the bars and inputs their</a:t>
            </a:r>
            <a:br>
              <a:rPr lang="en-US" dirty="0"/>
            </a:br>
            <a:r>
              <a:rPr lang="en-US" dirty="0"/>
              <a:t>numeric values into the computer</a:t>
            </a:r>
            <a:br>
              <a:rPr lang="en-US" dirty="0"/>
            </a:br>
            <a:endParaRPr lang="en-US" dirty="0"/>
          </a:p>
          <a:p>
            <a:r>
              <a:rPr lang="en-US" b="1" dirty="0"/>
              <a:t>Universal Product Code (UPC) </a:t>
            </a:r>
            <a:r>
              <a:rPr lang="en-US" dirty="0"/>
              <a:t>A bar code system used for identifying products for sale. </a:t>
            </a:r>
          </a:p>
          <a:p>
            <a:endParaRPr lang="en-US" dirty="0"/>
          </a:p>
          <a:p>
            <a:r>
              <a:rPr lang="en-US" b="1" dirty="0"/>
              <a:t>QR code </a:t>
            </a:r>
            <a:r>
              <a:rPr lang="en-US" dirty="0"/>
              <a:t>(which stands for</a:t>
            </a:r>
            <a:br>
              <a:rPr lang="en-US" dirty="0"/>
            </a:br>
            <a:r>
              <a:rPr lang="en-US" dirty="0"/>
              <a:t>Quick Response) is a new type of scanner-readable code that is replacing UPC codes in many places. It’s a two-dimensional barcode. Whereas a standard bar code is read in only one direction (analyzing the width and </a:t>
            </a:r>
            <a:r>
              <a:rPr lang="en-US" dirty="0" err="1"/>
              <a:t>spac</a:t>
            </a:r>
            <a:r>
              <a:rPr lang="en-US" dirty="0"/>
              <a:t>-ng of the bars), a QR code is a square panel with encoded data</a:t>
            </a:r>
            <a:br>
              <a:rPr lang="en-US" dirty="0"/>
            </a:br>
            <a:r>
              <a:rPr lang="en-US" dirty="0"/>
              <a:t>in both directions. QR codes can store more data than bar codes, making them more useful for pro- viding information about an item </a:t>
            </a:r>
          </a:p>
          <a:p>
            <a:endParaRPr lang="en-US" dirty="0"/>
          </a:p>
        </p:txBody>
      </p:sp>
    </p:spTree>
    <p:extLst>
      <p:ext uri="{BB962C8B-B14F-4D97-AF65-F5344CB8AC3E}">
        <p14:creationId xmlns:p14="http://schemas.microsoft.com/office/powerpoint/2010/main" val="131014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Another type of scanner used in many businesses is a </a:t>
            </a:r>
            <a:r>
              <a:rPr lang="en-US" b="1" dirty="0"/>
              <a:t>magnetic card reader </a:t>
            </a:r>
            <a:r>
              <a:rPr lang="en-US" dirty="0"/>
              <a:t>You use one of these every time you swipe a credit card to pay for a purchase.</a:t>
            </a:r>
          </a:p>
          <a:p>
            <a:r>
              <a:rPr lang="en-US" dirty="0"/>
              <a:t>Some credit cards have a </a:t>
            </a:r>
            <a:r>
              <a:rPr lang="en-US" b="1" dirty="0"/>
              <a:t>radio frequency </a:t>
            </a:r>
            <a:r>
              <a:rPr lang="en-US" b="1" dirty="0" err="1"/>
              <a:t>identifica</a:t>
            </a:r>
            <a:r>
              <a:rPr lang="en-US" b="1" dirty="0"/>
              <a:t>- </a:t>
            </a:r>
            <a:r>
              <a:rPr lang="en-US" b="1" dirty="0" err="1"/>
              <a:t>tion</a:t>
            </a:r>
            <a:r>
              <a:rPr lang="en-US" b="1" dirty="0"/>
              <a:t> (RFID) chip </a:t>
            </a:r>
            <a:r>
              <a:rPr lang="en-US" dirty="0"/>
              <a:t>in them that enables you to pass them in front of a radio frequency card reader to read the card’s data without it physically touching a reader. R </a:t>
            </a:r>
          </a:p>
          <a:p>
            <a:r>
              <a:rPr lang="en-US" dirty="0"/>
              <a:t>A fingerprint reader is a type of biometric scanner— that is, a scanner that scans something about a human body that is used to identify that person </a:t>
            </a:r>
          </a:p>
          <a:p>
            <a:endParaRPr lang="en-US" dirty="0"/>
          </a:p>
          <a:p>
            <a:endParaRPr lang="en-US" dirty="0"/>
          </a:p>
          <a:p>
            <a:endParaRPr lang="en-US" dirty="0"/>
          </a:p>
        </p:txBody>
      </p:sp>
    </p:spTree>
    <p:extLst>
      <p:ext uri="{BB962C8B-B14F-4D97-AF65-F5344CB8AC3E}">
        <p14:creationId xmlns:p14="http://schemas.microsoft.com/office/powerpoint/2010/main" val="39075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2396359"/>
          </a:xfrm>
        </p:spPr>
        <p:txBody>
          <a:bodyPr/>
          <a:lstStyle/>
          <a:p>
            <a:r>
              <a:rPr lang="en-US" b="1" dirty="0"/>
              <a:t>optical mark recognition </a:t>
            </a:r>
            <a:r>
              <a:rPr lang="en-US" dirty="0"/>
              <a:t>A scanner that detects the presence of a pencil or ink mark on certain areas of a standardized form. </a:t>
            </a:r>
          </a:p>
          <a:p>
            <a:r>
              <a:rPr lang="en-US" b="1" dirty="0"/>
              <a:t>magnetic-ink character recognition (MICR) </a:t>
            </a:r>
            <a:r>
              <a:rPr lang="en-US" dirty="0"/>
              <a:t>The scanning system used in the banking industry to read routing and account numbers on checks and deposit slips. </a:t>
            </a:r>
          </a:p>
          <a:p>
            <a:endParaRPr lang="en-US" dirty="0"/>
          </a:p>
          <a:p>
            <a:endParaRPr lang="en-US" dirty="0"/>
          </a:p>
          <a:p>
            <a:endParaRPr lang="en-US" dirty="0"/>
          </a:p>
        </p:txBody>
      </p:sp>
      <p:pic>
        <p:nvPicPr>
          <p:cNvPr id="7172" name="Picture 4" descr="Image result for omr">
            <a:extLst>
              <a:ext uri="{FF2B5EF4-FFF2-40B4-BE49-F238E27FC236}">
                <a16:creationId xmlns:a16="http://schemas.microsoft.com/office/drawing/2014/main" id="{EAC52FF9-58E5-F64F-BC99-5B730061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2362200"/>
            <a:ext cx="6883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6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Capture Devices </a:t>
            </a:r>
            <a:endParaRPr lang="en-US" dirty="0"/>
          </a:p>
          <a:p>
            <a:r>
              <a:rPr lang="en-US" dirty="0"/>
              <a:t>A capture device can capture either still images or motion video. Some devices do both, but most are designed primarily for one type or another. A </a:t>
            </a:r>
            <a:r>
              <a:rPr lang="en-US" b="1" dirty="0"/>
              <a:t>digital camera </a:t>
            </a:r>
            <a:r>
              <a:rPr lang="en-US" dirty="0"/>
              <a:t>is designed primarily for still photos, and looks much like a film camera; a </a:t>
            </a:r>
            <a:r>
              <a:rPr lang="en-US" b="1" dirty="0"/>
              <a:t>digital video camera </a:t>
            </a:r>
            <a:r>
              <a:rPr lang="en-US" dirty="0"/>
              <a:t>is designed primarily for motion video. </a:t>
            </a:r>
          </a:p>
          <a:p>
            <a:r>
              <a:rPr lang="en-US" dirty="0"/>
              <a:t>Both work using the same basic tech- </a:t>
            </a:r>
            <a:r>
              <a:rPr lang="en-US" dirty="0" err="1"/>
              <a:t>nology</a:t>
            </a:r>
            <a:r>
              <a:rPr lang="en-US" dirty="0"/>
              <a:t>; the digital video camera captures many </a:t>
            </a:r>
            <a:r>
              <a:rPr lang="en-US" b="1" dirty="0"/>
              <a:t>frames </a:t>
            </a:r>
            <a:r>
              <a:rPr lang="en-US" dirty="0"/>
              <a:t>(individual still images) per second and stores them in a single file. When you play back the still images in chronological order, the image appears to be moving. Digital video cameras can also capture sound to accompany the video clips, which can be played back synchronously with the images. </a:t>
            </a:r>
          </a:p>
          <a:p>
            <a:endParaRPr lang="en-US" dirty="0"/>
          </a:p>
        </p:txBody>
      </p:sp>
    </p:spTree>
    <p:extLst>
      <p:ext uri="{BB962C8B-B14F-4D97-AF65-F5344CB8AC3E}">
        <p14:creationId xmlns:p14="http://schemas.microsoft.com/office/powerpoint/2010/main" val="69084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normAutofit/>
          </a:bodyPr>
          <a:lstStyle/>
          <a:p>
            <a:pPr marL="0" indent="0" algn="ctr">
              <a:buNone/>
            </a:pPr>
            <a:r>
              <a:rPr lang="en-US" sz="4400" dirty="0"/>
              <a:t>INPUT DEVICES</a:t>
            </a:r>
          </a:p>
          <a:p>
            <a:pPr marL="0" indent="0">
              <a:buNone/>
            </a:pPr>
            <a:r>
              <a:rPr lang="en-US" dirty="0"/>
              <a:t>Whenever you type a letter in a word processor, or issue the command to open or close the word processing program, you use an </a:t>
            </a:r>
            <a:r>
              <a:rPr lang="en-US" b="1" dirty="0"/>
              <a:t>input device</a:t>
            </a:r>
            <a:r>
              <a:rPr lang="en-US" dirty="0"/>
              <a:t>. Input devices allow the user to communicate with the operating system and applications. In this section, you will learn about several types of input devices. </a:t>
            </a:r>
            <a:endParaRPr lang="en-US" sz="2000" dirty="0"/>
          </a:p>
          <a:p>
            <a:pPr marL="0" indent="0">
              <a:buNone/>
            </a:pPr>
            <a:endParaRPr lang="en-US" sz="2000" dirty="0"/>
          </a:p>
        </p:txBody>
      </p:sp>
    </p:spTree>
    <p:extLst>
      <p:ext uri="{BB962C8B-B14F-4D97-AF65-F5344CB8AC3E}">
        <p14:creationId xmlns:p14="http://schemas.microsoft.com/office/powerpoint/2010/main" val="235816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1734207"/>
          </a:xfrm>
        </p:spPr>
        <p:txBody>
          <a:bodyPr/>
          <a:lstStyle/>
          <a:p>
            <a:r>
              <a:rPr lang="en-US" b="1" dirty="0"/>
              <a:t>webcam </a:t>
            </a:r>
            <a:r>
              <a:rPr lang="en-US" dirty="0"/>
              <a:t>A digital video camera that must remain connected to a computer as it operates. Webcams are often used for online video chatting through services such as Skype </a:t>
            </a:r>
          </a:p>
          <a:p>
            <a:endParaRPr lang="en-US" dirty="0"/>
          </a:p>
          <a:p>
            <a:endParaRPr lang="en-US" dirty="0"/>
          </a:p>
        </p:txBody>
      </p:sp>
      <p:pic>
        <p:nvPicPr>
          <p:cNvPr id="8193" name="Picture 1" descr="page108image29244656">
            <a:extLst>
              <a:ext uri="{FF2B5EF4-FFF2-40B4-BE49-F238E27FC236}">
                <a16:creationId xmlns:a16="http://schemas.microsoft.com/office/drawing/2014/main" id="{B43F5446-C213-A147-B5DB-7B19B1047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626" y="2144110"/>
            <a:ext cx="3484979" cy="377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9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2"/>
            <a:ext cx="10922876" cy="6180083"/>
          </a:xfrm>
        </p:spPr>
        <p:txBody>
          <a:bodyPr/>
          <a:lstStyle/>
          <a:p>
            <a:r>
              <a:rPr lang="en-US" b="1" dirty="0"/>
              <a:t>Audio Input Devices </a:t>
            </a:r>
            <a:endParaRPr lang="en-US" dirty="0"/>
          </a:p>
          <a:p>
            <a:r>
              <a:rPr lang="en-US" dirty="0"/>
              <a:t>Most personal computers support audio input, either through a built-in </a:t>
            </a:r>
            <a:r>
              <a:rPr lang="en-US" b="1" dirty="0"/>
              <a:t>audio adapter </a:t>
            </a:r>
            <a:r>
              <a:rPr lang="en-US" dirty="0"/>
              <a:t>on the motherboard or through an add-on </a:t>
            </a:r>
            <a:r>
              <a:rPr lang="en-US" b="1" dirty="0"/>
              <a:t>sound card</a:t>
            </a:r>
            <a:r>
              <a:rPr lang="en-US" dirty="0"/>
              <a:t>.</a:t>
            </a:r>
            <a:br>
              <a:rPr lang="en-US" dirty="0"/>
            </a:br>
            <a:r>
              <a:rPr lang="en-US" dirty="0"/>
              <a:t>A computer’s audio ports may support speakers, headphones, microphones, and both analog and digital external audio device input. An example of an external audio input device is a home stereo system; an external digital audio device might be a digital piano keyboard. </a:t>
            </a:r>
          </a:p>
          <a:p>
            <a:endParaRPr lang="en-US" dirty="0"/>
          </a:p>
          <a:p>
            <a:r>
              <a:rPr lang="en-US" b="1" dirty="0"/>
              <a:t>voice recognition software </a:t>
            </a:r>
            <a:r>
              <a:rPr lang="en-US" dirty="0"/>
              <a:t>Software that recognizes spoken words that match words in its database to digitize spoken language. </a:t>
            </a:r>
          </a:p>
          <a:p>
            <a:endParaRPr lang="en-US" dirty="0"/>
          </a:p>
          <a:p>
            <a:r>
              <a:rPr lang="en-US" b="1" dirty="0"/>
              <a:t>speech recognition software </a:t>
            </a:r>
            <a:r>
              <a:rPr lang="en-US" dirty="0"/>
              <a:t>Software that can learn an individual’s pronunciation and vocal inflection and translate it into digitized text. </a:t>
            </a:r>
          </a:p>
          <a:p>
            <a:endParaRPr lang="en-US" dirty="0"/>
          </a:p>
        </p:txBody>
      </p:sp>
    </p:spTree>
    <p:extLst>
      <p:ext uri="{BB962C8B-B14F-4D97-AF65-F5344CB8AC3E}">
        <p14:creationId xmlns:p14="http://schemas.microsoft.com/office/powerpoint/2010/main" val="282571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normAutofit/>
          </a:bodyPr>
          <a:lstStyle/>
          <a:p>
            <a:pPr marL="0" indent="0" algn="ctr">
              <a:buNone/>
            </a:pPr>
            <a:r>
              <a:rPr lang="en-US" sz="5400" dirty="0"/>
              <a:t>OUTPUT DEVICE</a:t>
            </a:r>
          </a:p>
          <a:p>
            <a:pPr marL="0" indent="0">
              <a:buNone/>
            </a:pPr>
            <a:r>
              <a:rPr lang="en-US" dirty="0"/>
              <a:t>A </a:t>
            </a:r>
            <a:r>
              <a:rPr lang="en-US" b="1" dirty="0"/>
              <a:t>display screen </a:t>
            </a:r>
            <a:r>
              <a:rPr lang="en-US" dirty="0"/>
              <a:t>is a video screen that the computer uses to provide information to a human user. A display screen can be built into a device, as it is with smartphones, tablets, and notebook PCs, or it can be a </a:t>
            </a:r>
            <a:r>
              <a:rPr lang="en-US" dirty="0" err="1"/>
              <a:t>sepa</a:t>
            </a:r>
            <a:r>
              <a:rPr lang="en-US" dirty="0"/>
              <a:t>- rate unit (a monitor), as it is with the majority of desktop PCs. </a:t>
            </a:r>
            <a:endParaRPr lang="en-US" sz="5400" dirty="0"/>
          </a:p>
          <a:p>
            <a:pPr marL="0" indent="0">
              <a:buNone/>
            </a:pPr>
            <a:r>
              <a:rPr lang="en-US" b="1" dirty="0"/>
              <a:t>pixel </a:t>
            </a:r>
            <a:r>
              <a:rPr lang="en-US" dirty="0"/>
              <a:t>An individual colored dot in a raster graphic or on a display screen. </a:t>
            </a:r>
            <a:endParaRPr lang="en-US" sz="5400" dirty="0"/>
          </a:p>
          <a:p>
            <a:pPr marL="0" indent="0">
              <a:buNone/>
            </a:pPr>
            <a:r>
              <a:rPr lang="en-US" dirty="0"/>
              <a:t>Display screens create their images by filling in tiny dots called </a:t>
            </a:r>
            <a:r>
              <a:rPr lang="en-US" b="1" dirty="0"/>
              <a:t>pixels </a:t>
            </a:r>
            <a:r>
              <a:rPr lang="en-US" dirty="0"/>
              <a:t>with different colors. The pixels are so small and so close together that the human eye sees them as continuous color gradients rather than </a:t>
            </a:r>
            <a:r>
              <a:rPr lang="en-US" dirty="0" err="1"/>
              <a:t>indi</a:t>
            </a:r>
            <a:r>
              <a:rPr lang="en-US" dirty="0"/>
              <a:t>- </a:t>
            </a:r>
            <a:r>
              <a:rPr lang="en-US" dirty="0" err="1"/>
              <a:t>vidual</a:t>
            </a:r>
            <a:r>
              <a:rPr lang="en-US" dirty="0"/>
              <a:t> blocks. Monitors differ in the technology they use to illuminate those pixels. </a:t>
            </a:r>
            <a:endParaRPr lang="en-US" sz="5400" dirty="0"/>
          </a:p>
          <a:p>
            <a:pPr marL="0" indent="0">
              <a:buNone/>
            </a:pPr>
            <a:endParaRPr lang="en-US" sz="5400" dirty="0"/>
          </a:p>
          <a:p>
            <a:pPr marL="0" indent="0">
              <a:buNone/>
            </a:pPr>
            <a:endParaRPr lang="en-US" sz="2000" dirty="0"/>
          </a:p>
        </p:txBody>
      </p:sp>
    </p:spTree>
    <p:extLst>
      <p:ext uri="{BB962C8B-B14F-4D97-AF65-F5344CB8AC3E}">
        <p14:creationId xmlns:p14="http://schemas.microsoft.com/office/powerpoint/2010/main" val="357280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2"/>
            <a:ext cx="10922876" cy="6448097"/>
          </a:xfrm>
        </p:spPr>
        <p:txBody>
          <a:bodyPr>
            <a:normAutofit/>
          </a:bodyPr>
          <a:lstStyle/>
          <a:p>
            <a:r>
              <a:rPr lang="en-US" b="1" dirty="0"/>
              <a:t>liquid crystal display (LCD) </a:t>
            </a:r>
            <a:r>
              <a:rPr lang="en-US" dirty="0"/>
              <a:t>A flat-screen display technology that passes electricity through liquid crystals to create a display image. </a:t>
            </a:r>
          </a:p>
          <a:p>
            <a:r>
              <a:rPr lang="en-US" b="1" dirty="0"/>
              <a:t>organic light-emitting diode (OLED) </a:t>
            </a:r>
            <a:r>
              <a:rPr lang="en-US" dirty="0"/>
              <a:t>A flat- screen technology that uses organic matter that lights up in response to electrical current to create a display image. </a:t>
            </a:r>
          </a:p>
          <a:p>
            <a:r>
              <a:rPr lang="en-US" b="1" dirty="0"/>
              <a:t>active matrix </a:t>
            </a:r>
            <a:r>
              <a:rPr lang="en-US" dirty="0"/>
              <a:t>An LCD type in which each pixel is actively maintained by a separate transistor. </a:t>
            </a:r>
          </a:p>
          <a:p>
            <a:r>
              <a:rPr lang="en-US" b="1" dirty="0"/>
              <a:t>thin-film transistor </a:t>
            </a:r>
            <a:r>
              <a:rPr lang="en-US" dirty="0"/>
              <a:t>An improved type of active matrix common in modern monitors and display screens. </a:t>
            </a:r>
          </a:p>
          <a:p>
            <a:r>
              <a:rPr lang="en-US" b="1" dirty="0"/>
              <a:t>passive matrix </a:t>
            </a:r>
            <a:r>
              <a:rPr lang="en-US" dirty="0"/>
              <a:t>An LCD type in which each pixel maintains its state on its own until it decays or is refreshed. </a:t>
            </a:r>
          </a:p>
          <a:p>
            <a:endParaRPr lang="en-US" dirty="0"/>
          </a:p>
        </p:txBody>
      </p:sp>
    </p:spTree>
    <p:extLst>
      <p:ext uri="{BB962C8B-B14F-4D97-AF65-F5344CB8AC3E}">
        <p14:creationId xmlns:p14="http://schemas.microsoft.com/office/powerpoint/2010/main" val="400961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high-definition TV (HDTV) </a:t>
            </a:r>
            <a:r>
              <a:rPr lang="en-US" dirty="0"/>
              <a:t>A television that displays at least 1920 × 1080 resolution (also known as 1080p). </a:t>
            </a:r>
          </a:p>
          <a:p>
            <a:r>
              <a:rPr lang="en-US" b="1" dirty="0"/>
              <a:t>high-definition multimedia interface (HDMI) </a:t>
            </a:r>
            <a:r>
              <a:rPr lang="en-US" dirty="0"/>
              <a:t>A type of connector used to connect an HDTV to another device, such as a computer or a home theater system. </a:t>
            </a:r>
          </a:p>
          <a:p>
            <a:r>
              <a:rPr lang="en-US" b="1" dirty="0"/>
              <a:t>cathode ray tube (CRT) </a:t>
            </a:r>
            <a:r>
              <a:rPr lang="en-US" dirty="0"/>
              <a:t>An older type of monitor technology that uses a vacuum tube and electron guns to create a display image. </a:t>
            </a:r>
          </a:p>
          <a:p>
            <a:r>
              <a:rPr lang="en-US" b="1" dirty="0"/>
              <a:t>triad </a:t>
            </a:r>
            <a:r>
              <a:rPr lang="en-US" dirty="0"/>
              <a:t>A cluster of three phosphors: one red, one green, and one blue. Depending on what color a particular pixel should be, different phosphors illuminate within that triad. </a:t>
            </a:r>
          </a:p>
          <a:p>
            <a:endParaRPr lang="en-US" dirty="0"/>
          </a:p>
          <a:p>
            <a:endParaRPr lang="en-US" dirty="0"/>
          </a:p>
        </p:txBody>
      </p:sp>
    </p:spTree>
    <p:extLst>
      <p:ext uri="{BB962C8B-B14F-4D97-AF65-F5344CB8AC3E}">
        <p14:creationId xmlns:p14="http://schemas.microsoft.com/office/powerpoint/2010/main" val="31714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e-paper </a:t>
            </a:r>
            <a:r>
              <a:rPr lang="en-US" dirty="0"/>
              <a:t>A monitor technology used in book read- </a:t>
            </a:r>
            <a:r>
              <a:rPr lang="en-US" dirty="0" err="1"/>
              <a:t>ers</a:t>
            </a:r>
            <a:r>
              <a:rPr lang="en-US" dirty="0"/>
              <a:t> in which the screen retains its image but is unpowered except when the display changes. </a:t>
            </a:r>
          </a:p>
          <a:p>
            <a:r>
              <a:rPr lang="en-US" b="1" dirty="0"/>
              <a:t>digital whiteboard </a:t>
            </a:r>
            <a:r>
              <a:rPr lang="en-US" dirty="0"/>
              <a:t>A whiteboard that is con- </a:t>
            </a:r>
            <a:r>
              <a:rPr lang="en-US" dirty="0" err="1"/>
              <a:t>nected</a:t>
            </a:r>
            <a:r>
              <a:rPr lang="en-US" dirty="0"/>
              <a:t> to a computer, so that whatever is written on the board is saved on the computer. </a:t>
            </a:r>
          </a:p>
          <a:p>
            <a:r>
              <a:rPr lang="en-US" b="1" dirty="0"/>
              <a:t>digital projector </a:t>
            </a:r>
            <a:r>
              <a:rPr lang="en-US" dirty="0"/>
              <a:t>A projector that accepts input from a computer. </a:t>
            </a:r>
          </a:p>
          <a:p>
            <a:endParaRPr lang="en-US" dirty="0"/>
          </a:p>
        </p:txBody>
      </p:sp>
    </p:spTree>
    <p:extLst>
      <p:ext uri="{BB962C8B-B14F-4D97-AF65-F5344CB8AC3E}">
        <p14:creationId xmlns:p14="http://schemas.microsoft.com/office/powerpoint/2010/main" val="23774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2207173"/>
          </a:xfrm>
        </p:spPr>
        <p:txBody>
          <a:bodyPr/>
          <a:lstStyle/>
          <a:p>
            <a:r>
              <a:rPr lang="en-US" dirty="0"/>
              <a:t>A display screen has a maximum </a:t>
            </a:r>
            <a:r>
              <a:rPr lang="en-US" b="1" dirty="0"/>
              <a:t>resolution</a:t>
            </a:r>
            <a:r>
              <a:rPr lang="en-US" dirty="0"/>
              <a:t>, which is the highest display mode it can support. Display modes are expressed as </a:t>
            </a:r>
            <a:r>
              <a:rPr lang="en-US" i="1" dirty="0"/>
              <a:t>horizontal number of pixels </a:t>
            </a:r>
            <a:r>
              <a:rPr lang="en-US" dirty="0"/>
              <a:t>× </a:t>
            </a:r>
            <a:r>
              <a:rPr lang="en-US" i="1" dirty="0"/>
              <a:t>vertical number of pixels, </a:t>
            </a:r>
            <a:r>
              <a:rPr lang="en-US" dirty="0"/>
              <a:t>such as 1600 × 900. On an LCD monitor, </a:t>
            </a:r>
            <a:r>
              <a:rPr lang="en-US" b="1" dirty="0"/>
              <a:t>maximum resolution </a:t>
            </a:r>
            <a:r>
              <a:rPr lang="en-US" dirty="0"/>
              <a:t>is sometimes called native resolution. </a:t>
            </a:r>
          </a:p>
          <a:p>
            <a:endParaRPr lang="en-US" dirty="0"/>
          </a:p>
        </p:txBody>
      </p:sp>
      <p:pic>
        <p:nvPicPr>
          <p:cNvPr id="2" name="Picture 1">
            <a:extLst>
              <a:ext uri="{FF2B5EF4-FFF2-40B4-BE49-F238E27FC236}">
                <a16:creationId xmlns:a16="http://schemas.microsoft.com/office/drawing/2014/main" id="{765D3B3C-3BAA-2644-95C3-5387E3D5EE78}"/>
              </a:ext>
            </a:extLst>
          </p:cNvPr>
          <p:cNvPicPr>
            <a:picLocks noChangeAspect="1"/>
          </p:cNvPicPr>
          <p:nvPr/>
        </p:nvPicPr>
        <p:blipFill>
          <a:blip r:embed="rId2"/>
          <a:stretch>
            <a:fillRect/>
          </a:stretch>
        </p:blipFill>
        <p:spPr>
          <a:xfrm>
            <a:off x="1049720" y="2144110"/>
            <a:ext cx="10499835" cy="4303987"/>
          </a:xfrm>
          <a:prstGeom prst="rect">
            <a:avLst/>
          </a:prstGeom>
        </p:spPr>
      </p:pic>
    </p:spTree>
    <p:extLst>
      <p:ext uri="{BB962C8B-B14F-4D97-AF65-F5344CB8AC3E}">
        <p14:creationId xmlns:p14="http://schemas.microsoft.com/office/powerpoint/2010/main" val="275309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When selecting a display mode in the operating system, you should choose one that matches the aspect ratio of the display screen. The </a:t>
            </a:r>
            <a:r>
              <a:rPr lang="en-US" b="1" dirty="0"/>
              <a:t>aspect ratio </a:t>
            </a:r>
            <a:r>
              <a:rPr lang="en-US" dirty="0"/>
              <a:t>is the ratio of width to height—in other words, the relative dimensions of the screen. Some monitors have a traditional 4:3 aspect ratio, but many LCD screens use a wide-screen 16:9 aspect ratio instead. </a:t>
            </a:r>
          </a:p>
          <a:p>
            <a:endParaRPr lang="en-US" dirty="0"/>
          </a:p>
          <a:p>
            <a:r>
              <a:rPr lang="en-US" dirty="0"/>
              <a:t>All display screens have a maximum </a:t>
            </a:r>
            <a:r>
              <a:rPr lang="en-US" b="1" dirty="0"/>
              <a:t>refresh rate</a:t>
            </a:r>
            <a:r>
              <a:rPr lang="en-US" dirty="0"/>
              <a:t>, the number of times each pixel is refreshed per second. The operating system’s display mode determines the actual refresh rate that is used. On a CRT, using a high refresh rate (greater than 80 Hz) makes the monitor flicker less, result- </a:t>
            </a:r>
            <a:r>
              <a:rPr lang="en-US" dirty="0" err="1"/>
              <a:t>ing</a:t>
            </a:r>
            <a:r>
              <a:rPr lang="en-US" dirty="0"/>
              <a:t> in less eyestrain for the user. On an LCD monitor, the refresh rate is somewhere around 60 Hz but is not as important because an LCD monitor is not prone to flickering. </a:t>
            </a:r>
          </a:p>
          <a:p>
            <a:endParaRPr lang="en-US" dirty="0"/>
          </a:p>
        </p:txBody>
      </p:sp>
    </p:spTree>
    <p:extLst>
      <p:ext uri="{BB962C8B-B14F-4D97-AF65-F5344CB8AC3E}">
        <p14:creationId xmlns:p14="http://schemas.microsoft.com/office/powerpoint/2010/main" val="348402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A display mode specifies a </a:t>
            </a:r>
            <a:r>
              <a:rPr lang="en-US" b="1" dirty="0"/>
              <a:t>color depth</a:t>
            </a:r>
            <a:r>
              <a:rPr lang="en-US" dirty="0"/>
              <a:t>, which is the number of binary digits needed to uniquely describe the color of each pixel. For example, an 8-digit binary number has 256 possible combinations of 0 and 1, so 8-bit color would allow for 256 different colors. Windows 7 defaults </a:t>
            </a:r>
          </a:p>
          <a:p>
            <a:r>
              <a:rPr lang="en-US" dirty="0"/>
              <a:t>to 32-bit color that would allow for over four billion colors (also called True Color); an alternative is 16-bit color (also called High Color). </a:t>
            </a:r>
          </a:p>
          <a:p>
            <a:r>
              <a:rPr lang="en-US" b="1" dirty="0"/>
              <a:t>display adapter </a:t>
            </a:r>
            <a:r>
              <a:rPr lang="en-US" dirty="0"/>
              <a:t>The computer component that communicates instructions from the operating system to the display. </a:t>
            </a:r>
          </a:p>
          <a:p>
            <a:endParaRPr lang="en-US" dirty="0"/>
          </a:p>
        </p:txBody>
      </p:sp>
    </p:spTree>
    <p:extLst>
      <p:ext uri="{BB962C8B-B14F-4D97-AF65-F5344CB8AC3E}">
        <p14:creationId xmlns:p14="http://schemas.microsoft.com/office/powerpoint/2010/main" val="310052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Printers </a:t>
            </a:r>
            <a:endParaRPr lang="en-US" dirty="0"/>
          </a:p>
          <a:p>
            <a:r>
              <a:rPr lang="en-US" dirty="0"/>
              <a:t>Printers generate </a:t>
            </a:r>
            <a:r>
              <a:rPr lang="en-US" b="1" dirty="0"/>
              <a:t>hard copy</a:t>
            </a:r>
            <a:r>
              <a:rPr lang="en-US" dirty="0"/>
              <a:t>—that is, physical printed pages you can hold in your hands. Over the years there have been many different printer technologies, each with its own characteristics and benefits. In this sec- </a:t>
            </a:r>
            <a:r>
              <a:rPr lang="en-US" dirty="0" err="1"/>
              <a:t>tion</a:t>
            </a:r>
            <a:r>
              <a:rPr lang="en-US" dirty="0"/>
              <a:t>, you’ll learn about several printer types and find out what </a:t>
            </a:r>
            <a:r>
              <a:rPr lang="en-US" dirty="0" err="1"/>
              <a:t>differenti</a:t>
            </a:r>
            <a:r>
              <a:rPr lang="en-US" dirty="0"/>
              <a:t>- </a:t>
            </a:r>
            <a:r>
              <a:rPr lang="en-US" dirty="0" err="1"/>
              <a:t>ates</a:t>
            </a:r>
            <a:r>
              <a:rPr lang="en-US" dirty="0"/>
              <a:t> one printer from another. </a:t>
            </a:r>
          </a:p>
          <a:p>
            <a:endParaRPr lang="en-US" dirty="0"/>
          </a:p>
        </p:txBody>
      </p:sp>
    </p:spTree>
    <p:extLst>
      <p:ext uri="{BB962C8B-B14F-4D97-AF65-F5344CB8AC3E}">
        <p14:creationId xmlns:p14="http://schemas.microsoft.com/office/powerpoint/2010/main" val="92870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Keyboards </a:t>
            </a:r>
            <a:endParaRPr lang="en-US" dirty="0"/>
          </a:p>
          <a:p>
            <a:endParaRPr lang="en-US" dirty="0"/>
          </a:p>
          <a:p>
            <a:r>
              <a:rPr lang="en-US" dirty="0"/>
              <a:t>A keyboard enables you to enter typed data—letters, numbers, and </a:t>
            </a:r>
            <a:r>
              <a:rPr lang="en-US" dirty="0" err="1"/>
              <a:t>sym</a:t>
            </a:r>
            <a:r>
              <a:rPr lang="en-US" dirty="0"/>
              <a:t>- </a:t>
            </a:r>
            <a:r>
              <a:rPr lang="en-US" dirty="0" err="1"/>
              <a:t>bols</a:t>
            </a:r>
            <a:r>
              <a:rPr lang="en-US" dirty="0"/>
              <a:t>. A keyboard can be a separate device that plugs into the system unit (as with a desktop PC) or a built-in keyboard (as with a notebook PC). </a:t>
            </a:r>
          </a:p>
          <a:p>
            <a:r>
              <a:rPr lang="en-US" dirty="0"/>
              <a:t>There are many sizes and types of keyboards, but most English-language keyboards use the same key arrangement, called </a:t>
            </a:r>
            <a:r>
              <a:rPr lang="en-US" b="1" dirty="0"/>
              <a:t>QWERTY</a:t>
            </a:r>
            <a:r>
              <a:rPr lang="en-US" dirty="0"/>
              <a:t>. The name comes from the first six letter keys on the top row, from left to right. This type of keyboard has a number of specialty keys as well as the num- </a:t>
            </a:r>
            <a:r>
              <a:rPr lang="en-US" dirty="0" err="1"/>
              <a:t>bers</a:t>
            </a:r>
            <a:r>
              <a:rPr lang="en-US" dirty="0"/>
              <a:t>, letters, and symbols. </a:t>
            </a:r>
          </a:p>
          <a:p>
            <a:endParaRPr lang="en-US" dirty="0"/>
          </a:p>
        </p:txBody>
      </p:sp>
    </p:spTree>
    <p:extLst>
      <p:ext uri="{BB962C8B-B14F-4D97-AF65-F5344CB8AC3E}">
        <p14:creationId xmlns:p14="http://schemas.microsoft.com/office/powerpoint/2010/main" val="3194111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i="1" dirty="0"/>
              <a:t>Printer Features </a:t>
            </a:r>
            <a:endParaRPr lang="en-US" dirty="0"/>
          </a:p>
          <a:p>
            <a:r>
              <a:rPr lang="en-US" dirty="0"/>
              <a:t>When selecting a printer, there are a number of factors to consider: </a:t>
            </a:r>
          </a:p>
          <a:p>
            <a:r>
              <a:rPr lang="en-US" dirty="0"/>
              <a:t>◾  Initial cost: How much does the printer cost? </a:t>
            </a:r>
            <a:endParaRPr lang="en-US" dirty="0">
              <a:effectLst/>
            </a:endParaRPr>
          </a:p>
          <a:p>
            <a:r>
              <a:rPr lang="en-US" dirty="0"/>
              <a:t>◾  Per-page cost: How much does it cost to print a page, taking into account the price of the </a:t>
            </a:r>
            <a:r>
              <a:rPr lang="en-US" b="1" dirty="0"/>
              <a:t>consumables</a:t>
            </a:r>
            <a:r>
              <a:rPr lang="en-US" dirty="0"/>
              <a:t>? How much does the ink, toner, or ribbon cost, and how many pages will it print before you have to replace it? Are there other parts in the printer that wear out and have to be replaced after a certain number of pages? </a:t>
            </a:r>
            <a:endParaRPr lang="en-US" dirty="0">
              <a:effectLst/>
            </a:endParaRPr>
          </a:p>
          <a:p>
            <a:r>
              <a:rPr lang="en-US" dirty="0"/>
              <a:t>◾  Resolution: How many individual </a:t>
            </a:r>
            <a:r>
              <a:rPr lang="en-US" b="1" dirty="0"/>
              <a:t>dots per inch (dpi) </a:t>
            </a:r>
            <a:r>
              <a:rPr lang="en-US" dirty="0"/>
              <a:t>does the printed image consist of? A higher resolution results in a sharper image. A low-resolution printer might output at 300 dpi, while a high-resolution printer might output at 1200 dpi.</a:t>
            </a:r>
            <a:endParaRPr lang="en-US" dirty="0">
              <a:effectLst/>
            </a:endParaRPr>
          </a:p>
          <a:p>
            <a:endParaRPr lang="en-US" dirty="0"/>
          </a:p>
        </p:txBody>
      </p:sp>
    </p:spTree>
    <p:extLst>
      <p:ext uri="{BB962C8B-B14F-4D97-AF65-F5344CB8AC3E}">
        <p14:creationId xmlns:p14="http://schemas.microsoft.com/office/powerpoint/2010/main" val="306322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 Speed: How many pages per minute can the printer output? A </a:t>
            </a:r>
            <a:r>
              <a:rPr lang="en-US" dirty="0" err="1"/>
              <a:t>typi</a:t>
            </a:r>
            <a:r>
              <a:rPr lang="en-US" dirty="0"/>
              <a:t>- </a:t>
            </a:r>
            <a:r>
              <a:rPr lang="en-US" dirty="0" err="1"/>
              <a:t>cal</a:t>
            </a:r>
            <a:r>
              <a:rPr lang="en-US" dirty="0"/>
              <a:t> printer might output at somewhere between 10 and 20 pages per minute for black-and-white, and slightly less than that for color. </a:t>
            </a:r>
          </a:p>
          <a:p>
            <a:r>
              <a:rPr lang="en-US" dirty="0"/>
              <a:t>◾  Color: Does the printer print in color, or just in black-and-white? If it prints in color, can it print photos well? Some printers are designed specifically for photos, and have special inks for them and/or use special glossy paper for photos. </a:t>
            </a:r>
            <a:endParaRPr lang="en-US" dirty="0">
              <a:effectLst/>
            </a:endParaRPr>
          </a:p>
          <a:p>
            <a:r>
              <a:rPr lang="en-US" dirty="0"/>
              <a:t>◾  Paper handling: Does it have multiple paper trays, so you can have two sizes of paper loaded at once? How much paper can it hold at once? How well does it print on heavy cardstock or </a:t>
            </a:r>
            <a:r>
              <a:rPr lang="en-US" dirty="0" err="1"/>
              <a:t>enve</a:t>
            </a:r>
            <a:r>
              <a:rPr lang="en-US" dirty="0"/>
              <a:t>- lopes without bending or creasing them? Does the printer have any special paper-handling features, such as the capability to print on both sides of the paper (</a:t>
            </a:r>
            <a:r>
              <a:rPr lang="en-US" b="1" dirty="0"/>
              <a:t>duplexing</a:t>
            </a:r>
            <a:r>
              <a:rPr lang="en-US" dirty="0"/>
              <a:t>) without the user </a:t>
            </a:r>
            <a:r>
              <a:rPr lang="en-US" dirty="0" err="1"/>
              <a:t>manu</a:t>
            </a:r>
            <a:r>
              <a:rPr lang="en-US" dirty="0"/>
              <a:t>- ally flipping the paper over? What is the largest size paper it can accept? </a:t>
            </a:r>
            <a:endParaRPr lang="en-US" dirty="0">
              <a:effectLst/>
            </a:endParaRPr>
          </a:p>
          <a:p>
            <a:endParaRPr lang="en-US" dirty="0"/>
          </a:p>
        </p:txBody>
      </p:sp>
    </p:spTree>
    <p:extLst>
      <p:ext uri="{BB962C8B-B14F-4D97-AF65-F5344CB8AC3E}">
        <p14:creationId xmlns:p14="http://schemas.microsoft.com/office/powerpoint/2010/main" val="334742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  Interface: Most printers use the USB interface to connect directly to a computer. Can the printer also connect to a network? Does it require a cable to connect it to the network, or can it connect wirelessly? </a:t>
            </a:r>
            <a:endParaRPr lang="en-US" dirty="0">
              <a:effectLst/>
            </a:endParaRPr>
          </a:p>
          <a:p>
            <a:r>
              <a:rPr lang="en-US" dirty="0"/>
              <a:t>◾  Multi-function: Is it just a printer, or can it perform other tasks too, like scanning, copying, and/or faxing? A multi-function device (MFD) can save you money and space if you would otherwise have to buy separate machines for those functions. </a:t>
            </a:r>
            <a:endParaRPr lang="en-US" dirty="0">
              <a:effectLst/>
            </a:endParaRPr>
          </a:p>
          <a:p>
            <a:endParaRPr lang="en-US" dirty="0"/>
          </a:p>
        </p:txBody>
      </p:sp>
    </p:spTree>
    <p:extLst>
      <p:ext uri="{BB962C8B-B14F-4D97-AF65-F5344CB8AC3E}">
        <p14:creationId xmlns:p14="http://schemas.microsoft.com/office/powerpoint/2010/main" val="387861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i="1" dirty="0"/>
              <a:t>Impact versus Non-Impact Printers </a:t>
            </a:r>
            <a:endParaRPr lang="en-US" dirty="0">
              <a:effectLst/>
            </a:endParaRPr>
          </a:p>
          <a:p>
            <a:endParaRPr lang="en-US" dirty="0"/>
          </a:p>
          <a:p>
            <a:r>
              <a:rPr lang="en-US" b="1" dirty="0"/>
              <a:t>impact printer </a:t>
            </a:r>
            <a:r>
              <a:rPr lang="en-US" dirty="0"/>
              <a:t>A printer that makes the image on the page by striking it through an inked ribbon. </a:t>
            </a:r>
          </a:p>
          <a:p>
            <a:r>
              <a:rPr lang="en-US" b="1" dirty="0"/>
              <a:t>non-impact printer </a:t>
            </a:r>
            <a:r>
              <a:rPr lang="en-US" dirty="0"/>
              <a:t>A printer that makes the image on the page using a method that does not physically strike the paper. </a:t>
            </a:r>
          </a:p>
          <a:p>
            <a:r>
              <a:rPr lang="en-US" b="1" dirty="0"/>
              <a:t>dot matrix </a:t>
            </a:r>
            <a:r>
              <a:rPr lang="en-US" dirty="0"/>
              <a:t>A in impact printer that uses movable pins to form letters and then strikes the page through an inked ribbon with the pins. </a:t>
            </a:r>
          </a:p>
          <a:p>
            <a:r>
              <a:rPr lang="en-US" b="1" dirty="0"/>
              <a:t>cost per page </a:t>
            </a:r>
            <a:r>
              <a:rPr lang="en-US" dirty="0"/>
              <a:t>The total cost of the </a:t>
            </a:r>
            <a:r>
              <a:rPr lang="en-US" dirty="0" err="1"/>
              <a:t>consum</a:t>
            </a:r>
            <a:r>
              <a:rPr lang="en-US" dirty="0"/>
              <a:t>- able supplies required to print a page, calculated by dividing the cost of the paper and ink/toner/ ribbon by the number of pages it produces before being depleted. </a:t>
            </a:r>
          </a:p>
          <a:p>
            <a:endParaRPr lang="en-US" dirty="0"/>
          </a:p>
        </p:txBody>
      </p:sp>
    </p:spTree>
    <p:extLst>
      <p:ext uri="{BB962C8B-B14F-4D97-AF65-F5344CB8AC3E}">
        <p14:creationId xmlns:p14="http://schemas.microsoft.com/office/powerpoint/2010/main" val="19342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i="1" dirty="0"/>
              <a:t>Inkjet Printers </a:t>
            </a:r>
            <a:endParaRPr lang="en-US" dirty="0"/>
          </a:p>
          <a:p>
            <a:r>
              <a:rPr lang="en-US" dirty="0"/>
              <a:t>An </a:t>
            </a:r>
            <a:r>
              <a:rPr lang="en-US" b="1" dirty="0"/>
              <a:t>inkjet printer </a:t>
            </a:r>
            <a:r>
              <a:rPr lang="en-US" dirty="0"/>
              <a:t>sprays liquid ink onto a page through a set of very small nozzles (ink jets). The depending on the model, an ink jet printer uses either heat or electricity to make the ink squirt out of the nozzles.</a:t>
            </a:r>
            <a:br>
              <a:rPr lang="en-US" dirty="0"/>
            </a:br>
            <a:endParaRPr lang="en-US" dirty="0"/>
          </a:p>
          <a:p>
            <a:r>
              <a:rPr lang="en-US" dirty="0"/>
              <a:t>Inkjet printers are popular in homes and small businesses because the cost of the printer is very low, so it’s economical to get started. However, the ink cartridges are expensive and don’t last for very many pages, so high-volume printing on an inkjet printer can be very </a:t>
            </a:r>
            <a:r>
              <a:rPr lang="en-US" dirty="0" err="1"/>
              <a:t>expen</a:t>
            </a:r>
            <a:r>
              <a:rPr lang="en-US" dirty="0"/>
              <a:t>- </a:t>
            </a:r>
            <a:r>
              <a:rPr lang="en-US" dirty="0" err="1"/>
              <a:t>sive</a:t>
            </a:r>
            <a:r>
              <a:rPr lang="en-US" dirty="0"/>
              <a:t>. </a:t>
            </a:r>
          </a:p>
          <a:p>
            <a:endParaRPr lang="en-US" dirty="0"/>
          </a:p>
        </p:txBody>
      </p:sp>
    </p:spTree>
    <p:extLst>
      <p:ext uri="{BB962C8B-B14F-4D97-AF65-F5344CB8AC3E}">
        <p14:creationId xmlns:p14="http://schemas.microsoft.com/office/powerpoint/2010/main" val="261369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Laser printers </a:t>
            </a:r>
            <a:r>
              <a:rPr lang="en-US" dirty="0"/>
              <a:t>are popular in business because they are fast, they handle high-volume printing well, and the cost per page is low. They also pro- duce good quality, high-resolution output, and both color and black- and-white models are available. The main drawback is the initial cost, which can be higher than for other printer types </a:t>
            </a:r>
          </a:p>
          <a:p>
            <a:endParaRPr lang="en-US" dirty="0"/>
          </a:p>
          <a:p>
            <a:r>
              <a:rPr lang="en-US" b="1" dirty="0"/>
              <a:t>thermal printer </a:t>
            </a:r>
            <a:r>
              <a:rPr lang="en-US" dirty="0"/>
              <a:t>A printer that transfers images to paper using heat. </a:t>
            </a:r>
          </a:p>
          <a:p>
            <a:r>
              <a:rPr lang="en-US" b="1" dirty="0"/>
              <a:t>direct thermal printer </a:t>
            </a:r>
            <a:r>
              <a:rPr lang="en-US" dirty="0"/>
              <a:t>A printer that heats certain areas of specially coated paper so that it turns black and forms the image. </a:t>
            </a:r>
          </a:p>
          <a:p>
            <a:endParaRPr lang="en-US" dirty="0"/>
          </a:p>
          <a:p>
            <a:endParaRPr lang="en-US" dirty="0"/>
          </a:p>
        </p:txBody>
      </p:sp>
    </p:spTree>
    <p:extLst>
      <p:ext uri="{BB962C8B-B14F-4D97-AF65-F5344CB8AC3E}">
        <p14:creationId xmlns:p14="http://schemas.microsoft.com/office/powerpoint/2010/main" val="151637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thermal wax transfer printer </a:t>
            </a:r>
            <a:r>
              <a:rPr lang="en-US" dirty="0"/>
              <a:t>A printer that melts a wax-based ink onto paper in tiny dots. </a:t>
            </a:r>
          </a:p>
          <a:p>
            <a:r>
              <a:rPr lang="en-US" b="1" dirty="0"/>
              <a:t>dithering </a:t>
            </a:r>
            <a:r>
              <a:rPr lang="en-US" dirty="0"/>
              <a:t>Placing different colored dots side by side in an image so that from a distance they appear to be a third color. </a:t>
            </a:r>
          </a:p>
          <a:p>
            <a:r>
              <a:rPr lang="en-US" b="1" dirty="0"/>
              <a:t>thermal dye transfer printer </a:t>
            </a:r>
            <a:r>
              <a:rPr lang="en-US" dirty="0"/>
              <a:t>A printer that heats ribbons containing dye and then diffuses the dye onto specially coated paper. </a:t>
            </a:r>
          </a:p>
          <a:p>
            <a:r>
              <a:rPr lang="en-US" b="1" dirty="0"/>
              <a:t>plotter </a:t>
            </a:r>
            <a:r>
              <a:rPr lang="en-US" dirty="0"/>
              <a:t>A large-format printer that creates high- precision documents such as maps and engineer- </a:t>
            </a:r>
            <a:r>
              <a:rPr lang="en-US" dirty="0" err="1"/>
              <a:t>ing</a:t>
            </a:r>
            <a:r>
              <a:rPr lang="en-US" dirty="0"/>
              <a:t> drawings. </a:t>
            </a:r>
          </a:p>
          <a:p>
            <a:endParaRPr lang="en-US" dirty="0"/>
          </a:p>
        </p:txBody>
      </p:sp>
    </p:spTree>
    <p:extLst>
      <p:ext uri="{BB962C8B-B14F-4D97-AF65-F5344CB8AC3E}">
        <p14:creationId xmlns:p14="http://schemas.microsoft.com/office/powerpoint/2010/main" val="2402969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Audio Output Devices </a:t>
            </a:r>
            <a:endParaRPr lang="en-US" dirty="0"/>
          </a:p>
          <a:p>
            <a:r>
              <a:rPr lang="en-US" dirty="0"/>
              <a:t>The audio adapter in a computer handles both input and output. You learned earlier in this chapter how audio input comes in from micro- phones and digital musical instruments. The most common audio output devices are speakers and headphones </a:t>
            </a:r>
          </a:p>
          <a:p>
            <a:r>
              <a:rPr lang="en-US" dirty="0"/>
              <a:t>Another difference in computer speaker systems is that the speakers have magnetic shielding to protect nearby computer devices from </a:t>
            </a:r>
            <a:r>
              <a:rPr lang="en-US" b="1" dirty="0" err="1"/>
              <a:t>electromag</a:t>
            </a:r>
            <a:r>
              <a:rPr lang="en-US" b="1" dirty="0"/>
              <a:t>- </a:t>
            </a:r>
            <a:r>
              <a:rPr lang="en-US" b="1" dirty="0" err="1"/>
              <a:t>netic</a:t>
            </a:r>
            <a:r>
              <a:rPr lang="en-US" b="1" dirty="0"/>
              <a:t> interference (EMI)</a:t>
            </a:r>
            <a:r>
              <a:rPr lang="en-US" dirty="0"/>
              <a:t>. Most speakers are </a:t>
            </a:r>
            <a:r>
              <a:rPr lang="en-US" b="1" dirty="0"/>
              <a:t>powered speakers</a:t>
            </a:r>
            <a:r>
              <a:rPr lang="en-US" dirty="0"/>
              <a:t>, mean- </a:t>
            </a:r>
            <a:r>
              <a:rPr lang="en-US" dirty="0" err="1"/>
              <a:t>ing</a:t>
            </a:r>
            <a:r>
              <a:rPr lang="en-US" dirty="0"/>
              <a:t> they require an AC adapter or batteries to function. The power boosts the amplification of the sound, and is necessary because most computers don’t have a built-in amplifier the way most home stereo systems do. </a:t>
            </a:r>
          </a:p>
          <a:p>
            <a:endParaRPr lang="en-US" dirty="0"/>
          </a:p>
        </p:txBody>
      </p:sp>
    </p:spTree>
    <p:extLst>
      <p:ext uri="{BB962C8B-B14F-4D97-AF65-F5344CB8AC3E}">
        <p14:creationId xmlns:p14="http://schemas.microsoft.com/office/powerpoint/2010/main" val="1637091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dirty="0"/>
              <a:t>STORAGE</a:t>
            </a:r>
          </a:p>
          <a:p>
            <a:endParaRPr lang="en-US" dirty="0"/>
          </a:p>
          <a:p>
            <a:r>
              <a:rPr lang="en-US" dirty="0"/>
              <a:t>RAM is known as </a:t>
            </a:r>
            <a:r>
              <a:rPr lang="en-US" b="1" dirty="0"/>
              <a:t>primary storage </a:t>
            </a:r>
            <a:r>
              <a:rPr lang="en-US" dirty="0"/>
              <a:t>because it’s where the data must be in order to interact with the CPU. Data waits for the CPU’s attention in memory, and then it waits again in memory when the CPU has finished processing it. </a:t>
            </a:r>
          </a:p>
          <a:p>
            <a:endParaRPr lang="en-US" dirty="0"/>
          </a:p>
          <a:p>
            <a:r>
              <a:rPr lang="en-US" dirty="0"/>
              <a:t>For data to be safely and permanently stored, however, it must be placed in </a:t>
            </a:r>
            <a:r>
              <a:rPr lang="en-US" b="1" dirty="0"/>
              <a:t>secondary storage</a:t>
            </a:r>
            <a:r>
              <a:rPr lang="en-US" dirty="0"/>
              <a:t>. Secondary storage devices are nonvolatile, so they don’t lose their contents when the computer’s power is turned off. Secondary storage can include hard disk drives, solid state drives, CDs, </a:t>
            </a:r>
          </a:p>
          <a:p>
            <a:endParaRPr lang="en-US" dirty="0"/>
          </a:p>
        </p:txBody>
      </p:sp>
    </p:spTree>
    <p:extLst>
      <p:ext uri="{BB962C8B-B14F-4D97-AF65-F5344CB8AC3E}">
        <p14:creationId xmlns:p14="http://schemas.microsoft.com/office/powerpoint/2010/main" val="455309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Data Storage Basics </a:t>
            </a:r>
            <a:endParaRPr lang="en-US" dirty="0"/>
          </a:p>
          <a:p>
            <a:r>
              <a:rPr lang="en-US" dirty="0"/>
              <a:t>A </a:t>
            </a:r>
            <a:r>
              <a:rPr lang="en-US" b="1" dirty="0"/>
              <a:t>file </a:t>
            </a:r>
            <a:r>
              <a:rPr lang="en-US" dirty="0"/>
              <a:t>is a named collection of bits that work together to represent a single object, such as an executable program, a spreadsheet, a picture, or a system file. </a:t>
            </a:r>
            <a:r>
              <a:rPr lang="en-US" b="1" dirty="0"/>
              <a:t>Folders </a:t>
            </a:r>
            <a:r>
              <a:rPr lang="en-US" dirty="0"/>
              <a:t>are logical organizing units for files. For example, a Windows- based computer has a Windows folder containing the system files needed to run Windows, a Users folder containing the data files and settings for each user account, and a Program Files folder containing the files needed for each installed application. A folder within a folder is called a </a:t>
            </a:r>
            <a:r>
              <a:rPr lang="en-US" b="1" dirty="0"/>
              <a:t>subfolder</a:t>
            </a:r>
            <a:r>
              <a:rPr lang="en-US" dirty="0"/>
              <a:t>; each of the aforementioned folders contains multiple subfolders. Files and folders are stored on </a:t>
            </a:r>
            <a:r>
              <a:rPr lang="en-US" b="1" dirty="0"/>
              <a:t>volumes</a:t>
            </a:r>
            <a:r>
              <a:rPr lang="en-US" dirty="0"/>
              <a:t>. Each volume has a letter followed by a colon, such as C: or D:. </a:t>
            </a:r>
          </a:p>
          <a:p>
            <a:endParaRPr lang="en-US" dirty="0"/>
          </a:p>
        </p:txBody>
      </p:sp>
    </p:spTree>
    <p:extLst>
      <p:ext uri="{BB962C8B-B14F-4D97-AF65-F5344CB8AC3E}">
        <p14:creationId xmlns:p14="http://schemas.microsoft.com/office/powerpoint/2010/main" val="304565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normAutofit lnSpcReduction="10000"/>
          </a:bodyPr>
          <a:lstStyle/>
          <a:p>
            <a:r>
              <a:rPr lang="en-US" b="1" dirty="0"/>
              <a:t>Function keys </a:t>
            </a:r>
            <a:r>
              <a:rPr lang="en-US" dirty="0"/>
              <a:t>(F1 through F12) perform special actions when pressed. The action assigned to each key depends on the operating system or application you are using. </a:t>
            </a:r>
          </a:p>
          <a:p>
            <a:r>
              <a:rPr lang="en-US" dirty="0"/>
              <a:t>◾ </a:t>
            </a:r>
            <a:r>
              <a:rPr lang="en-US" b="1" dirty="0"/>
              <a:t>Toggle keys </a:t>
            </a:r>
            <a:r>
              <a:rPr lang="en-US" dirty="0"/>
              <a:t>turn a feature on or off each time they are pressed. For example, the Caps Lock key toggles between upper- and lowercase letter typing mode, and the Num Lock key toggles between the numeric keypad on the keyboard (if it has one) providing number entry or functioning as a set of directional arrows. </a:t>
            </a:r>
          </a:p>
          <a:p>
            <a:r>
              <a:rPr lang="en-US" dirty="0"/>
              <a:t>◾ </a:t>
            </a:r>
            <a:r>
              <a:rPr lang="en-US" b="1" dirty="0"/>
              <a:t>Modifier keys </a:t>
            </a:r>
            <a:r>
              <a:rPr lang="en-US" dirty="0"/>
              <a:t>change the meaning of other keys when they are pressed in combination with them. For example, the Shift key, when pressed in combination with a letter, makes that letter upper- case. Other keys, such as Ctrl and Alt, can be used with other keys to issue special command shortcuts. For example, a common key- board shortcut in Windows 7 is </a:t>
            </a:r>
            <a:r>
              <a:rPr lang="en-US" dirty="0" err="1"/>
              <a:t>Ctrl+C</a:t>
            </a:r>
            <a:r>
              <a:rPr lang="en-US" dirty="0"/>
              <a:t> (press both keys </a:t>
            </a:r>
            <a:r>
              <a:rPr lang="en-US" dirty="0" err="1"/>
              <a:t>simultane</a:t>
            </a:r>
            <a:r>
              <a:rPr lang="en-US" dirty="0"/>
              <a:t>- </a:t>
            </a:r>
            <a:r>
              <a:rPr lang="en-US" dirty="0" err="1"/>
              <a:t>ously</a:t>
            </a:r>
            <a:r>
              <a:rPr lang="en-US" dirty="0"/>
              <a:t>) for copying selected content. </a:t>
            </a:r>
          </a:p>
          <a:p>
            <a:endParaRPr lang="en-US" dirty="0"/>
          </a:p>
        </p:txBody>
      </p:sp>
    </p:spTree>
    <p:extLst>
      <p:ext uri="{BB962C8B-B14F-4D97-AF65-F5344CB8AC3E}">
        <p14:creationId xmlns:p14="http://schemas.microsoft.com/office/powerpoint/2010/main" val="4148758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endParaRPr lang="en-US" dirty="0"/>
          </a:p>
        </p:txBody>
      </p:sp>
      <p:pic>
        <p:nvPicPr>
          <p:cNvPr id="2" name="Picture 1">
            <a:extLst>
              <a:ext uri="{FF2B5EF4-FFF2-40B4-BE49-F238E27FC236}">
                <a16:creationId xmlns:a16="http://schemas.microsoft.com/office/drawing/2014/main" id="{45DBEDDE-A40A-1841-AF9B-50A6066B8E5E}"/>
              </a:ext>
            </a:extLst>
          </p:cNvPr>
          <p:cNvPicPr>
            <a:picLocks noChangeAspect="1"/>
          </p:cNvPicPr>
          <p:nvPr/>
        </p:nvPicPr>
        <p:blipFill>
          <a:blip r:embed="rId2"/>
          <a:stretch>
            <a:fillRect/>
          </a:stretch>
        </p:blipFill>
        <p:spPr>
          <a:xfrm>
            <a:off x="940099" y="409903"/>
            <a:ext cx="10413701" cy="6097862"/>
          </a:xfrm>
          <a:prstGeom prst="rect">
            <a:avLst/>
          </a:prstGeom>
        </p:spPr>
      </p:pic>
    </p:spTree>
    <p:extLst>
      <p:ext uri="{BB962C8B-B14F-4D97-AF65-F5344CB8AC3E}">
        <p14:creationId xmlns:p14="http://schemas.microsoft.com/office/powerpoint/2010/main" val="184570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a:xfrm>
            <a:off x="838200" y="378372"/>
            <a:ext cx="10515600" cy="5798591"/>
          </a:xfrm>
        </p:spPr>
        <p:txBody>
          <a:bodyPr>
            <a:normAutofit/>
          </a:bodyPr>
          <a:lstStyle/>
          <a:p>
            <a:r>
              <a:rPr lang="en-US" b="1" dirty="0"/>
              <a:t>Hard Disk Drives </a:t>
            </a:r>
            <a:endParaRPr lang="en-US" dirty="0"/>
          </a:p>
          <a:p>
            <a:r>
              <a:rPr lang="en-US" dirty="0"/>
              <a:t>A </a:t>
            </a:r>
            <a:r>
              <a:rPr lang="en-US" b="1" dirty="0"/>
              <a:t>hard disk drive (HDD) </a:t>
            </a:r>
            <a:r>
              <a:rPr lang="en-US" dirty="0"/>
              <a:t>is the most popular type of secondary </a:t>
            </a:r>
            <a:r>
              <a:rPr lang="en-US" dirty="0" err="1"/>
              <a:t>stor</a:t>
            </a:r>
            <a:r>
              <a:rPr lang="en-US" dirty="0"/>
              <a:t>- age for personal computers. Although newer technologies are emerging, HDDs remain the standard because of their high capacity and low cost. </a:t>
            </a:r>
          </a:p>
          <a:p>
            <a:r>
              <a:rPr lang="en-US" dirty="0"/>
              <a:t>An HDD consists of a stack of metal platters (usually 4 to 6) that are coated with iron dust. These platters spin on a common spindle inside a sealed metal casing. A set of </a:t>
            </a:r>
            <a:r>
              <a:rPr lang="en-US" b="1" dirty="0"/>
              <a:t>read/write heads </a:t>
            </a:r>
            <a:r>
              <a:rPr lang="en-US" dirty="0"/>
              <a:t>inside the HDD casing reads and writes data on the platters; there are heads on each side of each platter. The arms move in and out to reach different spots on the platters, and the disks move past the heads as they spin. The most common platter sizes are 3.5” in diameter on HDDs for desktop systems and 2.5” on HDDs for note- books </a:t>
            </a:r>
          </a:p>
          <a:p>
            <a:endParaRPr lang="en-US" dirty="0"/>
          </a:p>
        </p:txBody>
      </p:sp>
    </p:spTree>
    <p:extLst>
      <p:ext uri="{BB962C8B-B14F-4D97-AF65-F5344CB8AC3E}">
        <p14:creationId xmlns:p14="http://schemas.microsoft.com/office/powerpoint/2010/main" val="3229269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a:xfrm>
            <a:off x="585951" y="375197"/>
            <a:ext cx="11269717" cy="3660776"/>
          </a:xfrm>
        </p:spPr>
        <p:txBody>
          <a:bodyPr/>
          <a:lstStyle/>
          <a:p>
            <a:r>
              <a:rPr lang="en-US" dirty="0"/>
              <a:t>The data is stored on the platters in patterns of magnetic polarity. The iron dust on the surface is very sensitive to magnetic polarity and can be easily magnetized. As the disk surface moves past a read/write head, the write head switches its polarity between positive and negative to change the polarity on the surface, creating a pattern of polarity changes. Each polar- </a:t>
            </a:r>
            <a:r>
              <a:rPr lang="en-US" dirty="0" err="1"/>
              <a:t>ity</a:t>
            </a:r>
            <a:r>
              <a:rPr lang="en-US" dirty="0"/>
              <a:t> change represents a 1 bit, and each area where there could have been a polarity change but there isn’t one represents a 0 bit. An HDD has an inter- </a:t>
            </a:r>
            <a:r>
              <a:rPr lang="en-US" dirty="0" err="1"/>
              <a:t>nal</a:t>
            </a:r>
            <a:r>
              <a:rPr lang="en-US" dirty="0"/>
              <a:t> controller that manages the physical reading and writing operations. </a:t>
            </a:r>
          </a:p>
          <a:p>
            <a:endParaRPr lang="en-US" dirty="0"/>
          </a:p>
        </p:txBody>
      </p:sp>
      <p:pic>
        <p:nvPicPr>
          <p:cNvPr id="9217" name="Picture 1" descr="page123image11792864">
            <a:extLst>
              <a:ext uri="{FF2B5EF4-FFF2-40B4-BE49-F238E27FC236}">
                <a16:creationId xmlns:a16="http://schemas.microsoft.com/office/drawing/2014/main" id="{B4DBECB6-C424-364B-957C-DFB8D8570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97" y="3481005"/>
            <a:ext cx="7220606" cy="337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p:txBody>
          <a:bodyPr/>
          <a:lstStyle/>
          <a:p>
            <a:r>
              <a:rPr lang="en-US" dirty="0"/>
              <a:t>A precise system exists for describing the physical locations on an HDD. The platters are divided into concentric circles, like the rings on a tree trunk cross-section, called </a:t>
            </a:r>
            <a:r>
              <a:rPr lang="en-US" b="1" dirty="0"/>
              <a:t>tracks</a:t>
            </a:r>
            <a:r>
              <a:rPr lang="en-US" dirty="0"/>
              <a:t>. Each platter’s first track is track 0, the next one track 1, and so on. The track number tells the drive where to position the actuator arm that controls the position of the read/write heads. All the heads move together, so if one head is reading track 1 on one side of one platter, all the other heads are also reading track 1 on their side of their platter too. For this reason, tracks are not referred to individually, but as </a:t>
            </a:r>
            <a:r>
              <a:rPr lang="en-US" b="1" dirty="0"/>
              <a:t>cylinders</a:t>
            </a:r>
            <a:r>
              <a:rPr lang="en-US" dirty="0"/>
              <a:t>. A cylinder is the group of all the tracks at a single arm position. </a:t>
            </a:r>
          </a:p>
          <a:p>
            <a:endParaRPr lang="en-US" dirty="0"/>
          </a:p>
        </p:txBody>
      </p:sp>
    </p:spTree>
    <p:extLst>
      <p:ext uri="{BB962C8B-B14F-4D97-AF65-F5344CB8AC3E}">
        <p14:creationId xmlns:p14="http://schemas.microsoft.com/office/powerpoint/2010/main" val="3032758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78513-2C23-4648-B442-36F260A3D7E7}"/>
              </a:ext>
            </a:extLst>
          </p:cNvPr>
          <p:cNvPicPr>
            <a:picLocks noChangeAspect="1"/>
          </p:cNvPicPr>
          <p:nvPr/>
        </p:nvPicPr>
        <p:blipFill>
          <a:blip r:embed="rId2"/>
          <a:stretch>
            <a:fillRect/>
          </a:stretch>
        </p:blipFill>
        <p:spPr>
          <a:xfrm>
            <a:off x="3473450" y="2044700"/>
            <a:ext cx="5245100" cy="2768600"/>
          </a:xfrm>
          <a:prstGeom prst="rect">
            <a:avLst/>
          </a:prstGeom>
        </p:spPr>
      </p:pic>
      <p:pic>
        <p:nvPicPr>
          <p:cNvPr id="4" name="Picture 3">
            <a:extLst>
              <a:ext uri="{FF2B5EF4-FFF2-40B4-BE49-F238E27FC236}">
                <a16:creationId xmlns:a16="http://schemas.microsoft.com/office/drawing/2014/main" id="{13B55A8A-4FFB-4048-99F6-CC14F51B9AB3}"/>
              </a:ext>
            </a:extLst>
          </p:cNvPr>
          <p:cNvPicPr>
            <a:picLocks noChangeAspect="1"/>
          </p:cNvPicPr>
          <p:nvPr/>
        </p:nvPicPr>
        <p:blipFill>
          <a:blip r:embed="rId2"/>
          <a:stretch>
            <a:fillRect/>
          </a:stretch>
        </p:blipFill>
        <p:spPr>
          <a:xfrm>
            <a:off x="316599" y="0"/>
            <a:ext cx="11558802" cy="6101256"/>
          </a:xfrm>
          <a:prstGeom prst="rect">
            <a:avLst/>
          </a:prstGeom>
        </p:spPr>
      </p:pic>
    </p:spTree>
    <p:extLst>
      <p:ext uri="{BB962C8B-B14F-4D97-AF65-F5344CB8AC3E}">
        <p14:creationId xmlns:p14="http://schemas.microsoft.com/office/powerpoint/2010/main" val="190288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a:xfrm>
            <a:off x="838200" y="945931"/>
            <a:ext cx="10515600" cy="5231032"/>
          </a:xfrm>
        </p:spPr>
        <p:txBody>
          <a:bodyPr/>
          <a:lstStyle/>
          <a:p>
            <a:r>
              <a:rPr lang="en-US" dirty="0"/>
              <a:t>Each track is divided into segments called </a:t>
            </a:r>
            <a:r>
              <a:rPr lang="en-US" b="1" dirty="0"/>
              <a:t>sectors</a:t>
            </a:r>
            <a:r>
              <a:rPr lang="en-US" dirty="0"/>
              <a:t>. A sector holds exactly </a:t>
            </a:r>
          </a:p>
          <a:p>
            <a:r>
              <a:rPr lang="en-US" dirty="0"/>
              <a:t>512 bytes. Because there are so many sectors, and because almost every file is much larger than 512 bytes, sectors are grouped together into </a:t>
            </a:r>
            <a:r>
              <a:rPr lang="en-US" b="1" dirty="0"/>
              <a:t>clusters</a:t>
            </a:r>
            <a:r>
              <a:rPr lang="en-US" dirty="0"/>
              <a:t>, and the drive’s controller addresses clusters rather than </a:t>
            </a:r>
            <a:r>
              <a:rPr lang="en-US" dirty="0" err="1"/>
              <a:t>individ</a:t>
            </a:r>
            <a:r>
              <a:rPr lang="en-US" dirty="0"/>
              <a:t>- </a:t>
            </a:r>
            <a:r>
              <a:rPr lang="en-US" dirty="0" err="1"/>
              <a:t>ual</a:t>
            </a:r>
            <a:r>
              <a:rPr lang="en-US" dirty="0"/>
              <a:t> sectors. The number of sectors per cluster is determined by the drive’s size and formatting, but most modern HDDs have 32 sectors per cluster. </a:t>
            </a:r>
          </a:p>
          <a:p>
            <a:r>
              <a:rPr lang="en-US" dirty="0"/>
              <a:t>An HDD can be internal or external, </a:t>
            </a:r>
          </a:p>
          <a:p>
            <a:endParaRPr lang="en-US" dirty="0"/>
          </a:p>
        </p:txBody>
      </p:sp>
    </p:spTree>
    <p:extLst>
      <p:ext uri="{BB962C8B-B14F-4D97-AF65-F5344CB8AC3E}">
        <p14:creationId xmlns:p14="http://schemas.microsoft.com/office/powerpoint/2010/main" val="3221817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a:xfrm>
            <a:off x="838200" y="942756"/>
            <a:ext cx="10515600" cy="5915244"/>
          </a:xfrm>
        </p:spPr>
        <p:txBody>
          <a:bodyPr/>
          <a:lstStyle/>
          <a:p>
            <a:r>
              <a:rPr lang="en-US" b="1" dirty="0"/>
              <a:t>Optical Drives </a:t>
            </a:r>
            <a:endParaRPr lang="en-US" dirty="0"/>
          </a:p>
          <a:p>
            <a:r>
              <a:rPr lang="en-US" dirty="0"/>
              <a:t>An </a:t>
            </a:r>
            <a:r>
              <a:rPr lang="en-US" b="1" dirty="0"/>
              <a:t>optical drive </a:t>
            </a:r>
            <a:r>
              <a:rPr lang="en-US" dirty="0"/>
              <a:t>uses a light beam and sensor to read the data. The surface of a blank optical disc is shiny and reflects light strongly. When data is written to an optical disc, certain areas are burned with a laser so they are less reflective. The shiny areas are called </a:t>
            </a:r>
            <a:r>
              <a:rPr lang="en-US" i="1" dirty="0"/>
              <a:t>land</a:t>
            </a:r>
            <a:r>
              <a:rPr lang="en-US" dirty="0"/>
              <a:t>, and the less-shiny areas are called </a:t>
            </a:r>
            <a:r>
              <a:rPr lang="en-US" i="1" dirty="0"/>
              <a:t>pits</a:t>
            </a:r>
            <a:r>
              <a:rPr lang="en-US" dirty="0"/>
              <a:t>. </a:t>
            </a:r>
          </a:p>
          <a:p>
            <a:r>
              <a:rPr lang="en-US" b="1" dirty="0"/>
              <a:t>compact disc (CD) </a:t>
            </a:r>
            <a:r>
              <a:rPr lang="en-US" dirty="0"/>
              <a:t>An optical disc used for storing music and data, holding up to 900 MB. </a:t>
            </a:r>
          </a:p>
          <a:p>
            <a:r>
              <a:rPr lang="en-US" b="1" dirty="0"/>
              <a:t>digital versatile disc (DVD) </a:t>
            </a:r>
            <a:r>
              <a:rPr lang="en-US" dirty="0"/>
              <a:t>An optical disc used for storing standard-definition movies and data, holding up to 4.17 GB per side per layer.</a:t>
            </a:r>
          </a:p>
          <a:p>
            <a:r>
              <a:rPr lang="en-US" b="1" dirty="0"/>
              <a:t>Blu-ray disc (BD) </a:t>
            </a:r>
            <a:r>
              <a:rPr lang="en-US" dirty="0"/>
              <a:t>An optical disc used for </a:t>
            </a:r>
            <a:r>
              <a:rPr lang="en-US" dirty="0" err="1"/>
              <a:t>stor</a:t>
            </a:r>
            <a:r>
              <a:rPr lang="en-US" dirty="0"/>
              <a:t>- </a:t>
            </a:r>
            <a:r>
              <a:rPr lang="en-US" dirty="0" err="1"/>
              <a:t>ing</a:t>
            </a:r>
            <a:r>
              <a:rPr lang="en-US" dirty="0"/>
              <a:t> high-definition movies and data, holding up to 25 GB per layer. </a:t>
            </a:r>
          </a:p>
          <a:p>
            <a:r>
              <a:rPr lang="en-US" dirty="0"/>
              <a:t> </a:t>
            </a:r>
          </a:p>
          <a:p>
            <a:endParaRPr lang="en-US" dirty="0"/>
          </a:p>
        </p:txBody>
      </p:sp>
    </p:spTree>
    <p:extLst>
      <p:ext uri="{BB962C8B-B14F-4D97-AF65-F5344CB8AC3E}">
        <p14:creationId xmlns:p14="http://schemas.microsoft.com/office/powerpoint/2010/main" val="244874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a:xfrm>
            <a:off x="838200" y="2506662"/>
            <a:ext cx="10515600" cy="4351338"/>
          </a:xfrm>
        </p:spPr>
        <p:txBody>
          <a:bodyPr/>
          <a:lstStyle/>
          <a:p>
            <a:r>
              <a:rPr lang="en-US" b="1" dirty="0"/>
              <a:t>Solid-State Drives </a:t>
            </a:r>
            <a:endParaRPr lang="en-US" dirty="0"/>
          </a:p>
          <a:p>
            <a:r>
              <a:rPr lang="en-US" b="1" dirty="0"/>
              <a:t>solid-state hard drive (SSHD) </a:t>
            </a:r>
            <a:r>
              <a:rPr lang="en-US" dirty="0"/>
              <a:t>A high-capacity solid state storage device that substitutes for an HDD as the main storage drive in a computer. Because it is electrically erasable, the computer can erase what’s written there and rewrite it. </a:t>
            </a:r>
          </a:p>
          <a:p>
            <a:endParaRPr lang="en-US" dirty="0"/>
          </a:p>
          <a:p>
            <a:endParaRPr lang="en-US" dirty="0"/>
          </a:p>
        </p:txBody>
      </p:sp>
      <p:pic>
        <p:nvPicPr>
          <p:cNvPr id="10243" name="Picture 3" descr="page127image28950528">
            <a:extLst>
              <a:ext uri="{FF2B5EF4-FFF2-40B4-BE49-F238E27FC236}">
                <a16:creationId xmlns:a16="http://schemas.microsoft.com/office/drawing/2014/main" id="{D96CB1A3-6250-8245-BECA-44F4067C9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138" y="0"/>
            <a:ext cx="4508938" cy="311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60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p:txBody>
          <a:bodyPr/>
          <a:lstStyle/>
          <a:p>
            <a:r>
              <a:rPr lang="en-US" b="1" dirty="0"/>
              <a:t>Cloud-Based Storage </a:t>
            </a:r>
            <a:endParaRPr lang="en-US" dirty="0"/>
          </a:p>
          <a:p>
            <a:r>
              <a:rPr lang="en-US" dirty="0"/>
              <a:t>A </a:t>
            </a:r>
            <a:r>
              <a:rPr lang="en-US" b="1" dirty="0"/>
              <a:t>cloud </a:t>
            </a:r>
            <a:r>
              <a:rPr lang="en-US" dirty="0"/>
              <a:t>is a secure computing environment consisting of a set of remote servers that users access via the Internet. A cloud can include applications, communication with other users, and storage space </a:t>
            </a:r>
          </a:p>
          <a:p>
            <a:r>
              <a:rPr lang="en-US" dirty="0"/>
              <a:t>One of the most popular individual cloud storage systems is Microsoft OneDrive. or Dropbox.</a:t>
            </a:r>
          </a:p>
          <a:p>
            <a:endParaRPr lang="en-US" dirty="0"/>
          </a:p>
        </p:txBody>
      </p:sp>
    </p:spTree>
    <p:extLst>
      <p:ext uri="{BB962C8B-B14F-4D97-AF65-F5344CB8AC3E}">
        <p14:creationId xmlns:p14="http://schemas.microsoft.com/office/powerpoint/2010/main" val="282862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83B78-2DA5-8B42-9473-EDF82A608160}"/>
              </a:ext>
            </a:extLst>
          </p:cNvPr>
          <p:cNvSpPr>
            <a:spLocks noGrp="1"/>
          </p:cNvSpPr>
          <p:nvPr>
            <p:ph idx="1"/>
          </p:nvPr>
        </p:nvSpPr>
        <p:spPr/>
        <p:txBody>
          <a:bodyPr/>
          <a:lstStyle/>
          <a:p>
            <a:pPr algn="ctr"/>
            <a:r>
              <a:rPr lang="en-US" dirty="0"/>
              <a:t>THE END</a:t>
            </a:r>
          </a:p>
        </p:txBody>
      </p:sp>
    </p:spTree>
    <p:extLst>
      <p:ext uri="{BB962C8B-B14F-4D97-AF65-F5344CB8AC3E}">
        <p14:creationId xmlns:p14="http://schemas.microsoft.com/office/powerpoint/2010/main" val="198173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99image29005088">
            <a:extLst>
              <a:ext uri="{FF2B5EF4-FFF2-40B4-BE49-F238E27FC236}">
                <a16:creationId xmlns:a16="http://schemas.microsoft.com/office/drawing/2014/main" id="{76F6F9A9-9E85-954A-99E8-877614A32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8179" y="2736868"/>
            <a:ext cx="9655066" cy="36051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9F8E925-9237-F54D-91F1-09FE68253F6E}"/>
              </a:ext>
            </a:extLst>
          </p:cNvPr>
          <p:cNvSpPr/>
          <p:nvPr/>
        </p:nvSpPr>
        <p:spPr>
          <a:xfrm>
            <a:off x="1198179" y="1072056"/>
            <a:ext cx="10468304" cy="1246495"/>
          </a:xfrm>
          <a:prstGeom prst="rect">
            <a:avLst/>
          </a:prstGeom>
        </p:spPr>
        <p:txBody>
          <a:bodyPr wrap="square">
            <a:spAutoFit/>
          </a:bodyPr>
          <a:lstStyle/>
          <a:p>
            <a:r>
              <a:rPr lang="en-US" sz="2500" dirty="0">
                <a:solidFill>
                  <a:srgbClr val="02A8DD"/>
                </a:solidFill>
                <a:latin typeface="UniversalStd"/>
              </a:rPr>
              <a:t>◾ </a:t>
            </a:r>
            <a:r>
              <a:rPr lang="en-US" sz="2500" b="1" dirty="0">
                <a:latin typeface="GalliardStd"/>
              </a:rPr>
              <a:t>Positional keys </a:t>
            </a:r>
            <a:r>
              <a:rPr lang="en-US" sz="2500" dirty="0">
                <a:latin typeface="GalliardStd"/>
              </a:rPr>
              <a:t>such as the Home, End, Page Up, and Page Down</a:t>
            </a:r>
            <a:br>
              <a:rPr lang="en-US" sz="2500" dirty="0">
                <a:latin typeface="GalliardStd"/>
              </a:rPr>
            </a:br>
            <a:r>
              <a:rPr lang="en-US" sz="2500" dirty="0">
                <a:latin typeface="GalliardStd"/>
              </a:rPr>
              <a:t>keys, as well as the directional arrow keys, scroll the display or</a:t>
            </a:r>
            <a:br>
              <a:rPr lang="en-US" sz="2500" dirty="0">
                <a:latin typeface="GalliardStd"/>
              </a:rPr>
            </a:br>
            <a:r>
              <a:rPr lang="en-US" sz="2500" dirty="0">
                <a:latin typeface="GalliardStd"/>
              </a:rPr>
              <a:t>move the </a:t>
            </a:r>
            <a:r>
              <a:rPr lang="en-US" sz="2500" b="1" dirty="0">
                <a:solidFill>
                  <a:srgbClr val="ED8C21"/>
                </a:solidFill>
                <a:latin typeface="GalliardStd"/>
              </a:rPr>
              <a:t>insertion point </a:t>
            </a:r>
            <a:r>
              <a:rPr lang="en-US" sz="2500" dirty="0">
                <a:latin typeface="GalliardStd"/>
              </a:rPr>
              <a:t>in applications. </a:t>
            </a:r>
            <a:endParaRPr lang="en-US" sz="2500" dirty="0"/>
          </a:p>
        </p:txBody>
      </p:sp>
    </p:spTree>
    <p:extLst>
      <p:ext uri="{BB962C8B-B14F-4D97-AF65-F5344CB8AC3E}">
        <p14:creationId xmlns:p14="http://schemas.microsoft.com/office/powerpoint/2010/main" val="314209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199" y="409903"/>
            <a:ext cx="10954407" cy="3019097"/>
          </a:xfrm>
        </p:spPr>
        <p:txBody>
          <a:bodyPr/>
          <a:lstStyle/>
          <a:p>
            <a:r>
              <a:rPr lang="en-US" dirty="0"/>
              <a:t>A </a:t>
            </a:r>
            <a:r>
              <a:rPr lang="en-US" b="1" dirty="0"/>
              <a:t>wireless keyboard </a:t>
            </a:r>
            <a:r>
              <a:rPr lang="en-US" dirty="0"/>
              <a:t>does not require a cable connection to the com- </a:t>
            </a:r>
            <a:r>
              <a:rPr lang="en-US" dirty="0" err="1"/>
              <a:t>puter</a:t>
            </a:r>
            <a:r>
              <a:rPr lang="en-US" dirty="0"/>
              <a:t>, allowing for greater ease of use. An </a:t>
            </a:r>
            <a:r>
              <a:rPr lang="en-US" b="1" dirty="0"/>
              <a:t>ergonomic keyboard </a:t>
            </a:r>
            <a:r>
              <a:rPr lang="en-US" dirty="0"/>
              <a:t>is a keyboard that is designed to minimize the stress on the user’s body </a:t>
            </a:r>
          </a:p>
          <a:p>
            <a:r>
              <a:rPr lang="en-US" dirty="0"/>
              <a:t>It may have a built-in palm or wrist support, for example. A bilingual keyboard has characters in more than one language on its keys, so when you switch to a different keyboard layout in the operating system, the characters on the keyboard match what you are typing. </a:t>
            </a:r>
          </a:p>
          <a:p>
            <a:endParaRPr lang="en-US" dirty="0"/>
          </a:p>
        </p:txBody>
      </p:sp>
      <p:pic>
        <p:nvPicPr>
          <p:cNvPr id="2049" name="Picture 1" descr="page100image11728672">
            <a:extLst>
              <a:ext uri="{FF2B5EF4-FFF2-40B4-BE49-F238E27FC236}">
                <a16:creationId xmlns:a16="http://schemas.microsoft.com/office/drawing/2014/main" id="{469C4389-7F70-B042-8715-000C324EB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1" y="3429000"/>
            <a:ext cx="8954813"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virtual or onscreen keyboard </a:t>
            </a:r>
            <a:r>
              <a:rPr lang="en-US" dirty="0"/>
              <a:t>A replica of a keyboard on the screen that users can tap or click to simulate typing </a:t>
            </a:r>
          </a:p>
          <a:p>
            <a:endParaRPr lang="en-US" dirty="0"/>
          </a:p>
          <a:p>
            <a:r>
              <a:rPr lang="en-US" b="1" dirty="0"/>
              <a:t>Pointing Devices </a:t>
            </a:r>
            <a:endParaRPr lang="en-US" dirty="0"/>
          </a:p>
          <a:p>
            <a:r>
              <a:rPr lang="en-US" dirty="0"/>
              <a:t>A pointing device is a piece of hardware that enables you to move an onscreen pointer in a graphical user interface like Microsoft Windows.</a:t>
            </a:r>
            <a:br>
              <a:rPr lang="en-US" dirty="0"/>
            </a:br>
            <a:r>
              <a:rPr lang="en-US" dirty="0"/>
              <a:t>A </a:t>
            </a:r>
            <a:r>
              <a:rPr lang="en-US" b="1" dirty="0"/>
              <a:t>mouse </a:t>
            </a:r>
            <a:r>
              <a:rPr lang="en-US" dirty="0"/>
              <a:t>is the most common pointing device. It is a palm-sized object that you move across a flat surface to move the pointer on the display. A mouse has one or more buttons on it; you press the buttons to act upon whatever the pointer is pointing at. </a:t>
            </a:r>
          </a:p>
          <a:p>
            <a:endParaRPr lang="en-US" dirty="0"/>
          </a:p>
        </p:txBody>
      </p:sp>
    </p:spTree>
    <p:extLst>
      <p:ext uri="{BB962C8B-B14F-4D97-AF65-F5344CB8AC3E}">
        <p14:creationId xmlns:p14="http://schemas.microsoft.com/office/powerpoint/2010/main" val="32410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normAutofit/>
          </a:bodyPr>
          <a:lstStyle/>
          <a:p>
            <a:r>
              <a:rPr lang="en-US" dirty="0"/>
              <a:t>A mouse can be either mechanical or optical. A</a:t>
            </a:r>
            <a:br>
              <a:rPr lang="en-US" dirty="0"/>
            </a:br>
            <a:r>
              <a:rPr lang="en-US" b="1" dirty="0"/>
              <a:t>mechanical mouse </a:t>
            </a:r>
            <a:r>
              <a:rPr lang="en-US" dirty="0"/>
              <a:t>has a chamber on its underside with a rubber ball in it. As you roll the mouse across a flat surface, the ball turns, activating sensors inside the chamber that translate the ball’s movement to</a:t>
            </a:r>
            <a:br>
              <a:rPr lang="en-US" dirty="0"/>
            </a:br>
            <a:r>
              <a:rPr lang="en-US" dirty="0"/>
              <a:t>onscreen pointer activity. An </a:t>
            </a:r>
            <a:r>
              <a:rPr lang="en-US" b="1" dirty="0"/>
              <a:t>optical mouse </a:t>
            </a:r>
            <a:r>
              <a:rPr lang="en-US" dirty="0"/>
              <a:t>has a light-emitting diode (LED) and a sensor on its underside. The light bounces off the surface and the sensor measures it, and those measurements are reported back to the computer to tell the pointer how to move. Mechanical mice need frequent cleaning; optical mice are maintenance-free and have virtually replaced the mechanical type. </a:t>
            </a:r>
          </a:p>
          <a:p>
            <a:r>
              <a:rPr lang="en-US" dirty="0"/>
              <a:t> </a:t>
            </a:r>
          </a:p>
          <a:p>
            <a:endParaRPr lang="en-US" dirty="0"/>
          </a:p>
        </p:txBody>
      </p:sp>
    </p:spTree>
    <p:extLst>
      <p:ext uri="{BB962C8B-B14F-4D97-AF65-F5344CB8AC3E}">
        <p14:creationId xmlns:p14="http://schemas.microsoft.com/office/powerpoint/2010/main" val="333411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9899-D6B1-DC42-96A2-3B4DE97F754B}"/>
              </a:ext>
            </a:extLst>
          </p:cNvPr>
          <p:cNvSpPr>
            <a:spLocks noGrp="1"/>
          </p:cNvSpPr>
          <p:nvPr>
            <p:ph idx="1"/>
          </p:nvPr>
        </p:nvSpPr>
        <p:spPr>
          <a:xfrm>
            <a:off x="838200" y="409903"/>
            <a:ext cx="10922876" cy="5767060"/>
          </a:xfrm>
        </p:spPr>
        <p:txBody>
          <a:bodyPr/>
          <a:lstStyle/>
          <a:p>
            <a:r>
              <a:rPr lang="en-US" b="1" dirty="0"/>
              <a:t>wireless mouse </a:t>
            </a:r>
            <a:r>
              <a:rPr lang="en-US" dirty="0"/>
              <a:t>A mouse that communicates wirelessly with a transceiver connected to the computer, so it does not need a cord. </a:t>
            </a:r>
          </a:p>
          <a:p>
            <a:r>
              <a:rPr lang="en-US" b="1" dirty="0"/>
              <a:t>transceiver </a:t>
            </a:r>
            <a:r>
              <a:rPr lang="en-US" dirty="0"/>
              <a:t>A unit that provides the wireless transmission for a cordless device like keyboard or mouse, usually plugged in to a USB port. </a:t>
            </a:r>
          </a:p>
          <a:p>
            <a:r>
              <a:rPr lang="en-US" b="1" dirty="0"/>
              <a:t>trackball </a:t>
            </a:r>
            <a:r>
              <a:rPr lang="en-US" dirty="0"/>
              <a:t>A pointing device in which the user moves the pointer by rolling a ball with his or her fingers. </a:t>
            </a:r>
          </a:p>
          <a:p>
            <a:r>
              <a:rPr lang="en-US" b="1" dirty="0"/>
              <a:t>touchpad </a:t>
            </a:r>
            <a:r>
              <a:rPr lang="en-US" dirty="0"/>
              <a:t>A pointing device consisting of a touch-sensitive pad on which the user drags a finger to move the pointer. </a:t>
            </a:r>
          </a:p>
          <a:p>
            <a:endParaRPr lang="en-US" dirty="0"/>
          </a:p>
        </p:txBody>
      </p:sp>
    </p:spTree>
    <p:extLst>
      <p:ext uri="{BB962C8B-B14F-4D97-AF65-F5344CB8AC3E}">
        <p14:creationId xmlns:p14="http://schemas.microsoft.com/office/powerpoint/2010/main" val="200243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3559</Words>
  <Application>Microsoft Macintosh PowerPoint</Application>
  <PresentationFormat>Widescreen</PresentationFormat>
  <Paragraphs>149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GalliardStd</vt:lpstr>
      <vt:lpstr>UniversalStd</vt:lpstr>
      <vt:lpstr>Office Theme</vt:lpstr>
      <vt:lpstr>Input, Output, and Storage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Output, and Storage  </dc:title>
  <dc:creator>Oeshwik Ahmed</dc:creator>
  <cp:lastModifiedBy>Oeshwik Ahmed</cp:lastModifiedBy>
  <cp:revision>13</cp:revision>
  <dcterms:created xsi:type="dcterms:W3CDTF">2019-10-29T06:39:51Z</dcterms:created>
  <dcterms:modified xsi:type="dcterms:W3CDTF">2019-10-29T08:30:58Z</dcterms:modified>
</cp:coreProperties>
</file>