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sldIdLst>
    <p:sldId id="256" r:id="rId2"/>
    <p:sldId id="257" r:id="rId3"/>
    <p:sldId id="261" r:id="rId4"/>
    <p:sldId id="258" r:id="rId5"/>
    <p:sldId id="259"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p:restoredTop sz="91415"/>
  </p:normalViewPr>
  <p:slideViewPr>
    <p:cSldViewPr snapToGrid="0" snapToObjects="1">
      <p:cViewPr varScale="1">
        <p:scale>
          <a:sx n="69" d="100"/>
          <a:sy n="69" d="100"/>
        </p:scale>
        <p:origin x="208" y="1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95A0A4-C039-D14A-99FF-4D2DD07FE6C0}" type="datetimeFigureOut">
              <a:rPr lang="en-US" smtClean="0"/>
              <a:t>4/25/18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4AB190-D0B6-7049-9833-B8949E0D5168}" type="slidenum">
              <a:rPr lang="en-US" smtClean="0"/>
              <a:t>‹#›</a:t>
            </a:fld>
            <a:endParaRPr lang="en-US"/>
          </a:p>
        </p:txBody>
      </p:sp>
    </p:spTree>
    <p:extLst>
      <p:ext uri="{BB962C8B-B14F-4D97-AF65-F5344CB8AC3E}">
        <p14:creationId xmlns:p14="http://schemas.microsoft.com/office/powerpoint/2010/main" val="51496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4AB190-D0B6-7049-9833-B8949E0D5168}" type="slidenum">
              <a:rPr lang="en-US" smtClean="0"/>
              <a:t>16</a:t>
            </a:fld>
            <a:endParaRPr lang="en-US"/>
          </a:p>
        </p:txBody>
      </p:sp>
    </p:spTree>
    <p:extLst>
      <p:ext uri="{BB962C8B-B14F-4D97-AF65-F5344CB8AC3E}">
        <p14:creationId xmlns:p14="http://schemas.microsoft.com/office/powerpoint/2010/main" val="64320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CC9C64C-6BD3-324B-A0FA-EFEBF36150AE}" type="datetimeFigureOut">
              <a:rPr lang="en-US" smtClean="0"/>
              <a:t>4/25/18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24258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C9C64C-6BD3-324B-A0FA-EFEBF36150AE}"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952840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C9C64C-6BD3-324B-A0FA-EFEBF36150AE}"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600946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C9C64C-6BD3-324B-A0FA-EFEBF36150AE}"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487964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C9C64C-6BD3-324B-A0FA-EFEBF36150AE}"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2129829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CC9C64C-6BD3-324B-A0FA-EFEBF36150AE}"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1783969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CC9C64C-6BD3-324B-A0FA-EFEBF36150AE}" type="datetimeFigureOut">
              <a:rPr lang="en-US" smtClean="0"/>
              <a:t>4/25/18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14606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CC9C64C-6BD3-324B-A0FA-EFEBF36150AE}"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675671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CC9C64C-6BD3-324B-A0FA-EFEBF36150AE}"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10969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sz="3600"/>
            </a:lvl1pPr>
            <a:lvl2pPr>
              <a:defRPr sz="3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C9C64C-6BD3-324B-A0FA-EFEBF36150AE}"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1277764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C9C64C-6BD3-324B-A0FA-EFEBF36150AE}"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55138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C9C64C-6BD3-324B-A0FA-EFEBF36150AE}"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662782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C9C64C-6BD3-324B-A0FA-EFEBF36150AE}"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38277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C9C64C-6BD3-324B-A0FA-EFEBF36150AE}" type="datetimeFigureOut">
              <a:rPr lang="en-US" smtClean="0"/>
              <a:t>4/25/18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1589566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C9C64C-6BD3-324B-A0FA-EFEBF36150AE}" type="datetimeFigureOut">
              <a:rPr lang="en-US" smtClean="0"/>
              <a:t>4/25/18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1141899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C9C64C-6BD3-324B-A0FA-EFEBF36150AE}"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1986774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C9C64C-6BD3-324B-A0FA-EFEBF36150AE}"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D5F864D-E764-014B-8CCD-BFC14C5CFEFD}" type="slidenum">
              <a:rPr lang="en-US" smtClean="0"/>
              <a:t>‹#›</a:t>
            </a:fld>
            <a:endParaRPr lang="en-US"/>
          </a:p>
        </p:txBody>
      </p:sp>
    </p:spTree>
    <p:extLst>
      <p:ext uri="{BB962C8B-B14F-4D97-AF65-F5344CB8AC3E}">
        <p14:creationId xmlns:p14="http://schemas.microsoft.com/office/powerpoint/2010/main" val="4997775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CC9C64C-6BD3-324B-A0FA-EFEBF36150AE}" type="datetimeFigureOut">
              <a:rPr lang="en-US" smtClean="0"/>
              <a:t>4/25/18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D5F864D-E764-014B-8CCD-BFC14C5CFEFD}" type="slidenum">
              <a:rPr lang="en-US" smtClean="0"/>
              <a:t>‹#›</a:t>
            </a:fld>
            <a:endParaRPr lang="en-US"/>
          </a:p>
        </p:txBody>
      </p:sp>
    </p:spTree>
    <p:extLst>
      <p:ext uri="{BB962C8B-B14F-4D97-AF65-F5344CB8AC3E}">
        <p14:creationId xmlns:p14="http://schemas.microsoft.com/office/powerpoint/2010/main" val="513534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Change Management</a:t>
            </a:r>
            <a:endParaRPr lang="en-US" dirty="0"/>
          </a:p>
        </p:txBody>
      </p:sp>
      <p:sp>
        <p:nvSpPr>
          <p:cNvPr id="3" name="Subtitle 2"/>
          <p:cNvSpPr>
            <a:spLocks noGrp="1"/>
          </p:cNvSpPr>
          <p:nvPr>
            <p:ph type="subTitle" idx="1"/>
          </p:nvPr>
        </p:nvSpPr>
        <p:spPr/>
        <p:txBody>
          <a:bodyPr/>
          <a:lstStyle/>
          <a:p>
            <a:r>
              <a:rPr lang="en-US" dirty="0" smtClean="0"/>
              <a:t>Lecture 1</a:t>
            </a:r>
            <a:br>
              <a:rPr lang="en-US" dirty="0" smtClean="0"/>
            </a:br>
            <a:r>
              <a:rPr lang="en-US" dirty="0" smtClean="0"/>
              <a:t>Why Change Management?</a:t>
            </a:r>
            <a:endParaRPr lang="en-US" dirty="0"/>
          </a:p>
        </p:txBody>
      </p:sp>
    </p:spTree>
    <p:extLst>
      <p:ext uri="{BB962C8B-B14F-4D97-AF65-F5344CB8AC3E}">
        <p14:creationId xmlns:p14="http://schemas.microsoft.com/office/powerpoint/2010/main" val="442120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Organizational outcomes are collective results of individual change</a:t>
            </a:r>
            <a:br>
              <a:rPr lang="en-US" dirty="0" smtClean="0"/>
            </a:br>
            <a:endParaRPr lang="en-US" dirty="0"/>
          </a:p>
        </p:txBody>
      </p:sp>
      <p:sp>
        <p:nvSpPr>
          <p:cNvPr id="3" name="Content Placeholder 2"/>
          <p:cNvSpPr>
            <a:spLocks noGrp="1"/>
          </p:cNvSpPr>
          <p:nvPr>
            <p:ph idx="1"/>
          </p:nvPr>
        </p:nvSpPr>
        <p:spPr/>
        <p:txBody>
          <a:bodyPr>
            <a:normAutofit/>
          </a:bodyPr>
          <a:lstStyle/>
          <a:p>
            <a:r>
              <a:rPr lang="en-US" sz="3400" dirty="0" smtClean="0"/>
              <a:t>The following questions must be asked for change management.</a:t>
            </a:r>
          </a:p>
          <a:p>
            <a:r>
              <a:rPr lang="en-US" sz="3400" dirty="0" smtClean="0"/>
              <a:t>Utilization rate of change</a:t>
            </a:r>
          </a:p>
          <a:p>
            <a:r>
              <a:rPr lang="en-US" sz="3400" dirty="0" smtClean="0"/>
              <a:t>The speed of adoption? </a:t>
            </a:r>
          </a:p>
          <a:p>
            <a:r>
              <a:rPr lang="en-US" sz="3400" dirty="0" smtClean="0"/>
              <a:t>Proficiency?</a:t>
            </a:r>
          </a:p>
        </p:txBody>
      </p:sp>
    </p:spTree>
    <p:extLst>
      <p:ext uri="{BB962C8B-B14F-4D97-AF65-F5344CB8AC3E}">
        <p14:creationId xmlns:p14="http://schemas.microsoft.com/office/powerpoint/2010/main" val="175617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3400" dirty="0" smtClean="0"/>
              <a:t>If there is 100% engagement rate with employees then chances are there will be 100% achievement of the desired outcome of change. </a:t>
            </a:r>
          </a:p>
          <a:p>
            <a:r>
              <a:rPr lang="en-US" sz="3400" dirty="0" smtClean="0"/>
              <a:t>The Faster the employees want to change, the sooner the benefits will be realized.</a:t>
            </a:r>
          </a:p>
          <a:p>
            <a:r>
              <a:rPr lang="en-US" sz="3400" dirty="0" smtClean="0"/>
              <a:t>The higher the skills and competencies of the workforce, the quicker they will adopt to new changes. </a:t>
            </a:r>
            <a:endParaRPr lang="en-US" sz="3400" dirty="0"/>
          </a:p>
        </p:txBody>
      </p:sp>
    </p:spTree>
    <p:extLst>
      <p:ext uri="{BB962C8B-B14F-4D97-AF65-F5344CB8AC3E}">
        <p14:creationId xmlns:p14="http://schemas.microsoft.com/office/powerpoint/2010/main" val="144162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3400" dirty="0" smtClean="0"/>
              <a:t>The lower this numbers are, the more likely it is that change will be viewed as a failure and the objectives will go unmet. </a:t>
            </a:r>
          </a:p>
          <a:p>
            <a:r>
              <a:rPr lang="en-US" sz="3400" dirty="0" smtClean="0"/>
              <a:t>For example: if a solution to a problem was developed but no one implemented or used the new solution, then the business objective failed even if the technical solution was developed exactly to specifications. </a:t>
            </a:r>
            <a:endParaRPr lang="en-US" sz="3400" dirty="0"/>
          </a:p>
        </p:txBody>
      </p:sp>
    </p:spTree>
    <p:extLst>
      <p:ext uri="{BB962C8B-B14F-4D97-AF65-F5344CB8AC3E}">
        <p14:creationId xmlns:p14="http://schemas.microsoft.com/office/powerpoint/2010/main" val="603572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sz="3400" dirty="0" smtClean="0"/>
              <a:t>Equally problematic is if a change that was intended to be finished in three months instead takes two years. </a:t>
            </a:r>
          </a:p>
          <a:p>
            <a:r>
              <a:rPr lang="en-US" sz="3400" dirty="0" smtClean="0"/>
              <a:t>Therefore it can be said that ultimate utilization speed of adoption and proficiency are the human factors that impact overall return on investment of new changes.  </a:t>
            </a:r>
            <a:endParaRPr lang="en-US" sz="3400" dirty="0"/>
          </a:p>
        </p:txBody>
      </p:sp>
    </p:spTree>
    <p:extLst>
      <p:ext uri="{BB962C8B-B14F-4D97-AF65-F5344CB8AC3E}">
        <p14:creationId xmlns:p14="http://schemas.microsoft.com/office/powerpoint/2010/main" val="1861987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3400" dirty="0" smtClean="0"/>
              <a:t>Another example is; considering the deployment of a large ERP system in a manufacturing company. The system was end to end, connecting customer order entry directly to manufacturing and inventory control. The goal of the implementation was to accelerate the order fulfillment process for customers and increase inventory accuracy while enabling just in time </a:t>
            </a:r>
            <a:r>
              <a:rPr lang="en-US" sz="3400" dirty="0" err="1" smtClean="0"/>
              <a:t>manufactring</a:t>
            </a:r>
            <a:r>
              <a:rPr lang="en-US" sz="3400" dirty="0" smtClean="0"/>
              <a:t>. </a:t>
            </a:r>
            <a:endParaRPr lang="en-US" sz="3400" dirty="0"/>
          </a:p>
        </p:txBody>
      </p:sp>
    </p:spTree>
    <p:extLst>
      <p:ext uri="{BB962C8B-B14F-4D97-AF65-F5344CB8AC3E}">
        <p14:creationId xmlns:p14="http://schemas.microsoft.com/office/powerpoint/2010/main" val="1292477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sz="3400" dirty="0" smtClean="0"/>
              <a:t>Tom, an order fulfillment specialist in warehousing department, received a customer order through new system. He knew he had the product because he had seen it in the warehouse earlier that day. However, when he attempted to process the order, the ERP system listed the current inventory as ’0’. Tom could not ship the product sitting right there on the shelf because the new process required the item to be present in the inventory module of the new ERP system.</a:t>
            </a:r>
            <a:endParaRPr lang="en-US" sz="3400" dirty="0"/>
          </a:p>
        </p:txBody>
      </p:sp>
    </p:spTree>
    <p:extLst>
      <p:ext uri="{BB962C8B-B14F-4D97-AF65-F5344CB8AC3E}">
        <p14:creationId xmlns:p14="http://schemas.microsoft.com/office/powerpoint/2010/main" val="1832266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25624"/>
            <a:ext cx="11160512" cy="5032375"/>
          </a:xfrm>
        </p:spPr>
        <p:txBody>
          <a:bodyPr>
            <a:normAutofit fontScale="92500" lnSpcReduction="10000"/>
          </a:bodyPr>
          <a:lstStyle/>
          <a:p>
            <a:r>
              <a:rPr lang="en-US" sz="3400" dirty="0" smtClean="0"/>
              <a:t>Under investigation it was found someone in manufacturing was adamant to change and was not entering new inventory into the system in a timely manner. </a:t>
            </a:r>
          </a:p>
          <a:p>
            <a:r>
              <a:rPr lang="en-US" sz="3400" dirty="0" smtClean="0"/>
              <a:t>Hence this shows:</a:t>
            </a:r>
            <a:br>
              <a:rPr lang="en-US" sz="3400" dirty="0" smtClean="0"/>
            </a:br>
            <a:r>
              <a:rPr lang="en-US" sz="3400" dirty="0" smtClean="0"/>
              <a:t>1) Reason for this change was not the new ERP system but faster customer service and better inventory control</a:t>
            </a:r>
          </a:p>
          <a:p>
            <a:r>
              <a:rPr lang="en-US" sz="3400" dirty="0" smtClean="0"/>
              <a:t>2)Failure to manage the people side of change resulted in delay of product delivery to customer</a:t>
            </a:r>
          </a:p>
          <a:p>
            <a:r>
              <a:rPr lang="en-US" sz="3400" dirty="0" smtClean="0"/>
              <a:t>3)Implementing change and organizational change did not produce results. </a:t>
            </a:r>
            <a:endParaRPr lang="en-US" sz="3400" dirty="0"/>
          </a:p>
        </p:txBody>
      </p:sp>
    </p:spTree>
    <p:extLst>
      <p:ext uri="{BB962C8B-B14F-4D97-AF65-F5344CB8AC3E}">
        <p14:creationId xmlns:p14="http://schemas.microsoft.com/office/powerpoint/2010/main" val="2137320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 management is an enabling framework for managing the people side of change</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400" dirty="0" smtClean="0"/>
              <a:t>The reality in organization today is the employees have choice, capacity limitation and capability constraints. Change saturation is at an all time high. Resistance to change from employees is the norm and not the exceptions, especially when change is being imposed by others. </a:t>
            </a:r>
          </a:p>
          <a:p>
            <a:r>
              <a:rPr lang="en-US" sz="3400" dirty="0" smtClean="0"/>
              <a:t>Failing to lead the people side of change results in lower utilization, slower speed of adoption and poorer proficiency</a:t>
            </a:r>
            <a:endParaRPr lang="en-US" sz="3400" dirty="0"/>
          </a:p>
        </p:txBody>
      </p:sp>
    </p:spTree>
    <p:extLst>
      <p:ext uri="{BB962C8B-B14F-4D97-AF65-F5344CB8AC3E}">
        <p14:creationId xmlns:p14="http://schemas.microsoft.com/office/powerpoint/2010/main" val="185508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1444"/>
            <a:ext cx="10515600" cy="6824546"/>
          </a:xfrm>
        </p:spPr>
        <p:txBody>
          <a:bodyPr>
            <a:normAutofit/>
          </a:bodyPr>
          <a:lstStyle/>
          <a:p>
            <a:endParaRPr lang="en-US" sz="3400" dirty="0" smtClean="0"/>
          </a:p>
          <a:p>
            <a:r>
              <a:rPr lang="en-US" sz="3400" dirty="0" smtClean="0"/>
              <a:t>Therefore change management should not be simply viewed as a mechanism to reduce employee resistance, or to plan to to mitigate the risk of negative things happening in an organization during change. Change management provides an organizational framework that enables individuals to adopt new values, skills and behaviors so that business results are achieved. Change management is about engaging the passion and energy of employees around a common and shared vision, so that change becomes an integral part of their work and behavior. </a:t>
            </a:r>
            <a:endParaRPr lang="en-US" sz="3400" dirty="0"/>
          </a:p>
        </p:txBody>
      </p:sp>
    </p:spTree>
    <p:extLst>
      <p:ext uri="{BB962C8B-B14F-4D97-AF65-F5344CB8AC3E}">
        <p14:creationId xmlns:p14="http://schemas.microsoft.com/office/powerpoint/2010/main" val="1850453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apply change management to realize the benefits and desired outcomes of change.</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sz="3400" dirty="0" smtClean="0"/>
              <a:t>Change management is focused on the achievement of the desired results or outcomes of the change by managing people through their own transitions. </a:t>
            </a:r>
          </a:p>
          <a:p>
            <a:r>
              <a:rPr lang="en-US" sz="3400" dirty="0" smtClean="0"/>
              <a:t>Projects effectively applying change management, according to research, is six times more likely to meet their project objectives. </a:t>
            </a:r>
          </a:p>
          <a:p>
            <a:r>
              <a:rPr lang="en-US" sz="3400" dirty="0" smtClean="0"/>
              <a:t>Therefore the primary objective of change management is to increase the probability that the future state is realized and that the associated outcomes are achieved. </a:t>
            </a:r>
            <a:endParaRPr lang="en-US" sz="3400" dirty="0"/>
          </a:p>
        </p:txBody>
      </p:sp>
    </p:spTree>
    <p:extLst>
      <p:ext uri="{BB962C8B-B14F-4D97-AF65-F5344CB8AC3E}">
        <p14:creationId xmlns:p14="http://schemas.microsoft.com/office/powerpoint/2010/main" val="138766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Why Change Management	</a:t>
            </a:r>
            <a:endParaRPr lang="en-US" dirty="0"/>
          </a:p>
        </p:txBody>
      </p:sp>
      <p:sp>
        <p:nvSpPr>
          <p:cNvPr id="3" name="Content Placeholder 2"/>
          <p:cNvSpPr>
            <a:spLocks noGrp="1"/>
          </p:cNvSpPr>
          <p:nvPr>
            <p:ph idx="1"/>
          </p:nvPr>
        </p:nvSpPr>
        <p:spPr>
          <a:xfrm>
            <a:off x="838200" y="1315844"/>
            <a:ext cx="10246112" cy="6088565"/>
          </a:xfrm>
        </p:spPr>
        <p:txBody>
          <a:bodyPr>
            <a:normAutofit/>
          </a:bodyPr>
          <a:lstStyle/>
          <a:p>
            <a:r>
              <a:rPr lang="en-US" sz="3400" dirty="0" smtClean="0"/>
              <a:t>The results and outcomes of workplaces changes are intrinsically tried to individual employees doing their jobs differently.</a:t>
            </a:r>
          </a:p>
          <a:p>
            <a:r>
              <a:rPr lang="en-US" sz="3400" dirty="0" smtClean="0"/>
              <a:t> A perfectly designed process that no one follows produces no improvement in performance. </a:t>
            </a:r>
          </a:p>
          <a:p>
            <a:r>
              <a:rPr lang="en-US" sz="3400" dirty="0" smtClean="0"/>
              <a:t>A perfectly designed technology that no one uses creates no additional value to the organization. </a:t>
            </a:r>
          </a:p>
        </p:txBody>
      </p:sp>
    </p:spTree>
    <p:extLst>
      <p:ext uri="{BB962C8B-B14F-4D97-AF65-F5344CB8AC3E}">
        <p14:creationId xmlns:p14="http://schemas.microsoft.com/office/powerpoint/2010/main" val="1401225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400" dirty="0" smtClean="0"/>
              <a:t>Change Management is the application of process and tools to manage the people side of change from a current state to a new future state so that the desired results of the change and expected return on investment are achieved. </a:t>
            </a:r>
            <a:endParaRPr lang="en-US" sz="3400" dirty="0"/>
          </a:p>
        </p:txBody>
      </p:sp>
    </p:spTree>
    <p:extLst>
      <p:ext uri="{BB962C8B-B14F-4D97-AF65-F5344CB8AC3E}">
        <p14:creationId xmlns:p14="http://schemas.microsoft.com/office/powerpoint/2010/main" val="851568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organizational Change</a:t>
            </a:r>
            <a:endParaRPr lang="en-US" dirty="0"/>
          </a:p>
        </p:txBody>
      </p:sp>
      <p:sp>
        <p:nvSpPr>
          <p:cNvPr id="3" name="Content Placeholder 2"/>
          <p:cNvSpPr>
            <a:spLocks noGrp="1"/>
          </p:cNvSpPr>
          <p:nvPr>
            <p:ph idx="1"/>
          </p:nvPr>
        </p:nvSpPr>
        <p:spPr/>
        <p:txBody>
          <a:bodyPr>
            <a:normAutofit fontScale="70000" lnSpcReduction="20000"/>
          </a:bodyPr>
          <a:lstStyle/>
          <a:p>
            <a:r>
              <a:rPr lang="en-US" sz="3600" dirty="0"/>
              <a:t>While the general concept of „change‟ is defined as just “a new state of things, different from the old state of things</a:t>
            </a:r>
            <a:r>
              <a:rPr lang="en-US" sz="3600" dirty="0" smtClean="0"/>
              <a:t>”, </a:t>
            </a:r>
            <a:r>
              <a:rPr lang="en-US" sz="3600" dirty="0"/>
              <a:t>organizational change is more difficult to define. For a better understanding, the easiest approach is not trying to define it, but rather comparing it to other types of change. The name itself – „organizational change‟ – already explains that we are talking about a change in the organizational activities, but this statement alone does not say much about the type of activities that are subject to change. </a:t>
            </a:r>
            <a:endParaRPr lang="en-US" sz="3400" dirty="0"/>
          </a:p>
        </p:txBody>
      </p:sp>
    </p:spTree>
    <p:extLst>
      <p:ext uri="{BB962C8B-B14F-4D97-AF65-F5344CB8AC3E}">
        <p14:creationId xmlns:p14="http://schemas.microsoft.com/office/powerpoint/2010/main" val="1481428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400" dirty="0" smtClean="0"/>
              <a:t>By comparing operational change with organizational change, the first thing that one will notice is the fact that the former refers exclusively to individuals, with their roles and values, whereas the latter covers a much larger field, that is all the operational processes - of serving customers, of production, of logistics. </a:t>
            </a:r>
          </a:p>
          <a:p>
            <a:r>
              <a:rPr lang="en-US" sz="3400" dirty="0"/>
              <a:t>Besides these, organizational change also covers changes that appear in work processes (that may be understood as “a set of work tasks fulfilled in order to reach a clear purpose” </a:t>
            </a:r>
            <a:r>
              <a:rPr lang="en-US" sz="3400" dirty="0" smtClean="0"/>
              <a:t>) </a:t>
            </a:r>
            <a:r>
              <a:rPr lang="en-US" sz="3400" dirty="0"/>
              <a:t>and in their subsystems. </a:t>
            </a:r>
            <a:endParaRPr lang="en-US" sz="3400" dirty="0" smtClean="0"/>
          </a:p>
          <a:p>
            <a:endParaRPr lang="en-US" sz="3400" dirty="0"/>
          </a:p>
        </p:txBody>
      </p:sp>
    </p:spTree>
    <p:extLst>
      <p:ext uri="{BB962C8B-B14F-4D97-AF65-F5344CB8AC3E}">
        <p14:creationId xmlns:p14="http://schemas.microsoft.com/office/powerpoint/2010/main" val="81290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a:t>Furthermore, organizational change may also be defined as “a state of transition between the current state and a future one, towards which the organization is directed </a:t>
            </a:r>
            <a:endParaRPr lang="en-US" sz="3600" dirty="0" smtClean="0"/>
          </a:p>
          <a:p>
            <a:endParaRPr lang="en-US" sz="3400" dirty="0"/>
          </a:p>
        </p:txBody>
      </p:sp>
    </p:spTree>
    <p:extLst>
      <p:ext uri="{BB962C8B-B14F-4D97-AF65-F5344CB8AC3E}">
        <p14:creationId xmlns:p14="http://schemas.microsoft.com/office/powerpoint/2010/main" val="1333587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4536"/>
            <a:ext cx="11071302" cy="5977053"/>
          </a:xfrm>
        </p:spPr>
        <p:txBody>
          <a:bodyPr>
            <a:noAutofit/>
          </a:bodyPr>
          <a:lstStyle/>
          <a:p>
            <a:r>
              <a:rPr lang="en-US" sz="3400" dirty="0"/>
              <a:t>The success of a change may be defined as the degree to which the change in question respects the following </a:t>
            </a:r>
            <a:r>
              <a:rPr lang="en-US" sz="3400" dirty="0" smtClean="0"/>
              <a:t>criteria:</a:t>
            </a:r>
          </a:p>
          <a:p>
            <a:pPr marL="0" indent="0">
              <a:buNone/>
            </a:pPr>
            <a:r>
              <a:rPr lang="en-US" sz="3400" dirty="0"/>
              <a:t>a. Reaches the goal for which it has been implemented;</a:t>
            </a:r>
            <a:br>
              <a:rPr lang="en-US" sz="3400" dirty="0"/>
            </a:br>
            <a:r>
              <a:rPr lang="en-US" sz="3400" dirty="0"/>
              <a:t>b. Does not exceed the deadline or the budget set for it;</a:t>
            </a:r>
            <a:br>
              <a:rPr lang="en-US" sz="3400" dirty="0"/>
            </a:br>
            <a:r>
              <a:rPr lang="en-US" sz="3400" dirty="0"/>
              <a:t>c. Leads to positive economic and operational results in a reasonable amount of </a:t>
            </a:r>
            <a:r>
              <a:rPr lang="en-US" sz="3400" dirty="0" smtClean="0"/>
              <a:t>time</a:t>
            </a:r>
            <a:r>
              <a:rPr lang="en-US" sz="3400" dirty="0"/>
              <a:t>, results that outrun the costs of its implementation;</a:t>
            </a:r>
            <a:br>
              <a:rPr lang="en-US" sz="3400" dirty="0"/>
            </a:br>
            <a:r>
              <a:rPr lang="en-US" sz="3400" dirty="0"/>
              <a:t>d. Is perceived as a success by both inside members, as well as outside members </a:t>
            </a:r>
            <a:r>
              <a:rPr lang="en-US" sz="3400" dirty="0" smtClean="0"/>
              <a:t>of </a:t>
            </a:r>
            <a:r>
              <a:rPr lang="en-US" sz="3400" dirty="0"/>
              <a:t>the organization</a:t>
            </a:r>
            <a:r>
              <a:rPr lang="en-US" sz="3400" dirty="0" smtClean="0"/>
              <a:t>.</a:t>
            </a:r>
          </a:p>
          <a:p>
            <a:r>
              <a:rPr lang="en-US" sz="3400" dirty="0" smtClean="0"/>
              <a:t>We </a:t>
            </a:r>
            <a:r>
              <a:rPr lang="en-US" sz="3400" dirty="0"/>
              <a:t>may, therefore, conclude that the success of OC depends on both the quality of </a:t>
            </a:r>
            <a:r>
              <a:rPr lang="en-US" sz="3400" dirty="0" smtClean="0"/>
              <a:t>the solution and the effectiveness of the implementation.</a:t>
            </a:r>
          </a:p>
          <a:p>
            <a:endParaRPr lang="en-US" sz="3400" dirty="0"/>
          </a:p>
        </p:txBody>
      </p:sp>
    </p:spTree>
    <p:extLst>
      <p:ext uri="{BB962C8B-B14F-4D97-AF65-F5344CB8AC3E}">
        <p14:creationId xmlns:p14="http://schemas.microsoft.com/office/powerpoint/2010/main" val="310591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ORGANIZATION CHANGE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sz="3600" dirty="0"/>
              <a:t>OC may be categorized in many ways. The most comprehensive of them is the one that describes change depending on three main dimensions: origin, result and process of change. </a:t>
            </a:r>
            <a:endParaRPr lang="en-US" sz="3600" dirty="0" smtClean="0"/>
          </a:p>
          <a:p>
            <a:r>
              <a:rPr lang="en-US" sz="3600" dirty="0" smtClean="0"/>
              <a:t>The </a:t>
            </a:r>
            <a:r>
              <a:rPr lang="en-US" sz="3600" dirty="0"/>
              <a:t>origin of change </a:t>
            </a:r>
            <a:r>
              <a:rPr lang="en-US" sz="3600" dirty="0" smtClean="0"/>
              <a:t>has </a:t>
            </a:r>
            <a:r>
              <a:rPr lang="en-US" sz="3600" dirty="0"/>
              <a:t>to do with the way in which change appears in an organizations – from the environment in which the organization functions, or by the </a:t>
            </a:r>
            <a:r>
              <a:rPr lang="en-US" sz="3600" dirty="0" err="1"/>
              <a:t>latter‟s</a:t>
            </a:r>
            <a:r>
              <a:rPr lang="en-US" sz="3600" dirty="0"/>
              <a:t> initiative. </a:t>
            </a:r>
            <a:endParaRPr lang="en-US" sz="3600" dirty="0" smtClean="0"/>
          </a:p>
          <a:p>
            <a:r>
              <a:rPr lang="en-US" sz="3600" dirty="0" smtClean="0"/>
              <a:t>That </a:t>
            </a:r>
            <a:r>
              <a:rPr lang="en-US" sz="3600" dirty="0"/>
              <a:t>means we may speak of both </a:t>
            </a:r>
            <a:r>
              <a:rPr lang="en-US" sz="3600" b="1" dirty="0"/>
              <a:t>unintentional change</a:t>
            </a:r>
            <a:r>
              <a:rPr lang="en-US" sz="3600" dirty="0"/>
              <a:t>s, those that just happen, as well as of </a:t>
            </a:r>
            <a:r>
              <a:rPr lang="en-US" sz="3600" b="1" dirty="0"/>
              <a:t>intentional or deliberate change</a:t>
            </a:r>
            <a:r>
              <a:rPr lang="en-US" sz="3600" dirty="0"/>
              <a:t>s – actions taken by the organization </a:t>
            </a:r>
            <a:endParaRPr lang="en-US" sz="3600" dirty="0" smtClean="0"/>
          </a:p>
          <a:p>
            <a:endParaRPr lang="en-US" sz="3400" dirty="0"/>
          </a:p>
        </p:txBody>
      </p:sp>
    </p:spTree>
    <p:extLst>
      <p:ext uri="{BB962C8B-B14F-4D97-AF65-F5344CB8AC3E}">
        <p14:creationId xmlns:p14="http://schemas.microsoft.com/office/powerpoint/2010/main" val="1599236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sz="3600" dirty="0" smtClean="0"/>
              <a:t>Another classification is possible, one according to the way that change relates to external key-events, in </a:t>
            </a:r>
            <a:r>
              <a:rPr lang="en-US" sz="3600" b="1" dirty="0" smtClean="0"/>
              <a:t>reactive changes </a:t>
            </a:r>
            <a:r>
              <a:rPr lang="en-US" sz="3600" dirty="0" smtClean="0"/>
              <a:t>(changes initiated as reaction to an event or a series of events) and </a:t>
            </a:r>
            <a:r>
              <a:rPr lang="en-US" sz="3600" b="1" dirty="0" smtClean="0"/>
              <a:t>anticipatory changes </a:t>
            </a:r>
            <a:r>
              <a:rPr lang="en-US" sz="3600" dirty="0" smtClean="0"/>
              <a:t>(as the name shows, they are initiated in anticipation of events. </a:t>
            </a:r>
          </a:p>
          <a:p>
            <a:endParaRPr lang="en-US" sz="3400" dirty="0"/>
          </a:p>
        </p:txBody>
      </p:sp>
    </p:spTree>
    <p:extLst>
      <p:ext uri="{BB962C8B-B14F-4D97-AF65-F5344CB8AC3E}">
        <p14:creationId xmlns:p14="http://schemas.microsoft.com/office/powerpoint/2010/main" val="461722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3600" dirty="0"/>
              <a:t>The most common and practical classification of organizational change</a:t>
            </a:r>
            <a:r>
              <a:rPr lang="en-US" sz="3600" dirty="0" smtClean="0"/>
              <a:t>, </a:t>
            </a:r>
            <a:r>
              <a:rPr lang="en-US" sz="3600" dirty="0"/>
              <a:t>is the one consisting of two fundamental change processes- </a:t>
            </a:r>
            <a:r>
              <a:rPr lang="en-US" sz="3600" b="1" dirty="0"/>
              <a:t>planned change </a:t>
            </a:r>
            <a:r>
              <a:rPr lang="en-US" sz="3600" dirty="0"/>
              <a:t>and random or </a:t>
            </a:r>
            <a:r>
              <a:rPr lang="en-US" sz="3600" b="1" dirty="0"/>
              <a:t>emerging </a:t>
            </a:r>
            <a:r>
              <a:rPr lang="en-US" sz="3600" b="1" dirty="0" smtClean="0"/>
              <a:t>change. </a:t>
            </a:r>
            <a:r>
              <a:rPr lang="en-US" sz="3600" dirty="0" smtClean="0"/>
              <a:t>The </a:t>
            </a:r>
            <a:r>
              <a:rPr lang="en-US" sz="3600" dirty="0"/>
              <a:t>two types are different – while planned change is formal, random change is informal; the former is imposed within the organization while the latter has its origins outside it. </a:t>
            </a:r>
          </a:p>
        </p:txBody>
      </p:sp>
    </p:spTree>
    <p:extLst>
      <p:ext uri="{BB962C8B-B14F-4D97-AF65-F5344CB8AC3E}">
        <p14:creationId xmlns:p14="http://schemas.microsoft.com/office/powerpoint/2010/main" val="1474438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change</a:t>
            </a:r>
            <a:endParaRPr lang="en-US" dirty="0"/>
          </a:p>
        </p:txBody>
      </p:sp>
      <p:sp>
        <p:nvSpPr>
          <p:cNvPr id="3" name="Content Placeholder 2"/>
          <p:cNvSpPr>
            <a:spLocks noGrp="1"/>
          </p:cNvSpPr>
          <p:nvPr>
            <p:ph idx="1"/>
          </p:nvPr>
        </p:nvSpPr>
        <p:spPr/>
        <p:txBody>
          <a:bodyPr>
            <a:normAutofit fontScale="70000" lnSpcReduction="20000"/>
          </a:bodyPr>
          <a:lstStyle/>
          <a:p>
            <a:r>
              <a:rPr lang="en-US" sz="3600" dirty="0"/>
              <a:t>Planned change is defined as a proactive change, initiated by the members of the organization, as well as implemented by them deliberately with a view to anticipating or responding to environmental change or to pursuing new opportunities. I</a:t>
            </a:r>
            <a:r>
              <a:rPr lang="en-US" sz="3600" dirty="0" smtClean="0"/>
              <a:t>t </a:t>
            </a:r>
            <a:r>
              <a:rPr lang="en-US" sz="3600" dirty="0"/>
              <a:t>is initiated within the organization, in response to needs that appear in the environment and that affect many segments of an </a:t>
            </a:r>
            <a:r>
              <a:rPr lang="en-US" sz="3600" dirty="0" smtClean="0"/>
              <a:t>organization. The goal </a:t>
            </a:r>
            <a:r>
              <a:rPr lang="en-US" sz="3600" dirty="0"/>
              <a:t>of planned change is that of anticipating events and searching for new ways of improving the </a:t>
            </a:r>
            <a:r>
              <a:rPr lang="en-US" sz="3600" dirty="0" smtClean="0"/>
              <a:t>situation. </a:t>
            </a:r>
            <a:endParaRPr lang="en-US" sz="3400" dirty="0"/>
          </a:p>
        </p:txBody>
      </p:sp>
    </p:spTree>
    <p:extLst>
      <p:ext uri="{BB962C8B-B14F-4D97-AF65-F5344CB8AC3E}">
        <p14:creationId xmlns:p14="http://schemas.microsoft.com/office/powerpoint/2010/main" val="1075629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For that to happen, some essential features are the ability of having an overall view of things, as well as having a clearly defined view of the future state of things – that which is aimed for through the change. One of the main elements of planned change is the importance of </a:t>
            </a:r>
            <a:r>
              <a:rPr lang="en-US" sz="3200" b="1" dirty="0" smtClean="0"/>
              <a:t>leadership, </a:t>
            </a:r>
            <a:r>
              <a:rPr lang="en-US" sz="3200" dirty="0" smtClean="0"/>
              <a:t>especially of its echelon(rank); change emerges at their initiative. Besides initiating change, leaders get actively involved in its planning and implementation, so that the whole process is centralized. </a:t>
            </a:r>
          </a:p>
          <a:p>
            <a:endParaRPr lang="en-US" sz="3400" dirty="0"/>
          </a:p>
        </p:txBody>
      </p:sp>
    </p:spTree>
    <p:extLst>
      <p:ext uri="{BB962C8B-B14F-4D97-AF65-F5344CB8AC3E}">
        <p14:creationId xmlns:p14="http://schemas.microsoft.com/office/powerpoint/2010/main" val="1318585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sz="3400" dirty="0" smtClean="0"/>
              <a:t>Change management enables employees to adopt a change so that business objectives are realized.</a:t>
            </a:r>
          </a:p>
          <a:p>
            <a:r>
              <a:rPr lang="en-US" sz="3400" dirty="0" smtClean="0"/>
              <a:t>It is a bridge between solutions and results and is fundamentally about people and our collective role of transforming change into successful outcomes for our organization. </a:t>
            </a:r>
          </a:p>
          <a:p>
            <a:endParaRPr lang="en-US" sz="3400" dirty="0"/>
          </a:p>
        </p:txBody>
      </p:sp>
    </p:spTree>
    <p:extLst>
      <p:ext uri="{BB962C8B-B14F-4D97-AF65-F5344CB8AC3E}">
        <p14:creationId xmlns:p14="http://schemas.microsoft.com/office/powerpoint/2010/main" val="15243281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3600" dirty="0"/>
              <a:t>The cardinal element of planned change is suggested by its very name – planning the change. The process unfolds in sequences, as the implementation occurs after the strategy has been </a:t>
            </a:r>
            <a:r>
              <a:rPr lang="en-US" sz="3600" dirty="0" smtClean="0"/>
              <a:t>formulated. From </a:t>
            </a:r>
            <a:r>
              <a:rPr lang="en-US" sz="3600" dirty="0"/>
              <a:t>this point of view, planned change takes place “by way of a systematic process of well led events, monitored by constant surveillance </a:t>
            </a:r>
            <a:endParaRPr lang="en-US" sz="3600" dirty="0" smtClean="0"/>
          </a:p>
          <a:p>
            <a:endParaRPr lang="en-US" sz="3400" dirty="0"/>
          </a:p>
        </p:txBody>
      </p:sp>
    </p:spTree>
    <p:extLst>
      <p:ext uri="{BB962C8B-B14F-4D97-AF65-F5344CB8AC3E}">
        <p14:creationId xmlns:p14="http://schemas.microsoft.com/office/powerpoint/2010/main" val="1588089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or emerging change</a:t>
            </a:r>
            <a:endParaRPr lang="en-US" dirty="0"/>
          </a:p>
        </p:txBody>
      </p:sp>
      <p:sp>
        <p:nvSpPr>
          <p:cNvPr id="3" name="Content Placeholder 2"/>
          <p:cNvSpPr>
            <a:spLocks noGrp="1"/>
          </p:cNvSpPr>
          <p:nvPr>
            <p:ph idx="1"/>
          </p:nvPr>
        </p:nvSpPr>
        <p:spPr/>
        <p:txBody>
          <a:bodyPr>
            <a:normAutofit fontScale="92500"/>
          </a:bodyPr>
          <a:lstStyle/>
          <a:p>
            <a:r>
              <a:rPr lang="en-US" sz="3600" dirty="0"/>
              <a:t>As to the other type of change, the random or emerging change, it is the opposite of planned change, but is not as widely employed. Change happens starting from the continuous activities of the organization members, as they gradually address problems and opportunities. </a:t>
            </a:r>
          </a:p>
        </p:txBody>
      </p:sp>
    </p:spTree>
    <p:extLst>
      <p:ext uri="{BB962C8B-B14F-4D97-AF65-F5344CB8AC3E}">
        <p14:creationId xmlns:p14="http://schemas.microsoft.com/office/powerpoint/2010/main" val="8119405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a:t>Change is forced in from the outside, leaders create the vision of change, and the employees apply the implementation, which is done gradually – through more changes at an inferior level, which in time, will lead to a major organizational change. </a:t>
            </a:r>
            <a:endParaRPr lang="en-US" sz="3600" dirty="0" smtClean="0"/>
          </a:p>
          <a:p>
            <a:endParaRPr lang="en-US" sz="3400" dirty="0"/>
          </a:p>
        </p:txBody>
      </p:sp>
    </p:spTree>
    <p:extLst>
      <p:ext uri="{BB962C8B-B14F-4D97-AF65-F5344CB8AC3E}">
        <p14:creationId xmlns:p14="http://schemas.microsoft.com/office/powerpoint/2010/main" val="1174083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fiver fundamental reasons for change management</a:t>
            </a:r>
            <a:endParaRPr lang="en-US" dirty="0"/>
          </a:p>
        </p:txBody>
      </p:sp>
      <p:sp>
        <p:nvSpPr>
          <p:cNvPr id="3" name="Content Placeholder 2"/>
          <p:cNvSpPr>
            <a:spLocks noGrp="1"/>
          </p:cNvSpPr>
          <p:nvPr>
            <p:ph idx="1"/>
          </p:nvPr>
        </p:nvSpPr>
        <p:spPr/>
        <p:txBody>
          <a:bodyPr>
            <a:normAutofit fontScale="77500" lnSpcReduction="20000"/>
          </a:bodyPr>
          <a:lstStyle/>
          <a:p>
            <a:r>
              <a:rPr lang="en-US" sz="3400" dirty="0" smtClean="0"/>
              <a:t>We change for a reason.</a:t>
            </a:r>
          </a:p>
          <a:p>
            <a:r>
              <a:rPr lang="en-US" sz="3400" dirty="0" smtClean="0"/>
              <a:t>Organizational change requires individual change</a:t>
            </a:r>
          </a:p>
          <a:p>
            <a:r>
              <a:rPr lang="en-US" sz="3400" dirty="0" smtClean="0"/>
              <a:t>Organizational outcomes are collective results of individual change</a:t>
            </a:r>
          </a:p>
          <a:p>
            <a:r>
              <a:rPr lang="en-US" sz="3400" dirty="0" smtClean="0"/>
              <a:t>Change management is an enabling framework for managing the people side of change</a:t>
            </a:r>
          </a:p>
          <a:p>
            <a:r>
              <a:rPr lang="en-US" sz="3400" dirty="0" smtClean="0"/>
              <a:t>We apply change management to realize the benefits and desired outcomes of change.</a:t>
            </a:r>
            <a:endParaRPr lang="en-US" sz="3400" dirty="0"/>
          </a:p>
        </p:txBody>
      </p:sp>
    </p:spTree>
    <p:extLst>
      <p:ext uri="{BB962C8B-B14F-4D97-AF65-F5344CB8AC3E}">
        <p14:creationId xmlns:p14="http://schemas.microsoft.com/office/powerpoint/2010/main" val="1191531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7189"/>
            <a:ext cx="10515600" cy="1325563"/>
          </a:xfrm>
        </p:spPr>
        <p:txBody>
          <a:bodyPr/>
          <a:lstStyle/>
          <a:p>
            <a:r>
              <a:rPr lang="en-US" dirty="0" smtClean="0"/>
              <a:t>We change for a reason	</a:t>
            </a:r>
            <a:endParaRPr lang="en-US" dirty="0"/>
          </a:p>
        </p:txBody>
      </p:sp>
      <p:sp>
        <p:nvSpPr>
          <p:cNvPr id="3" name="Content Placeholder 2"/>
          <p:cNvSpPr>
            <a:spLocks noGrp="1"/>
          </p:cNvSpPr>
          <p:nvPr>
            <p:ph idx="1"/>
          </p:nvPr>
        </p:nvSpPr>
        <p:spPr>
          <a:xfrm>
            <a:off x="838200" y="1148576"/>
            <a:ext cx="10714464" cy="7571678"/>
          </a:xfrm>
        </p:spPr>
        <p:txBody>
          <a:bodyPr>
            <a:normAutofit/>
          </a:bodyPr>
          <a:lstStyle/>
          <a:p>
            <a:r>
              <a:rPr lang="en-US" sz="3400" dirty="0" smtClean="0"/>
              <a:t>There are varying process in an organization such as new tools, new technology, new process or new organizational structures. </a:t>
            </a:r>
          </a:p>
          <a:p>
            <a:r>
              <a:rPr lang="en-US" sz="3400" dirty="0" smtClean="0"/>
              <a:t>Change only truly occurs when individual in the organization begin working in new ways, displaying new behaviors, using new tools and adhering to new process and adopting to new values. </a:t>
            </a:r>
          </a:p>
        </p:txBody>
      </p:sp>
    </p:spTree>
    <p:extLst>
      <p:ext uri="{BB962C8B-B14F-4D97-AF65-F5344CB8AC3E}">
        <p14:creationId xmlns:p14="http://schemas.microsoft.com/office/powerpoint/2010/main" val="1859142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400" dirty="0" smtClean="0"/>
              <a:t>Individual shifts in behavior are the cornerstones of change. </a:t>
            </a:r>
          </a:p>
          <a:p>
            <a:r>
              <a:rPr lang="en-US" sz="3400" dirty="0" smtClean="0"/>
              <a:t>When numerous individual shifts are taken together as a whole, the desired future state of the organization is achieved. </a:t>
            </a:r>
          </a:p>
          <a:p>
            <a:endParaRPr lang="en-US" sz="3400" dirty="0"/>
          </a:p>
        </p:txBody>
      </p:sp>
    </p:spTree>
    <p:extLst>
      <p:ext uri="{BB962C8B-B14F-4D97-AF65-F5344CB8AC3E}">
        <p14:creationId xmlns:p14="http://schemas.microsoft.com/office/powerpoint/2010/main" val="1453655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Organizational change requires individual change</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400" dirty="0" smtClean="0"/>
              <a:t>There can be various organizational change such as new ERP application, new accounting systems, move to new office, installation of new equipment in the manufacturing process, shift towards a paperless operation. </a:t>
            </a:r>
          </a:p>
          <a:p>
            <a:r>
              <a:rPr lang="en-US" sz="3400" dirty="0" smtClean="0"/>
              <a:t>All of the above examples show that the organization is trying to improve performance and capture an opportunity or solve a problem. </a:t>
            </a:r>
          </a:p>
        </p:txBody>
      </p:sp>
    </p:spTree>
    <p:extLst>
      <p:ext uri="{BB962C8B-B14F-4D97-AF65-F5344CB8AC3E}">
        <p14:creationId xmlns:p14="http://schemas.microsoft.com/office/powerpoint/2010/main" val="106159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sz="3400" dirty="0" smtClean="0"/>
              <a:t>However this changes requires the involvement of certain individuals in the organization to do their jobs differently. </a:t>
            </a:r>
          </a:p>
          <a:p>
            <a:r>
              <a:rPr lang="en-US" sz="3400" dirty="0" smtClean="0"/>
              <a:t>This does not mean new technology or tools are not enablers of change, as they are the essential building blocks. </a:t>
            </a:r>
          </a:p>
          <a:p>
            <a:r>
              <a:rPr lang="en-US" sz="3400" dirty="0" smtClean="0"/>
              <a:t>However, change ultimately results from people adopting new skills and demonstrating new capabilities. </a:t>
            </a:r>
            <a:endParaRPr lang="en-US" sz="3400" dirty="0"/>
          </a:p>
        </p:txBody>
      </p:sp>
    </p:spTree>
    <p:extLst>
      <p:ext uri="{BB962C8B-B14F-4D97-AF65-F5344CB8AC3E}">
        <p14:creationId xmlns:p14="http://schemas.microsoft.com/office/powerpoint/2010/main" val="1263420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4536"/>
            <a:ext cx="11026698" cy="6523463"/>
          </a:xfrm>
        </p:spPr>
        <p:txBody>
          <a:bodyPr>
            <a:normAutofit lnSpcReduction="10000"/>
          </a:bodyPr>
          <a:lstStyle/>
          <a:p>
            <a:r>
              <a:rPr lang="en-US" sz="3400" dirty="0" smtClean="0"/>
              <a:t>We usually assume that change at an individual level will just happen. For example a project manager can assume if I just build it, everyone will use it, immediately and effectively. </a:t>
            </a:r>
          </a:p>
          <a:p>
            <a:r>
              <a:rPr lang="en-US" sz="3400" dirty="0" smtClean="0"/>
              <a:t>Sadly, Reality is different. If you build it, some people will use it, but not necessarily everyone. Some may never embrace the change, finding workarounds or simply opting out. It will take some people to get on board. Some people may change quickly while others very slowly. Some may use it effectively while others use it poorly.</a:t>
            </a:r>
          </a:p>
          <a:p>
            <a:r>
              <a:rPr lang="en-US" sz="3400" dirty="0" smtClean="0"/>
              <a:t>Therefore the degree of change at its core  is directly correlated with individual change. </a:t>
            </a:r>
          </a:p>
        </p:txBody>
      </p:sp>
    </p:spTree>
    <p:extLst>
      <p:ext uri="{BB962C8B-B14F-4D97-AF65-F5344CB8AC3E}">
        <p14:creationId xmlns:p14="http://schemas.microsoft.com/office/powerpoint/2010/main" val="21300801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Purple ">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Lecture Purple " id="{FC6EB2EB-EE8D-4544-B781-0040566E1F7B}" vid="{20BE3785-E624-7D44-80B9-FE8219ED5E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Lecture Purple </Template>
  <TotalTime>85</TotalTime>
  <Words>1967</Words>
  <Application>Microsoft Macintosh PowerPoint</Application>
  <PresentationFormat>Widescreen</PresentationFormat>
  <Paragraphs>78</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Calibri</vt:lpstr>
      <vt:lpstr>Times New Roman</vt:lpstr>
      <vt:lpstr>Wingdings 3</vt:lpstr>
      <vt:lpstr>Arial</vt:lpstr>
      <vt:lpstr>Lecture Purple </vt:lpstr>
      <vt:lpstr>Change Management</vt:lpstr>
      <vt:lpstr>Why Change Management </vt:lpstr>
      <vt:lpstr>PowerPoint Presentation</vt:lpstr>
      <vt:lpstr>There are fiver fundamental reasons for change management</vt:lpstr>
      <vt:lpstr>We change for a reason </vt:lpstr>
      <vt:lpstr>PowerPoint Presentation</vt:lpstr>
      <vt:lpstr>Organizational change requires individual change </vt:lpstr>
      <vt:lpstr>PowerPoint Presentation</vt:lpstr>
      <vt:lpstr>PowerPoint Presentation</vt:lpstr>
      <vt:lpstr>Organizational outcomes are collective results of individual change </vt:lpstr>
      <vt:lpstr>PowerPoint Presentation</vt:lpstr>
      <vt:lpstr>PowerPoint Presentation</vt:lpstr>
      <vt:lpstr>PowerPoint Presentation</vt:lpstr>
      <vt:lpstr>PowerPoint Presentation</vt:lpstr>
      <vt:lpstr>PowerPoint Presentation</vt:lpstr>
      <vt:lpstr>PowerPoint Presentation</vt:lpstr>
      <vt:lpstr>Change management is an enabling framework for managing the people side of change </vt:lpstr>
      <vt:lpstr>PowerPoint Presentation</vt:lpstr>
      <vt:lpstr>We apply change management to realize the benefits and desired outcomes of change. </vt:lpstr>
      <vt:lpstr>PowerPoint Presentation</vt:lpstr>
      <vt:lpstr>What is organizational Change</vt:lpstr>
      <vt:lpstr>PowerPoint Presentation</vt:lpstr>
      <vt:lpstr>PowerPoint Presentation</vt:lpstr>
      <vt:lpstr>PowerPoint Presentation</vt:lpstr>
      <vt:lpstr>TYPES OF ORGANIZATION CHANGE  </vt:lpstr>
      <vt:lpstr>PowerPoint Presentation</vt:lpstr>
      <vt:lpstr>PowerPoint Presentation</vt:lpstr>
      <vt:lpstr>Planned change</vt:lpstr>
      <vt:lpstr>PowerPoint Presentation</vt:lpstr>
      <vt:lpstr>PowerPoint Presentation</vt:lpstr>
      <vt:lpstr>Random or emerging change</vt:lpstr>
      <vt:lpstr>PowerPoint Presentation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Management</dc:title>
  <dc:creator>Oeshwik Ahmed</dc:creator>
  <cp:lastModifiedBy>Oeshwik Ahmed</cp:lastModifiedBy>
  <cp:revision>15</cp:revision>
  <dcterms:created xsi:type="dcterms:W3CDTF">2018-03-05T05:51:30Z</dcterms:created>
  <dcterms:modified xsi:type="dcterms:W3CDTF">2018-04-25T13:44:30Z</dcterms:modified>
</cp:coreProperties>
</file>