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/>
    <p:restoredTop sz="94643"/>
  </p:normalViewPr>
  <p:slideViewPr>
    <p:cSldViewPr>
      <p:cViewPr varScale="1">
        <p:scale>
          <a:sx n="72" d="100"/>
          <a:sy n="72" d="100"/>
        </p:scale>
        <p:origin x="200" y="1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593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8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28122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8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533927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8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28327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8434" y="1728458"/>
            <a:ext cx="8907131" cy="1123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25341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8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35822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5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8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7227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8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7282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8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73553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8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04587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8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66628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8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797320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8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73790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120"/>
              </a:lnSpc>
            </a:pPr>
            <a:r>
              <a:rPr lang="en-US"/>
              <a:t>8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568483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91" y="69860"/>
            <a:ext cx="9013894" cy="66913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091" y="69860"/>
            <a:ext cx="9014460" cy="6691630"/>
          </a:xfrm>
          <a:custGeom>
            <a:avLst/>
            <a:gdLst/>
            <a:ahLst/>
            <a:cxnLst/>
            <a:rect l="l" t="t" r="r" b="b"/>
            <a:pathLst>
              <a:path w="9014460" h="6691630">
                <a:moveTo>
                  <a:pt x="0" y="329793"/>
                </a:moveTo>
                <a:lnTo>
                  <a:pt x="4316" y="276304"/>
                </a:lnTo>
                <a:lnTo>
                  <a:pt x="16814" y="225561"/>
                </a:lnTo>
                <a:lnTo>
                  <a:pt x="36813" y="178244"/>
                </a:lnTo>
                <a:lnTo>
                  <a:pt x="63634" y="135031"/>
                </a:lnTo>
                <a:lnTo>
                  <a:pt x="96600" y="96602"/>
                </a:lnTo>
                <a:lnTo>
                  <a:pt x="135030" y="63637"/>
                </a:lnTo>
                <a:lnTo>
                  <a:pt x="178245" y="36815"/>
                </a:lnTo>
                <a:lnTo>
                  <a:pt x="225567" y="16815"/>
                </a:lnTo>
                <a:lnTo>
                  <a:pt x="276317" y="4317"/>
                </a:lnTo>
                <a:lnTo>
                  <a:pt x="329816" y="0"/>
                </a:lnTo>
                <a:lnTo>
                  <a:pt x="8684070" y="0"/>
                </a:lnTo>
                <a:lnTo>
                  <a:pt x="8711114" y="1093"/>
                </a:lnTo>
                <a:lnTo>
                  <a:pt x="8737556" y="4317"/>
                </a:lnTo>
                <a:lnTo>
                  <a:pt x="8788292" y="16815"/>
                </a:lnTo>
                <a:lnTo>
                  <a:pt x="8835600" y="36815"/>
                </a:lnTo>
                <a:lnTo>
                  <a:pt x="8878800" y="63637"/>
                </a:lnTo>
                <a:lnTo>
                  <a:pt x="8917215" y="96602"/>
                </a:lnTo>
                <a:lnTo>
                  <a:pt x="8950167" y="135031"/>
                </a:lnTo>
                <a:lnTo>
                  <a:pt x="8976977" y="178244"/>
                </a:lnTo>
                <a:lnTo>
                  <a:pt x="8996966" y="225561"/>
                </a:lnTo>
                <a:lnTo>
                  <a:pt x="9009458" y="276304"/>
                </a:lnTo>
                <a:lnTo>
                  <a:pt x="9013772" y="329793"/>
                </a:lnTo>
                <a:lnTo>
                  <a:pt x="9013894" y="6361480"/>
                </a:lnTo>
                <a:lnTo>
                  <a:pt x="9012679" y="6388532"/>
                </a:lnTo>
                <a:lnTo>
                  <a:pt x="9004192" y="6440743"/>
                </a:lnTo>
                <a:lnTo>
                  <a:pt x="8987866" y="6489866"/>
                </a:lnTo>
                <a:lnTo>
                  <a:pt x="8964382" y="6535221"/>
                </a:lnTo>
                <a:lnTo>
                  <a:pt x="8934416" y="6576130"/>
                </a:lnTo>
                <a:lnTo>
                  <a:pt x="8898648" y="6611913"/>
                </a:lnTo>
                <a:lnTo>
                  <a:pt x="8857755" y="6641892"/>
                </a:lnTo>
                <a:lnTo>
                  <a:pt x="8812417" y="6665387"/>
                </a:lnTo>
                <a:lnTo>
                  <a:pt x="8763310" y="6681721"/>
                </a:lnTo>
                <a:lnTo>
                  <a:pt x="8711114" y="6690212"/>
                </a:lnTo>
                <a:lnTo>
                  <a:pt x="8684070" y="6691306"/>
                </a:lnTo>
                <a:lnTo>
                  <a:pt x="329816" y="6691306"/>
                </a:lnTo>
                <a:lnTo>
                  <a:pt x="302766" y="6690212"/>
                </a:lnTo>
                <a:lnTo>
                  <a:pt x="276317" y="6686989"/>
                </a:lnTo>
                <a:lnTo>
                  <a:pt x="225567" y="6674492"/>
                </a:lnTo>
                <a:lnTo>
                  <a:pt x="178245" y="6654492"/>
                </a:lnTo>
                <a:lnTo>
                  <a:pt x="135030" y="6627670"/>
                </a:lnTo>
                <a:lnTo>
                  <a:pt x="96600" y="6594705"/>
                </a:lnTo>
                <a:lnTo>
                  <a:pt x="63634" y="6556274"/>
                </a:lnTo>
                <a:lnTo>
                  <a:pt x="36813" y="6513057"/>
                </a:lnTo>
                <a:lnTo>
                  <a:pt x="16814" y="6465733"/>
                </a:lnTo>
                <a:lnTo>
                  <a:pt x="4316" y="6414981"/>
                </a:lnTo>
                <a:lnTo>
                  <a:pt x="0" y="6361480"/>
                </a:lnTo>
                <a:lnTo>
                  <a:pt x="0" y="32979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495" y="1517660"/>
            <a:ext cx="9020810" cy="1459230"/>
          </a:xfrm>
          <a:custGeom>
            <a:avLst/>
            <a:gdLst/>
            <a:ahLst/>
            <a:cxnLst/>
            <a:rect l="l" t="t" r="r" b="b"/>
            <a:pathLst>
              <a:path w="9020810" h="1459230">
                <a:moveTo>
                  <a:pt x="0" y="1458833"/>
                </a:moveTo>
                <a:lnTo>
                  <a:pt x="9020190" y="1458833"/>
                </a:lnTo>
                <a:lnTo>
                  <a:pt x="9020190" y="0"/>
                </a:lnTo>
                <a:lnTo>
                  <a:pt x="0" y="0"/>
                </a:lnTo>
                <a:lnTo>
                  <a:pt x="0" y="1458833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495" y="1397002"/>
            <a:ext cx="9020810" cy="120650"/>
          </a:xfrm>
          <a:custGeom>
            <a:avLst/>
            <a:gdLst/>
            <a:ahLst/>
            <a:cxnLst/>
            <a:rect l="l" t="t" r="r" b="b"/>
            <a:pathLst>
              <a:path w="9020810" h="120650">
                <a:moveTo>
                  <a:pt x="0" y="120657"/>
                </a:moveTo>
                <a:lnTo>
                  <a:pt x="9020190" y="120657"/>
                </a:lnTo>
                <a:lnTo>
                  <a:pt x="9020190" y="0"/>
                </a:lnTo>
                <a:lnTo>
                  <a:pt x="0" y="0"/>
                </a:lnTo>
                <a:lnTo>
                  <a:pt x="0" y="120657"/>
                </a:lnTo>
                <a:close/>
              </a:path>
            </a:pathLst>
          </a:custGeom>
          <a:solidFill>
            <a:srgbClr val="ACCE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495" y="2976503"/>
            <a:ext cx="9020810" cy="111125"/>
          </a:xfrm>
          <a:custGeom>
            <a:avLst/>
            <a:gdLst/>
            <a:ahLst/>
            <a:cxnLst/>
            <a:rect l="l" t="t" r="r" b="b"/>
            <a:pathLst>
              <a:path w="9020810" h="111125">
                <a:moveTo>
                  <a:pt x="0" y="111120"/>
                </a:moveTo>
                <a:lnTo>
                  <a:pt x="9020190" y="111120"/>
                </a:lnTo>
                <a:lnTo>
                  <a:pt x="9020190" y="0"/>
                </a:lnTo>
                <a:lnTo>
                  <a:pt x="0" y="0"/>
                </a:lnTo>
                <a:lnTo>
                  <a:pt x="0" y="111120"/>
                </a:lnTo>
                <a:close/>
              </a:path>
            </a:pathLst>
          </a:custGeom>
          <a:solidFill>
            <a:srgbClr val="464A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6440" y="4054290"/>
            <a:ext cx="4314190" cy="1005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35"/>
              </a:lnSpc>
            </a:pPr>
            <a:r>
              <a:rPr sz="3800" b="1" spc="-27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800" b="1" spc="-5" dirty="0">
                <a:solidFill>
                  <a:srgbClr val="FFFFFF"/>
                </a:solidFill>
                <a:latin typeface="Arial"/>
                <a:cs typeface="Arial"/>
              </a:rPr>
              <a:t>echnolog</a:t>
            </a:r>
            <a:r>
              <a:rPr sz="3800" b="1" spc="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800" b="1" spc="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800" b="1" spc="-5" dirty="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endParaRPr sz="3800">
              <a:latin typeface="Arial"/>
              <a:cs typeface="Arial"/>
            </a:endParaRPr>
          </a:p>
          <a:p>
            <a:pPr algn="ctr">
              <a:lnSpc>
                <a:spcPts val="4295"/>
              </a:lnSpc>
            </a:pPr>
            <a:r>
              <a:rPr sz="3800" b="1" spc="-20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800" b="1" spc="-5" dirty="0">
                <a:solidFill>
                  <a:srgbClr val="FFFFFF"/>
                </a:solidFill>
                <a:latin typeface="Arial"/>
                <a:cs typeface="Arial"/>
              </a:rPr>
              <a:t>rainin</a:t>
            </a:r>
            <a:r>
              <a:rPr sz="38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8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b="1" dirty="0">
                <a:solidFill>
                  <a:srgbClr val="FFFFFF"/>
                </a:solidFill>
                <a:latin typeface="Arial"/>
                <a:cs typeface="Arial"/>
              </a:rPr>
              <a:t>Methods</a:t>
            </a:r>
            <a:endParaRPr sz="3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77840" y="1556003"/>
            <a:ext cx="3532631" cy="41849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1621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23173" cy="14289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993392"/>
            <a:ext cx="5910071" cy="18287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924" y="2189161"/>
            <a:ext cx="5481706" cy="12398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936747" y="5169502"/>
            <a:ext cx="3491865" cy="122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Chapt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3200">
              <a:latin typeface="Arial"/>
              <a:cs typeface="Arial"/>
            </a:endParaRPr>
          </a:p>
          <a:p>
            <a:pPr marL="1888489" marR="5080" indent="618490">
              <a:lnSpc>
                <a:spcPct val="100000"/>
              </a:lnSpc>
              <a:spcBef>
                <a:spcPts val="2030"/>
              </a:spcBef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800" b="1" spc="-15" baseline="25462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800" b="1" spc="150" baseline="2546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dition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ymo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59071" y="6617423"/>
            <a:ext cx="47853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Cop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rig</a:t>
            </a:r>
            <a:r>
              <a:rPr sz="1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© 2013 by</a:t>
            </a:r>
            <a:r>
              <a:rPr sz="1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Mc</a:t>
            </a:r>
            <a:r>
              <a:rPr sz="12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200" b="1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Hill Co</a:t>
            </a:r>
            <a:r>
              <a:rPr sz="1200" b="1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panies,</a:t>
            </a:r>
            <a:r>
              <a:rPr sz="1200" b="1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200" b="1" i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All rig</a:t>
            </a:r>
            <a:r>
              <a:rPr sz="1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ts</a:t>
            </a:r>
            <a:r>
              <a:rPr sz="12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260" y="6617423"/>
            <a:ext cx="12636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Mc</a:t>
            </a:r>
            <a:r>
              <a:rPr sz="12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Hill/Irwin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981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pc="-480" dirty="0">
                <a:solidFill>
                  <a:srgbClr val="000000"/>
                </a:solidFill>
              </a:rPr>
              <a:t>T</a:t>
            </a:r>
            <a:r>
              <a:rPr spc="-30" dirty="0">
                <a:solidFill>
                  <a:srgbClr val="000000"/>
                </a:solidFill>
              </a:rPr>
              <a:t>echnolog</a:t>
            </a:r>
            <a:r>
              <a:rPr spc="-20" dirty="0">
                <a:solidFill>
                  <a:srgbClr val="000000"/>
                </a:solidFill>
              </a:rPr>
              <a:t>y</a:t>
            </a:r>
            <a:r>
              <a:rPr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srgbClr val="000000"/>
                </a:solidFill>
              </a:rPr>
              <a:t>an</a:t>
            </a:r>
            <a:r>
              <a:rPr spc="-25" dirty="0">
                <a:solidFill>
                  <a:srgbClr val="000000"/>
                </a:solidFill>
              </a:rPr>
              <a:t>d</a:t>
            </a:r>
            <a:r>
              <a:rPr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25" dirty="0">
                <a:solidFill>
                  <a:srgbClr val="000000"/>
                </a:solidFill>
              </a:rPr>
              <a:t>Collaboration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969250" cy="2628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14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es</a:t>
            </a:r>
            <a:endParaRPr sz="2600">
              <a:latin typeface="Arial"/>
              <a:cs typeface="Arial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35" dirty="0">
                <a:latin typeface="Arial"/>
                <a:cs typeface="Arial"/>
              </a:rPr>
              <a:t>y</a:t>
            </a:r>
            <a:r>
              <a:rPr sz="2400" b="1" spc="-15" dirty="0">
                <a:latin typeface="Arial"/>
                <a:cs typeface="Arial"/>
              </a:rPr>
              <a:t>nc</a:t>
            </a:r>
            <a:r>
              <a:rPr sz="2400" b="1" spc="-25" dirty="0">
                <a:latin typeface="Arial"/>
                <a:cs typeface="Arial"/>
              </a:rPr>
              <a:t>h</a:t>
            </a:r>
            <a:r>
              <a:rPr sz="2400" b="1" spc="-20" dirty="0">
                <a:latin typeface="Arial"/>
                <a:cs typeface="Arial"/>
              </a:rPr>
              <a:t>ronou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communicatio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rain</a:t>
            </a:r>
            <a:r>
              <a:rPr sz="2400" spc="-10" dirty="0">
                <a:latin typeface="Arial"/>
                <a:cs typeface="Arial"/>
              </a:rPr>
              <a:t>ers,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x</a:t>
            </a:r>
            <a:r>
              <a:rPr sz="2400" spc="-20" dirty="0">
                <a:latin typeface="Arial"/>
                <a:cs typeface="Arial"/>
              </a:rPr>
              <a:t>perts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arner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teract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eac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othe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time,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same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wa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they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ul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fac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-face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ssroom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nst</a:t>
            </a:r>
            <a:r>
              <a:rPr sz="2400" spc="-5" dirty="0">
                <a:latin typeface="Arial"/>
                <a:cs typeface="Arial"/>
              </a:rPr>
              <a:t>ruction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spc="-15" dirty="0">
                <a:latin typeface="Arial"/>
                <a:cs typeface="Arial"/>
              </a:rPr>
              <a:t>nc</a:t>
            </a:r>
            <a:r>
              <a:rPr sz="2400" b="1" spc="-25" dirty="0">
                <a:latin typeface="Arial"/>
                <a:cs typeface="Arial"/>
              </a:rPr>
              <a:t>h</a:t>
            </a:r>
            <a:r>
              <a:rPr sz="2400" b="1" spc="-20" dirty="0">
                <a:latin typeface="Arial"/>
                <a:cs typeface="Arial"/>
              </a:rPr>
              <a:t>ronou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communicatio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-rea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-time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ts val="2855"/>
              </a:lnSpc>
            </a:pP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teractio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40" y="390270"/>
            <a:ext cx="2622550" cy="2000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sz="4000" spc="-20" dirty="0">
                <a:solidFill>
                  <a:srgbClr val="464646"/>
                </a:solidFill>
                <a:latin typeface="Arial"/>
                <a:cs typeface="Arial"/>
              </a:rPr>
              <a:t>Fig</a:t>
            </a:r>
            <a:r>
              <a:rPr sz="4000" spc="-45" dirty="0">
                <a:solidFill>
                  <a:srgbClr val="464646"/>
                </a:solidFill>
                <a:latin typeface="Arial"/>
                <a:cs typeface="Arial"/>
              </a:rPr>
              <a:t>u</a:t>
            </a:r>
            <a:r>
              <a:rPr sz="4000" spc="-20" dirty="0">
                <a:solidFill>
                  <a:srgbClr val="464646"/>
                </a:solidFill>
                <a:latin typeface="Arial"/>
                <a:cs typeface="Arial"/>
              </a:rPr>
              <a:t>re</a:t>
            </a:r>
            <a:r>
              <a:rPr sz="4000" spc="114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464646"/>
                </a:solidFill>
                <a:latin typeface="Arial"/>
                <a:cs typeface="Arial"/>
              </a:rPr>
              <a:t>8.2</a:t>
            </a:r>
            <a:r>
              <a:rPr sz="4000" spc="1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4000" spc="-15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40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spc="-18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ypes</a:t>
            </a:r>
            <a:r>
              <a:rPr sz="3200" spc="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32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ar</a:t>
            </a:r>
            <a:r>
              <a:rPr sz="3200" spc="-1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ing</a:t>
            </a:r>
            <a:r>
              <a:rPr sz="32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Envir</a:t>
            </a:r>
            <a:r>
              <a:rPr sz="3200" spc="-20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m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94813" y="476716"/>
            <a:ext cx="6197467" cy="57605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11</a:t>
            </a:fld>
            <a:endParaRPr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66740" y="6481455"/>
            <a:ext cx="25907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sz="1000" dirty="0">
                <a:latin typeface="Times New Roman"/>
                <a:cs typeface="Times New Roman"/>
              </a:rPr>
              <a:t>8</a:t>
            </a:r>
            <a:r>
              <a:rPr sz="1000" spc="-15" dirty="0">
                <a:latin typeface="Times New Roman"/>
                <a:cs typeface="Times New Roman"/>
              </a:rPr>
              <a:t>-</a:t>
            </a:r>
            <a:r>
              <a:rPr sz="1000" dirty="0">
                <a:latin typeface="Times New Roman"/>
                <a:cs typeface="Times New Roman"/>
              </a:rPr>
              <a:t>12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718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/>
              <a:t>Co</a:t>
            </a:r>
            <a:r>
              <a:rPr sz="3200" spc="-15" dirty="0"/>
              <a:t>m</a:t>
            </a:r>
            <a:r>
              <a:rPr sz="3200" spc="-5" dirty="0"/>
              <a:t>p</a:t>
            </a:r>
            <a:r>
              <a:rPr sz="3200" spc="-15" dirty="0"/>
              <a:t>u</a:t>
            </a:r>
            <a:r>
              <a:rPr sz="3200" dirty="0"/>
              <a:t>t</a:t>
            </a:r>
            <a:r>
              <a:rPr sz="3200" spc="-10" dirty="0"/>
              <a:t>e</a:t>
            </a:r>
            <a:r>
              <a:rPr sz="3200" dirty="0"/>
              <a:t>r-Bas</a:t>
            </a:r>
            <a:r>
              <a:rPr sz="3200" spc="-15" dirty="0"/>
              <a:t>e</a:t>
            </a:r>
            <a:r>
              <a:rPr sz="3200" dirty="0"/>
              <a:t>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125" dirty="0"/>
              <a:t>T</a:t>
            </a:r>
            <a:r>
              <a:rPr sz="3200" dirty="0"/>
              <a:t>ra</a:t>
            </a:r>
            <a:r>
              <a:rPr sz="3200" spc="-15" dirty="0"/>
              <a:t>i</a:t>
            </a:r>
            <a:r>
              <a:rPr sz="3200" spc="-5" dirty="0"/>
              <a:t>n</a:t>
            </a:r>
            <a:r>
              <a:rPr sz="3200" spc="-15" dirty="0"/>
              <a:t>i</a:t>
            </a:r>
            <a:r>
              <a:rPr sz="3200" spc="-5" dirty="0"/>
              <a:t>n</a:t>
            </a:r>
            <a:r>
              <a:rPr sz="3200" spc="-15" dirty="0"/>
              <a:t>g</a:t>
            </a:r>
            <a:r>
              <a:rPr sz="3200" dirty="0"/>
              <a:t>,</a:t>
            </a:r>
            <a:r>
              <a:rPr sz="3200" spc="70" dirty="0">
                <a:latin typeface="Times New Roman"/>
                <a:cs typeface="Times New Roman"/>
              </a:rPr>
              <a:t> </a:t>
            </a:r>
            <a:r>
              <a:rPr sz="3200" dirty="0"/>
              <a:t>Onl</a:t>
            </a:r>
            <a:r>
              <a:rPr sz="3200" spc="-20" dirty="0"/>
              <a:t>i</a:t>
            </a:r>
            <a:r>
              <a:rPr sz="3200" spc="-5" dirty="0"/>
              <a:t>n</a:t>
            </a:r>
            <a:r>
              <a:rPr sz="3200" dirty="0"/>
              <a:t>e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10" dirty="0"/>
              <a:t>L</a:t>
            </a:r>
            <a:r>
              <a:rPr sz="3200" spc="-5" dirty="0"/>
              <a:t>e</a:t>
            </a:r>
            <a:r>
              <a:rPr sz="3200" spc="-15" dirty="0"/>
              <a:t>a</a:t>
            </a:r>
            <a:r>
              <a:rPr sz="3200" dirty="0"/>
              <a:t>rn</a:t>
            </a:r>
            <a:r>
              <a:rPr sz="3200" spc="-15" dirty="0"/>
              <a:t>i</a:t>
            </a:r>
            <a:r>
              <a:rPr sz="3200" spc="-5" dirty="0"/>
              <a:t>n</a:t>
            </a:r>
            <a:r>
              <a:rPr sz="3200" spc="-15" dirty="0"/>
              <a:t>g</a:t>
            </a:r>
            <a:r>
              <a:rPr sz="3200" dirty="0"/>
              <a:t>,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spc="-65" dirty="0"/>
              <a:t>W</a:t>
            </a:r>
            <a:r>
              <a:rPr sz="3200" spc="-5" dirty="0"/>
              <a:t>e</a:t>
            </a:r>
            <a:r>
              <a:rPr sz="3200" spc="-15" dirty="0"/>
              <a:t>b</a:t>
            </a:r>
            <a:r>
              <a:rPr sz="3200" dirty="0"/>
              <a:t>-Based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125" dirty="0"/>
              <a:t>T</a:t>
            </a:r>
            <a:r>
              <a:rPr sz="3200" dirty="0"/>
              <a:t>rai</a:t>
            </a:r>
            <a:r>
              <a:rPr sz="3200" spc="-15" dirty="0"/>
              <a:t>n</a:t>
            </a:r>
            <a:r>
              <a:rPr sz="3200" spc="-5" dirty="0"/>
              <a:t>in</a:t>
            </a:r>
            <a:r>
              <a:rPr sz="3200" spc="-15" dirty="0"/>
              <a:t>g</a:t>
            </a:r>
            <a:r>
              <a:rPr sz="3200" dirty="0"/>
              <a:t>,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5" dirty="0"/>
              <a:t>E</a:t>
            </a:r>
            <a:r>
              <a:rPr sz="3200" dirty="0"/>
              <a:t>-</a:t>
            </a:r>
            <a:r>
              <a:rPr sz="3200" spc="-5" dirty="0"/>
              <a:t>le</a:t>
            </a:r>
            <a:r>
              <a:rPr sz="3200" spc="-15" dirty="0"/>
              <a:t>a</a:t>
            </a:r>
            <a:r>
              <a:rPr sz="3200" dirty="0"/>
              <a:t>rni</a:t>
            </a:r>
            <a:r>
              <a:rPr sz="3200" spc="-15" dirty="0"/>
              <a:t>n</a:t>
            </a:r>
            <a:r>
              <a:rPr sz="3200" dirty="0"/>
              <a:t>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450" y="1715758"/>
            <a:ext cx="7798434" cy="4598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70929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efers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truction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liver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15" dirty="0">
                <a:latin typeface="Arial"/>
                <a:cs typeface="Arial"/>
              </a:rPr>
              <a:t>r</a:t>
            </a:r>
            <a:r>
              <a:rPr sz="2600" spc="-5" dirty="0">
                <a:latin typeface="Arial"/>
                <a:cs typeface="Arial"/>
              </a:rPr>
              <a:t>aini</a:t>
            </a:r>
            <a:r>
              <a:rPr sz="2600" dirty="0">
                <a:latin typeface="Arial"/>
                <a:cs typeface="Arial"/>
              </a:rPr>
              <a:t>ng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by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mp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ter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through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Internet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web</a:t>
            </a:r>
            <a:endParaRPr sz="26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Include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an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egrat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int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spc="-5" dirty="0">
                <a:latin typeface="Arial"/>
                <a:cs typeface="Arial"/>
              </a:rPr>
              <a:t>nstructio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text: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10" dirty="0">
                <a:latin typeface="Arial"/>
                <a:cs typeface="Arial"/>
              </a:rPr>
              <a:t>Int</a:t>
            </a:r>
            <a:r>
              <a:rPr sz="2400" spc="-5" dirty="0">
                <a:latin typeface="Arial"/>
                <a:cs typeface="Arial"/>
              </a:rPr>
              <a:t>eractio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usi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simu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atio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games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eo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ab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ration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usi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20" dirty="0">
                <a:latin typeface="Arial"/>
                <a:cs typeface="Arial"/>
              </a:rPr>
              <a:t>gs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kis,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soc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networks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Hy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erl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nk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dd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tion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resources</a:t>
            </a:r>
            <a:endParaRPr sz="24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595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In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some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types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CBT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spc="-5" dirty="0">
                <a:latin typeface="Arial"/>
                <a:cs typeface="Arial"/>
              </a:rPr>
              <a:t>aining:</a:t>
            </a:r>
            <a:endParaRPr sz="2600">
              <a:latin typeface="Arial"/>
              <a:cs typeface="Arial"/>
            </a:endParaRPr>
          </a:p>
          <a:p>
            <a:pPr marL="560705" marR="51562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nten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provide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stand-</a:t>
            </a:r>
            <a:r>
              <a:rPr sz="2400" spc="-5" dirty="0">
                <a:latin typeface="Arial"/>
                <a:cs typeface="Arial"/>
              </a:rPr>
              <a:t>al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usi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software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ith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ectio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Int</a:t>
            </a:r>
            <a:r>
              <a:rPr sz="2400" spc="-5" dirty="0">
                <a:latin typeface="Arial"/>
                <a:cs typeface="Arial"/>
              </a:rPr>
              <a:t>ernet</a:t>
            </a:r>
            <a:endParaRPr sz="2400">
              <a:latin typeface="Arial"/>
              <a:cs typeface="Arial"/>
            </a:endParaRPr>
          </a:p>
          <a:p>
            <a:pPr marL="285115" marR="5080" indent="-272415">
              <a:lnSpc>
                <a:spcPct val="100000"/>
              </a:lnSpc>
              <a:spcBef>
                <a:spcPts val="595"/>
              </a:spcBef>
              <a:buClr>
                <a:srgbClr val="2CA1BE"/>
              </a:buClr>
              <a:buSzPct val="134615"/>
              <a:buFont typeface="Arial"/>
              <a:buChar char="•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Online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learni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-learni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an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we</a:t>
            </a:r>
            <a:r>
              <a:rPr sz="2600" spc="15" dirty="0">
                <a:latin typeface="Arial"/>
                <a:cs typeface="Arial"/>
              </a:rPr>
              <a:t>b</a:t>
            </a:r>
            <a:r>
              <a:rPr sz="2600" spc="-5" dirty="0">
                <a:latin typeface="Arial"/>
                <a:cs typeface="Arial"/>
              </a:rPr>
              <a:t>-b</a:t>
            </a:r>
            <a:r>
              <a:rPr sz="2600" dirty="0">
                <a:latin typeface="Arial"/>
                <a:cs typeface="Arial"/>
              </a:rPr>
              <a:t>as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lud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liver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truction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u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Internet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or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6191" y="6354210"/>
            <a:ext cx="63373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web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720" rIns="0" bIns="0" rtlCol="0">
            <a:spAutoFit/>
          </a:bodyPr>
          <a:lstStyle/>
          <a:p>
            <a:pPr marL="254000">
              <a:lnSpc>
                <a:spcPct val="100000"/>
              </a:lnSpc>
            </a:pPr>
            <a:r>
              <a:rPr sz="3600" spc="-5" dirty="0"/>
              <a:t>lea</a:t>
            </a:r>
            <a:r>
              <a:rPr sz="3600" spc="5" dirty="0"/>
              <a:t>r</a:t>
            </a:r>
            <a:r>
              <a:rPr sz="3600" spc="-5" dirty="0"/>
              <a:t>ning</a:t>
            </a:r>
            <a:endParaRPr sz="36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1403603" y="849320"/>
            <a:ext cx="6264645" cy="5714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8341" y="189603"/>
            <a:ext cx="6407150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47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4000" spc="-25" dirty="0">
                <a:solidFill>
                  <a:srgbClr val="464646"/>
                </a:solidFill>
                <a:latin typeface="Arial"/>
                <a:cs typeface="Arial"/>
              </a:rPr>
              <a:t>able</a:t>
            </a:r>
            <a:r>
              <a:rPr sz="4000" spc="1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4000" spc="-30" dirty="0">
                <a:solidFill>
                  <a:srgbClr val="464646"/>
                </a:solidFill>
                <a:latin typeface="Arial"/>
                <a:cs typeface="Arial"/>
              </a:rPr>
              <a:t>8</a:t>
            </a:r>
            <a:r>
              <a:rPr sz="4000" dirty="0">
                <a:solidFill>
                  <a:srgbClr val="464646"/>
                </a:solidFill>
                <a:latin typeface="Arial"/>
                <a:cs typeface="Arial"/>
              </a:rPr>
              <a:t>.</a:t>
            </a:r>
            <a:r>
              <a:rPr sz="4000" spc="-25" dirty="0">
                <a:solidFill>
                  <a:srgbClr val="464646"/>
                </a:solidFill>
                <a:latin typeface="Arial"/>
                <a:cs typeface="Arial"/>
              </a:rPr>
              <a:t>3</a:t>
            </a:r>
            <a:r>
              <a:rPr sz="40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4000" spc="-15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4000" spc="-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464646"/>
                </a:solidFill>
                <a:latin typeface="Arial"/>
                <a:cs typeface="Arial"/>
              </a:rPr>
              <a:t>Advan</a:t>
            </a:r>
            <a:r>
              <a:rPr sz="4000" spc="-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4000" spc="-30" dirty="0">
                <a:solidFill>
                  <a:srgbClr val="464646"/>
                </a:solidFill>
                <a:latin typeface="Arial"/>
                <a:cs typeface="Arial"/>
              </a:rPr>
              <a:t>age</a:t>
            </a:r>
            <a:r>
              <a:rPr sz="4000" spc="-2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4000" spc="1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4000" spc="-30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4000" spc="-15" dirty="0">
                <a:solidFill>
                  <a:srgbClr val="464646"/>
                </a:solidFill>
                <a:latin typeface="Arial"/>
                <a:cs typeface="Arial"/>
              </a:rPr>
              <a:t>f</a:t>
            </a:r>
            <a:r>
              <a:rPr sz="4000" spc="1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4000" spc="-5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4000" spc="-15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464646"/>
                </a:solidFill>
                <a:latin typeface="Arial"/>
                <a:cs typeface="Arial"/>
              </a:rPr>
              <a:t>learning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8312" y="2492434"/>
            <a:ext cx="8243834" cy="32749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340" y="290680"/>
            <a:ext cx="7686040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Reg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rdi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g</a:t>
            </a:r>
            <a:r>
              <a:rPr sz="3600" spc="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3600" spc="9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600" spc="-85" dirty="0">
                <a:solidFill>
                  <a:srgbClr val="464646"/>
                </a:solidFill>
                <a:latin typeface="Arial"/>
                <a:cs typeface="Arial"/>
              </a:rPr>
              <a:t>f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fectiveness</a:t>
            </a:r>
            <a:r>
              <a:rPr sz="36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3600" spc="-10" dirty="0">
                <a:solidFill>
                  <a:srgbClr val="464646"/>
                </a:solidFill>
                <a:latin typeface="Arial"/>
                <a:cs typeface="Arial"/>
              </a:rPr>
              <a:t>f</a:t>
            </a:r>
            <a:r>
              <a:rPr sz="36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45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nl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ne</a:t>
            </a:r>
            <a:r>
              <a:rPr sz="36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Lear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ing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0037" y="2780970"/>
            <a:ext cx="7584826" cy="2859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15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40" y="403248"/>
            <a:ext cx="1805305" cy="272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-400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b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8.5</a:t>
            </a:r>
            <a:endParaRPr sz="3400">
              <a:latin typeface="Arial"/>
              <a:cs typeface="Arial"/>
            </a:endParaRPr>
          </a:p>
          <a:p>
            <a:pPr marL="12700" marR="5080">
              <a:lnSpc>
                <a:spcPct val="100099"/>
              </a:lnSpc>
              <a:spcBef>
                <a:spcPts val="35"/>
              </a:spcBef>
            </a:pP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3600" spc="8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800" spc="-13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464646"/>
                </a:solidFill>
                <a:latin typeface="Arial"/>
                <a:cs typeface="Arial"/>
              </a:rPr>
              <a:t>ips</a:t>
            </a:r>
            <a:r>
              <a:rPr sz="2800" spc="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464646"/>
                </a:solidFill>
                <a:latin typeface="Arial"/>
                <a:cs typeface="Arial"/>
              </a:rPr>
              <a:t>for</a:t>
            </a:r>
            <a:r>
              <a:rPr sz="28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464646"/>
                </a:solidFill>
                <a:latin typeface="Arial"/>
                <a:cs typeface="Arial"/>
              </a:rPr>
              <a:t>De</a:t>
            </a:r>
            <a:r>
              <a:rPr sz="2800" spc="-10" dirty="0">
                <a:solidFill>
                  <a:srgbClr val="464646"/>
                </a:solidFill>
                <a:latin typeface="Arial"/>
                <a:cs typeface="Arial"/>
              </a:rPr>
              <a:t>v</a:t>
            </a:r>
            <a:r>
              <a:rPr sz="2800" spc="-2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2800" spc="-25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464646"/>
                </a:solidFill>
                <a:latin typeface="Arial"/>
                <a:cs typeface="Arial"/>
              </a:rPr>
              <a:t>pin</a:t>
            </a:r>
            <a:r>
              <a:rPr sz="2800" spc="-20" dirty="0">
                <a:solidFill>
                  <a:srgbClr val="464646"/>
                </a:solidFill>
                <a:latin typeface="Arial"/>
                <a:cs typeface="Arial"/>
              </a:rPr>
              <a:t>g</a:t>
            </a:r>
            <a:r>
              <a:rPr sz="28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2800" spc="-60" dirty="0">
                <a:solidFill>
                  <a:srgbClr val="464646"/>
                </a:solidFill>
                <a:latin typeface="Arial"/>
                <a:cs typeface="Arial"/>
              </a:rPr>
              <a:t>f</a:t>
            </a:r>
            <a:r>
              <a:rPr sz="2800" spc="-15" dirty="0">
                <a:solidFill>
                  <a:srgbClr val="464646"/>
                </a:solidFill>
                <a:latin typeface="Arial"/>
                <a:cs typeface="Arial"/>
              </a:rPr>
              <a:t>fe</a:t>
            </a:r>
            <a:r>
              <a:rPr sz="2800" spc="-5" dirty="0">
                <a:solidFill>
                  <a:srgbClr val="464646"/>
                </a:solidFill>
                <a:latin typeface="Arial"/>
                <a:cs typeface="Arial"/>
              </a:rPr>
              <a:t>c</a:t>
            </a:r>
            <a:r>
              <a:rPr sz="2800" spc="-10" dirty="0">
                <a:solidFill>
                  <a:srgbClr val="464646"/>
                </a:solidFill>
                <a:latin typeface="Arial"/>
                <a:cs typeface="Arial"/>
              </a:rPr>
              <a:t>tiv</a:t>
            </a:r>
            <a:r>
              <a:rPr sz="2800" spc="-2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464646"/>
                </a:solidFill>
                <a:latin typeface="Arial"/>
                <a:cs typeface="Arial"/>
              </a:rPr>
              <a:t>Onli</a:t>
            </a:r>
            <a:r>
              <a:rPr sz="2800" spc="-25" dirty="0">
                <a:solidFill>
                  <a:srgbClr val="464646"/>
                </a:solidFill>
                <a:latin typeface="Arial"/>
                <a:cs typeface="Arial"/>
              </a:rPr>
              <a:t>ne</a:t>
            </a:r>
            <a:r>
              <a:rPr sz="28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2800" spc="-2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464646"/>
                </a:solidFill>
                <a:latin typeface="Arial"/>
                <a:cs typeface="Arial"/>
              </a:rPr>
              <a:t>r</a:t>
            </a:r>
            <a:r>
              <a:rPr sz="2800" spc="-2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2800" spc="-25" dirty="0">
                <a:solidFill>
                  <a:srgbClr val="464646"/>
                </a:solidFill>
                <a:latin typeface="Arial"/>
                <a:cs typeface="Arial"/>
              </a:rPr>
              <a:t>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43990" y="332609"/>
            <a:ext cx="7085441" cy="5854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66740" y="6481455"/>
            <a:ext cx="25907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sz="1000" dirty="0">
                <a:latin typeface="Times New Roman"/>
                <a:cs typeface="Times New Roman"/>
              </a:rPr>
              <a:t>8</a:t>
            </a:r>
            <a:r>
              <a:rPr sz="1000" spc="-15" dirty="0">
                <a:latin typeface="Times New Roman"/>
                <a:cs typeface="Times New Roman"/>
              </a:rPr>
              <a:t>-</a:t>
            </a:r>
            <a:r>
              <a:rPr sz="1000" dirty="0">
                <a:latin typeface="Times New Roman"/>
                <a:cs typeface="Times New Roman"/>
              </a:rPr>
              <a:t>17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0"/>
            <a:ext cx="625475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464646"/>
                </a:solidFill>
                <a:latin typeface="Arial"/>
                <a:cs typeface="Arial"/>
              </a:rPr>
              <a:t>Developing</a:t>
            </a:r>
            <a:r>
              <a:rPr sz="4000" spc="114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4000" spc="-3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4000" spc="-75" dirty="0">
                <a:solidFill>
                  <a:srgbClr val="464646"/>
                </a:solidFill>
                <a:latin typeface="Arial"/>
                <a:cs typeface="Arial"/>
              </a:rPr>
              <a:t>f</a:t>
            </a:r>
            <a:r>
              <a:rPr sz="4000" spc="-20" dirty="0">
                <a:solidFill>
                  <a:srgbClr val="464646"/>
                </a:solidFill>
                <a:latin typeface="Arial"/>
                <a:cs typeface="Arial"/>
              </a:rPr>
              <a:t>fec</a:t>
            </a:r>
            <a:r>
              <a:rPr sz="4000" spc="-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4000" spc="-20" dirty="0">
                <a:solidFill>
                  <a:srgbClr val="464646"/>
                </a:solidFill>
                <a:latin typeface="Arial"/>
                <a:cs typeface="Arial"/>
              </a:rPr>
              <a:t>iv</a:t>
            </a:r>
            <a:r>
              <a:rPr sz="4000" spc="-2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4000" spc="1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4000" spc="-20" dirty="0">
                <a:solidFill>
                  <a:srgbClr val="464646"/>
                </a:solidFill>
                <a:latin typeface="Arial"/>
                <a:cs typeface="Arial"/>
              </a:rPr>
              <a:t>Online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494403"/>
            <a:ext cx="8918575" cy="5873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464646"/>
                </a:solidFill>
                <a:latin typeface="Arial"/>
                <a:cs typeface="Arial"/>
              </a:rPr>
              <a:t>Learning</a:t>
            </a:r>
            <a:endParaRPr sz="4000">
              <a:latin typeface="Arial"/>
              <a:cs typeface="Arial"/>
            </a:endParaRPr>
          </a:p>
          <a:p>
            <a:pPr marL="1169670" marR="294640" indent="-273050">
              <a:lnSpc>
                <a:spcPct val="100000"/>
              </a:lnSpc>
              <a:spcBef>
                <a:spcPts val="1685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1170305" algn="l"/>
              </a:tabLst>
            </a:pP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me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-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Inclu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et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ma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-5" dirty="0">
                <a:latin typeface="Arial"/>
                <a:cs typeface="Arial"/>
              </a:rPr>
              <a:t>em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nt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su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ort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lin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learni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</a:t>
            </a:r>
            <a:endParaRPr sz="2600">
              <a:latin typeface="Arial"/>
              <a:cs typeface="Arial"/>
            </a:endParaRPr>
          </a:p>
          <a:p>
            <a:pPr marL="144589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1445895" algn="l"/>
              </a:tabLst>
            </a:pPr>
            <a:r>
              <a:rPr sz="2400" b="1" spc="-5" dirty="0">
                <a:latin typeface="Arial"/>
                <a:cs typeface="Arial"/>
              </a:rPr>
              <a:t>B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spc="20" dirty="0">
                <a:latin typeface="Arial"/>
                <a:cs typeface="Arial"/>
              </a:rPr>
              <a:t>w</a:t>
            </a:r>
            <a:r>
              <a:rPr sz="2400" b="1" dirty="0">
                <a:latin typeface="Arial"/>
                <a:cs typeface="Arial"/>
              </a:rPr>
              <a:t>idth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num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tes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(i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format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n)</a:t>
            </a:r>
            <a:endParaRPr sz="2400">
              <a:latin typeface="Arial"/>
              <a:cs typeface="Arial"/>
            </a:endParaRPr>
          </a:p>
          <a:p>
            <a:pPr marL="1445895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that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rave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etwee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computers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eco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marL="1445895" marR="270510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1445895" algn="l"/>
              </a:tabLst>
            </a:pPr>
            <a:r>
              <a:rPr sz="2400" b="1" spc="-15" dirty="0">
                <a:latin typeface="Arial"/>
                <a:cs typeface="Arial"/>
              </a:rPr>
              <a:t>Plu</a:t>
            </a:r>
            <a:r>
              <a:rPr sz="2400" b="1" spc="-20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-</a:t>
            </a:r>
            <a:r>
              <a:rPr sz="2400" b="1" spc="-15" dirty="0">
                <a:latin typeface="Arial"/>
                <a:cs typeface="Arial"/>
              </a:rPr>
              <a:t>in</a:t>
            </a:r>
            <a:r>
              <a:rPr sz="2400" b="1" spc="-2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diti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software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that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lo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ded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computer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iste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d,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tch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video,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othe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functi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ns</a:t>
            </a:r>
            <a:endParaRPr sz="2400">
              <a:latin typeface="Arial"/>
              <a:cs typeface="Arial"/>
            </a:endParaRPr>
          </a:p>
          <a:p>
            <a:pPr marL="1112520" indent="-273050">
              <a:lnSpc>
                <a:spcPct val="100000"/>
              </a:lnSpc>
              <a:spcBef>
                <a:spcPts val="57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1113155" algn="l"/>
              </a:tabLst>
            </a:pPr>
            <a:r>
              <a:rPr sz="2600" spc="-5" dirty="0">
                <a:latin typeface="Arial"/>
                <a:cs typeface="Arial"/>
              </a:rPr>
              <a:t>Cre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ting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ositive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lin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learni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x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erien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  <a:p>
            <a:pPr marL="1388110" marR="10858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1388745" algn="l"/>
              </a:tabLst>
            </a:pPr>
            <a:r>
              <a:rPr sz="2400" b="1" spc="-5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pid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protot</a:t>
            </a:r>
            <a:r>
              <a:rPr sz="2400" b="1" spc="-40" dirty="0">
                <a:latin typeface="Arial"/>
                <a:cs typeface="Arial"/>
              </a:rPr>
              <a:t>y</a:t>
            </a:r>
            <a:r>
              <a:rPr sz="2400" b="1" spc="-15" dirty="0">
                <a:latin typeface="Arial"/>
                <a:cs typeface="Arial"/>
              </a:rPr>
              <a:t>ping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itera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proces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ch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iti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sed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provide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rough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form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rking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prototyp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rev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refined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team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members</a:t>
            </a:r>
            <a:endParaRPr sz="2400">
              <a:latin typeface="Arial"/>
              <a:cs typeface="Arial"/>
            </a:endParaRPr>
          </a:p>
          <a:p>
            <a:pPr marL="1388110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1388745" algn="l"/>
              </a:tabLst>
            </a:pPr>
            <a:r>
              <a:rPr sz="2400" b="1" spc="-5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purp</a:t>
            </a:r>
            <a:r>
              <a:rPr sz="2400" b="1" spc="-25" dirty="0">
                <a:latin typeface="Arial"/>
                <a:cs typeface="Arial"/>
              </a:rPr>
              <a:t>o</a:t>
            </a:r>
            <a:r>
              <a:rPr sz="2400" b="1" spc="-20" dirty="0">
                <a:latin typeface="Arial"/>
                <a:cs typeface="Arial"/>
              </a:rPr>
              <a:t>sin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irect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rans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atin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nst</a:t>
            </a:r>
            <a:r>
              <a:rPr sz="2400" spc="-5" dirty="0">
                <a:latin typeface="Arial"/>
                <a:cs typeface="Arial"/>
              </a:rPr>
              <a:t>ructo</a:t>
            </a:r>
            <a:r>
              <a:rPr sz="2400" spc="2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d,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4659" y="6402636"/>
            <a:ext cx="655129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face-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-face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progra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15" dirty="0">
                <a:latin typeface="Arial"/>
                <a:cs typeface="Arial"/>
              </a:rPr>
              <a:t>at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0345" y="481315"/>
            <a:ext cx="7162165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00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abl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600" spc="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8.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6</a:t>
            </a:r>
            <a:r>
              <a:rPr sz="3600" spc="9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3600" spc="9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Principl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600" spc="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for</a:t>
            </a:r>
            <a:r>
              <a:rPr sz="3600" spc="9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Creatin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g</a:t>
            </a:r>
            <a:r>
              <a:rPr sz="3600" spc="8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Positive</a:t>
            </a:r>
            <a:r>
              <a:rPr sz="36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Lear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in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g</a:t>
            </a:r>
            <a:r>
              <a:rPr sz="3600" spc="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Experie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nce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8312" y="2420940"/>
            <a:ext cx="8239140" cy="3298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18</a:t>
            </a:fld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25" dirty="0"/>
              <a:t>Developing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30" dirty="0"/>
              <a:t>E</a:t>
            </a:r>
            <a:r>
              <a:rPr spc="-75" dirty="0"/>
              <a:t>f</a:t>
            </a:r>
            <a:r>
              <a:rPr spc="-20" dirty="0"/>
              <a:t>fec</a:t>
            </a:r>
            <a:r>
              <a:rPr spc="-5" dirty="0"/>
              <a:t>t</a:t>
            </a:r>
            <a:r>
              <a:rPr spc="-20" dirty="0"/>
              <a:t>iv</a:t>
            </a:r>
            <a:r>
              <a:rPr spc="-25" dirty="0"/>
              <a:t>e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0" dirty="0"/>
              <a:t>Online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25" dirty="0"/>
              <a:t>Learning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5994" marR="508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977265" algn="l"/>
              </a:tabLst>
            </a:pPr>
            <a:r>
              <a:rPr b="1" dirty="0">
                <a:latin typeface="Arial"/>
                <a:cs typeface="Arial"/>
              </a:rPr>
              <a:t>L</a:t>
            </a:r>
            <a:r>
              <a:rPr b="1" spc="5" dirty="0">
                <a:latin typeface="Arial"/>
                <a:cs typeface="Arial"/>
              </a:rPr>
              <a:t>e</a:t>
            </a:r>
            <a:r>
              <a:rPr b="1" spc="-5" dirty="0">
                <a:latin typeface="Arial"/>
                <a:cs typeface="Arial"/>
              </a:rPr>
              <a:t>arn</a:t>
            </a:r>
            <a:r>
              <a:rPr b="1" spc="5" dirty="0">
                <a:latin typeface="Arial"/>
                <a:cs typeface="Arial"/>
              </a:rPr>
              <a:t>e</a:t>
            </a:r>
            <a:r>
              <a:rPr b="1" dirty="0">
                <a:latin typeface="Arial"/>
                <a:cs typeface="Arial"/>
              </a:rPr>
              <a:t>r</a:t>
            </a:r>
            <a:r>
              <a:rPr b="1" spc="3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Arial"/>
                <a:cs typeface="Arial"/>
              </a:rPr>
              <a:t>c</a:t>
            </a:r>
            <a:r>
              <a:rPr b="1" spc="5" dirty="0">
                <a:latin typeface="Arial"/>
                <a:cs typeface="Arial"/>
              </a:rPr>
              <a:t>o</a:t>
            </a:r>
            <a:r>
              <a:rPr b="1" dirty="0">
                <a:latin typeface="Arial"/>
                <a:cs typeface="Arial"/>
              </a:rPr>
              <a:t>ntro</a:t>
            </a:r>
            <a:r>
              <a:rPr b="1" spc="5" dirty="0">
                <a:latin typeface="Arial"/>
                <a:cs typeface="Arial"/>
              </a:rPr>
              <a:t>l</a:t>
            </a:r>
            <a:r>
              <a:rPr dirty="0"/>
              <a:t>: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dirty="0"/>
              <a:t>Giving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trainees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/>
              <a:t>optio</a:t>
            </a:r>
            <a:r>
              <a:rPr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to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5" dirty="0"/>
              <a:t>learn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a</a:t>
            </a:r>
            <a:r>
              <a:rPr spc="5" dirty="0"/>
              <a:t>c</a:t>
            </a:r>
            <a:r>
              <a:rPr dirty="0"/>
              <a:t>tively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/>
              <a:t>throug</a:t>
            </a:r>
            <a:r>
              <a:rPr spc="-5" dirty="0"/>
              <a:t>h:</a:t>
            </a:r>
          </a:p>
          <a:p>
            <a:pPr marL="125158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1252855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lf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125158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1252855" algn="l"/>
              </a:tabLst>
            </a:pPr>
            <a:r>
              <a:rPr sz="2400" spc="-20" dirty="0">
                <a:latin typeface="Arial"/>
                <a:cs typeface="Arial"/>
              </a:rPr>
              <a:t>E</a:t>
            </a:r>
            <a:r>
              <a:rPr sz="2400" spc="-3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ercises</a:t>
            </a:r>
            <a:endParaRPr sz="2400">
              <a:latin typeface="Arial"/>
              <a:cs typeface="Arial"/>
            </a:endParaRPr>
          </a:p>
          <a:p>
            <a:pPr marL="125158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1252855" algn="l"/>
              </a:tabLst>
            </a:pPr>
            <a:r>
              <a:rPr sz="2400" spc="-20" dirty="0">
                <a:latin typeface="Arial"/>
                <a:cs typeface="Arial"/>
              </a:rPr>
              <a:t>E</a:t>
            </a:r>
            <a:r>
              <a:rPr sz="2400" spc="-3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pl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ring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nk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ther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material</a:t>
            </a:r>
            <a:endParaRPr sz="2400">
              <a:latin typeface="Arial"/>
              <a:cs typeface="Arial"/>
            </a:endParaRPr>
          </a:p>
          <a:p>
            <a:pPr marL="1251585" lvl="1" indent="-228600">
              <a:lnSpc>
                <a:spcPts val="2855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1252855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nversation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ith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othe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traine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perts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981" rIns="0" bIns="0" rtlCol="0">
            <a:spAutoFit/>
          </a:bodyPr>
          <a:lstStyle/>
          <a:p>
            <a:pPr marL="927100">
              <a:lnSpc>
                <a:spcPts val="4760"/>
              </a:lnSpc>
            </a:pPr>
            <a:r>
              <a:rPr spc="-25" dirty="0"/>
              <a:t>Learning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spc="-20" dirty="0"/>
              <a:t>Objecti</a:t>
            </a:r>
            <a:r>
              <a:rPr spc="-15" dirty="0"/>
              <a:t>v</a:t>
            </a:r>
            <a:r>
              <a:rPr spc="-30" dirty="0"/>
              <a:t>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547215" y="1728458"/>
            <a:ext cx="7615555" cy="420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650875" indent="-272415">
              <a:lnSpc>
                <a:spcPct val="100000"/>
              </a:lnSpc>
              <a:buClr>
                <a:srgbClr val="2CA1BE"/>
              </a:buClr>
              <a:buSzPct val="84615"/>
              <a:buFont typeface="Arial"/>
              <a:buChar char="•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x</a:t>
            </a:r>
            <a:r>
              <a:rPr sz="2600" spc="-5" dirty="0">
                <a:latin typeface="Arial"/>
                <a:cs typeface="Arial"/>
              </a:rPr>
              <a:t>plai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ow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ew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tec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logi</a:t>
            </a:r>
            <a:r>
              <a:rPr sz="2600" dirty="0">
                <a:latin typeface="Arial"/>
                <a:cs typeface="Arial"/>
              </a:rPr>
              <a:t>es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ar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influe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cing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endParaRPr sz="26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Arial"/>
              <a:buChar char="•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Ev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luat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we</a:t>
            </a:r>
            <a:r>
              <a:rPr sz="2600" spc="5" dirty="0">
                <a:latin typeface="Arial"/>
                <a:cs typeface="Arial"/>
              </a:rPr>
              <a:t>b</a:t>
            </a:r>
            <a:r>
              <a:rPr sz="2600" spc="-5" dirty="0">
                <a:latin typeface="Arial"/>
                <a:cs typeface="Arial"/>
              </a:rPr>
              <a:t>-ba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spc="-5" dirty="0">
                <a:latin typeface="Arial"/>
                <a:cs typeface="Arial"/>
              </a:rPr>
              <a:t>ainin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site</a:t>
            </a:r>
            <a:endParaRPr sz="2600">
              <a:latin typeface="Arial"/>
              <a:cs typeface="Arial"/>
            </a:endParaRPr>
          </a:p>
          <a:p>
            <a:pPr marL="285115" marR="30289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Arial"/>
              <a:buChar char="•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x</a:t>
            </a:r>
            <a:r>
              <a:rPr sz="2600" spc="-5" dirty="0">
                <a:latin typeface="Arial"/>
                <a:cs typeface="Arial"/>
              </a:rPr>
              <a:t>plai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ow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learni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transfer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are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ew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tec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logi</a:t>
            </a:r>
            <a:r>
              <a:rPr sz="2600" dirty="0">
                <a:latin typeface="Arial"/>
                <a:cs typeface="Arial"/>
              </a:rPr>
              <a:t>es</a:t>
            </a:r>
            <a:endParaRPr sz="2600">
              <a:latin typeface="Arial"/>
              <a:cs typeface="Arial"/>
            </a:endParaRPr>
          </a:p>
          <a:p>
            <a:pPr marL="285115" marR="5080" indent="-272415" algn="just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Arial"/>
              <a:buChar char="•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x</a:t>
            </a:r>
            <a:r>
              <a:rPr sz="2600" spc="-5" dirty="0">
                <a:latin typeface="Arial"/>
                <a:cs typeface="Arial"/>
              </a:rPr>
              <a:t>plai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stren</a:t>
            </a:r>
            <a:r>
              <a:rPr sz="2600" spc="-5" dirty="0">
                <a:latin typeface="Arial"/>
                <a:cs typeface="Arial"/>
              </a:rPr>
              <a:t>gth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an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limitat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ns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-learni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g,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mo</a:t>
            </a:r>
            <a:r>
              <a:rPr sz="2600" spc="5" dirty="0">
                <a:latin typeface="Arial"/>
                <a:cs typeface="Arial"/>
              </a:rPr>
              <a:t>b</a:t>
            </a:r>
            <a:r>
              <a:rPr sz="2600" spc="-5" dirty="0">
                <a:latin typeface="Arial"/>
                <a:cs typeface="Arial"/>
              </a:rPr>
              <a:t>il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learni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methods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(su</a:t>
            </a:r>
            <a:r>
              <a:rPr sz="2600" spc="10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iPad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),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sim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lations</a:t>
            </a:r>
            <a:endParaRPr sz="26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Arial"/>
              <a:buChar char="•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x</a:t>
            </a:r>
            <a:r>
              <a:rPr sz="2600" spc="-5" dirty="0">
                <a:latin typeface="Arial"/>
                <a:cs typeface="Arial"/>
              </a:rPr>
              <a:t>plai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di</a:t>
            </a:r>
            <a:r>
              <a:rPr sz="2600" spc="-50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ferent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typ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cial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me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endParaRPr sz="2600">
              <a:latin typeface="Arial"/>
              <a:cs typeface="Arial"/>
            </a:endParaRPr>
          </a:p>
          <a:p>
            <a:pPr marL="285115">
              <a:lnSpc>
                <a:spcPts val="3095"/>
              </a:lnSpc>
            </a:pPr>
            <a:r>
              <a:rPr sz="2600" dirty="0">
                <a:latin typeface="Arial"/>
                <a:cs typeface="Arial"/>
              </a:rPr>
              <a:t>co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dition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co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du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iv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their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us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904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dirty="0"/>
              <a:t>Provid</a:t>
            </a:r>
            <a:r>
              <a:rPr sz="3600" spc="5" dirty="0"/>
              <a:t>i</a:t>
            </a:r>
            <a:r>
              <a:rPr sz="3600" spc="-5" dirty="0"/>
              <a:t>n</a:t>
            </a:r>
            <a:r>
              <a:rPr sz="3600" dirty="0"/>
              <a:t>g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165" dirty="0"/>
              <a:t>T</a:t>
            </a:r>
            <a:r>
              <a:rPr sz="3600" spc="-5" dirty="0"/>
              <a:t>im</a:t>
            </a:r>
            <a:r>
              <a:rPr sz="3600" dirty="0"/>
              <a:t>e</a:t>
            </a:r>
            <a:r>
              <a:rPr sz="3600" spc="100" dirty="0">
                <a:latin typeface="Times New Roman"/>
                <a:cs typeface="Times New Roman"/>
              </a:rPr>
              <a:t> </a:t>
            </a:r>
            <a:r>
              <a:rPr sz="3600" spc="-5" dirty="0"/>
              <a:t>an</a:t>
            </a:r>
            <a:r>
              <a:rPr sz="3600" dirty="0"/>
              <a:t>d</a:t>
            </a:r>
            <a:r>
              <a:rPr sz="3600" spc="100" dirty="0">
                <a:latin typeface="Times New Roman"/>
                <a:cs typeface="Times New Roman"/>
              </a:rPr>
              <a:t> </a:t>
            </a:r>
            <a:r>
              <a:rPr sz="3600" dirty="0"/>
              <a:t>Space</a:t>
            </a:r>
            <a:r>
              <a:rPr sz="3600" spc="80" dirty="0">
                <a:latin typeface="Times New Roman"/>
                <a:cs typeface="Times New Roman"/>
              </a:rPr>
              <a:t> </a:t>
            </a:r>
            <a:r>
              <a:rPr sz="3600" spc="-15" dirty="0"/>
              <a:t>for</a:t>
            </a:r>
            <a:r>
              <a:rPr sz="3600" spc="95" dirty="0">
                <a:latin typeface="Times New Roman"/>
                <a:cs typeface="Times New Roman"/>
              </a:rPr>
              <a:t> </a:t>
            </a:r>
            <a:r>
              <a:rPr sz="3600" dirty="0"/>
              <a:t>Onl</a:t>
            </a:r>
            <a:r>
              <a:rPr sz="3600" spc="5" dirty="0"/>
              <a:t>i</a:t>
            </a:r>
            <a:r>
              <a:rPr sz="3600" spc="-5" dirty="0"/>
              <a:t>ne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spc="-5" dirty="0"/>
              <a:t>Lear</a:t>
            </a:r>
            <a:r>
              <a:rPr sz="3600" spc="5" dirty="0"/>
              <a:t>n</a:t>
            </a:r>
            <a:r>
              <a:rPr sz="3600" spc="-5" dirty="0"/>
              <a:t>ing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907020" cy="1926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Giv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ork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ema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em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lo</a:t>
            </a:r>
            <a:r>
              <a:rPr sz="2600" spc="5" dirty="0">
                <a:latin typeface="Arial"/>
                <a:cs typeface="Arial"/>
              </a:rPr>
              <a:t>y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es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fac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trainees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inc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ntiv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mpl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te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lin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learni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Pre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ting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cash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ard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mercha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se</a:t>
            </a:r>
            <a:endParaRPr sz="2400">
              <a:latin typeface="Arial"/>
              <a:cs typeface="Arial"/>
            </a:endParaRPr>
          </a:p>
          <a:p>
            <a:pPr marL="560705" marR="153670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er</a:t>
            </a:r>
            <a:r>
              <a:rPr sz="2400" spc="-5" dirty="0">
                <a:latin typeface="Arial"/>
                <a:cs typeface="Arial"/>
              </a:rPr>
              <a:t>tifyi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progra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ens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that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courses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are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completed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40" y="303380"/>
            <a:ext cx="6703059" cy="1006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spc="-42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echno</a:t>
            </a:r>
            <a:r>
              <a:rPr sz="3600" spc="10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og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y</a:t>
            </a:r>
            <a:r>
              <a:rPr sz="3600" spc="6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15" dirty="0">
                <a:solidFill>
                  <a:srgbClr val="464646"/>
                </a:solidFill>
                <a:latin typeface="Arial"/>
                <a:cs typeface="Arial"/>
              </a:rPr>
              <a:t>for</a:t>
            </a:r>
            <a:r>
              <a:rPr sz="3600" spc="9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Coll</a:t>
            </a:r>
            <a:r>
              <a:rPr sz="3600" spc="10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borati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600" spc="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36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Link</a:t>
            </a:r>
            <a:r>
              <a:rPr sz="3600" spc="10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ng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992109" cy="3578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69469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b="1" spc="-5" dirty="0">
                <a:latin typeface="Arial"/>
                <a:cs typeface="Arial"/>
              </a:rPr>
              <a:t>H</a:t>
            </a:r>
            <a:r>
              <a:rPr sz="2600" b="1" spc="-20" dirty="0">
                <a:latin typeface="Arial"/>
                <a:cs typeface="Arial"/>
              </a:rPr>
              <a:t>y</a:t>
            </a:r>
            <a:r>
              <a:rPr sz="2600" b="1" dirty="0">
                <a:latin typeface="Arial"/>
                <a:cs typeface="Arial"/>
              </a:rPr>
              <a:t>p</a:t>
            </a:r>
            <a:r>
              <a:rPr sz="2600" b="1" spc="5" dirty="0">
                <a:latin typeface="Arial"/>
                <a:cs typeface="Arial"/>
              </a:rPr>
              <a:t>e</a:t>
            </a:r>
            <a:r>
              <a:rPr sz="2600" b="1" spc="-5" dirty="0">
                <a:latin typeface="Arial"/>
                <a:cs typeface="Arial"/>
              </a:rPr>
              <a:t>r</a:t>
            </a:r>
            <a:r>
              <a:rPr sz="2600" b="1" spc="-10" dirty="0">
                <a:latin typeface="Arial"/>
                <a:cs typeface="Arial"/>
              </a:rPr>
              <a:t>l</a:t>
            </a:r>
            <a:r>
              <a:rPr sz="2600" b="1" dirty="0">
                <a:latin typeface="Arial"/>
                <a:cs typeface="Arial"/>
              </a:rPr>
              <a:t>ink</a:t>
            </a:r>
            <a:r>
              <a:rPr sz="2600" b="1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Lin</a:t>
            </a:r>
            <a:r>
              <a:rPr sz="2600" spc="10" dirty="0">
                <a:latin typeface="Arial"/>
                <a:cs typeface="Arial"/>
              </a:rPr>
              <a:t>k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allo</a:t>
            </a:r>
            <a:r>
              <a:rPr sz="2600" dirty="0">
                <a:latin typeface="Arial"/>
                <a:cs typeface="Arial"/>
              </a:rPr>
              <a:t>w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trainee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oth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ite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lud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Pr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nte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materi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ls</a:t>
            </a:r>
            <a:endParaRPr sz="2400">
              <a:latin typeface="Arial"/>
              <a:cs typeface="Arial"/>
            </a:endParaRPr>
          </a:p>
          <a:p>
            <a:pPr marL="560705" marR="39306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catio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nk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spc="-20" dirty="0">
                <a:latin typeface="Arial"/>
                <a:cs typeface="Arial"/>
              </a:rPr>
              <a:t>perts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rain</a:t>
            </a:r>
            <a:r>
              <a:rPr sz="2400" spc="-10" dirty="0">
                <a:latin typeface="Arial"/>
                <a:cs typeface="Arial"/>
              </a:rPr>
              <a:t>ers,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other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arners</a:t>
            </a:r>
            <a:endParaRPr sz="24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59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arnin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wit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an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creating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etwork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wit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pe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an</a:t>
            </a:r>
            <a:endParaRPr sz="26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2600" spc="-5" dirty="0">
                <a:latin typeface="Arial"/>
                <a:cs typeface="Arial"/>
              </a:rPr>
              <a:t>importan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as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ec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some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emplo</a:t>
            </a:r>
            <a:r>
              <a:rPr sz="2600" spc="5" dirty="0">
                <a:latin typeface="Arial"/>
                <a:cs typeface="Arial"/>
              </a:rPr>
              <a:t>y</a:t>
            </a:r>
            <a:r>
              <a:rPr sz="2600" spc="-5" dirty="0">
                <a:latin typeface="Arial"/>
                <a:cs typeface="Arial"/>
              </a:rPr>
              <a:t>ees</a:t>
            </a:r>
            <a:endParaRPr sz="2600">
              <a:latin typeface="Arial"/>
              <a:cs typeface="Arial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1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Prefer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nst</a:t>
            </a:r>
            <a:r>
              <a:rPr sz="2400" spc="-5" dirty="0">
                <a:latin typeface="Arial"/>
                <a:cs typeface="Arial"/>
              </a:rPr>
              <a:t>ructo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face-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-face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nst</a:t>
            </a:r>
            <a:r>
              <a:rPr sz="2400" spc="-5" dirty="0">
                <a:latin typeface="Arial"/>
                <a:cs typeface="Arial"/>
              </a:rPr>
              <a:t>ructio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ove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arni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40" y="303380"/>
            <a:ext cx="7973695" cy="1006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Social</a:t>
            </a:r>
            <a:r>
              <a:rPr sz="3600" spc="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Med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600" spc="-2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600" spc="-10" dirty="0">
                <a:solidFill>
                  <a:srgbClr val="464646"/>
                </a:solidFill>
                <a:latin typeface="Arial"/>
                <a:cs typeface="Arial"/>
              </a:rPr>
              <a:t>:</a:t>
            </a:r>
            <a:r>
              <a:rPr sz="3600" spc="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Wikis,</a:t>
            </a:r>
            <a:r>
              <a:rPr sz="3600" spc="9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B</a:t>
            </a:r>
            <a:r>
              <a:rPr sz="3600" spc="10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ogs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,</a:t>
            </a:r>
            <a:r>
              <a:rPr sz="3600" spc="8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Micro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b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logs,</a:t>
            </a:r>
            <a:r>
              <a:rPr sz="36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an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36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Social</a:t>
            </a:r>
            <a:r>
              <a:rPr sz="3600" spc="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Netwo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r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ks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9510" marR="508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1160780" algn="l"/>
              </a:tabLst>
            </a:pPr>
            <a:r>
              <a:rPr dirty="0"/>
              <a:t>Online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/>
              <a:t>mo</a:t>
            </a:r>
            <a:r>
              <a:rPr spc="5" dirty="0"/>
              <a:t>b</a:t>
            </a:r>
            <a:r>
              <a:rPr spc="-5" dirty="0"/>
              <a:t>il</a:t>
            </a:r>
            <a:r>
              <a:rPr dirty="0"/>
              <a:t>e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dirty="0"/>
              <a:t>tec</a:t>
            </a:r>
            <a:r>
              <a:rPr spc="5" dirty="0"/>
              <a:t>h</a:t>
            </a:r>
            <a:r>
              <a:rPr spc="-5" dirty="0"/>
              <a:t>n</a:t>
            </a:r>
            <a:r>
              <a:rPr dirty="0"/>
              <a:t>o</a:t>
            </a:r>
            <a:r>
              <a:rPr spc="-5" dirty="0"/>
              <a:t>log</a:t>
            </a:r>
            <a:r>
              <a:rPr dirty="0"/>
              <a:t>y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5" dirty="0"/>
              <a:t>s</a:t>
            </a:r>
            <a:r>
              <a:rPr spc="-5" dirty="0"/>
              <a:t>e</a:t>
            </a:r>
            <a:r>
              <a:rPr dirty="0"/>
              <a:t>d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to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cre</a:t>
            </a:r>
            <a:r>
              <a:rPr spc="5" dirty="0"/>
              <a:t>a</a:t>
            </a:r>
            <a:r>
              <a:rPr dirty="0"/>
              <a:t>te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/>
              <a:t>intera</a:t>
            </a:r>
            <a:r>
              <a:rPr spc="5" dirty="0"/>
              <a:t>c</a:t>
            </a:r>
            <a:r>
              <a:rPr dirty="0"/>
              <a:t>tive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/>
              <a:t>c</a:t>
            </a:r>
            <a:r>
              <a:rPr spc="5" dirty="0"/>
              <a:t>o</a:t>
            </a:r>
            <a:r>
              <a:rPr dirty="0"/>
              <a:t>mm</a:t>
            </a:r>
            <a:r>
              <a:rPr spc="5" dirty="0"/>
              <a:t>u</a:t>
            </a:r>
            <a:r>
              <a:rPr spc="-5" dirty="0"/>
              <a:t>ni</a:t>
            </a:r>
            <a:r>
              <a:rPr spc="5" dirty="0"/>
              <a:t>c</a:t>
            </a:r>
            <a:r>
              <a:rPr spc="-5" dirty="0"/>
              <a:t>ation</a:t>
            </a:r>
            <a:r>
              <a:rPr dirty="0"/>
              <a:t>s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5" dirty="0"/>
              <a:t>allo</a:t>
            </a:r>
            <a:r>
              <a:rPr dirty="0"/>
              <a:t>w</a:t>
            </a:r>
            <a:r>
              <a:rPr spc="-5" dirty="0"/>
              <a:t>in</a:t>
            </a:r>
            <a:r>
              <a:rPr dirty="0"/>
              <a:t>g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/>
              <a:t>cre</a:t>
            </a:r>
            <a:r>
              <a:rPr spc="5" dirty="0"/>
              <a:t>a</a:t>
            </a:r>
            <a:r>
              <a:rPr dirty="0"/>
              <a:t>tion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and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ex</a:t>
            </a:r>
            <a:r>
              <a:rPr spc="10" dirty="0"/>
              <a:t>c</a:t>
            </a:r>
            <a:r>
              <a:rPr spc="-5" dirty="0"/>
              <a:t>ha</a:t>
            </a:r>
            <a:r>
              <a:rPr dirty="0"/>
              <a:t>n</a:t>
            </a:r>
            <a:r>
              <a:rPr spc="-5" dirty="0"/>
              <a:t>g</a:t>
            </a:r>
            <a:r>
              <a:rPr dirty="0"/>
              <a:t>e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use</a:t>
            </a:r>
            <a:r>
              <a:rPr spc="10" dirty="0"/>
              <a:t>r</a:t>
            </a:r>
            <a:r>
              <a:rPr spc="-5" dirty="0"/>
              <a:t>-ge</a:t>
            </a:r>
            <a:r>
              <a:rPr dirty="0"/>
              <a:t>n</a:t>
            </a:r>
            <a:r>
              <a:rPr spc="-5" dirty="0"/>
              <a:t>erate</a:t>
            </a:r>
            <a:r>
              <a:rPr dirty="0"/>
              <a:t>d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dirty="0"/>
              <a:t>co</a:t>
            </a:r>
            <a:r>
              <a:rPr spc="5" dirty="0"/>
              <a:t>n</a:t>
            </a:r>
            <a:r>
              <a:rPr dirty="0"/>
              <a:t>tent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22</a:t>
            </a:fld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40" y="303380"/>
            <a:ext cx="7973695" cy="1006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Social</a:t>
            </a:r>
            <a:r>
              <a:rPr sz="3600" spc="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Med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600" spc="-2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600" spc="-10" dirty="0">
                <a:solidFill>
                  <a:srgbClr val="464646"/>
                </a:solidFill>
                <a:latin typeface="Arial"/>
                <a:cs typeface="Arial"/>
              </a:rPr>
              <a:t>:</a:t>
            </a:r>
            <a:r>
              <a:rPr sz="3600" spc="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Wikis,</a:t>
            </a:r>
            <a:r>
              <a:rPr sz="3600" spc="9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B</a:t>
            </a:r>
            <a:r>
              <a:rPr sz="3600" spc="10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ogs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,</a:t>
            </a:r>
            <a:r>
              <a:rPr sz="3600" spc="8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Micro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b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logs,</a:t>
            </a:r>
            <a:r>
              <a:rPr sz="36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an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36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Social</a:t>
            </a:r>
            <a:r>
              <a:rPr sz="3600" spc="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Netwo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r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ks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8016240" cy="3563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U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efu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for: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Prov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di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nk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resources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related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arni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co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tent</a:t>
            </a:r>
            <a:endParaRPr sz="2400">
              <a:latin typeface="Arial"/>
              <a:cs typeface="Arial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deter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fut</a:t>
            </a:r>
            <a:r>
              <a:rPr sz="2400" spc="-5" dirty="0">
                <a:latin typeface="Arial"/>
                <a:cs typeface="Arial"/>
              </a:rPr>
              <a:t>ur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reinforcing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sustai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arni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use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coach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mentor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tool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0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nk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arner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through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orma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nt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ga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Generation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mil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employ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ts val="2855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Prov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di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content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befor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fac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-face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arni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eve</a:t>
            </a:r>
            <a:r>
              <a:rPr sz="2400" spc="-10" dirty="0">
                <a:latin typeface="Arial"/>
                <a:cs typeface="Arial"/>
              </a:rPr>
              <a:t>nt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981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pc="-20" dirty="0"/>
              <a:t>Social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30" dirty="0"/>
              <a:t>Me</a:t>
            </a:r>
            <a:r>
              <a:rPr spc="-40" dirty="0"/>
              <a:t>d</a:t>
            </a:r>
            <a:r>
              <a:rPr spc="-25" dirty="0"/>
              <a:t>ia</a:t>
            </a:r>
            <a:r>
              <a:rPr spc="-15" dirty="0"/>
              <a:t>:</a:t>
            </a:r>
            <a:r>
              <a:rPr spc="140" dirty="0">
                <a:latin typeface="Times New Roman"/>
                <a:cs typeface="Times New Roman"/>
              </a:rPr>
              <a:t> </a:t>
            </a:r>
            <a:r>
              <a:rPr spc="-20" dirty="0"/>
              <a:t>Blogs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401559" cy="276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38100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A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ge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er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auth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post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ntr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and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rea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er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mm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nt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rson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ritten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pers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mpany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marketing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brandi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purposes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28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op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blo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Foc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spec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fic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topic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ts val="2855"/>
              </a:lnSpc>
              <a:spcBef>
                <a:spcPts val="400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6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mob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og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981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pc="-20" dirty="0"/>
              <a:t>Social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30" dirty="0"/>
              <a:t>Me</a:t>
            </a:r>
            <a:r>
              <a:rPr spc="-40" dirty="0"/>
              <a:t>d</a:t>
            </a:r>
            <a:r>
              <a:rPr spc="-25" dirty="0"/>
              <a:t>ia</a:t>
            </a:r>
            <a:r>
              <a:rPr spc="-15" dirty="0"/>
              <a:t>:</a:t>
            </a:r>
            <a:r>
              <a:rPr spc="140" dirty="0">
                <a:latin typeface="Times New Roman"/>
                <a:cs typeface="Times New Roman"/>
              </a:rPr>
              <a:t> </a:t>
            </a:r>
            <a:r>
              <a:rPr spc="-20" dirty="0"/>
              <a:t>Wikis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30" dirty="0"/>
              <a:t>an</a:t>
            </a:r>
            <a:r>
              <a:rPr spc="-25" dirty="0"/>
              <a:t>d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0" dirty="0"/>
              <a:t>Microblogs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688834"/>
            <a:ext cx="8047355" cy="2865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72770" indent="-272415">
              <a:lnSpc>
                <a:spcPts val="281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b="1" spc="-25" dirty="0">
                <a:latin typeface="Arial"/>
                <a:cs typeface="Arial"/>
              </a:rPr>
              <a:t>W</a:t>
            </a:r>
            <a:r>
              <a:rPr sz="2600" b="1" dirty="0">
                <a:latin typeface="Arial"/>
                <a:cs typeface="Arial"/>
              </a:rPr>
              <a:t>ik</a:t>
            </a:r>
            <a:r>
              <a:rPr sz="2600" b="1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we</a:t>
            </a:r>
            <a:r>
              <a:rPr sz="2600" dirty="0">
                <a:latin typeface="Arial"/>
                <a:cs typeface="Arial"/>
              </a:rPr>
              <a:t>bsite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allo</a:t>
            </a:r>
            <a:r>
              <a:rPr sz="2600" dirty="0">
                <a:latin typeface="Arial"/>
                <a:cs typeface="Arial"/>
              </a:rPr>
              <a:t>ws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ma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u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er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create,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it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an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up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at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nte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ar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k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w</a:t>
            </a:r>
            <a:r>
              <a:rPr sz="2600" spc="-5" dirty="0">
                <a:latin typeface="Arial"/>
                <a:cs typeface="Arial"/>
              </a:rPr>
              <a:t>led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245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b="1" dirty="0">
                <a:latin typeface="Arial"/>
                <a:cs typeface="Arial"/>
              </a:rPr>
              <a:t>Microblog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Software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ool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ke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wit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er</a:t>
            </a:r>
            <a:endParaRPr sz="2600">
              <a:latin typeface="Arial"/>
              <a:cs typeface="Arial"/>
            </a:endParaRPr>
          </a:p>
          <a:p>
            <a:pPr marL="560705" marR="467995" lvl="1" indent="-228600">
              <a:lnSpc>
                <a:spcPts val="2590"/>
              </a:lnSpc>
              <a:spcBef>
                <a:spcPts val="44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ab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comm</a:t>
            </a:r>
            <a:r>
              <a:rPr sz="2400" spc="-5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catio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short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burst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te</a:t>
            </a:r>
            <a:r>
              <a:rPr sz="2400" spc="-30" dirty="0">
                <a:latin typeface="Arial"/>
                <a:cs typeface="Arial"/>
              </a:rPr>
              <a:t>x</a:t>
            </a:r>
            <a:r>
              <a:rPr sz="2400" spc="-10" dirty="0">
                <a:latin typeface="Arial"/>
                <a:cs typeface="Arial"/>
              </a:rPr>
              <a:t>t,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20" dirty="0">
                <a:latin typeface="Arial"/>
                <a:cs typeface="Arial"/>
              </a:rPr>
              <a:t>nks,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ultimed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through:</a:t>
            </a:r>
            <a:endParaRPr sz="2400">
              <a:latin typeface="Arial"/>
              <a:cs typeface="Arial"/>
            </a:endParaRPr>
          </a:p>
          <a:p>
            <a:pPr marL="835025" lvl="2" indent="-228600">
              <a:lnSpc>
                <a:spcPct val="100000"/>
              </a:lnSpc>
              <a:spcBef>
                <a:spcPts val="135"/>
              </a:spcBef>
              <a:buClr>
                <a:srgbClr val="ACCEDC"/>
              </a:buClr>
              <a:buSzPct val="85000"/>
              <a:buFont typeface="Wingdings 2"/>
              <a:buChar char=""/>
              <a:tabLst>
                <a:tab pos="835660" algn="l"/>
              </a:tabLst>
            </a:pPr>
            <a:r>
              <a:rPr sz="2000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an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5" dirty="0">
                <a:latin typeface="Arial"/>
                <a:cs typeface="Arial"/>
              </a:rPr>
              <a:t>alon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appli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ations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onlin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mmunities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cial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netwo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ks</a:t>
            </a:r>
            <a:endParaRPr sz="2000">
              <a:latin typeface="Arial"/>
              <a:cs typeface="Arial"/>
            </a:endParaRPr>
          </a:p>
          <a:p>
            <a:pPr marL="560705" marR="374015" lvl="1" indent="-228600">
              <a:lnSpc>
                <a:spcPts val="2600"/>
              </a:lnSpc>
              <a:spcBef>
                <a:spcPts val="42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b="1" spc="-20" dirty="0">
                <a:latin typeface="Arial"/>
                <a:cs typeface="Arial"/>
              </a:rPr>
              <a:t>Sh</a:t>
            </a:r>
            <a:r>
              <a:rPr sz="2400" b="1" spc="-25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re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medi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di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such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Y</a:t>
            </a:r>
            <a:r>
              <a:rPr sz="2400" spc="-5" dirty="0">
                <a:latin typeface="Arial"/>
                <a:cs typeface="Arial"/>
              </a:rPr>
              <a:t>ou</a:t>
            </a:r>
            <a:r>
              <a:rPr sz="2400" spc="-9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ub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that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accesse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shared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ith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others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40" y="432597"/>
            <a:ext cx="7903845" cy="891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spc="-36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100" spc="-2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100" spc="-35" dirty="0">
                <a:solidFill>
                  <a:srgbClr val="464646"/>
                </a:solidFill>
                <a:latin typeface="Arial"/>
                <a:cs typeface="Arial"/>
              </a:rPr>
              <a:t>b</a:t>
            </a:r>
            <a:r>
              <a:rPr sz="3100" spc="-15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3100" spc="-2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100" spc="8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100" spc="-20" dirty="0">
                <a:solidFill>
                  <a:srgbClr val="464646"/>
                </a:solidFill>
                <a:latin typeface="Arial"/>
                <a:cs typeface="Arial"/>
              </a:rPr>
              <a:t>8.7</a:t>
            </a:r>
            <a:r>
              <a:rPr sz="3100" spc="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100" spc="-15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31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100" spc="-15" dirty="0">
                <a:solidFill>
                  <a:srgbClr val="464646"/>
                </a:solidFill>
                <a:latin typeface="Arial"/>
                <a:cs typeface="Arial"/>
              </a:rPr>
              <a:t>Factors</a:t>
            </a:r>
            <a:r>
              <a:rPr sz="3100" spc="8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100" spc="-15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3100" spc="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100" spc="-30" dirty="0">
                <a:solidFill>
                  <a:srgbClr val="464646"/>
                </a:solidFill>
                <a:latin typeface="Arial"/>
                <a:cs typeface="Arial"/>
              </a:rPr>
              <a:t>C</a:t>
            </a:r>
            <a:r>
              <a:rPr sz="3100" spc="-35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3100" spc="-25" dirty="0">
                <a:solidFill>
                  <a:srgbClr val="464646"/>
                </a:solidFill>
                <a:latin typeface="Arial"/>
                <a:cs typeface="Arial"/>
              </a:rPr>
              <a:t>nsid</a:t>
            </a:r>
            <a:r>
              <a:rPr sz="3100" spc="-3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100" spc="-15" dirty="0">
                <a:solidFill>
                  <a:srgbClr val="464646"/>
                </a:solidFill>
                <a:latin typeface="Arial"/>
                <a:cs typeface="Arial"/>
              </a:rPr>
              <a:t>r</a:t>
            </a:r>
            <a:r>
              <a:rPr sz="3100" spc="1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100" spc="-1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100" spc="-2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100" spc="8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100" spc="-30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3100" spc="-3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100" spc="-15" dirty="0">
                <a:solidFill>
                  <a:srgbClr val="464646"/>
                </a:solidFill>
                <a:latin typeface="Arial"/>
                <a:cs typeface="Arial"/>
              </a:rPr>
              <a:t>ci</a:t>
            </a:r>
            <a:r>
              <a:rPr sz="3100" spc="-35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3100" spc="-1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100" spc="-3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100" spc="-20" dirty="0">
                <a:solidFill>
                  <a:srgbClr val="464646"/>
                </a:solidFill>
                <a:latin typeface="Arial"/>
                <a:cs typeface="Arial"/>
              </a:rPr>
              <a:t>g</a:t>
            </a:r>
            <a:r>
              <a:rPr sz="3100" spc="1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100" spc="-15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endParaRPr sz="3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100" spc="-25" dirty="0">
                <a:solidFill>
                  <a:srgbClr val="464646"/>
                </a:solidFill>
                <a:latin typeface="Arial"/>
                <a:cs typeface="Arial"/>
              </a:rPr>
              <a:t>Us</a:t>
            </a:r>
            <a:r>
              <a:rPr sz="3100" spc="-2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100" spc="8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100" spc="-25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100" spc="-35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3100" spc="-15" dirty="0">
                <a:solidFill>
                  <a:srgbClr val="464646"/>
                </a:solidFill>
                <a:latin typeface="Arial"/>
                <a:cs typeface="Arial"/>
              </a:rPr>
              <a:t>cial</a:t>
            </a:r>
            <a:r>
              <a:rPr sz="3100" spc="9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100" spc="-25" dirty="0">
                <a:solidFill>
                  <a:srgbClr val="464646"/>
                </a:solidFill>
                <a:latin typeface="Arial"/>
                <a:cs typeface="Arial"/>
              </a:rPr>
              <a:t>Me</a:t>
            </a:r>
            <a:r>
              <a:rPr sz="3100" spc="-35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3100" spc="-1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100" spc="-20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100" spc="1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100" spc="-15" dirty="0">
                <a:solidFill>
                  <a:srgbClr val="464646"/>
                </a:solidFill>
                <a:latin typeface="Arial"/>
                <a:cs typeface="Arial"/>
              </a:rPr>
              <a:t>for</a:t>
            </a:r>
            <a:r>
              <a:rPr sz="3100" spc="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100" spc="-13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100" spc="-15" dirty="0">
                <a:solidFill>
                  <a:srgbClr val="464646"/>
                </a:solidFill>
                <a:latin typeface="Arial"/>
                <a:cs typeface="Arial"/>
              </a:rPr>
              <a:t>rai</a:t>
            </a:r>
            <a:r>
              <a:rPr sz="3100" spc="-3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100" spc="-20" dirty="0">
                <a:solidFill>
                  <a:srgbClr val="464646"/>
                </a:solidFill>
                <a:latin typeface="Arial"/>
                <a:cs typeface="Arial"/>
              </a:rPr>
              <a:t>ing</a:t>
            </a:r>
            <a:r>
              <a:rPr sz="3100" spc="10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100" spc="-2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100" spc="-3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100" spc="-20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31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100" spc="-25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3100" spc="-3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100" spc="-20" dirty="0">
                <a:solidFill>
                  <a:srgbClr val="464646"/>
                </a:solidFill>
                <a:latin typeface="Arial"/>
                <a:cs typeface="Arial"/>
              </a:rPr>
              <a:t>ar</a:t>
            </a:r>
            <a:r>
              <a:rPr sz="3100" spc="-3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100" spc="-1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100" spc="-1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100" spc="-20" dirty="0">
                <a:solidFill>
                  <a:srgbClr val="464646"/>
                </a:solidFill>
                <a:latin typeface="Arial"/>
                <a:cs typeface="Arial"/>
              </a:rPr>
              <a:t>g</a:t>
            </a:r>
            <a:endParaRPr sz="3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2984" y="2072899"/>
            <a:ext cx="8280897" cy="30580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26</a:t>
            </a:fld>
            <a:endParaRPr spc="-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981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pc="-25" dirty="0"/>
              <a:t>Blended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25" dirty="0"/>
              <a:t>Learning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27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726045" cy="3573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62230" indent="-272415" algn="just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ombi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lin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learni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fac</a:t>
            </a:r>
            <a:r>
              <a:rPr sz="2600" spc="2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-t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-</a:t>
            </a:r>
            <a:r>
              <a:rPr sz="2600" dirty="0">
                <a:latin typeface="Arial"/>
                <a:cs typeface="Arial"/>
              </a:rPr>
              <a:t>face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truction,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oth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methods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distr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uting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learni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nte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an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instruction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Prov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creased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arne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control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f-</a:t>
            </a:r>
            <a:r>
              <a:rPr sz="2400" spc="-5" dirty="0">
                <a:latin typeface="Arial"/>
                <a:cs typeface="Arial"/>
              </a:rPr>
              <a:t>directedn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qu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arner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take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more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respo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ilit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their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arn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More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face-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-face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soc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terac</a:t>
            </a:r>
            <a:r>
              <a:rPr sz="2400" spc="-5" dirty="0">
                <a:latin typeface="Arial"/>
                <a:cs typeface="Arial"/>
              </a:rPr>
              <a:t>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ts val="2855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  <a:tab pos="4680585" algn="l"/>
              </a:tabLst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sures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dic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ted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arni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nvironme</a:t>
            </a:r>
            <a:r>
              <a:rPr sz="2400" spc="-10" dirty="0">
                <a:latin typeface="Arial"/>
                <a:cs typeface="Arial"/>
              </a:rPr>
              <a:t>nt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728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80" dirty="0"/>
              <a:t>T</a:t>
            </a:r>
            <a:r>
              <a:rPr spc="-25" dirty="0"/>
              <a:t>able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5" dirty="0"/>
              <a:t>8.8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Arial"/>
                <a:cs typeface="Arial"/>
              </a:rPr>
              <a:t>–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245" dirty="0"/>
              <a:t>T</a:t>
            </a:r>
            <a:r>
              <a:rPr spc="-25" dirty="0"/>
              <a:t>ypes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30" dirty="0"/>
              <a:t>o</a:t>
            </a:r>
            <a:r>
              <a:rPr spc="-15" dirty="0"/>
              <a:t>f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0" dirty="0"/>
              <a:t>Simulations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28</a:t>
            </a:fld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468312" y="2274432"/>
            <a:ext cx="8278733" cy="3098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981" rIns="0" bIns="0" rtlCol="0">
            <a:spAutoFit/>
          </a:bodyPr>
          <a:lstStyle/>
          <a:p>
            <a:pPr marL="101600">
              <a:lnSpc>
                <a:spcPts val="4760"/>
              </a:lnSpc>
            </a:pPr>
            <a:r>
              <a:rPr spc="-20" dirty="0"/>
              <a:t>Simulations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30" dirty="0"/>
              <a:t>an</a:t>
            </a:r>
            <a:r>
              <a:rPr spc="-25" dirty="0"/>
              <a:t>d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0" dirty="0"/>
              <a:t>Games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29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562850" cy="197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b="1" spc="-95" dirty="0">
                <a:latin typeface="Arial"/>
                <a:cs typeface="Arial"/>
              </a:rPr>
              <a:t>A</a:t>
            </a:r>
            <a:r>
              <a:rPr sz="2600" b="1" spc="-5" dirty="0">
                <a:latin typeface="Arial"/>
                <a:cs typeface="Arial"/>
              </a:rPr>
              <a:t>v</a:t>
            </a:r>
            <a:r>
              <a:rPr sz="2600" b="1" dirty="0">
                <a:latin typeface="Arial"/>
                <a:cs typeface="Arial"/>
              </a:rPr>
              <a:t>atars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omp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ter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pi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tions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hum</a:t>
            </a:r>
            <a:r>
              <a:rPr sz="2600" spc="10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are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u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Imagi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ar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ch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rkers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ts val="2855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15" dirty="0">
                <a:latin typeface="Arial"/>
                <a:cs typeface="Arial"/>
              </a:rPr>
              <a:t>stom</a:t>
            </a:r>
            <a:r>
              <a:rPr sz="2400" spc="-5" dirty="0">
                <a:latin typeface="Arial"/>
                <a:cs typeface="Arial"/>
              </a:rPr>
              <a:t>er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simulati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981" rIns="0" bIns="0" rtlCol="0">
            <a:spAutoFit/>
          </a:bodyPr>
          <a:lstStyle/>
          <a:p>
            <a:pPr marL="203200">
              <a:lnSpc>
                <a:spcPts val="4760"/>
              </a:lnSpc>
            </a:pPr>
            <a:r>
              <a:rPr spc="-25" dirty="0"/>
              <a:t>Learning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spc="-20" dirty="0"/>
              <a:t>Objecti</a:t>
            </a:r>
            <a:r>
              <a:rPr spc="-15" dirty="0"/>
              <a:t>v</a:t>
            </a:r>
            <a:r>
              <a:rPr spc="-30" dirty="0"/>
              <a:t>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828238" y="1728458"/>
            <a:ext cx="8048625" cy="3729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es</a:t>
            </a:r>
            <a:r>
              <a:rPr sz="2600" spc="10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ribe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ma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di</a:t>
            </a:r>
            <a:r>
              <a:rPr sz="2600" spc="-50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ferent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typ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dista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ce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learni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</a:t>
            </a:r>
            <a:endParaRPr sz="26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Re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ommen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wh</a:t>
            </a:r>
            <a:r>
              <a:rPr sz="2600" dirty="0">
                <a:latin typeface="Arial"/>
                <a:cs typeface="Arial"/>
              </a:rPr>
              <a:t>at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sh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ul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inclu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an</a:t>
            </a:r>
            <a:endParaRPr sz="26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2600" spc="-5" dirty="0">
                <a:latin typeface="Arial"/>
                <a:cs typeface="Arial"/>
              </a:rPr>
              <a:t>ele</a:t>
            </a:r>
            <a:r>
              <a:rPr sz="2600" spc="10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tronic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erforman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or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y</a:t>
            </a:r>
            <a:r>
              <a:rPr sz="2600" dirty="0">
                <a:latin typeface="Arial"/>
                <a:cs typeface="Arial"/>
              </a:rPr>
              <a:t>stem</a:t>
            </a:r>
            <a:endParaRPr sz="2600">
              <a:latin typeface="Arial"/>
              <a:cs typeface="Arial"/>
            </a:endParaRPr>
          </a:p>
          <a:p>
            <a:pPr marL="285115" marR="44259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omp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re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ntras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stren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ths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k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es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spc="-1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traditional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methods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v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rsus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those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ec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nolo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15" dirty="0">
                <a:latin typeface="Arial"/>
                <a:cs typeface="Arial"/>
              </a:rPr>
              <a:t>y</a:t>
            </a:r>
            <a:r>
              <a:rPr sz="2600" spc="-5" dirty="0">
                <a:latin typeface="Arial"/>
                <a:cs typeface="Arial"/>
              </a:rPr>
              <a:t>-ba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spc="-5" dirty="0">
                <a:latin typeface="Arial"/>
                <a:cs typeface="Arial"/>
              </a:rPr>
              <a:t>ainin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metho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  <a:p>
            <a:pPr marL="285115" marR="146812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Identi</a:t>
            </a:r>
            <a:r>
              <a:rPr sz="2600" spc="-15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x</a:t>
            </a:r>
            <a:r>
              <a:rPr sz="2600" spc="-5" dirty="0">
                <a:latin typeface="Arial"/>
                <a:cs typeface="Arial"/>
              </a:rPr>
              <a:t>plai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efi</a:t>
            </a:r>
            <a:r>
              <a:rPr sz="2600" spc="-1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learni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ma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-5" dirty="0">
                <a:latin typeface="Arial"/>
                <a:cs typeface="Arial"/>
              </a:rPr>
              <a:t>em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y</a:t>
            </a:r>
            <a:r>
              <a:rPr sz="2600" dirty="0">
                <a:latin typeface="Arial"/>
                <a:cs typeface="Arial"/>
              </a:rPr>
              <a:t>ste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0327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z="3600" dirty="0"/>
              <a:t>Simulations</a:t>
            </a:r>
            <a:r>
              <a:rPr sz="3600" spc="60" dirty="0">
                <a:latin typeface="Times New Roman"/>
                <a:cs typeface="Times New Roman"/>
              </a:rPr>
              <a:t> </a:t>
            </a:r>
            <a:r>
              <a:rPr sz="3600" spc="-5" dirty="0"/>
              <a:t>an</a:t>
            </a:r>
            <a:r>
              <a:rPr sz="3600" dirty="0"/>
              <a:t>d</a:t>
            </a:r>
            <a:r>
              <a:rPr sz="3600" spc="100" dirty="0">
                <a:latin typeface="Times New Roman"/>
                <a:cs typeface="Times New Roman"/>
              </a:rPr>
              <a:t> </a:t>
            </a:r>
            <a:r>
              <a:rPr sz="3600" dirty="0"/>
              <a:t>Games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30</a:t>
            </a:fld>
            <a:endParaRPr spc="-5"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42895" y="1046215"/>
          <a:ext cx="8248650" cy="5224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Ad</a:t>
                      </a:r>
                      <a:r>
                        <a:rPr sz="2200" spc="-3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F5FA"/>
                    </a:solidFill>
                  </a:tcPr>
                </a:tc>
                <a:tc>
                  <a:txBody>
                    <a:bodyPr/>
                    <a:lstStyle/>
                    <a:p>
                      <a:pPr marL="1238250">
                        <a:lnSpc>
                          <a:spcPct val="10000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ad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5305">
                <a:tc>
                  <a:txBody>
                    <a:bodyPr/>
                    <a:lstStyle/>
                    <a:p>
                      <a:pPr marL="371475" marR="528955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110" algn="l"/>
                        </a:tabLst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nee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spc="-5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spc="-3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2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ce</a:t>
                      </a:r>
                      <a:r>
                        <a:rPr sz="2200" spc="-3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spc="-5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2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spc="-5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ai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on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371475" marR="39878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110" algn="l"/>
                        </a:tabLst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spc="-5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ai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nee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200" spc="-4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ol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22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learn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200" spc="2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2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mot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ion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lly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2200" spc="-4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agi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ng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371475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110" algn="l"/>
                        </a:tabLst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ov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ns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mess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of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371475">
                        <a:lnSpc>
                          <a:spcPct val="100000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wh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ne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learned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371475" marR="178435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110" algn="l"/>
                        </a:tabLst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Put</a:t>
                      </a:r>
                      <a:r>
                        <a:rPr sz="2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ees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itu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ons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ld</a:t>
                      </a:r>
                      <a:r>
                        <a:rPr sz="2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eal</a:t>
                      </a:r>
                      <a:r>
                        <a:rPr sz="22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orld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371475" marR="31242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110" algn="l"/>
                        </a:tabLst>
                      </a:pPr>
                      <a:r>
                        <a:rPr sz="22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esu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po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iti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tc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omes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sh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er</a:t>
                      </a:r>
                      <a:r>
                        <a:rPr sz="22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spc="-5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ai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imes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ea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22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OI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F5FA"/>
                    </a:solidFill>
                  </a:tcPr>
                </a:tc>
                <a:tc>
                  <a:txBody>
                    <a:bodyPr/>
                    <a:lstStyle/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igh</a:t>
                      </a:r>
                      <a:r>
                        <a:rPr sz="2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opme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ts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372110" marR="73025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2200" spc="-13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spc="-5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ai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nee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200" spc="-4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200" spc="-5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able</a:t>
                      </a: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earn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ing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itu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lack</a:t>
                      </a:r>
                      <a:r>
                        <a:rPr sz="2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hu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act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2561" rIns="0" bIns="0" rtlCol="0">
            <a:spAutoFit/>
          </a:bodyPr>
          <a:lstStyle/>
          <a:p>
            <a:pPr marL="88900">
              <a:lnSpc>
                <a:spcPts val="4760"/>
              </a:lnSpc>
            </a:pPr>
            <a:r>
              <a:rPr spc="-110" dirty="0"/>
              <a:t>V</a:t>
            </a:r>
            <a:r>
              <a:rPr spc="-25" dirty="0"/>
              <a:t>irtua</a:t>
            </a:r>
            <a:r>
              <a:rPr spc="-10" dirty="0"/>
              <a:t>l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25" dirty="0"/>
              <a:t>eality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31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61446" y="1728458"/>
            <a:ext cx="7957184" cy="4398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6865" marR="508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317500" algn="l"/>
              </a:tabLst>
            </a:pPr>
            <a:r>
              <a:rPr sz="2600" dirty="0">
                <a:latin typeface="Arial"/>
                <a:cs typeface="Arial"/>
              </a:rPr>
              <a:t>A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mp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ter</a:t>
            </a:r>
            <a:r>
              <a:rPr sz="2600" spc="-5" dirty="0">
                <a:latin typeface="Arial"/>
                <a:cs typeface="Arial"/>
              </a:rPr>
              <a:t>-b</a:t>
            </a:r>
            <a:r>
              <a:rPr sz="2600" dirty="0">
                <a:latin typeface="Arial"/>
                <a:cs typeface="Arial"/>
              </a:rPr>
              <a:t>as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tec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log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ide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trainees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wit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three</a:t>
            </a:r>
            <a:r>
              <a:rPr sz="2600" spc="-5" dirty="0">
                <a:latin typeface="Arial"/>
                <a:cs typeface="Arial"/>
              </a:rPr>
              <a:t>-dim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ion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learni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x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erien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  <a:buClr>
                <a:srgbClr val="2CA1BE"/>
              </a:buClr>
              <a:buFont typeface="Wingdings 2"/>
              <a:buChar char=""/>
            </a:pPr>
            <a:endParaRPr sz="215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Ad</a:t>
            </a:r>
            <a:r>
              <a:rPr sz="2600" spc="10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ntages:</a:t>
            </a:r>
            <a:endParaRPr sz="2600">
              <a:latin typeface="Arial"/>
              <a:cs typeface="Arial"/>
            </a:endParaRPr>
          </a:p>
          <a:p>
            <a:pPr marL="561340" lvl="1" indent="-229235">
              <a:lnSpc>
                <a:spcPts val="2735"/>
              </a:lnSpc>
              <a:spcBef>
                <a:spcPts val="114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975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pract</a:t>
            </a:r>
            <a:r>
              <a:rPr sz="2400" spc="-5" dirty="0">
                <a:latin typeface="Arial"/>
                <a:cs typeface="Arial"/>
              </a:rPr>
              <a:t>ic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dangerou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tasks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itho</a:t>
            </a:r>
            <a:r>
              <a:rPr sz="2400" spc="-10" dirty="0">
                <a:latin typeface="Arial"/>
                <a:cs typeface="Arial"/>
              </a:rPr>
              <a:t>ut</a:t>
            </a:r>
            <a:endParaRPr sz="2400">
              <a:latin typeface="Arial"/>
              <a:cs typeface="Arial"/>
            </a:endParaRPr>
          </a:p>
          <a:p>
            <a:pPr marL="561340">
              <a:lnSpc>
                <a:spcPts val="2735"/>
              </a:lnSpc>
            </a:pP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themse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ves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other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dan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er</a:t>
            </a:r>
            <a:endParaRPr sz="2400">
              <a:latin typeface="Arial"/>
              <a:cs typeface="Arial"/>
            </a:endParaRPr>
          </a:p>
          <a:p>
            <a:pPr marL="561340" lvl="1" indent="-229235">
              <a:lnSpc>
                <a:spcPct val="100000"/>
              </a:lnSpc>
              <a:spcBef>
                <a:spcPts val="110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975" algn="l"/>
              </a:tabLst>
            </a:pPr>
            <a:r>
              <a:rPr sz="2400" dirty="0">
                <a:latin typeface="Arial"/>
                <a:cs typeface="Arial"/>
              </a:rPr>
              <a:t>More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mem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ava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bl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arni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28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Di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dv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nta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spc="-5" dirty="0">
                <a:latin typeface="Arial"/>
                <a:cs typeface="Arial"/>
              </a:rPr>
              <a:t>es:</a:t>
            </a:r>
            <a:endParaRPr sz="2600">
              <a:latin typeface="Arial"/>
              <a:cs typeface="Arial"/>
            </a:endParaRPr>
          </a:p>
          <a:p>
            <a:pPr marL="561340" marR="660400" lvl="1" indent="-229235">
              <a:lnSpc>
                <a:spcPts val="2590"/>
              </a:lnSpc>
              <a:spcBef>
                <a:spcPts val="45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975" algn="l"/>
              </a:tabLst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qu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pmen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that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results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reduced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sense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presence</a:t>
            </a:r>
            <a:endParaRPr sz="2400">
              <a:latin typeface="Arial"/>
              <a:cs typeface="Arial"/>
            </a:endParaRPr>
          </a:p>
          <a:p>
            <a:pPr marL="561340" marR="258445" lvl="1" indent="-229235">
              <a:lnSpc>
                <a:spcPts val="2590"/>
              </a:lnSpc>
              <a:spcBef>
                <a:spcPts val="400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975" algn="l"/>
              </a:tabLst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resence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may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result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peri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ncing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simu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ato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sickn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609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pc="-110" dirty="0"/>
              <a:t>V</a:t>
            </a:r>
            <a:r>
              <a:rPr spc="-25" dirty="0"/>
              <a:t>irtua</a:t>
            </a:r>
            <a:r>
              <a:rPr spc="-10" dirty="0"/>
              <a:t>l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30" dirty="0"/>
              <a:t>W</a:t>
            </a:r>
            <a:r>
              <a:rPr spc="-25" dirty="0"/>
              <a:t>orlds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32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63267" y="1225036"/>
            <a:ext cx="8056880" cy="4732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Com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ute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-5" dirty="0">
                <a:latin typeface="Arial"/>
                <a:cs typeface="Arial"/>
              </a:rPr>
              <a:t>-ba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ed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simulated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onlin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thre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-dimen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ional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repre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ntations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real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orld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er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learni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rams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ex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erien</a:t>
            </a:r>
            <a:r>
              <a:rPr sz="2600" spc="10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ho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ted</a:t>
            </a:r>
            <a:endParaRPr sz="2600">
              <a:latin typeface="Arial"/>
              <a:cs typeface="Arial"/>
            </a:endParaRPr>
          </a:p>
          <a:p>
            <a:pPr marL="315595" indent="-273050">
              <a:lnSpc>
                <a:spcPts val="3035"/>
              </a:lnSpc>
              <a:spcBef>
                <a:spcPts val="1355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316230" algn="l"/>
              </a:tabLst>
            </a:pPr>
            <a:r>
              <a:rPr sz="2600" dirty="0">
                <a:latin typeface="Arial"/>
                <a:cs typeface="Arial"/>
              </a:rPr>
              <a:t>Ad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antag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  <a:p>
            <a:pPr marL="591185" lvl="1" indent="-228600">
              <a:lnSpc>
                <a:spcPts val="2705"/>
              </a:lnSpc>
              <a:buClr>
                <a:srgbClr val="DA1F28"/>
              </a:buClr>
              <a:buSzPct val="85416"/>
              <a:buFont typeface="Wingdings 2"/>
              <a:buChar char=""/>
              <a:tabLst>
                <a:tab pos="591820" algn="l"/>
              </a:tabLst>
            </a:pP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1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itate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actua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rkplace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thout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harm</a:t>
            </a:r>
            <a:endParaRPr sz="2400">
              <a:latin typeface="Arial"/>
              <a:cs typeface="Arial"/>
            </a:endParaRPr>
          </a:p>
          <a:p>
            <a:pPr marL="591185" marR="411480" lvl="1" indent="-228600">
              <a:lnSpc>
                <a:spcPts val="2300"/>
              </a:lnSpc>
              <a:spcBef>
                <a:spcPts val="470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91820" algn="l"/>
              </a:tabLst>
            </a:pPr>
            <a:r>
              <a:rPr sz="2400" dirty="0">
                <a:latin typeface="Arial"/>
                <a:cs typeface="Arial"/>
              </a:rPr>
              <a:t>Prov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plac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meet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it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20" dirty="0">
                <a:latin typeface="Arial"/>
                <a:cs typeface="Arial"/>
              </a:rPr>
              <a:t>ers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ers,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othe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employ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serve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teachers</a:t>
            </a:r>
            <a:endParaRPr sz="2400">
              <a:latin typeface="Arial"/>
              <a:cs typeface="Arial"/>
            </a:endParaRPr>
          </a:p>
          <a:p>
            <a:pPr marL="315595" indent="-273050">
              <a:lnSpc>
                <a:spcPts val="303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316230" algn="l"/>
              </a:tabLst>
            </a:pPr>
            <a:r>
              <a:rPr sz="2600" spc="-5" dirty="0">
                <a:latin typeface="Arial"/>
                <a:cs typeface="Arial"/>
              </a:rPr>
              <a:t>Di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dv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nta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spc="-5" dirty="0">
                <a:latin typeface="Arial"/>
                <a:cs typeface="Arial"/>
              </a:rPr>
              <a:t>es</a:t>
            </a:r>
            <a:endParaRPr sz="2600">
              <a:latin typeface="Arial"/>
              <a:cs typeface="Arial"/>
            </a:endParaRPr>
          </a:p>
          <a:p>
            <a:pPr marL="591185" lvl="1" indent="-228600">
              <a:lnSpc>
                <a:spcPts val="2710"/>
              </a:lnSpc>
              <a:buClr>
                <a:srgbClr val="DA1F28"/>
              </a:buClr>
              <a:buSzPct val="85416"/>
              <a:buFont typeface="Wingdings 2"/>
              <a:buChar char=""/>
              <a:tabLst>
                <a:tab pos="591820" algn="l"/>
              </a:tabLst>
            </a:pP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ck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us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firs</a:t>
            </a:r>
            <a:r>
              <a:rPr sz="2400" spc="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-time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</a:t>
            </a:r>
            <a:endParaRPr sz="2400">
              <a:latin typeface="Arial"/>
              <a:cs typeface="Arial"/>
            </a:endParaRPr>
          </a:p>
          <a:p>
            <a:pPr marL="591185" marR="1160780" lvl="1" indent="-228600">
              <a:lnSpc>
                <a:spcPts val="2300"/>
              </a:lnSpc>
              <a:spcBef>
                <a:spcPts val="470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91820" algn="l"/>
              </a:tabLst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tential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ficu</a:t>
            </a:r>
            <a:r>
              <a:rPr sz="2400" spc="-10" dirty="0">
                <a:latin typeface="Arial"/>
                <a:cs typeface="Arial"/>
              </a:rPr>
              <a:t>lt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keyb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ar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mouse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nter</a:t>
            </a:r>
            <a:r>
              <a:rPr sz="2400" spc="-5" dirty="0">
                <a:latin typeface="Arial"/>
                <a:cs typeface="Arial"/>
              </a:rPr>
              <a:t>face</a:t>
            </a:r>
            <a:endParaRPr sz="2400">
              <a:latin typeface="Arial"/>
              <a:cs typeface="Arial"/>
            </a:endParaRPr>
          </a:p>
          <a:p>
            <a:pPr marL="591185" lvl="1" indent="-228600">
              <a:lnSpc>
                <a:spcPts val="2635"/>
              </a:lnSpc>
              <a:buClr>
                <a:srgbClr val="DA1F28"/>
              </a:buClr>
              <a:buSzPct val="85416"/>
              <a:buFont typeface="Wingdings 2"/>
              <a:buChar char=""/>
              <a:tabLst>
                <a:tab pos="591820" algn="l"/>
              </a:tabLst>
            </a:pP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vestm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time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 marL="591185" lvl="1" indent="-228600">
              <a:lnSpc>
                <a:spcPts val="2770"/>
              </a:lnSpc>
              <a:buClr>
                <a:srgbClr val="DA1F28"/>
              </a:buClr>
              <a:buSzPct val="85416"/>
              <a:buFont typeface="Wingdings 2"/>
              <a:buChar char=""/>
              <a:tabLst>
                <a:tab pos="591820" algn="l"/>
              </a:tabLst>
            </a:pP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ck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nc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su</a:t>
            </a:r>
            <a:r>
              <a:rPr sz="2400" spc="-15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5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fective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ess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981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pc="-20" dirty="0"/>
              <a:t>Mobile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480" dirty="0"/>
              <a:t>T</a:t>
            </a:r>
            <a:r>
              <a:rPr spc="-30" dirty="0"/>
              <a:t>echnology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33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929880" cy="2313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ist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of: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Wireless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tr</a:t>
            </a:r>
            <a:r>
              <a:rPr sz="2400" spc="-5" dirty="0">
                <a:latin typeface="Arial"/>
                <a:cs typeface="Arial"/>
              </a:rPr>
              <a:t>ansmiss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system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-Fi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uetooth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Mob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smartpho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5" dirty="0">
                <a:latin typeface="Arial"/>
                <a:cs typeface="Arial"/>
              </a:rPr>
              <a:t>tw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pp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tions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related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rocessing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au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fil</a:t>
            </a:r>
            <a:r>
              <a:rPr sz="2400" spc="-10" dirty="0">
                <a:latin typeface="Arial"/>
                <a:cs typeface="Arial"/>
              </a:rPr>
              <a:t>es,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ocess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ng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spreadsh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ets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Internet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-mail,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stant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messag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981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pc="-20" dirty="0"/>
              <a:t>Mobile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25" dirty="0"/>
              <a:t>Learning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34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8014970" cy="3632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33020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9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raining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livere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u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bil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evi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ch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spc="-5" dirty="0">
                <a:latin typeface="Arial"/>
                <a:cs typeface="Arial"/>
              </a:rPr>
              <a:t>artph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e,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etbook,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otebo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k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co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ute</a:t>
            </a:r>
            <a:r>
              <a:rPr sz="2600" spc="-15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iPad</a:t>
            </a:r>
            <a:endParaRPr sz="26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Involv</a:t>
            </a:r>
            <a:r>
              <a:rPr sz="2600" spc="-5" dirty="0">
                <a:latin typeface="Arial"/>
                <a:cs typeface="Arial"/>
              </a:rPr>
              <a:t>es:</a:t>
            </a:r>
            <a:endParaRPr sz="2600">
              <a:latin typeface="Arial"/>
              <a:cs typeface="Arial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Formal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arni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Include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e-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arni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courses,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odc</a:t>
            </a:r>
            <a:r>
              <a:rPr sz="2400" spc="-10" dirty="0">
                <a:latin typeface="Arial"/>
                <a:cs typeface="Arial"/>
              </a:rPr>
              <a:t>asts,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eo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mobi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ce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10" dirty="0">
                <a:latin typeface="Arial"/>
                <a:cs typeface="Arial"/>
              </a:rPr>
              <a:t>Inf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arni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ga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communicat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messa</a:t>
            </a:r>
            <a:r>
              <a:rPr sz="2400" spc="-15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via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3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s,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-15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  <a:p>
            <a:pPr marL="285115" marR="1348740" indent="-272415">
              <a:lnSpc>
                <a:spcPct val="100000"/>
              </a:lnSpc>
              <a:spcBef>
                <a:spcPts val="59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b="1" spc="-5" dirty="0">
                <a:latin typeface="Arial"/>
                <a:cs typeface="Arial"/>
              </a:rPr>
              <a:t>A</a:t>
            </a:r>
            <a:r>
              <a:rPr sz="2600" b="1" spc="5" dirty="0">
                <a:latin typeface="Arial"/>
                <a:cs typeface="Arial"/>
              </a:rPr>
              <a:t>p</a:t>
            </a:r>
            <a:r>
              <a:rPr sz="2600" b="1" dirty="0">
                <a:latin typeface="Arial"/>
                <a:cs typeface="Arial"/>
              </a:rPr>
              <a:t>p</a:t>
            </a:r>
            <a:r>
              <a:rPr sz="2600" b="1" spc="10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Ap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licatio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esig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ed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if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ll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spc="-5" dirty="0">
                <a:latin typeface="Arial"/>
                <a:cs typeface="Arial"/>
              </a:rPr>
              <a:t>artph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tablet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mp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ters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981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pc="-20" dirty="0"/>
              <a:t>Intelligent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175" dirty="0"/>
              <a:t>T</a:t>
            </a:r>
            <a:r>
              <a:rPr spc="-25" dirty="0"/>
              <a:t>utoring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5" dirty="0"/>
              <a:t>Sys</a:t>
            </a:r>
            <a:r>
              <a:rPr spc="-5" dirty="0"/>
              <a:t>t</a:t>
            </a:r>
            <a:r>
              <a:rPr spc="-35" dirty="0"/>
              <a:t>em</a:t>
            </a:r>
            <a:r>
              <a:rPr spc="-20" dirty="0"/>
              <a:t>s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0" dirty="0"/>
              <a:t>(ITS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15" dirty="0"/>
              <a:t>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35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985125" cy="3152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Instru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tional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y</a:t>
            </a:r>
            <a:r>
              <a:rPr sz="2600" dirty="0">
                <a:latin typeface="Arial"/>
                <a:cs typeface="Arial"/>
              </a:rPr>
              <a:t>ste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u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arti</a:t>
            </a:r>
            <a:r>
              <a:rPr sz="2600" spc="-10" dirty="0">
                <a:latin typeface="Arial"/>
                <a:cs typeface="Arial"/>
              </a:rPr>
              <a:t>f</a:t>
            </a:r>
            <a:r>
              <a:rPr sz="2600" spc="-5" dirty="0">
                <a:latin typeface="Arial"/>
                <a:cs typeface="Arial"/>
              </a:rPr>
              <a:t>icia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intellige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ce</a:t>
            </a:r>
            <a:endParaRPr sz="26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T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ree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typ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ITS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nviro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me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ts: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9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utori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Increas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rstand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tent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doma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560705" marR="144780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ach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Prov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ith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fle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ilit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pract</a:t>
            </a:r>
            <a:r>
              <a:rPr sz="2400" spc="-5" dirty="0">
                <a:latin typeface="Arial"/>
                <a:cs typeface="Arial"/>
              </a:rPr>
              <a:t>ice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ski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ar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ific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env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ronments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9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Em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eri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fers to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stud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nt</a:t>
            </a:r>
            <a:r>
              <a:rPr sz="2400" spc="-55" dirty="0">
                <a:latin typeface="Arial"/>
                <a:cs typeface="Arial"/>
              </a:rPr>
              <a:t>’</a:t>
            </a:r>
            <a:r>
              <a:rPr sz="2400" dirty="0">
                <a:latin typeface="Arial"/>
                <a:cs typeface="Arial"/>
              </a:rPr>
              <a:t>s ab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ore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ts val="2855"/>
              </a:lnSpc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content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train</a:t>
            </a:r>
            <a:r>
              <a:rPr sz="2400" spc="-2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progra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ree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981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pc="-20" dirty="0"/>
              <a:t>Intelligent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175" dirty="0"/>
              <a:t>T</a:t>
            </a:r>
            <a:r>
              <a:rPr spc="-25" dirty="0"/>
              <a:t>utoring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5" dirty="0"/>
              <a:t>Sys</a:t>
            </a:r>
            <a:r>
              <a:rPr spc="-5" dirty="0"/>
              <a:t>t</a:t>
            </a:r>
            <a:r>
              <a:rPr spc="-35" dirty="0"/>
              <a:t>em</a:t>
            </a:r>
            <a:r>
              <a:rPr spc="-20" dirty="0"/>
              <a:t>s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0" dirty="0"/>
              <a:t>(ITS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15" dirty="0"/>
              <a:t>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36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995920" cy="4295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Di</a:t>
            </a:r>
            <a:r>
              <a:rPr sz="2600" spc="-50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ferent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from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othe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tech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logi</a:t>
            </a:r>
            <a:r>
              <a:rPr sz="2600" dirty="0">
                <a:latin typeface="Arial"/>
                <a:cs typeface="Arial"/>
              </a:rPr>
              <a:t>es: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abi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it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mat</a:t>
            </a:r>
            <a:r>
              <a:rPr sz="2400" dirty="0">
                <a:latin typeface="Arial"/>
                <a:cs typeface="Arial"/>
              </a:rPr>
              <a:t>ch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nst</a:t>
            </a:r>
            <a:r>
              <a:rPr sz="2400" spc="-5" dirty="0">
                <a:latin typeface="Arial"/>
                <a:cs typeface="Arial"/>
              </a:rPr>
              <a:t>ructio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student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needs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com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cate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esp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tud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nt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 mod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ee</a:t>
            </a:r>
            <a:r>
              <a:rPr sz="2400" spc="-60" dirty="0">
                <a:latin typeface="Arial"/>
                <a:cs typeface="Arial"/>
              </a:rPr>
              <a:t>’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arni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process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 dec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de,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 bas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rain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60" dirty="0">
                <a:latin typeface="Arial"/>
                <a:cs typeface="Arial"/>
              </a:rPr>
              <a:t>’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previo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ormanc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format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rovi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 make dec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ab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ee</a:t>
            </a:r>
            <a:r>
              <a:rPr sz="2400" spc="-60" dirty="0">
                <a:latin typeface="Arial"/>
                <a:cs typeface="Arial"/>
              </a:rPr>
              <a:t>’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vel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20" dirty="0">
                <a:latin typeface="Arial"/>
                <a:cs typeface="Arial"/>
              </a:rPr>
              <a:t>ers</a:t>
            </a:r>
            <a:r>
              <a:rPr sz="2400" spc="-5" dirty="0">
                <a:latin typeface="Arial"/>
                <a:cs typeface="Arial"/>
              </a:rPr>
              <a:t>tan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complete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f-</a:t>
            </a:r>
            <a:r>
              <a:rPr sz="2400" spc="-5" dirty="0">
                <a:latin typeface="Arial"/>
                <a:cs typeface="Arial"/>
              </a:rPr>
              <a:t>assessmen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esu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ting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ts val="2855"/>
              </a:lnSpc>
            </a:pPr>
            <a:r>
              <a:rPr sz="2400" dirty="0">
                <a:latin typeface="Arial"/>
                <a:cs typeface="Arial"/>
              </a:rPr>
              <a:t>mod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ficat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teac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290680"/>
            <a:ext cx="7670165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Figure</a:t>
            </a:r>
            <a:r>
              <a:rPr sz="36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8.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4</a:t>
            </a:r>
            <a:r>
              <a:rPr sz="3600" spc="9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3600" spc="10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Com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p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onent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6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3600" spc="-10" dirty="0">
                <a:solidFill>
                  <a:srgbClr val="464646"/>
                </a:solidFill>
                <a:latin typeface="Arial"/>
                <a:cs typeface="Arial"/>
              </a:rPr>
              <a:t>f</a:t>
            </a:r>
            <a:r>
              <a:rPr sz="36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ntell</a:t>
            </a:r>
            <a:r>
              <a:rPr sz="3600" spc="10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gent</a:t>
            </a:r>
            <a:r>
              <a:rPr sz="36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16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utorin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g</a:t>
            </a:r>
            <a:r>
              <a:rPr sz="3600" spc="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464646"/>
                </a:solidFill>
                <a:latin typeface="Arial"/>
                <a:cs typeface="Arial"/>
              </a:rPr>
              <a:t>Systems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51685" y="1366528"/>
            <a:ext cx="4680447" cy="50641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37</a:t>
            </a:fld>
            <a:endParaRPr spc="-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981" rIns="0" bIns="0" rtlCol="0">
            <a:spAutoFit/>
          </a:bodyPr>
          <a:lstStyle/>
          <a:p>
            <a:pPr marL="151765">
              <a:lnSpc>
                <a:spcPts val="4760"/>
              </a:lnSpc>
            </a:pPr>
            <a:r>
              <a:rPr spc="-25" dirty="0"/>
              <a:t>Dis</a:t>
            </a:r>
            <a:r>
              <a:rPr spc="-5" dirty="0"/>
              <a:t>t</a:t>
            </a:r>
            <a:r>
              <a:rPr spc="-30" dirty="0"/>
              <a:t>anc</a:t>
            </a:r>
            <a:r>
              <a:rPr spc="-25" dirty="0"/>
              <a:t>e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5" dirty="0"/>
              <a:t>Learning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38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708265" cy="398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Inv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lv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two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typ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tec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log</a:t>
            </a:r>
            <a:r>
              <a:rPr sz="2600" spc="10" dirty="0">
                <a:latin typeface="Arial"/>
                <a:cs typeface="Arial"/>
              </a:rPr>
              <a:t>y</a:t>
            </a:r>
            <a:r>
              <a:rPr sz="2600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560705" marR="5080" lvl="1" indent="-228600" algn="just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b="1" spc="-200" dirty="0">
                <a:latin typeface="Arial"/>
                <a:cs typeface="Arial"/>
              </a:rPr>
              <a:t>T</a:t>
            </a:r>
            <a:r>
              <a:rPr sz="2400" b="1" spc="-20" dirty="0">
                <a:latin typeface="Arial"/>
                <a:cs typeface="Arial"/>
              </a:rPr>
              <a:t>eleco</a:t>
            </a:r>
            <a:r>
              <a:rPr sz="2400" b="1" spc="-25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ferencing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Sy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chronous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cha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ud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15" dirty="0">
                <a:latin typeface="Arial"/>
                <a:cs typeface="Arial"/>
              </a:rPr>
              <a:t>o,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d/o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etw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two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more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iv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group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two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catio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835025" marR="230504" lvl="2" indent="-228600">
              <a:lnSpc>
                <a:spcPct val="100000"/>
              </a:lnSpc>
              <a:spcBef>
                <a:spcPts val="409"/>
              </a:spcBef>
              <a:buClr>
                <a:srgbClr val="ACCEDC"/>
              </a:buClr>
              <a:buSzPct val="85000"/>
              <a:buFont typeface="Wingdings 2"/>
              <a:buChar char=""/>
              <a:tabLst>
                <a:tab pos="835660" algn="l"/>
              </a:tabLst>
            </a:pPr>
            <a:r>
              <a:rPr sz="2000" b="1" spc="-40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irtual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classroom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U</a:t>
            </a:r>
            <a:r>
              <a:rPr sz="2000" spc="1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in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computer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an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ne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di</a:t>
            </a:r>
            <a:r>
              <a:rPr sz="2000" dirty="0">
                <a:latin typeface="Arial"/>
                <a:cs typeface="Arial"/>
              </a:rPr>
              <a:t>stribute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in</a:t>
            </a:r>
            <a:r>
              <a:rPr sz="2000" dirty="0">
                <a:latin typeface="Arial"/>
                <a:cs typeface="Arial"/>
              </a:rPr>
              <a:t>stru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10" dirty="0">
                <a:latin typeface="Arial"/>
                <a:cs typeface="Arial"/>
              </a:rPr>
              <a:t>r</a:t>
            </a:r>
            <a:r>
              <a:rPr sz="2000" spc="-10" dirty="0">
                <a:latin typeface="Arial"/>
                <a:cs typeface="Arial"/>
              </a:rPr>
              <a:t>-</a:t>
            </a:r>
            <a:r>
              <a:rPr sz="2000" spc="-5" dirty="0">
                <a:latin typeface="Arial"/>
                <a:cs typeface="Arial"/>
              </a:rPr>
              <a:t>le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training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geo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ra</a:t>
            </a:r>
            <a:r>
              <a:rPr sz="2000" spc="-5" dirty="0">
                <a:latin typeface="Arial"/>
                <a:cs typeface="Arial"/>
              </a:rPr>
              <a:t>phi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all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di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pe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employees</a:t>
            </a:r>
            <a:endParaRPr sz="2000">
              <a:latin typeface="Arial"/>
              <a:cs typeface="Arial"/>
            </a:endParaRPr>
          </a:p>
          <a:p>
            <a:pPr marL="285115" marR="10160" indent="-272415" algn="just">
              <a:lnSpc>
                <a:spcPct val="100000"/>
              </a:lnSpc>
              <a:spcBef>
                <a:spcPts val="585"/>
              </a:spcBef>
              <a:buClr>
                <a:srgbClr val="2CA1BE"/>
              </a:buClr>
              <a:buSzPct val="85416"/>
              <a:buFont typeface="Wingdings 2"/>
              <a:buChar char=""/>
              <a:tabLst>
                <a:tab pos="285750" algn="l"/>
              </a:tabLst>
            </a:pPr>
            <a:r>
              <a:rPr sz="2400" b="1" spc="-5" dirty="0">
                <a:latin typeface="Arial"/>
                <a:cs typeface="Arial"/>
              </a:rPr>
              <a:t>Dista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Lear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ing: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raph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ca</a:t>
            </a:r>
            <a:r>
              <a:rPr sz="2400" spc="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sp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compan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rovide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atio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ab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2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ne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products,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20" dirty="0">
                <a:latin typeface="Arial"/>
                <a:cs typeface="Arial"/>
              </a:rPr>
              <a:t>es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rocedures,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ski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per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ctures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cation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981" rIns="0" bIns="0" rtlCol="0">
            <a:spAutoFit/>
          </a:bodyPr>
          <a:lstStyle/>
          <a:p>
            <a:pPr marL="151765">
              <a:lnSpc>
                <a:spcPts val="4760"/>
              </a:lnSpc>
            </a:pPr>
            <a:r>
              <a:rPr spc="-25" dirty="0"/>
              <a:t>Dis</a:t>
            </a:r>
            <a:r>
              <a:rPr spc="-5" dirty="0"/>
              <a:t>t</a:t>
            </a:r>
            <a:r>
              <a:rPr spc="-30" dirty="0"/>
              <a:t>anc</a:t>
            </a:r>
            <a:r>
              <a:rPr spc="-25" dirty="0"/>
              <a:t>e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5" dirty="0"/>
              <a:t>Learning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39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313435" y="1725067"/>
            <a:ext cx="7719059" cy="2063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6515" indent="-228600">
              <a:lnSpc>
                <a:spcPct val="100000"/>
              </a:lnSpc>
              <a:buClr>
                <a:srgbClr val="DA1F28"/>
              </a:buClr>
              <a:buSzPct val="85416"/>
              <a:buFont typeface="Wingdings 2"/>
              <a:buChar char=""/>
              <a:tabLst>
                <a:tab pos="241300" algn="l"/>
              </a:tabLst>
            </a:pPr>
            <a:r>
              <a:rPr sz="2400" b="1" spc="-10" dirty="0">
                <a:latin typeface="Arial"/>
                <a:cs typeface="Arial"/>
              </a:rPr>
              <a:t>Int</a:t>
            </a:r>
            <a:r>
              <a:rPr sz="2400" b="1" spc="-5" dirty="0">
                <a:latin typeface="Arial"/>
                <a:cs typeface="Arial"/>
              </a:rPr>
              <a:t>eractiv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distance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learning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(</a:t>
            </a:r>
            <a:r>
              <a:rPr sz="2400" b="1" spc="-5" dirty="0">
                <a:latin typeface="Arial"/>
                <a:cs typeface="Arial"/>
              </a:rPr>
              <a:t>IDL</a:t>
            </a:r>
            <a:r>
              <a:rPr sz="2400" b="1" spc="5" dirty="0">
                <a:latin typeface="Arial"/>
                <a:cs typeface="Arial"/>
              </a:rPr>
              <a:t>)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sat</a:t>
            </a:r>
            <a:r>
              <a:rPr sz="2400" spc="-5" dirty="0">
                <a:latin typeface="Arial"/>
                <a:cs typeface="Arial"/>
              </a:rPr>
              <a:t>el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ite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techno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og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roadcast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ogram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5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ferent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catio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resp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esti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duri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progra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usi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keyp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marL="515620" marR="5080" lvl="1" indent="-228600">
              <a:lnSpc>
                <a:spcPct val="100000"/>
              </a:lnSpc>
              <a:spcBef>
                <a:spcPts val="400"/>
              </a:spcBef>
              <a:buClr>
                <a:srgbClr val="ACCEDC"/>
              </a:buClr>
              <a:buSzPct val="85000"/>
              <a:buFont typeface="Wingdings 2"/>
              <a:buChar char=""/>
              <a:tabLst>
                <a:tab pos="515620" algn="l"/>
              </a:tabLst>
            </a:pPr>
            <a:r>
              <a:rPr sz="2000" b="1" spc="-35" dirty="0">
                <a:latin typeface="Arial"/>
                <a:cs typeface="Arial"/>
              </a:rPr>
              <a:t>W</a:t>
            </a:r>
            <a:r>
              <a:rPr sz="2000" b="1" spc="-5" dirty="0">
                <a:latin typeface="Arial"/>
                <a:cs typeface="Arial"/>
              </a:rPr>
              <a:t>ebca</a:t>
            </a:r>
            <a:r>
              <a:rPr sz="2000" b="1" dirty="0">
                <a:latin typeface="Arial"/>
                <a:cs typeface="Arial"/>
              </a:rPr>
              <a:t>stin</a:t>
            </a:r>
            <a:r>
              <a:rPr sz="2000" b="1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5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olve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in</a:t>
            </a:r>
            <a:r>
              <a:rPr sz="2000" dirty="0">
                <a:latin typeface="Arial"/>
                <a:cs typeface="Arial"/>
              </a:rPr>
              <a:t>stru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tion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ovide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onlin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through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bro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3941" y="303370"/>
            <a:ext cx="7915275" cy="1006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2340" algn="l"/>
              </a:tabLst>
            </a:pPr>
            <a:r>
              <a:rPr sz="3600" spc="-400" dirty="0">
                <a:latin typeface="Arial"/>
                <a:cs typeface="Arial"/>
              </a:rPr>
              <a:t>T</a:t>
            </a:r>
            <a:r>
              <a:rPr sz="3600" dirty="0">
                <a:latin typeface="Arial"/>
                <a:cs typeface="Arial"/>
              </a:rPr>
              <a:t>echno</a:t>
            </a:r>
            <a:r>
              <a:rPr sz="3600" spc="10" dirty="0">
                <a:latin typeface="Arial"/>
                <a:cs typeface="Arial"/>
              </a:rPr>
              <a:t>l</a:t>
            </a:r>
            <a:r>
              <a:rPr sz="3600" dirty="0">
                <a:latin typeface="Arial"/>
                <a:cs typeface="Arial"/>
              </a:rPr>
              <a:t>ogy</a:t>
            </a:r>
            <a:r>
              <a:rPr sz="3600" spc="-55" dirty="0">
                <a:latin typeface="Arial"/>
                <a:cs typeface="Arial"/>
              </a:rPr>
              <a:t>’</a:t>
            </a:r>
            <a:r>
              <a:rPr sz="3600" dirty="0">
                <a:latin typeface="Arial"/>
                <a:cs typeface="Arial"/>
              </a:rPr>
              <a:t>s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Influence	on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spc="-140" dirty="0">
                <a:latin typeface="Arial"/>
                <a:cs typeface="Arial"/>
              </a:rPr>
              <a:t>T</a:t>
            </a:r>
            <a:r>
              <a:rPr sz="3600" dirty="0">
                <a:latin typeface="Arial"/>
                <a:cs typeface="Arial"/>
              </a:rPr>
              <a:t>rai</a:t>
            </a:r>
            <a:r>
              <a:rPr sz="3600" spc="5" dirty="0">
                <a:latin typeface="Arial"/>
                <a:cs typeface="Arial"/>
              </a:rPr>
              <a:t>n</a:t>
            </a:r>
            <a:r>
              <a:rPr sz="3600" dirty="0">
                <a:latin typeface="Arial"/>
                <a:cs typeface="Arial"/>
              </a:rPr>
              <a:t>ing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and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4285"/>
              </a:lnSpc>
            </a:pPr>
            <a:r>
              <a:rPr sz="3600" spc="-5" dirty="0">
                <a:latin typeface="Arial"/>
                <a:cs typeface="Arial"/>
              </a:rPr>
              <a:t>Lear</a:t>
            </a:r>
            <a:r>
              <a:rPr sz="3600" spc="5" dirty="0">
                <a:latin typeface="Arial"/>
                <a:cs typeface="Arial"/>
              </a:rPr>
              <a:t>n</a:t>
            </a:r>
            <a:r>
              <a:rPr sz="3600" spc="-5" dirty="0">
                <a:latin typeface="Arial"/>
                <a:cs typeface="Arial"/>
              </a:rPr>
              <a:t>ing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378700" cy="1582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ew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tec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logi</a:t>
            </a:r>
            <a:r>
              <a:rPr sz="2600" dirty="0">
                <a:latin typeface="Arial"/>
                <a:cs typeface="Arial"/>
              </a:rPr>
              <a:t>es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ave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ma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ibl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to: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duc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costs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as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oci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ted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ith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ring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Increase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5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fective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es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arn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viro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ment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ts val="2855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contribute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bus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nes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go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ls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981" rIns="0" bIns="0" rtlCol="0">
            <a:spAutoFit/>
          </a:bodyPr>
          <a:lstStyle/>
          <a:p>
            <a:pPr marL="151765">
              <a:lnSpc>
                <a:spcPts val="4760"/>
              </a:lnSpc>
            </a:pPr>
            <a:r>
              <a:rPr spc="-25" dirty="0"/>
              <a:t>Dis</a:t>
            </a:r>
            <a:r>
              <a:rPr spc="-5" dirty="0"/>
              <a:t>t</a:t>
            </a:r>
            <a:r>
              <a:rPr spc="-30" dirty="0"/>
              <a:t>anc</a:t>
            </a:r>
            <a:r>
              <a:rPr spc="-25" dirty="0"/>
              <a:t>e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5" dirty="0"/>
              <a:t>Learning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dirty="0"/>
              <a:t>Ad</a:t>
            </a:r>
            <a:r>
              <a:rPr spc="10" dirty="0"/>
              <a:t>v</a:t>
            </a:r>
            <a:r>
              <a:rPr spc="-5" dirty="0"/>
              <a:t>a</a:t>
            </a:r>
            <a:r>
              <a:rPr dirty="0"/>
              <a:t>ntages</a:t>
            </a: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mpany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saves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rave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cost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560705" marR="5080" lvl="1" indent="-228600" algn="just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emp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oy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raph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ca</a:t>
            </a:r>
            <a:r>
              <a:rPr sz="2400" spc="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sp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rsed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sites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receive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train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ro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pert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ul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no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therw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ava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bl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sit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eac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locati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59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pc="-5" dirty="0"/>
              <a:t>Di</a:t>
            </a:r>
            <a:r>
              <a:rPr spc="5" dirty="0"/>
              <a:t>s</a:t>
            </a:r>
            <a:r>
              <a:rPr spc="-5" dirty="0"/>
              <a:t>a</a:t>
            </a:r>
            <a:r>
              <a:rPr dirty="0"/>
              <a:t>dv</a:t>
            </a:r>
            <a:r>
              <a:rPr spc="5" dirty="0"/>
              <a:t>a</a:t>
            </a:r>
            <a:r>
              <a:rPr spc="-5" dirty="0"/>
              <a:t>nta</a:t>
            </a:r>
            <a:r>
              <a:rPr spc="5" dirty="0"/>
              <a:t>g</a:t>
            </a:r>
            <a:r>
              <a:rPr spc="-5" dirty="0"/>
              <a:t>es</a:t>
            </a:r>
          </a:p>
          <a:p>
            <a:pPr marL="560705" lvl="1" indent="-228600">
              <a:lnSpc>
                <a:spcPct val="100000"/>
              </a:lnSpc>
              <a:spcBef>
                <a:spcPts val="420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ck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teraction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twe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</a:pPr>
            <a:r>
              <a:rPr sz="2400" spc="-5" dirty="0"/>
              <a:t>au</a:t>
            </a:r>
            <a:r>
              <a:rPr sz="2400" spc="-10" dirty="0"/>
              <a:t>d</a:t>
            </a:r>
            <a:r>
              <a:rPr sz="2400" spc="-5" dirty="0"/>
              <a:t>i</a:t>
            </a:r>
            <a:r>
              <a:rPr sz="2400" spc="-10" dirty="0"/>
              <a:t>e</a:t>
            </a:r>
            <a:r>
              <a:rPr sz="2400" spc="-5" dirty="0"/>
              <a:t>nce</a:t>
            </a:r>
            <a:endParaRPr sz="2400"/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28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ech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ol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fai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ures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ts val="2855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prepare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40</a:t>
            </a:fld>
            <a:endParaRPr spc="-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290680"/>
            <a:ext cx="8042909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spc="-42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abl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6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8.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9</a:t>
            </a:r>
            <a:r>
              <a:rPr sz="36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3600" spc="9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Con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ition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600" spc="8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When</a:t>
            </a:r>
            <a:r>
              <a:rPr sz="3600" spc="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16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rai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ing</a:t>
            </a:r>
            <a:r>
              <a:rPr sz="36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Support</a:t>
            </a:r>
            <a:r>
              <a:rPr sz="3600" spc="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42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echno</a:t>
            </a:r>
            <a:r>
              <a:rPr sz="3600" spc="10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ogi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600" spc="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ar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6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464646"/>
                </a:solidFill>
                <a:latin typeface="Arial"/>
                <a:cs typeface="Arial"/>
              </a:rPr>
              <a:t>Most</a:t>
            </a:r>
            <a:r>
              <a:rPr sz="36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Needed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5542" y="2355850"/>
            <a:ext cx="8280897" cy="20812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41</a:t>
            </a:fld>
            <a:endParaRPr spc="-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981" rIns="0" bIns="0" rtlCol="0">
            <a:spAutoFit/>
          </a:bodyPr>
          <a:lstStyle/>
          <a:p>
            <a:pPr marL="127000">
              <a:lnSpc>
                <a:spcPts val="4760"/>
              </a:lnSpc>
            </a:pPr>
            <a:r>
              <a:rPr spc="-480" dirty="0"/>
              <a:t>T</a:t>
            </a:r>
            <a:r>
              <a:rPr spc="-25" dirty="0"/>
              <a:t>echnologie</a:t>
            </a:r>
            <a:r>
              <a:rPr spc="-20" dirty="0"/>
              <a:t>s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spc="-20" dirty="0"/>
              <a:t>for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175" dirty="0"/>
              <a:t>T</a:t>
            </a:r>
            <a:r>
              <a:rPr spc="-20" dirty="0"/>
              <a:t>raining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0" dirty="0"/>
              <a:t>Support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42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917180" cy="284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b="1" dirty="0">
                <a:latin typeface="Arial"/>
                <a:cs typeface="Arial"/>
              </a:rPr>
              <a:t>Ex</a:t>
            </a:r>
            <a:r>
              <a:rPr sz="2600" b="1" spc="10" dirty="0">
                <a:latin typeface="Arial"/>
                <a:cs typeface="Arial"/>
              </a:rPr>
              <a:t>p</a:t>
            </a:r>
            <a:r>
              <a:rPr sz="2600" b="1" spc="-5" dirty="0">
                <a:latin typeface="Arial"/>
                <a:cs typeface="Arial"/>
              </a:rPr>
              <a:t>er</a:t>
            </a:r>
            <a:r>
              <a:rPr sz="2600" b="1" dirty="0">
                <a:latin typeface="Arial"/>
                <a:cs typeface="Arial"/>
              </a:rPr>
              <a:t>t</a:t>
            </a:r>
            <a:r>
              <a:rPr sz="2600" b="1" spc="4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Arial"/>
                <a:cs typeface="Arial"/>
              </a:rPr>
              <a:t>s</a:t>
            </a:r>
            <a:r>
              <a:rPr sz="2600" b="1" spc="-20" dirty="0">
                <a:latin typeface="Arial"/>
                <a:cs typeface="Arial"/>
              </a:rPr>
              <a:t>y</a:t>
            </a:r>
            <a:r>
              <a:rPr sz="2600" b="1" spc="-5" dirty="0">
                <a:latin typeface="Arial"/>
                <a:cs typeface="Arial"/>
              </a:rPr>
              <a:t>stem</a:t>
            </a:r>
            <a:r>
              <a:rPr sz="2600" b="1" spc="10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285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olo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(us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all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are)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org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ni</a:t>
            </a:r>
            <a:r>
              <a:rPr sz="2600" spc="5" dirty="0">
                <a:latin typeface="Arial"/>
                <a:cs typeface="Arial"/>
              </a:rPr>
              <a:t>z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plie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k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w</a:t>
            </a:r>
            <a:r>
              <a:rPr sz="2600" spc="-5" dirty="0">
                <a:latin typeface="Arial"/>
                <a:cs typeface="Arial"/>
              </a:rPr>
              <a:t>led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uman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ex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ert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pe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if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problems</a:t>
            </a:r>
            <a:endParaRPr sz="26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T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ree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ele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nts: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ow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ed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base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cis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-making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bility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ts val="2855"/>
              </a:lnSpc>
              <a:spcBef>
                <a:spcPts val="409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ter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ace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981" rIns="0" bIns="0" rtlCol="0">
            <a:spAutoFit/>
          </a:bodyPr>
          <a:lstStyle/>
          <a:p>
            <a:pPr marL="151765">
              <a:lnSpc>
                <a:spcPts val="4760"/>
              </a:lnSpc>
            </a:pPr>
            <a:r>
              <a:rPr spc="-475" dirty="0"/>
              <a:t>T</a:t>
            </a:r>
            <a:r>
              <a:rPr spc="-25" dirty="0"/>
              <a:t>echnol</a:t>
            </a:r>
            <a:r>
              <a:rPr spc="-20" dirty="0"/>
              <a:t>o</a:t>
            </a:r>
            <a:r>
              <a:rPr spc="-25" dirty="0"/>
              <a:t>gie</a:t>
            </a:r>
            <a:r>
              <a:rPr spc="-20" dirty="0"/>
              <a:t>s</a:t>
            </a:r>
            <a:r>
              <a:rPr spc="140" dirty="0">
                <a:latin typeface="Times New Roman"/>
                <a:cs typeface="Times New Roman"/>
              </a:rPr>
              <a:t> </a:t>
            </a:r>
            <a:r>
              <a:rPr spc="-20" dirty="0"/>
              <a:t>for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175" dirty="0"/>
              <a:t>T</a:t>
            </a:r>
            <a:r>
              <a:rPr spc="-20" dirty="0"/>
              <a:t>raining</a:t>
            </a:r>
            <a:r>
              <a:rPr spc="140" dirty="0">
                <a:latin typeface="Times New Roman"/>
                <a:cs typeface="Times New Roman"/>
              </a:rPr>
              <a:t> </a:t>
            </a:r>
            <a:r>
              <a:rPr spc="-20" dirty="0"/>
              <a:t>Support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43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938770" cy="284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113030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b="1" dirty="0">
                <a:latin typeface="Arial"/>
                <a:cs typeface="Arial"/>
              </a:rPr>
              <a:t>Electro</a:t>
            </a:r>
            <a:r>
              <a:rPr sz="2600" b="1" spc="5" dirty="0">
                <a:latin typeface="Arial"/>
                <a:cs typeface="Arial"/>
              </a:rPr>
              <a:t>n</a:t>
            </a:r>
            <a:r>
              <a:rPr sz="2600" b="1" dirty="0">
                <a:latin typeface="Arial"/>
                <a:cs typeface="Arial"/>
              </a:rPr>
              <a:t>ic</a:t>
            </a:r>
            <a:r>
              <a:rPr sz="2600" b="1" spc="4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Performa</a:t>
            </a:r>
            <a:r>
              <a:rPr sz="2600" b="1" spc="5" dirty="0">
                <a:latin typeface="Arial"/>
                <a:cs typeface="Arial"/>
              </a:rPr>
              <a:t>n</a:t>
            </a:r>
            <a:r>
              <a:rPr sz="2600" b="1" spc="-5" dirty="0">
                <a:latin typeface="Arial"/>
                <a:cs typeface="Arial"/>
              </a:rPr>
              <a:t>c</a:t>
            </a:r>
            <a:r>
              <a:rPr sz="2600" b="1" dirty="0">
                <a:latin typeface="Arial"/>
                <a:cs typeface="Arial"/>
              </a:rPr>
              <a:t>e</a:t>
            </a:r>
            <a:r>
              <a:rPr sz="2600" b="1" spc="6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S</a:t>
            </a:r>
            <a:r>
              <a:rPr sz="2600" b="1" spc="5" dirty="0">
                <a:latin typeface="Arial"/>
                <a:cs typeface="Arial"/>
              </a:rPr>
              <a:t>u</a:t>
            </a:r>
            <a:r>
              <a:rPr sz="2600" b="1" dirty="0">
                <a:latin typeface="Arial"/>
                <a:cs typeface="Arial"/>
              </a:rPr>
              <a:t>p</a:t>
            </a:r>
            <a:r>
              <a:rPr sz="2600" b="1" spc="5" dirty="0">
                <a:latin typeface="Arial"/>
                <a:cs typeface="Arial"/>
              </a:rPr>
              <a:t>p</a:t>
            </a:r>
            <a:r>
              <a:rPr sz="2600" b="1" dirty="0">
                <a:latin typeface="Arial"/>
                <a:cs typeface="Arial"/>
              </a:rPr>
              <a:t>ort</a:t>
            </a:r>
            <a:r>
              <a:rPr sz="2600" b="1" spc="2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S</a:t>
            </a:r>
            <a:r>
              <a:rPr sz="2600" b="1" spc="-20" dirty="0">
                <a:latin typeface="Arial"/>
                <a:cs typeface="Arial"/>
              </a:rPr>
              <a:t>y</a:t>
            </a:r>
            <a:r>
              <a:rPr sz="2600" b="1" spc="-5" dirty="0">
                <a:latin typeface="Arial"/>
                <a:cs typeface="Arial"/>
              </a:rPr>
              <a:t>stems</a:t>
            </a:r>
            <a:r>
              <a:rPr sz="2600" b="1" spc="-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(EPS</a:t>
            </a:r>
            <a:r>
              <a:rPr sz="2600" b="1" spc="5" dirty="0">
                <a:latin typeface="Arial"/>
                <a:cs typeface="Arial"/>
              </a:rPr>
              <a:t>S</a:t>
            </a:r>
            <a:r>
              <a:rPr sz="2600" b="1" spc="-5" dirty="0">
                <a:latin typeface="Arial"/>
                <a:cs typeface="Arial"/>
              </a:rPr>
              <a:t>s</a:t>
            </a:r>
            <a:r>
              <a:rPr sz="2600" b="1" dirty="0">
                <a:latin typeface="Arial"/>
                <a:cs typeface="Arial"/>
              </a:rPr>
              <a:t>)</a:t>
            </a:r>
            <a:r>
              <a:rPr sz="2600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560705" marR="146050" lvl="1" indent="-228600" algn="just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An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ectron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fr</a:t>
            </a:r>
            <a:r>
              <a:rPr sz="2400" spc="-5" dirty="0">
                <a:latin typeface="Arial"/>
                <a:cs typeface="Arial"/>
              </a:rPr>
              <a:t>astructur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tures,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stores,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distribute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dua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corporate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kno</a:t>
            </a:r>
            <a:r>
              <a:rPr sz="2400" spc="-15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dg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assets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througho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organ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zation</a:t>
            </a:r>
            <a:endParaRPr sz="2400">
              <a:latin typeface="Arial"/>
              <a:cs typeface="Arial"/>
            </a:endParaRPr>
          </a:p>
          <a:p>
            <a:pPr marL="835025" marR="5080" lvl="2" indent="-228600" algn="just">
              <a:lnSpc>
                <a:spcPct val="100000"/>
              </a:lnSpc>
              <a:spcBef>
                <a:spcPts val="409"/>
              </a:spcBef>
              <a:buClr>
                <a:srgbClr val="ACCEDC"/>
              </a:buClr>
              <a:buSzPct val="85000"/>
              <a:buFont typeface="Wingdings 2"/>
              <a:buChar char=""/>
              <a:tabLst>
                <a:tab pos="835660" algn="l"/>
              </a:tabLst>
            </a:pP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ena</a:t>
            </a:r>
            <a:r>
              <a:rPr sz="2000" spc="5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individual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hiev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5" dirty="0">
                <a:latin typeface="Arial"/>
                <a:cs typeface="Arial"/>
              </a:rPr>
              <a:t>qui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level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forman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fastest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sib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ti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an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wit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minimum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spc="-5" dirty="0">
                <a:latin typeface="Arial"/>
                <a:cs typeface="Arial"/>
              </a:rPr>
              <a:t>ppo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othe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peo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le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981" rIns="0" bIns="0" rtlCol="0">
            <a:spAutoFit/>
          </a:bodyPr>
          <a:lstStyle/>
          <a:p>
            <a:pPr marL="165100">
              <a:lnSpc>
                <a:spcPts val="4760"/>
              </a:lnSpc>
            </a:pPr>
            <a:r>
              <a:rPr spc="-480" dirty="0"/>
              <a:t>T</a:t>
            </a:r>
            <a:r>
              <a:rPr spc="-25" dirty="0"/>
              <a:t>echnologie</a:t>
            </a:r>
            <a:r>
              <a:rPr spc="-20" dirty="0"/>
              <a:t>s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spc="-20" dirty="0"/>
              <a:t>for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175" dirty="0"/>
              <a:t>T</a:t>
            </a:r>
            <a:r>
              <a:rPr spc="-20" dirty="0"/>
              <a:t>raining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0" dirty="0"/>
              <a:t>Support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44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8061959" cy="272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T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typi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EP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incl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es: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An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ssistant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automat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tasks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ghte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rklo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20" dirty="0">
                <a:latin typeface="Arial"/>
                <a:cs typeface="Arial"/>
              </a:rPr>
              <a:t>A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braria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rovide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tas</a:t>
            </a:r>
            <a:r>
              <a:rPr sz="2400" spc="-10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-spec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fic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infor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ation</a:t>
            </a:r>
            <a:endParaRPr sz="2400">
              <a:latin typeface="Arial"/>
              <a:cs typeface="Arial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20" dirty="0">
                <a:latin typeface="Arial"/>
                <a:cs typeface="Arial"/>
              </a:rPr>
              <a:t>A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teacher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use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throug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proces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te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step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ts val="2855"/>
              </a:lnSpc>
              <a:spcBef>
                <a:spcPts val="400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An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rt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8341" y="0"/>
            <a:ext cx="754380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Learn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g</a:t>
            </a:r>
            <a:r>
              <a:rPr sz="3200" spc="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Man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gem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200" spc="7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200" spc="5" dirty="0">
                <a:solidFill>
                  <a:srgbClr val="464646"/>
                </a:solidFill>
                <a:latin typeface="Arial"/>
                <a:cs typeface="Arial"/>
              </a:rPr>
              <a:t>y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stems:</a:t>
            </a:r>
            <a:r>
              <a:rPr sz="3200" spc="6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200" spc="5" dirty="0">
                <a:solidFill>
                  <a:srgbClr val="464646"/>
                </a:solidFill>
                <a:latin typeface="Arial"/>
                <a:cs typeface="Arial"/>
              </a:rPr>
              <a:t>y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stems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45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218341" y="403195"/>
            <a:ext cx="8648700" cy="2461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for</a:t>
            </a:r>
            <a:r>
              <a:rPr sz="3200" spc="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spc="-12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rai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in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g</a:t>
            </a:r>
            <a:r>
              <a:rPr sz="3200" spc="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Deliver</a:t>
            </a:r>
            <a:r>
              <a:rPr sz="3200" spc="-235" dirty="0">
                <a:solidFill>
                  <a:srgbClr val="464646"/>
                </a:solidFill>
                <a:latin typeface="Arial"/>
                <a:cs typeface="Arial"/>
              </a:rPr>
              <a:t>y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,</a:t>
            </a:r>
            <a:r>
              <a:rPr sz="3200" spc="7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Sup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p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ort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,</a:t>
            </a:r>
            <a:r>
              <a:rPr sz="3200" spc="7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Admi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istration</a:t>
            </a:r>
            <a:endParaRPr sz="3200">
              <a:latin typeface="Arial"/>
              <a:cs typeface="Arial"/>
            </a:endParaRPr>
          </a:p>
          <a:p>
            <a:pPr marL="1060450" marR="5080" indent="-273050">
              <a:lnSpc>
                <a:spcPct val="100000"/>
              </a:lnSpc>
              <a:spcBef>
                <a:spcPts val="2765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1061085" algn="l"/>
              </a:tabLst>
            </a:pPr>
            <a:r>
              <a:rPr sz="2600" dirty="0">
                <a:latin typeface="Arial"/>
                <a:cs typeface="Arial"/>
              </a:rPr>
              <a:t>A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tec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log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platfor</a:t>
            </a:r>
            <a:r>
              <a:rPr sz="2600" dirty="0">
                <a:latin typeface="Arial"/>
                <a:cs typeface="Arial"/>
              </a:rPr>
              <a:t>m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us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utomate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dministrat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n,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ev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lop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nt,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liver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all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of a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pa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-50" dirty="0">
                <a:latin typeface="Arial"/>
                <a:cs typeface="Arial"/>
              </a:rPr>
              <a:t>’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aining programs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7281" rIns="0" bIns="0" rtlCol="0">
            <a:spAutoFit/>
          </a:bodyPr>
          <a:lstStyle/>
          <a:p>
            <a:pPr marL="139700">
              <a:lnSpc>
                <a:spcPct val="100000"/>
              </a:lnSpc>
            </a:pPr>
            <a:r>
              <a:rPr spc="-480" dirty="0"/>
              <a:t>T</a:t>
            </a:r>
            <a:r>
              <a:rPr spc="-25" dirty="0"/>
              <a:t>able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5" dirty="0"/>
              <a:t>8.10</a:t>
            </a:r>
            <a:r>
              <a:rPr spc="135" dirty="0">
                <a:latin typeface="Times New Roman"/>
                <a:cs typeface="Times New Roman"/>
              </a:rPr>
              <a:t> </a:t>
            </a:r>
            <a:r>
              <a:rPr spc="-15" dirty="0"/>
              <a:t>-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20" dirty="0"/>
              <a:t>Features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0" dirty="0"/>
              <a:t>o</a:t>
            </a:r>
            <a:r>
              <a:rPr spc="-15" dirty="0"/>
              <a:t>f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5" dirty="0"/>
              <a:t>LMSs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46</a:t>
            </a:fld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467538" y="1700838"/>
            <a:ext cx="8280897" cy="4268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981" rIns="0" bIns="0" rtlCol="0">
            <a:spAutoFit/>
          </a:bodyPr>
          <a:lstStyle/>
          <a:p>
            <a:pPr marL="113664">
              <a:lnSpc>
                <a:spcPts val="4760"/>
              </a:lnSpc>
            </a:pPr>
            <a:r>
              <a:rPr spc="-30" dirty="0"/>
              <a:t>Why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30" dirty="0"/>
              <a:t>Develo</a:t>
            </a:r>
            <a:r>
              <a:rPr spc="-25" dirty="0"/>
              <a:t>p</a:t>
            </a:r>
            <a:r>
              <a:rPr spc="155" dirty="0">
                <a:latin typeface="Times New Roman"/>
                <a:cs typeface="Times New Roman"/>
              </a:rPr>
              <a:t> </a:t>
            </a:r>
            <a:r>
              <a:rPr spc="-30" dirty="0"/>
              <a:t>a</a:t>
            </a:r>
            <a:r>
              <a:rPr spc="-25" dirty="0"/>
              <a:t>n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35" dirty="0"/>
              <a:t>LMS?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5994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977265" algn="l"/>
              </a:tabLst>
            </a:pPr>
            <a:r>
              <a:rPr dirty="0"/>
              <a:t>Important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dirty="0"/>
              <a:t>for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5" dirty="0"/>
              <a:t>h</a:t>
            </a:r>
            <a:r>
              <a:rPr spc="-5" dirty="0"/>
              <a:t>um</a:t>
            </a:r>
            <a:r>
              <a:rPr spc="5" dirty="0"/>
              <a:t>a</a:t>
            </a:r>
            <a:r>
              <a:rPr dirty="0"/>
              <a:t>n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c</a:t>
            </a:r>
            <a:r>
              <a:rPr spc="5" dirty="0"/>
              <a:t>a</a:t>
            </a:r>
            <a:r>
              <a:rPr spc="-5" dirty="0"/>
              <a:t>pita</a:t>
            </a:r>
            <a:r>
              <a:rPr dirty="0"/>
              <a:t>l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ma</a:t>
            </a:r>
            <a:r>
              <a:rPr spc="5" dirty="0"/>
              <a:t>n</a:t>
            </a:r>
            <a:r>
              <a:rPr spc="-5" dirty="0"/>
              <a:t>a</a:t>
            </a:r>
            <a:r>
              <a:rPr dirty="0"/>
              <a:t>g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5" dirty="0"/>
              <a:t>nt</a:t>
            </a:r>
          </a:p>
          <a:p>
            <a:pPr marL="1251585" marR="508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1252855" algn="l"/>
              </a:tabLst>
            </a:pPr>
            <a:r>
              <a:rPr sz="2400" b="1" spc="-5" dirty="0">
                <a:latin typeface="Arial"/>
                <a:cs typeface="Arial"/>
              </a:rPr>
              <a:t>Huma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spc="-20" dirty="0">
                <a:latin typeface="Arial"/>
                <a:cs typeface="Arial"/>
              </a:rPr>
              <a:t>apita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na</a:t>
            </a:r>
            <a:r>
              <a:rPr sz="2400" b="1" spc="-25" dirty="0">
                <a:latin typeface="Arial"/>
                <a:cs typeface="Arial"/>
              </a:rPr>
              <a:t>g</a:t>
            </a:r>
            <a:r>
              <a:rPr sz="2400" b="1" spc="-5" dirty="0">
                <a:latin typeface="Arial"/>
                <a:cs typeface="Arial"/>
              </a:rPr>
              <a:t>emen</a:t>
            </a:r>
            <a:r>
              <a:rPr sz="2400" b="1" spc="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Int</a:t>
            </a:r>
            <a:r>
              <a:rPr sz="2400" spc="-5" dirty="0">
                <a:latin typeface="Arial"/>
                <a:cs typeface="Arial"/>
              </a:rPr>
              <a:t>egrate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ith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ect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man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reso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rce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ction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deter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ho</a:t>
            </a:r>
            <a:r>
              <a:rPr sz="2400" spc="-10" dirty="0">
                <a:latin typeface="Arial"/>
                <a:cs typeface="Arial"/>
              </a:rPr>
              <a:t>w:</a:t>
            </a:r>
            <a:endParaRPr sz="2400">
              <a:latin typeface="Arial"/>
              <a:cs typeface="Arial"/>
            </a:endParaRPr>
          </a:p>
          <a:p>
            <a:pPr marL="1525905" lvl="2" indent="-228600">
              <a:lnSpc>
                <a:spcPct val="100000"/>
              </a:lnSpc>
              <a:spcBef>
                <a:spcPts val="409"/>
              </a:spcBef>
              <a:buClr>
                <a:srgbClr val="ACCEDC"/>
              </a:buClr>
              <a:buSzPct val="85000"/>
              <a:buFont typeface="Wingdings 2"/>
              <a:buChar char=""/>
              <a:tabLst>
                <a:tab pos="1527175" algn="l"/>
              </a:tabLst>
            </a:pPr>
            <a:r>
              <a:rPr sz="2000" spc="-7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ra</a:t>
            </a:r>
            <a:r>
              <a:rPr sz="2000" spc="-5" dirty="0">
                <a:latin typeface="Arial"/>
                <a:cs typeface="Arial"/>
              </a:rPr>
              <a:t>inin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dolla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ent</a:t>
            </a:r>
            <a:endParaRPr sz="2000">
              <a:latin typeface="Arial"/>
              <a:cs typeface="Arial"/>
            </a:endParaRPr>
          </a:p>
          <a:p>
            <a:pPr marL="1525905" marR="744855" lvl="2" indent="-228600">
              <a:lnSpc>
                <a:spcPct val="100000"/>
              </a:lnSpc>
              <a:spcBef>
                <a:spcPts val="395"/>
              </a:spcBef>
              <a:buClr>
                <a:srgbClr val="ACCEDC"/>
              </a:buClr>
              <a:buSzPct val="85000"/>
              <a:buFont typeface="Wingdings 2"/>
              <a:buChar char=""/>
              <a:tabLst>
                <a:tab pos="1527175" algn="l"/>
              </a:tabLst>
            </a:pPr>
            <a:r>
              <a:rPr sz="2000" spc="-7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ra</a:t>
            </a:r>
            <a:r>
              <a:rPr sz="2000" spc="-5" dirty="0">
                <a:latin typeface="Arial"/>
                <a:cs typeface="Arial"/>
              </a:rPr>
              <a:t>inin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expen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tran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lat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int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bu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ine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dolla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mpany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47</a:t>
            </a:fld>
            <a:endParaRPr spc="-5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981" rIns="0" bIns="0" rtlCol="0">
            <a:spAutoFit/>
          </a:bodyPr>
          <a:lstStyle/>
          <a:p>
            <a:pPr marL="151765">
              <a:lnSpc>
                <a:spcPts val="4760"/>
              </a:lnSpc>
            </a:pPr>
            <a:r>
              <a:rPr spc="-30" dirty="0"/>
              <a:t>Why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30" dirty="0"/>
              <a:t>Develo</a:t>
            </a:r>
            <a:r>
              <a:rPr spc="-25" dirty="0"/>
              <a:t>p</a:t>
            </a:r>
            <a:r>
              <a:rPr spc="155" dirty="0">
                <a:latin typeface="Times New Roman"/>
                <a:cs typeface="Times New Roman"/>
              </a:rPr>
              <a:t> </a:t>
            </a:r>
            <a:r>
              <a:rPr spc="-30" dirty="0"/>
              <a:t>a</a:t>
            </a:r>
            <a:r>
              <a:rPr spc="-25" dirty="0"/>
              <a:t>n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35" dirty="0"/>
              <a:t>LMS?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48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6573520" cy="1998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Maj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rea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ns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mp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nie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pt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LMS: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ntraliz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management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earn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activiti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9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rack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regu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ator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comp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nce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Measure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usa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ts val="2855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Measure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mployee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perfo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mance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981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pc="-25" dirty="0"/>
              <a:t>Developing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30" dirty="0"/>
              <a:t>a</a:t>
            </a:r>
            <a:r>
              <a:rPr spc="-25" dirty="0"/>
              <a:t>n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spc="-35" dirty="0"/>
              <a:t>LMS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49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781925" cy="3318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825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Se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io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ma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-5" dirty="0">
                <a:latin typeface="Arial"/>
                <a:cs typeface="Arial"/>
              </a:rPr>
              <a:t>em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LM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will: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fit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mpl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ye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1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prov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bus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nes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functions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ntribut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overa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bus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nes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spc="-5" dirty="0">
                <a:latin typeface="Arial"/>
                <a:cs typeface="Arial"/>
              </a:rPr>
              <a:t>rateg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go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ls</a:t>
            </a:r>
            <a:endParaRPr sz="24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59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T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mp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mu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ave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-learni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lture</a:t>
            </a:r>
            <a:endParaRPr sz="26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The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onlin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learnin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en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ironmen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ne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und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</a:t>
            </a:r>
            <a:endParaRPr sz="2600">
              <a:latin typeface="Arial"/>
              <a:cs typeface="Arial"/>
            </a:endParaRPr>
          </a:p>
          <a:p>
            <a:pPr marL="285115">
              <a:lnSpc>
                <a:spcPts val="3095"/>
              </a:lnSpc>
            </a:pPr>
            <a:r>
              <a:rPr sz="2600" dirty="0">
                <a:latin typeface="Arial"/>
                <a:cs typeface="Arial"/>
              </a:rPr>
              <a:t>the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ntro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learner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3941" y="290670"/>
            <a:ext cx="7837805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spc="-425" dirty="0">
                <a:latin typeface="Arial"/>
                <a:cs typeface="Arial"/>
              </a:rPr>
              <a:t>T</a:t>
            </a:r>
            <a:r>
              <a:rPr sz="3600" spc="-5" dirty="0">
                <a:latin typeface="Arial"/>
                <a:cs typeface="Arial"/>
              </a:rPr>
              <a:t>abl</a:t>
            </a:r>
            <a:r>
              <a:rPr sz="3600" dirty="0">
                <a:latin typeface="Arial"/>
                <a:cs typeface="Arial"/>
              </a:rPr>
              <a:t>e</a:t>
            </a:r>
            <a:r>
              <a:rPr sz="3600" spc="7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Arial"/>
                <a:cs typeface="Arial"/>
              </a:rPr>
              <a:t>8.</a:t>
            </a:r>
            <a:r>
              <a:rPr sz="3600" dirty="0">
                <a:latin typeface="Arial"/>
                <a:cs typeface="Arial"/>
              </a:rPr>
              <a:t>2</a:t>
            </a:r>
            <a:r>
              <a:rPr sz="3600" spc="10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Arial"/>
                <a:cs typeface="Arial"/>
              </a:rPr>
              <a:t>-</a:t>
            </a:r>
            <a:r>
              <a:rPr sz="3600" spc="9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Arial"/>
                <a:cs typeface="Arial"/>
              </a:rPr>
              <a:t>Ne</a:t>
            </a:r>
            <a:r>
              <a:rPr sz="3600" dirty="0">
                <a:latin typeface="Arial"/>
                <a:cs typeface="Arial"/>
              </a:rPr>
              <a:t>w</a:t>
            </a:r>
            <a:r>
              <a:rPr sz="3600" spc="30" dirty="0">
                <a:latin typeface="Times New Roman"/>
                <a:cs typeface="Times New Roman"/>
              </a:rPr>
              <a:t> </a:t>
            </a:r>
            <a:r>
              <a:rPr sz="3600" spc="-425" dirty="0">
                <a:latin typeface="Arial"/>
                <a:cs typeface="Arial"/>
              </a:rPr>
              <a:t>T</a:t>
            </a:r>
            <a:r>
              <a:rPr sz="3600" spc="-5" dirty="0">
                <a:latin typeface="Arial"/>
                <a:cs typeface="Arial"/>
              </a:rPr>
              <a:t>echno</a:t>
            </a:r>
            <a:r>
              <a:rPr sz="3600" spc="10" dirty="0">
                <a:latin typeface="Arial"/>
                <a:cs typeface="Arial"/>
              </a:rPr>
              <a:t>l</a:t>
            </a:r>
            <a:r>
              <a:rPr sz="3600" spc="-5" dirty="0">
                <a:latin typeface="Arial"/>
                <a:cs typeface="Arial"/>
              </a:rPr>
              <a:t>ogi</a:t>
            </a:r>
            <a:r>
              <a:rPr sz="3600" spc="5" dirty="0">
                <a:latin typeface="Arial"/>
                <a:cs typeface="Arial"/>
              </a:rPr>
              <a:t>e</a:t>
            </a:r>
            <a:r>
              <a:rPr sz="3600" dirty="0">
                <a:latin typeface="Arial"/>
                <a:cs typeface="Arial"/>
              </a:rPr>
              <a:t>s</a:t>
            </a:r>
            <a:r>
              <a:rPr sz="3600" spc="7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Arial"/>
                <a:cs typeface="Arial"/>
              </a:rPr>
              <a:t>Use</a:t>
            </a:r>
            <a:r>
              <a:rPr sz="3600" dirty="0">
                <a:latin typeface="Arial"/>
                <a:cs typeface="Arial"/>
              </a:rPr>
              <a:t>d</a:t>
            </a:r>
            <a:r>
              <a:rPr sz="3600" spc="100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Arial"/>
                <a:cs typeface="Arial"/>
              </a:rPr>
              <a:t>f</a:t>
            </a:r>
            <a:r>
              <a:rPr sz="3600" spc="-5" dirty="0">
                <a:latin typeface="Arial"/>
                <a:cs typeface="Arial"/>
              </a:rPr>
              <a:t>or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spc="-165" dirty="0">
                <a:latin typeface="Arial"/>
                <a:cs typeface="Arial"/>
              </a:rPr>
              <a:t>T</a:t>
            </a:r>
            <a:r>
              <a:rPr sz="3600" dirty="0">
                <a:latin typeface="Arial"/>
                <a:cs typeface="Arial"/>
              </a:rPr>
              <a:t>rai</a:t>
            </a:r>
            <a:r>
              <a:rPr sz="3600" spc="5" dirty="0">
                <a:latin typeface="Arial"/>
                <a:cs typeface="Arial"/>
              </a:rPr>
              <a:t>n</a:t>
            </a:r>
            <a:r>
              <a:rPr sz="3600" spc="-5" dirty="0">
                <a:latin typeface="Arial"/>
                <a:cs typeface="Arial"/>
              </a:rPr>
              <a:t>ing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3959" y="1412956"/>
            <a:ext cx="7898495" cy="51420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5</a:t>
            </a:fld>
            <a:endParaRPr spc="-5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40" y="370484"/>
            <a:ext cx="798195" cy="671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spc="-200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2400" b="1" spc="-20" dirty="0">
                <a:solidFill>
                  <a:srgbClr val="464646"/>
                </a:solidFill>
                <a:latin typeface="Arial"/>
                <a:cs typeface="Arial"/>
              </a:rPr>
              <a:t>able</a:t>
            </a:r>
            <a:r>
              <a:rPr sz="2400" b="1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464646"/>
                </a:solidFill>
                <a:latin typeface="Arial"/>
                <a:cs typeface="Arial"/>
              </a:rPr>
              <a:t>8.</a:t>
            </a:r>
            <a:r>
              <a:rPr sz="2400" b="1" spc="-135" dirty="0">
                <a:solidFill>
                  <a:srgbClr val="464646"/>
                </a:solidFill>
                <a:latin typeface="Arial"/>
                <a:cs typeface="Arial"/>
              </a:rPr>
              <a:t>1</a:t>
            </a:r>
            <a:r>
              <a:rPr sz="2400" b="1" dirty="0">
                <a:solidFill>
                  <a:srgbClr val="464646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1092846"/>
            <a:ext cx="1400175" cy="177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46464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64646"/>
                </a:solidFill>
                <a:latin typeface="Arial"/>
                <a:cs typeface="Arial"/>
              </a:rPr>
              <a:t>ompar</a:t>
            </a:r>
            <a:r>
              <a:rPr sz="2000" spc="-5" dirty="0">
                <a:solidFill>
                  <a:srgbClr val="464646"/>
                </a:solidFill>
                <a:latin typeface="Arial"/>
                <a:cs typeface="Arial"/>
              </a:rPr>
              <a:t>is</a:t>
            </a:r>
            <a:r>
              <a:rPr sz="2000" dirty="0">
                <a:solidFill>
                  <a:srgbClr val="464646"/>
                </a:solidFill>
                <a:latin typeface="Arial"/>
                <a:cs typeface="Arial"/>
              </a:rPr>
              <a:t>on</a:t>
            </a:r>
            <a:r>
              <a:rPr sz="20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20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000" spc="-220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464646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464646"/>
                </a:solidFill>
                <a:latin typeface="Arial"/>
                <a:cs typeface="Arial"/>
              </a:rPr>
              <a:t>hnol</a:t>
            </a:r>
            <a:r>
              <a:rPr sz="2000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464646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464646"/>
                </a:solidFill>
                <a:latin typeface="Arial"/>
                <a:cs typeface="Arial"/>
              </a:rPr>
              <a:t>y-</a:t>
            </a:r>
            <a:r>
              <a:rPr sz="20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64646"/>
                </a:solidFill>
                <a:latin typeface="Arial"/>
                <a:cs typeface="Arial"/>
              </a:rPr>
              <a:t>Based</a:t>
            </a:r>
            <a:r>
              <a:rPr sz="20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000" spc="-7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64646"/>
                </a:solidFill>
                <a:latin typeface="Arial"/>
                <a:cs typeface="Arial"/>
              </a:rPr>
              <a:t>ra</a:t>
            </a:r>
            <a:r>
              <a:rPr sz="2000" spc="-5" dirty="0">
                <a:solidFill>
                  <a:srgbClr val="464646"/>
                </a:solidFill>
                <a:latin typeface="Arial"/>
                <a:cs typeface="Arial"/>
              </a:rPr>
              <a:t>ining</a:t>
            </a:r>
            <a:r>
              <a:rPr sz="20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64646"/>
                </a:solidFill>
                <a:latin typeface="Arial"/>
                <a:cs typeface="Arial"/>
              </a:rPr>
              <a:t>Methods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47622" y="548646"/>
            <a:ext cx="7429500" cy="5638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50</a:t>
            </a:fld>
            <a:endParaRPr spc="-5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40" y="303380"/>
            <a:ext cx="7178675" cy="1006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Cho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sing</a:t>
            </a:r>
            <a:r>
              <a:rPr sz="3600" spc="6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Ne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w</a:t>
            </a:r>
            <a:r>
              <a:rPr sz="3600" spc="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42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echno</a:t>
            </a:r>
            <a:r>
              <a:rPr sz="3600" spc="10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og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y</a:t>
            </a:r>
            <a:r>
              <a:rPr sz="3600" spc="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16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rai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ing</a:t>
            </a:r>
            <a:r>
              <a:rPr sz="36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Methods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51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896859" cy="267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Ad</a:t>
            </a:r>
            <a:r>
              <a:rPr sz="2600" spc="10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ntages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meth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ost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sav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ng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du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train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access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bl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emp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oy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4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fice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duc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numbe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trainers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ded</a:t>
            </a:r>
            <a:endParaRPr sz="2400">
              <a:latin typeface="Arial"/>
              <a:cs typeface="Arial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duc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costs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as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oci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ted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ith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employ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rave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central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rain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cation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(e.g</a:t>
            </a:r>
            <a:r>
              <a:rPr sz="2400" spc="-5" dirty="0">
                <a:latin typeface="Arial"/>
                <a:cs typeface="Arial"/>
              </a:rPr>
              <a:t>.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airfare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fo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2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g)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40" y="303380"/>
            <a:ext cx="7178675" cy="1006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Cho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sing</a:t>
            </a:r>
            <a:r>
              <a:rPr sz="3600" spc="6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Ne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w</a:t>
            </a:r>
            <a:r>
              <a:rPr sz="3600" spc="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42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echno</a:t>
            </a:r>
            <a:r>
              <a:rPr sz="3600" spc="10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og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y</a:t>
            </a:r>
            <a:r>
              <a:rPr sz="3600" spc="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16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rai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ing</a:t>
            </a:r>
            <a:r>
              <a:rPr sz="36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Methods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52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8053070" cy="2364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Sh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ul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idere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n: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fici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ud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spc="-2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resources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provided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9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rai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ge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grap</a:t>
            </a:r>
            <a:r>
              <a:rPr sz="2400" spc="-15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ical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sp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rsed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10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rain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5" dirty="0">
                <a:latin typeface="Arial"/>
                <a:cs typeface="Arial"/>
              </a:rPr>
              <a:t>tab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usi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techno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ogy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It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 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part of the company</a:t>
            </a:r>
            <a:r>
              <a:rPr sz="2400" spc="-60" dirty="0">
                <a:latin typeface="Arial"/>
                <a:cs typeface="Arial"/>
              </a:rPr>
              <a:t>’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ness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ategy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suits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ts val="2855"/>
              </a:lnSpc>
            </a:pPr>
            <a:r>
              <a:rPr sz="2400" spc="-5" dirty="0">
                <a:latin typeface="Arial"/>
                <a:cs typeface="Arial"/>
              </a:rPr>
              <a:t>it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ture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40" y="303380"/>
            <a:ext cx="7178675" cy="1006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Cho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sing</a:t>
            </a:r>
            <a:r>
              <a:rPr sz="3600" spc="6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Ne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w</a:t>
            </a:r>
            <a:r>
              <a:rPr sz="3600" spc="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42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echno</a:t>
            </a:r>
            <a:r>
              <a:rPr sz="3600" spc="10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og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y</a:t>
            </a:r>
            <a:r>
              <a:rPr sz="3600" spc="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16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rai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ing</a:t>
            </a:r>
            <a:r>
              <a:rPr sz="36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Methods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53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313435" y="1725067"/>
            <a:ext cx="7691120" cy="1868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DA1F28"/>
              </a:buClr>
              <a:buSzPct val="85416"/>
              <a:buFont typeface="Wingdings 2"/>
              <a:buChar char="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Empl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yees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hav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limite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tim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fo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met</a:t>
            </a:r>
            <a:r>
              <a:rPr sz="2400" spc="-5" dirty="0">
                <a:latin typeface="Arial"/>
                <a:cs typeface="Arial"/>
              </a:rPr>
              <a:t>ho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mited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time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practice,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feed</a:t>
            </a:r>
            <a:r>
              <a:rPr sz="2400" spc="-15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ack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ass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ssment</a:t>
            </a:r>
            <a:endParaRPr sz="2400">
              <a:latin typeface="Arial"/>
              <a:cs typeface="Arial"/>
            </a:endParaRPr>
          </a:p>
          <a:p>
            <a:pPr marL="241300" marR="364490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241300" algn="l"/>
              </a:tabLst>
            </a:pP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us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fits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nto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ga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iz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tional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ture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usi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ess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spc="-5" dirty="0">
                <a:latin typeface="Arial"/>
                <a:cs typeface="Arial"/>
              </a:rPr>
              <a:t>rategy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3941" y="290670"/>
            <a:ext cx="7106284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spc="-425" dirty="0">
                <a:latin typeface="Arial"/>
                <a:cs typeface="Arial"/>
              </a:rPr>
              <a:t>T</a:t>
            </a:r>
            <a:r>
              <a:rPr sz="3600" spc="-5" dirty="0">
                <a:latin typeface="Arial"/>
                <a:cs typeface="Arial"/>
              </a:rPr>
              <a:t>abl</a:t>
            </a:r>
            <a:r>
              <a:rPr sz="3600" dirty="0">
                <a:latin typeface="Arial"/>
                <a:cs typeface="Arial"/>
              </a:rPr>
              <a:t>e</a:t>
            </a:r>
            <a:r>
              <a:rPr sz="3600" spc="7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Arial"/>
                <a:cs typeface="Arial"/>
              </a:rPr>
              <a:t>8.</a:t>
            </a:r>
            <a:r>
              <a:rPr sz="3600" dirty="0">
                <a:latin typeface="Arial"/>
                <a:cs typeface="Arial"/>
              </a:rPr>
              <a:t>2</a:t>
            </a:r>
            <a:r>
              <a:rPr sz="3600" spc="100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Arial"/>
                <a:cs typeface="Arial"/>
              </a:rPr>
              <a:t>cont.</a:t>
            </a:r>
            <a:r>
              <a:rPr sz="3600" spc="9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Arial"/>
                <a:cs typeface="Arial"/>
              </a:rPr>
              <a:t>-</a:t>
            </a:r>
            <a:r>
              <a:rPr sz="3600" spc="10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Arial"/>
                <a:cs typeface="Arial"/>
              </a:rPr>
              <a:t>Ne</a:t>
            </a:r>
            <a:r>
              <a:rPr sz="3600" dirty="0">
                <a:latin typeface="Arial"/>
                <a:cs typeface="Arial"/>
              </a:rPr>
              <a:t>w</a:t>
            </a:r>
            <a:r>
              <a:rPr sz="3600" spc="30" dirty="0">
                <a:latin typeface="Times New Roman"/>
                <a:cs typeface="Times New Roman"/>
              </a:rPr>
              <a:t> </a:t>
            </a:r>
            <a:r>
              <a:rPr sz="3600" spc="-425" dirty="0">
                <a:latin typeface="Arial"/>
                <a:cs typeface="Arial"/>
              </a:rPr>
              <a:t>T</a:t>
            </a:r>
            <a:r>
              <a:rPr sz="3600" spc="-5" dirty="0">
                <a:latin typeface="Arial"/>
                <a:cs typeface="Arial"/>
              </a:rPr>
              <a:t>echno</a:t>
            </a:r>
            <a:r>
              <a:rPr sz="3600" spc="10" dirty="0">
                <a:latin typeface="Arial"/>
                <a:cs typeface="Arial"/>
              </a:rPr>
              <a:t>l</a:t>
            </a:r>
            <a:r>
              <a:rPr sz="3600" spc="-5" dirty="0">
                <a:latin typeface="Arial"/>
                <a:cs typeface="Arial"/>
              </a:rPr>
              <a:t>ogi</a:t>
            </a:r>
            <a:r>
              <a:rPr sz="3600" spc="5" dirty="0">
                <a:latin typeface="Arial"/>
                <a:cs typeface="Arial"/>
              </a:rPr>
              <a:t>e</a:t>
            </a:r>
            <a:r>
              <a:rPr sz="3600" dirty="0">
                <a:latin typeface="Arial"/>
                <a:cs typeface="Arial"/>
              </a:rPr>
              <a:t>s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Arial"/>
                <a:cs typeface="Arial"/>
              </a:rPr>
              <a:t>Use</a:t>
            </a:r>
            <a:r>
              <a:rPr sz="3600" dirty="0">
                <a:latin typeface="Arial"/>
                <a:cs typeface="Arial"/>
              </a:rPr>
              <a:t>d</a:t>
            </a:r>
            <a:r>
              <a:rPr sz="3600" spc="80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Arial"/>
                <a:cs typeface="Arial"/>
              </a:rPr>
              <a:t>for</a:t>
            </a:r>
            <a:r>
              <a:rPr sz="3600" spc="30" dirty="0">
                <a:latin typeface="Times New Roman"/>
                <a:cs typeface="Times New Roman"/>
              </a:rPr>
              <a:t> </a:t>
            </a:r>
            <a:r>
              <a:rPr sz="3600" spc="-165" dirty="0">
                <a:latin typeface="Arial"/>
                <a:cs typeface="Arial"/>
              </a:rPr>
              <a:t>T</a:t>
            </a:r>
            <a:r>
              <a:rPr sz="3600" dirty="0">
                <a:latin typeface="Arial"/>
                <a:cs typeface="Arial"/>
              </a:rPr>
              <a:t>rai</a:t>
            </a:r>
            <a:r>
              <a:rPr sz="3600" spc="5" dirty="0">
                <a:latin typeface="Arial"/>
                <a:cs typeface="Arial"/>
              </a:rPr>
              <a:t>n</a:t>
            </a:r>
            <a:r>
              <a:rPr sz="3600" spc="-5" dirty="0">
                <a:latin typeface="Arial"/>
                <a:cs typeface="Arial"/>
              </a:rPr>
              <a:t>ing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2031" y="1457102"/>
            <a:ext cx="7920868" cy="49455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6</a:t>
            </a:fld>
            <a:endParaRPr spc="-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981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pc="-20" dirty="0">
                <a:solidFill>
                  <a:srgbClr val="000000"/>
                </a:solidFill>
              </a:rPr>
              <a:t>Benefits</a:t>
            </a:r>
            <a:r>
              <a:rPr spc="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srgbClr val="000000"/>
                </a:solidFill>
              </a:rPr>
              <a:t>o</a:t>
            </a:r>
            <a:r>
              <a:rPr spc="-15" dirty="0">
                <a:solidFill>
                  <a:srgbClr val="000000"/>
                </a:solidFill>
              </a:rPr>
              <a:t>f</a:t>
            </a:r>
            <a:r>
              <a:rPr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480" dirty="0">
                <a:solidFill>
                  <a:srgbClr val="000000"/>
                </a:solidFill>
              </a:rPr>
              <a:t>T</a:t>
            </a:r>
            <a:r>
              <a:rPr spc="-30" dirty="0">
                <a:solidFill>
                  <a:srgbClr val="000000"/>
                </a:solidFill>
              </a:rPr>
              <a:t>echnology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5994" marR="24892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977265" algn="l"/>
              </a:tabLst>
            </a:pPr>
            <a:r>
              <a:rPr dirty="0"/>
              <a:t>Em</a:t>
            </a:r>
            <a:r>
              <a:rPr spc="5" dirty="0"/>
              <a:t>p</a:t>
            </a:r>
            <a:r>
              <a:rPr spc="-5" dirty="0"/>
              <a:t>lo</a:t>
            </a:r>
            <a:r>
              <a:rPr spc="5" dirty="0"/>
              <a:t>y</a:t>
            </a:r>
            <a:r>
              <a:rPr spc="-5" dirty="0"/>
              <a:t>e</a:t>
            </a:r>
            <a:r>
              <a:rPr dirty="0"/>
              <a:t>es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/>
              <a:t>c</a:t>
            </a:r>
            <a:r>
              <a:rPr spc="5" dirty="0"/>
              <a:t>a</a:t>
            </a:r>
            <a:r>
              <a:rPr dirty="0"/>
              <a:t>n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g</a:t>
            </a:r>
            <a:r>
              <a:rPr dirty="0"/>
              <a:t>a</a:t>
            </a:r>
            <a:r>
              <a:rPr spc="-5" dirty="0"/>
              <a:t>i</a:t>
            </a:r>
            <a:r>
              <a:rPr dirty="0"/>
              <a:t>n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/>
              <a:t>co</a:t>
            </a:r>
            <a:r>
              <a:rPr spc="-5" dirty="0"/>
              <a:t>ntro</a:t>
            </a:r>
            <a:r>
              <a:rPr dirty="0"/>
              <a:t>l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5" dirty="0"/>
              <a:t>v</a:t>
            </a:r>
            <a:r>
              <a:rPr spc="-5" dirty="0"/>
              <a:t>e</a:t>
            </a:r>
            <a:r>
              <a:rPr dirty="0"/>
              <a:t>r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/>
              <a:t>w</a:t>
            </a:r>
            <a:r>
              <a:rPr dirty="0"/>
              <a:t>h</a:t>
            </a:r>
            <a:r>
              <a:rPr spc="-5" dirty="0"/>
              <a:t>e</a:t>
            </a:r>
            <a:r>
              <a:rPr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/>
              <a:t>an</a:t>
            </a:r>
            <a:r>
              <a:rPr dirty="0"/>
              <a:t>d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/>
              <a:t>w</a:t>
            </a:r>
            <a:r>
              <a:rPr dirty="0"/>
              <a:t>h</a:t>
            </a:r>
            <a:r>
              <a:rPr spc="-5" dirty="0"/>
              <a:t>ere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/>
              <a:t>they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rec</a:t>
            </a:r>
            <a:r>
              <a:rPr spc="5" dirty="0"/>
              <a:t>e</a:t>
            </a:r>
            <a:r>
              <a:rPr spc="-5" dirty="0"/>
              <a:t>iv</a:t>
            </a:r>
            <a:r>
              <a:rPr dirty="0"/>
              <a:t>e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dirty="0"/>
              <a:t>training</a:t>
            </a:r>
          </a:p>
          <a:p>
            <a:pPr marL="975994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977265" algn="l"/>
              </a:tabLst>
            </a:pPr>
            <a:r>
              <a:rPr dirty="0"/>
              <a:t>Emplo</a:t>
            </a:r>
            <a:r>
              <a:rPr spc="5" dirty="0"/>
              <a:t>y</a:t>
            </a:r>
            <a:r>
              <a:rPr spc="-5" dirty="0"/>
              <a:t>ee</a:t>
            </a:r>
            <a:r>
              <a:rPr dirty="0"/>
              <a:t>s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/>
              <a:t>can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5" dirty="0"/>
              <a:t>ac</a:t>
            </a:r>
            <a:r>
              <a:rPr spc="5" dirty="0"/>
              <a:t>c</a:t>
            </a:r>
            <a:r>
              <a:rPr spc="-5" dirty="0"/>
              <a:t>es</a:t>
            </a:r>
            <a:r>
              <a:rPr dirty="0"/>
              <a:t>s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dirty="0"/>
              <a:t>kn</a:t>
            </a:r>
            <a:r>
              <a:rPr spc="5" dirty="0"/>
              <a:t>o</a:t>
            </a:r>
            <a:r>
              <a:rPr spc="-5" dirty="0"/>
              <a:t>wled</a:t>
            </a:r>
            <a:r>
              <a:rPr dirty="0"/>
              <a:t>ge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5" dirty="0"/>
              <a:t>an</a:t>
            </a:r>
            <a:r>
              <a:rPr dirty="0"/>
              <a:t>d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/>
              <a:t>exp</a:t>
            </a:r>
            <a:r>
              <a:rPr spc="5" dirty="0"/>
              <a:t>e</a:t>
            </a:r>
            <a:r>
              <a:rPr dirty="0"/>
              <a:t>rt</a:t>
            </a:r>
          </a:p>
          <a:p>
            <a:pPr marL="975994">
              <a:lnSpc>
                <a:spcPct val="100000"/>
              </a:lnSpc>
            </a:pPr>
            <a:r>
              <a:rPr dirty="0"/>
              <a:t>s</a:t>
            </a:r>
            <a:r>
              <a:rPr spc="10" dirty="0"/>
              <a:t>y</a:t>
            </a:r>
            <a:r>
              <a:rPr dirty="0"/>
              <a:t>ste</a:t>
            </a:r>
            <a:r>
              <a:rPr spc="5" dirty="0"/>
              <a:t>m</a:t>
            </a:r>
            <a:r>
              <a:rPr dirty="0"/>
              <a:t>s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/>
              <a:t>a</a:t>
            </a:r>
            <a:r>
              <a:rPr dirty="0"/>
              <a:t>n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a</a:t>
            </a:r>
            <a:r>
              <a:rPr spc="20" dirty="0"/>
              <a:t>s</a:t>
            </a:r>
            <a:r>
              <a:rPr spc="-5" dirty="0"/>
              <a:t>-n</a:t>
            </a:r>
            <a:r>
              <a:rPr dirty="0"/>
              <a:t>e</a:t>
            </a:r>
            <a:r>
              <a:rPr spc="-5" dirty="0"/>
              <a:t>e</a:t>
            </a:r>
            <a:r>
              <a:rPr dirty="0"/>
              <a:t>d</a:t>
            </a:r>
            <a:r>
              <a:rPr spc="-5" dirty="0"/>
              <a:t>e</a:t>
            </a:r>
            <a:r>
              <a:rPr dirty="0"/>
              <a:t>d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/>
              <a:t>b</a:t>
            </a:r>
            <a:r>
              <a:rPr dirty="0"/>
              <a:t>asis</a:t>
            </a:r>
          </a:p>
          <a:p>
            <a:pPr marL="975994" marR="4254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977265" algn="l"/>
              </a:tabLst>
            </a:pPr>
            <a:r>
              <a:rPr dirty="0"/>
              <a:t>T</a:t>
            </a:r>
            <a:r>
              <a:rPr spc="5" dirty="0"/>
              <a:t>h</a:t>
            </a:r>
            <a:r>
              <a:rPr dirty="0"/>
              <a:t>e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5" dirty="0"/>
              <a:t>learni</a:t>
            </a:r>
            <a:r>
              <a:rPr spc="5" dirty="0"/>
              <a:t>n</a:t>
            </a:r>
            <a:r>
              <a:rPr dirty="0"/>
              <a:t>g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e</a:t>
            </a:r>
            <a:r>
              <a:rPr dirty="0"/>
              <a:t>nviro</a:t>
            </a:r>
            <a:r>
              <a:rPr spc="5" dirty="0"/>
              <a:t>n</a:t>
            </a:r>
            <a:r>
              <a:rPr dirty="0"/>
              <a:t>me</a:t>
            </a:r>
            <a:r>
              <a:rPr spc="5" dirty="0"/>
              <a:t>n</a:t>
            </a:r>
            <a:r>
              <a:rPr dirty="0"/>
              <a:t>t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dirty="0"/>
              <a:t>c</a:t>
            </a:r>
            <a:r>
              <a:rPr spc="5" dirty="0"/>
              <a:t>a</a:t>
            </a:r>
            <a:r>
              <a:rPr dirty="0"/>
              <a:t>n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/>
              <a:t>loo</a:t>
            </a:r>
            <a:r>
              <a:rPr spc="10" dirty="0"/>
              <a:t>k</a:t>
            </a:r>
            <a:r>
              <a:rPr dirty="0"/>
              <a:t>,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/>
              <a:t>feel,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5" dirty="0"/>
              <a:t>a</a:t>
            </a:r>
            <a:r>
              <a:rPr spc="-5" dirty="0"/>
              <a:t>n</a:t>
            </a:r>
            <a:r>
              <a:rPr dirty="0"/>
              <a:t>d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so</a:t>
            </a:r>
            <a:r>
              <a:rPr spc="5" dirty="0"/>
              <a:t>u</a:t>
            </a:r>
            <a:r>
              <a:rPr spc="-5" dirty="0"/>
              <a:t>nd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ju</a:t>
            </a:r>
            <a:r>
              <a:rPr spc="5" dirty="0"/>
              <a:t>s</a:t>
            </a:r>
            <a:r>
              <a:rPr dirty="0"/>
              <a:t>t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5" dirty="0"/>
              <a:t>lik</a:t>
            </a:r>
            <a:r>
              <a:rPr dirty="0"/>
              <a:t>e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5" dirty="0"/>
              <a:t>w</a:t>
            </a:r>
            <a:r>
              <a:rPr dirty="0"/>
              <a:t>ork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/>
              <a:t>e</a:t>
            </a:r>
            <a:r>
              <a:rPr dirty="0"/>
              <a:t>nviro</a:t>
            </a:r>
            <a:r>
              <a:rPr spc="5" dirty="0"/>
              <a:t>n</a:t>
            </a:r>
            <a:r>
              <a:rPr dirty="0"/>
              <a:t>me</a:t>
            </a:r>
            <a:r>
              <a:rPr spc="5" dirty="0"/>
              <a:t>n</a:t>
            </a:r>
            <a:r>
              <a:rPr dirty="0"/>
              <a:t>t</a:t>
            </a:r>
          </a:p>
          <a:p>
            <a:pPr marL="975994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977265" algn="l"/>
              </a:tabLst>
            </a:pPr>
            <a:r>
              <a:rPr dirty="0"/>
              <a:t>Emplo</a:t>
            </a:r>
            <a:r>
              <a:rPr spc="5" dirty="0"/>
              <a:t>y</a:t>
            </a:r>
            <a:r>
              <a:rPr spc="-5" dirty="0"/>
              <a:t>ee</a:t>
            </a:r>
            <a:r>
              <a:rPr dirty="0"/>
              <a:t>s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/>
              <a:t>can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dirty="0"/>
              <a:t>choose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type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media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dirty="0"/>
              <a:t>they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wa</a:t>
            </a:r>
            <a:r>
              <a:rPr spc="5" dirty="0"/>
              <a:t>n</a:t>
            </a:r>
            <a:r>
              <a:rPr dirty="0"/>
              <a:t>t</a:t>
            </a:r>
          </a:p>
          <a:p>
            <a:pPr marL="975994">
              <a:lnSpc>
                <a:spcPts val="3095"/>
              </a:lnSpc>
            </a:pPr>
            <a:r>
              <a:rPr dirty="0"/>
              <a:t>to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us</a:t>
            </a:r>
            <a:r>
              <a:rPr dirty="0"/>
              <a:t>e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i</a:t>
            </a:r>
            <a:r>
              <a:rPr dirty="0"/>
              <a:t>n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dirty="0"/>
              <a:t>training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/>
              <a:t>pro</a:t>
            </a:r>
            <a:r>
              <a:rPr spc="5" dirty="0"/>
              <a:t>g</a:t>
            </a:r>
            <a:r>
              <a:rPr dirty="0"/>
              <a:t>ram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7</a:t>
            </a:fld>
            <a:endParaRPr spc="-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981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pc="-20" dirty="0">
                <a:solidFill>
                  <a:srgbClr val="000000"/>
                </a:solidFill>
              </a:rPr>
              <a:t>Benefits</a:t>
            </a:r>
            <a:r>
              <a:rPr spc="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srgbClr val="000000"/>
                </a:solidFill>
              </a:rPr>
              <a:t>o</a:t>
            </a:r>
            <a:r>
              <a:rPr spc="-15" dirty="0">
                <a:solidFill>
                  <a:srgbClr val="000000"/>
                </a:solidFill>
              </a:rPr>
              <a:t>f</a:t>
            </a:r>
            <a:r>
              <a:rPr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480" dirty="0">
                <a:solidFill>
                  <a:srgbClr val="000000"/>
                </a:solidFill>
              </a:rPr>
              <a:t>T</a:t>
            </a:r>
            <a:r>
              <a:rPr spc="-30" dirty="0">
                <a:solidFill>
                  <a:srgbClr val="000000"/>
                </a:solidFill>
              </a:rPr>
              <a:t>echnology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908925" cy="286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87058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Pa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erw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rk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time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ne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dmi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istrative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tivit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red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</a:t>
            </a:r>
            <a:endParaRPr sz="26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Emplo</a:t>
            </a:r>
            <a:r>
              <a:rPr sz="2600" spc="5" dirty="0">
                <a:latin typeface="Arial"/>
                <a:cs typeface="Arial"/>
              </a:rPr>
              <a:t>y</a:t>
            </a:r>
            <a:r>
              <a:rPr sz="2600" dirty="0">
                <a:latin typeface="Arial"/>
                <a:cs typeface="Arial"/>
              </a:rPr>
              <a:t>ee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’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ac</a:t>
            </a:r>
            <a:r>
              <a:rPr sz="2600" spc="10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omplis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men</a:t>
            </a:r>
            <a:r>
              <a:rPr sz="2600" spc="-1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during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aining c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</a:t>
            </a:r>
            <a:endParaRPr sz="26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mo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itored</a:t>
            </a:r>
            <a:endParaRPr sz="2600">
              <a:latin typeface="Arial"/>
              <a:cs typeface="Arial"/>
            </a:endParaRPr>
          </a:p>
          <a:p>
            <a:pPr marL="285115" marR="631190" indent="-272415" algn="just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9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radition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methods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deliv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red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trainees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rather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than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req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irin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them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me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spc="-5" dirty="0">
                <a:latin typeface="Arial"/>
                <a:cs typeface="Arial"/>
              </a:rPr>
              <a:t>ainin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loc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tion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981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pc="-480" dirty="0">
                <a:solidFill>
                  <a:srgbClr val="000000"/>
                </a:solidFill>
              </a:rPr>
              <a:t>T</a:t>
            </a:r>
            <a:r>
              <a:rPr spc="-30" dirty="0">
                <a:solidFill>
                  <a:srgbClr val="000000"/>
                </a:solidFill>
              </a:rPr>
              <a:t>echnolog</a:t>
            </a:r>
            <a:r>
              <a:rPr spc="-20" dirty="0">
                <a:solidFill>
                  <a:srgbClr val="000000"/>
                </a:solidFill>
              </a:rPr>
              <a:t>y</a:t>
            </a:r>
            <a:r>
              <a:rPr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srgbClr val="000000"/>
                </a:solidFill>
              </a:rPr>
              <a:t>an</a:t>
            </a:r>
            <a:r>
              <a:rPr spc="-25" dirty="0">
                <a:solidFill>
                  <a:srgbClr val="000000"/>
                </a:solidFill>
              </a:rPr>
              <a:t>d</a:t>
            </a:r>
            <a:r>
              <a:rPr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25" dirty="0">
                <a:solidFill>
                  <a:srgbClr val="000000"/>
                </a:solidFill>
              </a:rPr>
              <a:t>Collaboration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8</a:t>
            </a:r>
            <a:r>
              <a:rPr spc="-15" dirty="0"/>
              <a:t>-</a:t>
            </a: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8035290" cy="190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b="1" spc="-5" dirty="0">
                <a:latin typeface="Arial"/>
                <a:cs typeface="Arial"/>
              </a:rPr>
              <a:t>Digita</a:t>
            </a:r>
            <a:r>
              <a:rPr sz="2600" b="1" dirty="0">
                <a:latin typeface="Arial"/>
                <a:cs typeface="Arial"/>
              </a:rPr>
              <a:t>l</a:t>
            </a:r>
            <a:r>
              <a:rPr sz="2600" b="1" spc="6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Arial"/>
                <a:cs typeface="Arial"/>
              </a:rPr>
              <a:t>c</a:t>
            </a:r>
            <a:r>
              <a:rPr sz="2600" b="1" spc="5" dirty="0">
                <a:latin typeface="Arial"/>
                <a:cs typeface="Arial"/>
              </a:rPr>
              <a:t>o</a:t>
            </a:r>
            <a:r>
              <a:rPr sz="2600" b="1" dirty="0">
                <a:latin typeface="Arial"/>
                <a:cs typeface="Arial"/>
              </a:rPr>
              <a:t>l</a:t>
            </a:r>
            <a:r>
              <a:rPr sz="2600" b="1" spc="-10" dirty="0">
                <a:latin typeface="Arial"/>
                <a:cs typeface="Arial"/>
              </a:rPr>
              <a:t>l</a:t>
            </a:r>
            <a:r>
              <a:rPr sz="2600" b="1" spc="-5" dirty="0">
                <a:latin typeface="Arial"/>
                <a:cs typeface="Arial"/>
              </a:rPr>
              <a:t>a</a:t>
            </a:r>
            <a:r>
              <a:rPr sz="2600" b="1" spc="5" dirty="0">
                <a:latin typeface="Arial"/>
                <a:cs typeface="Arial"/>
              </a:rPr>
              <a:t>b</a:t>
            </a:r>
            <a:r>
              <a:rPr sz="2600" b="1" dirty="0">
                <a:latin typeface="Arial"/>
                <a:cs typeface="Arial"/>
              </a:rPr>
              <a:t>oratio</a:t>
            </a:r>
            <a:r>
              <a:rPr sz="2600" b="1" spc="10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U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tec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log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x</a:t>
            </a:r>
            <a:r>
              <a:rPr sz="2600" dirty="0">
                <a:latin typeface="Arial"/>
                <a:cs typeface="Arial"/>
              </a:rPr>
              <a:t>tend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em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lo</a:t>
            </a:r>
            <a:r>
              <a:rPr sz="2600" spc="5" dirty="0">
                <a:latin typeface="Arial"/>
                <a:cs typeface="Arial"/>
              </a:rPr>
              <a:t>y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s’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ili</a:t>
            </a:r>
            <a:r>
              <a:rPr sz="2600" spc="-1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ies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rk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tog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ther regardless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their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geogra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hi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proximity</a:t>
            </a:r>
            <a:endParaRPr sz="2600">
              <a:latin typeface="Arial"/>
              <a:cs typeface="Arial"/>
            </a:endParaRPr>
          </a:p>
          <a:p>
            <a:pPr marL="560705" marR="84137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qu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comput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2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tab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15" dirty="0">
                <a:latin typeface="Arial"/>
                <a:cs typeface="Arial"/>
              </a:rPr>
              <a:t>et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ith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web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browse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ap</a:t>
            </a:r>
            <a:r>
              <a:rPr sz="2400" spc="-10" dirty="0">
                <a:latin typeface="Arial"/>
                <a:cs typeface="Arial"/>
              </a:rPr>
              <a:t>p,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bu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borative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eshwik lecture 1">
  <a:themeElements>
    <a:clrScheme name="oeshwik1">
      <a:dk1>
        <a:srgbClr val="000000"/>
      </a:dk1>
      <a:lt1>
        <a:srgbClr val="C5D5FF"/>
      </a:lt1>
      <a:dk2>
        <a:srgbClr val="565F6A"/>
      </a:dk2>
      <a:lt2>
        <a:srgbClr val="A1CBE7"/>
      </a:lt2>
      <a:accent1>
        <a:srgbClr val="D51D59"/>
      </a:accent1>
      <a:accent2>
        <a:srgbClr val="ED9B12"/>
      </a:accent2>
      <a:accent3>
        <a:srgbClr val="2BA509"/>
      </a:accent3>
      <a:accent4>
        <a:srgbClr val="FFC000"/>
      </a:accent4>
      <a:accent5>
        <a:srgbClr val="253AC4"/>
      </a:accent5>
      <a:accent6>
        <a:srgbClr val="AD1D9F"/>
      </a:accent6>
      <a:hlink>
        <a:srgbClr val="000000"/>
      </a:hlink>
      <a:folHlink>
        <a:srgbClr val="00000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shwik lecture 1" id="{D219B81A-0A01-C84E-BEF7-68DA7DF79519}" vid="{EC42BE9F-4F13-4F47-8A17-E1E9EA21E507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Oeshwik lecture 1</Template>
  <TotalTime>0</TotalTime>
  <Words>2084</Words>
  <Application>Microsoft Macintosh PowerPoint</Application>
  <PresentationFormat>On-screen Show (4:3)</PresentationFormat>
  <Paragraphs>328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Times New Roman</vt:lpstr>
      <vt:lpstr>Wingdings 2</vt:lpstr>
      <vt:lpstr>Oeshwik lecture 1</vt:lpstr>
      <vt:lpstr>PowerPoint Presentation</vt:lpstr>
      <vt:lpstr>Learning Objectives</vt:lpstr>
      <vt:lpstr>Learning Objectives</vt:lpstr>
      <vt:lpstr>PowerPoint Presentation</vt:lpstr>
      <vt:lpstr>PowerPoint Presentation</vt:lpstr>
      <vt:lpstr>PowerPoint Presentation</vt:lpstr>
      <vt:lpstr>Benefits of Technology</vt:lpstr>
      <vt:lpstr>Benefits of Technology</vt:lpstr>
      <vt:lpstr>Technology and Collaboration</vt:lpstr>
      <vt:lpstr>Technology and Collaboration</vt:lpstr>
      <vt:lpstr>PowerPoint Presentation</vt:lpstr>
      <vt:lpstr>Computer-Based Training, Online Learning, Web-Based Training, E-learning</vt:lpstr>
      <vt:lpstr>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Developing Effective Online Learning</vt:lpstr>
      <vt:lpstr>Providing Time and Space for Online Learning</vt:lpstr>
      <vt:lpstr>PowerPoint Presentation</vt:lpstr>
      <vt:lpstr>Online and mobile technology used to create interactive communications allowing the creation and exchange of user-generated content</vt:lpstr>
      <vt:lpstr>PowerPoint Presentation</vt:lpstr>
      <vt:lpstr>Social Media: Blogs</vt:lpstr>
      <vt:lpstr>Social Media: Wikis and Microblogs</vt:lpstr>
      <vt:lpstr>PowerPoint Presentation</vt:lpstr>
      <vt:lpstr>Blended Learning</vt:lpstr>
      <vt:lpstr>Table 8.8 – Types of Simulations</vt:lpstr>
      <vt:lpstr>Simulations and Games</vt:lpstr>
      <vt:lpstr>Simulations and Games</vt:lpstr>
      <vt:lpstr>Virtual Reality</vt:lpstr>
      <vt:lpstr>Virtual Worlds</vt:lpstr>
      <vt:lpstr>Mobile Technology</vt:lpstr>
      <vt:lpstr>Mobile Learning</vt:lpstr>
      <vt:lpstr>Intelligent Tutoring Systems (ITS )</vt:lpstr>
      <vt:lpstr>Intelligent Tutoring Systems (ITS )</vt:lpstr>
      <vt:lpstr>PowerPoint Presentation</vt:lpstr>
      <vt:lpstr>Distance Learning</vt:lpstr>
      <vt:lpstr>Distance Learning</vt:lpstr>
      <vt:lpstr>Distance Learning</vt:lpstr>
      <vt:lpstr>PowerPoint Presentation</vt:lpstr>
      <vt:lpstr>Technologies for Training Support</vt:lpstr>
      <vt:lpstr>Technologies for Training Support</vt:lpstr>
      <vt:lpstr>Technologies for Training Support</vt:lpstr>
      <vt:lpstr>PowerPoint Presentation</vt:lpstr>
      <vt:lpstr>Table 8.10 - Features of LMSs</vt:lpstr>
      <vt:lpstr>Why Develop an LMS?</vt:lpstr>
      <vt:lpstr>Why Develop an LMS?</vt:lpstr>
      <vt:lpstr>Developing an LMS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Oeshwik Ahmed</cp:lastModifiedBy>
  <cp:revision>2</cp:revision>
  <dcterms:created xsi:type="dcterms:W3CDTF">2018-04-30T21:17:38Z</dcterms:created>
  <dcterms:modified xsi:type="dcterms:W3CDTF">2018-05-26T17:33:25Z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2018-04-30T00:00:00Z</vt:filetime>
  </property>
  <property fmtid="{D5CDD505-2E9C-101B-9397-08002B2CF9AE}" pid="3" name="LastSaved">
    <vt:filetime>2018-04-30T00:00:00Z</vt:filetime>
  </property>
</Properties>
</file>