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43"/>
  </p:normalViewPr>
  <p:slideViewPr>
    <p:cSldViewPr>
      <p:cViewPr varScale="1">
        <p:scale>
          <a:sx n="72" d="100"/>
          <a:sy n="72" d="100"/>
        </p:scale>
        <p:origin x="200" y="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3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048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3270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700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9016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341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02117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7985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6386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570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214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2248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120"/>
              </a:lnSpc>
            </a:pPr>
            <a:r>
              <a:rPr lang="en-US"/>
              <a:t>7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50106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91" y="69860"/>
            <a:ext cx="9013894" cy="669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91" y="69860"/>
            <a:ext cx="9014460" cy="6691630"/>
          </a:xfrm>
          <a:custGeom>
            <a:avLst/>
            <a:gdLst/>
            <a:ahLst/>
            <a:cxnLst/>
            <a:rect l="l" t="t" r="r" b="b"/>
            <a:pathLst>
              <a:path w="9014460" h="6691630">
                <a:moveTo>
                  <a:pt x="0" y="329793"/>
                </a:moveTo>
                <a:lnTo>
                  <a:pt x="4316" y="276304"/>
                </a:lnTo>
                <a:lnTo>
                  <a:pt x="16814" y="225561"/>
                </a:lnTo>
                <a:lnTo>
                  <a:pt x="36813" y="178244"/>
                </a:lnTo>
                <a:lnTo>
                  <a:pt x="63634" y="135031"/>
                </a:lnTo>
                <a:lnTo>
                  <a:pt x="96600" y="96602"/>
                </a:lnTo>
                <a:lnTo>
                  <a:pt x="135030" y="63637"/>
                </a:lnTo>
                <a:lnTo>
                  <a:pt x="178245" y="36815"/>
                </a:lnTo>
                <a:lnTo>
                  <a:pt x="225567" y="16815"/>
                </a:lnTo>
                <a:lnTo>
                  <a:pt x="276317" y="4317"/>
                </a:lnTo>
                <a:lnTo>
                  <a:pt x="329816" y="0"/>
                </a:lnTo>
                <a:lnTo>
                  <a:pt x="8684070" y="0"/>
                </a:lnTo>
                <a:lnTo>
                  <a:pt x="8711114" y="1093"/>
                </a:lnTo>
                <a:lnTo>
                  <a:pt x="8737556" y="4317"/>
                </a:lnTo>
                <a:lnTo>
                  <a:pt x="8788292" y="16815"/>
                </a:lnTo>
                <a:lnTo>
                  <a:pt x="8835600" y="36815"/>
                </a:lnTo>
                <a:lnTo>
                  <a:pt x="8878800" y="63637"/>
                </a:lnTo>
                <a:lnTo>
                  <a:pt x="8917215" y="96602"/>
                </a:lnTo>
                <a:lnTo>
                  <a:pt x="8950167" y="135031"/>
                </a:lnTo>
                <a:lnTo>
                  <a:pt x="8976977" y="178244"/>
                </a:lnTo>
                <a:lnTo>
                  <a:pt x="8996966" y="225561"/>
                </a:lnTo>
                <a:lnTo>
                  <a:pt x="9009458" y="276304"/>
                </a:lnTo>
                <a:lnTo>
                  <a:pt x="9013772" y="329793"/>
                </a:lnTo>
                <a:lnTo>
                  <a:pt x="9013894" y="6361480"/>
                </a:lnTo>
                <a:lnTo>
                  <a:pt x="9012679" y="6388532"/>
                </a:lnTo>
                <a:lnTo>
                  <a:pt x="9004192" y="6440743"/>
                </a:lnTo>
                <a:lnTo>
                  <a:pt x="8987866" y="6489866"/>
                </a:lnTo>
                <a:lnTo>
                  <a:pt x="8964382" y="6535221"/>
                </a:lnTo>
                <a:lnTo>
                  <a:pt x="8934416" y="6576130"/>
                </a:lnTo>
                <a:lnTo>
                  <a:pt x="8898648" y="6611913"/>
                </a:lnTo>
                <a:lnTo>
                  <a:pt x="8857755" y="6641892"/>
                </a:lnTo>
                <a:lnTo>
                  <a:pt x="8812417" y="6665387"/>
                </a:lnTo>
                <a:lnTo>
                  <a:pt x="8763310" y="6681721"/>
                </a:lnTo>
                <a:lnTo>
                  <a:pt x="8711114" y="6690212"/>
                </a:lnTo>
                <a:lnTo>
                  <a:pt x="8684070" y="6691306"/>
                </a:lnTo>
                <a:lnTo>
                  <a:pt x="329816" y="6691306"/>
                </a:lnTo>
                <a:lnTo>
                  <a:pt x="302766" y="6690212"/>
                </a:lnTo>
                <a:lnTo>
                  <a:pt x="276317" y="6686989"/>
                </a:lnTo>
                <a:lnTo>
                  <a:pt x="225567" y="6674492"/>
                </a:lnTo>
                <a:lnTo>
                  <a:pt x="178245" y="6654492"/>
                </a:lnTo>
                <a:lnTo>
                  <a:pt x="135030" y="6627670"/>
                </a:lnTo>
                <a:lnTo>
                  <a:pt x="96600" y="6594705"/>
                </a:lnTo>
                <a:lnTo>
                  <a:pt x="63634" y="6556274"/>
                </a:lnTo>
                <a:lnTo>
                  <a:pt x="36813" y="6513057"/>
                </a:lnTo>
                <a:lnTo>
                  <a:pt x="16814" y="6465733"/>
                </a:lnTo>
                <a:lnTo>
                  <a:pt x="4316" y="6414981"/>
                </a:lnTo>
                <a:lnTo>
                  <a:pt x="0" y="6361480"/>
                </a:lnTo>
                <a:lnTo>
                  <a:pt x="0" y="3297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95" y="1517660"/>
            <a:ext cx="9020810" cy="1459230"/>
          </a:xfrm>
          <a:custGeom>
            <a:avLst/>
            <a:gdLst/>
            <a:ahLst/>
            <a:cxnLst/>
            <a:rect l="l" t="t" r="r" b="b"/>
            <a:pathLst>
              <a:path w="9020810" h="1459230">
                <a:moveTo>
                  <a:pt x="0" y="1458833"/>
                </a:moveTo>
                <a:lnTo>
                  <a:pt x="9020190" y="1458833"/>
                </a:lnTo>
                <a:lnTo>
                  <a:pt x="9020190" y="0"/>
                </a:lnTo>
                <a:lnTo>
                  <a:pt x="0" y="0"/>
                </a:lnTo>
                <a:lnTo>
                  <a:pt x="0" y="145883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95" y="1397002"/>
            <a:ext cx="9020810" cy="120650"/>
          </a:xfrm>
          <a:custGeom>
            <a:avLst/>
            <a:gdLst/>
            <a:ahLst/>
            <a:cxnLst/>
            <a:rect l="l" t="t" r="r" b="b"/>
            <a:pathLst>
              <a:path w="9020810" h="120650">
                <a:moveTo>
                  <a:pt x="0" y="120657"/>
                </a:moveTo>
                <a:lnTo>
                  <a:pt x="9020190" y="120657"/>
                </a:lnTo>
                <a:lnTo>
                  <a:pt x="9020190" y="0"/>
                </a:lnTo>
                <a:lnTo>
                  <a:pt x="0" y="0"/>
                </a:lnTo>
                <a:lnTo>
                  <a:pt x="0" y="120657"/>
                </a:lnTo>
                <a:close/>
              </a:path>
            </a:pathLst>
          </a:custGeom>
          <a:solidFill>
            <a:srgbClr val="AC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95" y="2976503"/>
            <a:ext cx="9020810" cy="111125"/>
          </a:xfrm>
          <a:custGeom>
            <a:avLst/>
            <a:gdLst/>
            <a:ahLst/>
            <a:cxnLst/>
            <a:rect l="l" t="t" r="r" b="b"/>
            <a:pathLst>
              <a:path w="9020810" h="111125">
                <a:moveTo>
                  <a:pt x="0" y="111120"/>
                </a:moveTo>
                <a:lnTo>
                  <a:pt x="9020190" y="111120"/>
                </a:lnTo>
                <a:lnTo>
                  <a:pt x="9020190" y="0"/>
                </a:lnTo>
                <a:lnTo>
                  <a:pt x="0" y="0"/>
                </a:lnTo>
                <a:lnTo>
                  <a:pt x="0" y="111120"/>
                </a:lnTo>
                <a:close/>
              </a:path>
            </a:pathLst>
          </a:custGeom>
          <a:solidFill>
            <a:srgbClr val="464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5668" y="4054290"/>
            <a:ext cx="447548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35"/>
              </a:lnSpc>
            </a:pPr>
            <a:r>
              <a:rPr sz="3800" b="1" spc="-20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raditiona</a:t>
            </a: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b="1" spc="-20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00" b="1" spc="-5" dirty="0">
                <a:solidFill>
                  <a:srgbClr val="FFFFFF"/>
                </a:solidFill>
                <a:latin typeface="Arial"/>
                <a:cs typeface="Arial"/>
              </a:rPr>
              <a:t>raining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ts val="4295"/>
              </a:lnSpc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  <a:endParaRPr sz="3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7840" y="1556003"/>
            <a:ext cx="3532631" cy="418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1621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23173" cy="1428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993392"/>
            <a:ext cx="5910071" cy="1828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24" y="2189161"/>
            <a:ext cx="5481706" cy="12398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36497" y="5169502"/>
            <a:ext cx="3492500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Chapt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3200">
              <a:latin typeface="Arial"/>
              <a:cs typeface="Arial"/>
            </a:endParaRPr>
          </a:p>
          <a:p>
            <a:pPr marL="1889125" marR="5080" indent="618490">
              <a:lnSpc>
                <a:spcPct val="100000"/>
              </a:lnSpc>
              <a:spcBef>
                <a:spcPts val="203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b="1" spc="-15" baseline="2546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b="1" spc="150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dition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ymo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9071" y="6617423"/>
            <a:ext cx="4785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Cop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© 2013 by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 Co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panies,</a:t>
            </a:r>
            <a:r>
              <a:rPr sz="12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All 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60" y="6617423"/>
            <a:ext cx="1263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Hill/Irwin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07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601345" algn="l"/>
              </a:tabLst>
            </a:pPr>
            <a:r>
              <a:rPr b="0" spc="-5" dirty="0">
                <a:latin typeface="Arial"/>
                <a:cs typeface="Arial"/>
              </a:rPr>
              <a:t>R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-5" dirty="0">
                <a:latin typeface="Arial"/>
                <a:cs typeface="Arial"/>
              </a:rPr>
              <a:t>q</a:t>
            </a:r>
            <a:r>
              <a:rPr b="0" dirty="0">
                <a:latin typeface="Arial"/>
                <a:cs typeface="Arial"/>
              </a:rPr>
              <a:t>u</a:t>
            </a:r>
            <a:r>
              <a:rPr b="0" spc="-5" dirty="0">
                <a:latin typeface="Arial"/>
                <a:cs typeface="Arial"/>
              </a:rPr>
              <a:t>ir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4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trainee</a:t>
            </a:r>
            <a:r>
              <a:rPr b="0" spc="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b</a:t>
            </a:r>
            <a:r>
              <a:rPr b="0" dirty="0">
                <a:latin typeface="Arial"/>
                <a:cs typeface="Arial"/>
              </a:rPr>
              <a:t>e</a:t>
            </a:r>
            <a:r>
              <a:rPr b="0" spc="8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a</a:t>
            </a:r>
            <a:r>
              <a:rPr b="0" spc="5" dirty="0">
                <a:latin typeface="Arial"/>
                <a:cs typeface="Arial"/>
              </a:rPr>
              <a:t>c</a:t>
            </a:r>
            <a:r>
              <a:rPr b="0" dirty="0">
                <a:latin typeface="Arial"/>
                <a:cs typeface="Arial"/>
              </a:rPr>
              <a:t>tively</a:t>
            </a:r>
            <a:r>
              <a:rPr b="0" spc="4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in</a:t>
            </a:r>
            <a:r>
              <a:rPr b="0" spc="5" dirty="0">
                <a:latin typeface="Arial"/>
                <a:cs typeface="Arial"/>
              </a:rPr>
              <a:t>v</a:t>
            </a:r>
            <a:r>
              <a:rPr b="0" spc="-5" dirty="0">
                <a:latin typeface="Arial"/>
                <a:cs typeface="Arial"/>
              </a:rPr>
              <a:t>ol</a:t>
            </a:r>
            <a:r>
              <a:rPr b="0" spc="5" dirty="0">
                <a:latin typeface="Arial"/>
                <a:cs typeface="Arial"/>
              </a:rPr>
              <a:t>v</a:t>
            </a:r>
            <a:r>
              <a:rPr b="0" spc="-5" dirty="0">
                <a:latin typeface="Arial"/>
                <a:cs typeface="Arial"/>
              </a:rPr>
              <a:t>e</a:t>
            </a:r>
            <a:r>
              <a:rPr b="0" dirty="0">
                <a:latin typeface="Arial"/>
                <a:cs typeface="Arial"/>
              </a:rPr>
              <a:t>d</a:t>
            </a:r>
            <a:r>
              <a:rPr b="0" spc="5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i</a:t>
            </a:r>
            <a:r>
              <a:rPr b="0" dirty="0">
                <a:latin typeface="Arial"/>
                <a:cs typeface="Arial"/>
              </a:rPr>
              <a:t>n</a:t>
            </a:r>
            <a:r>
              <a:rPr b="0" spc="7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Arial"/>
                <a:cs typeface="Arial"/>
              </a:rPr>
              <a:t>learning</a:t>
            </a:r>
          </a:p>
          <a:p>
            <a:pPr marL="60007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601345" algn="l"/>
              </a:tabLst>
            </a:pPr>
            <a:r>
              <a:rPr dirty="0"/>
              <a:t>O</a:t>
            </a:r>
            <a:r>
              <a:rPr spc="5" dirty="0"/>
              <a:t>n</a:t>
            </a:r>
            <a:r>
              <a:rPr spc="-5" dirty="0"/>
              <a:t>-</a:t>
            </a:r>
            <a:r>
              <a:rPr dirty="0"/>
              <a:t>th</a:t>
            </a:r>
            <a:r>
              <a:rPr spc="5" dirty="0"/>
              <a:t>e</a:t>
            </a:r>
            <a:r>
              <a:rPr spc="-5" dirty="0"/>
              <a:t>-</a:t>
            </a:r>
            <a:r>
              <a:rPr dirty="0"/>
              <a:t>job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10" dirty="0"/>
              <a:t>r</a:t>
            </a:r>
            <a:r>
              <a:rPr spc="-5" dirty="0"/>
              <a:t>ainin</a:t>
            </a:r>
            <a:r>
              <a:rPr dirty="0"/>
              <a:t>g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(OJ</a:t>
            </a:r>
            <a:r>
              <a:rPr spc="5" dirty="0"/>
              <a:t>T</a:t>
            </a:r>
            <a:r>
              <a:rPr dirty="0"/>
              <a:t>)</a:t>
            </a:r>
          </a:p>
          <a:p>
            <a:pPr marL="87566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8769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rienc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by:</a:t>
            </a:r>
            <a:endParaRPr sz="2400">
              <a:latin typeface="Arial"/>
              <a:cs typeface="Arial"/>
            </a:endParaRPr>
          </a:p>
          <a:p>
            <a:pPr marL="114998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1151255" algn="l"/>
              </a:tabLst>
            </a:pPr>
            <a:r>
              <a:rPr sz="2000" dirty="0">
                <a:latin typeface="Arial"/>
                <a:cs typeface="Arial"/>
              </a:rPr>
              <a:t>Ob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managers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forming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job</a:t>
            </a:r>
            <a:endParaRPr sz="2000">
              <a:latin typeface="Arial"/>
              <a:cs typeface="Arial"/>
            </a:endParaRPr>
          </a:p>
          <a:p>
            <a:pPr marL="1149985" lvl="2" indent="-228600">
              <a:lnSpc>
                <a:spcPct val="100000"/>
              </a:lnSpc>
              <a:spcBef>
                <a:spcPts val="39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1151255" algn="l"/>
              </a:tabLst>
            </a:pP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rying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imi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875665" lvl="1" indent="-228600">
              <a:lnSpc>
                <a:spcPts val="2855"/>
              </a:lnSpc>
              <a:spcBef>
                <a:spcPts val="39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8769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vestm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money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422148" y="1680972"/>
            <a:ext cx="8299704" cy="4771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35" y="1700854"/>
            <a:ext cx="8208903" cy="46804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1185" y="1694434"/>
          <a:ext cx="8228330" cy="4693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032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B50E16"/>
                      </a:solidFill>
                      <a:prstDash val="solid"/>
                    </a:lnL>
                    <a:lnR w="12700">
                      <a:solidFill>
                        <a:srgbClr val="B50E16"/>
                      </a:solidFill>
                      <a:prstDash val="solid"/>
                    </a:lnR>
                    <a:lnT w="12700">
                      <a:solidFill>
                        <a:srgbClr val="B50E16"/>
                      </a:solidFill>
                      <a:prstDash val="solid"/>
                    </a:lnT>
                    <a:lnB w="12700">
                      <a:solidFill>
                        <a:srgbClr val="B50E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85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50E16"/>
                      </a:solidFill>
                      <a:prstDash val="solid"/>
                    </a:lnL>
                    <a:lnR w="12700">
                      <a:solidFill>
                        <a:srgbClr val="B50E16"/>
                      </a:solidFill>
                      <a:prstDash val="solid"/>
                    </a:lnR>
                    <a:lnT w="12700">
                      <a:solidFill>
                        <a:srgbClr val="B50E16"/>
                      </a:solidFill>
                      <a:prstDash val="solid"/>
                    </a:lnT>
                    <a:lnB w="12700">
                      <a:solidFill>
                        <a:srgbClr val="B50E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86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50E16"/>
                      </a:solidFill>
                      <a:prstDash val="solid"/>
                    </a:lnL>
                    <a:lnR w="12700">
                      <a:solidFill>
                        <a:srgbClr val="B50E16"/>
                      </a:solidFill>
                      <a:prstDash val="solid"/>
                    </a:lnR>
                    <a:lnT w="12700">
                      <a:solidFill>
                        <a:srgbClr val="B50E16"/>
                      </a:solidFill>
                      <a:prstDash val="solid"/>
                    </a:lnT>
                    <a:lnB w="12700">
                      <a:solidFill>
                        <a:srgbClr val="B50E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516">
                <a:tc>
                  <a:txBody>
                    <a:bodyPr/>
                    <a:lstStyle/>
                    <a:p>
                      <a:pPr marL="85090" marR="278130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-th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trai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(OJ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50E16"/>
                      </a:solidFill>
                      <a:prstDash val="solid"/>
                    </a:lnL>
                    <a:lnR w="12700">
                      <a:solidFill>
                        <a:srgbClr val="B50E16"/>
                      </a:solidFill>
                      <a:prstDash val="solid"/>
                    </a:lnR>
                    <a:lnT w="12700">
                      <a:solidFill>
                        <a:srgbClr val="B50E16"/>
                      </a:solidFill>
                      <a:prstDash val="solid"/>
                    </a:lnT>
                    <a:lnB w="12700">
                      <a:solidFill>
                        <a:srgbClr val="B50E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164465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stomiz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trai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3690" indent="-22860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5740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job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3690" indent="-22860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costs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3690" marR="166370" indent="-228600">
                        <a:lnSpc>
                          <a:spcPct val="99300"/>
                        </a:lnSpc>
                        <a:spcBef>
                          <a:spcPts val="445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fer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time,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50E16"/>
                      </a:solidFill>
                      <a:prstDash val="solid"/>
                    </a:lnL>
                    <a:lnR w="12700">
                      <a:solidFill>
                        <a:srgbClr val="B50E16"/>
                      </a:solidFill>
                      <a:prstDash val="solid"/>
                    </a:lnR>
                    <a:lnT w="12700">
                      <a:solidFill>
                        <a:srgbClr val="B50E16"/>
                      </a:solidFill>
                      <a:prstDash val="solid"/>
                    </a:lnT>
                    <a:lnB w="12700">
                      <a:solidFill>
                        <a:srgbClr val="B50E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8625" marR="111125" indent="-34290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9259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same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cess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com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task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28625" marR="554990" indent="-342900" algn="just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429259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anage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rs/P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ful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ski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28625" marR="480059" indent="-342900" algn="just">
                        <a:lnSpc>
                          <a:spcPct val="98900"/>
                        </a:lnSpc>
                        <a:spcBef>
                          <a:spcPts val="455"/>
                        </a:spcBef>
                        <a:buFont typeface="Arial"/>
                        <a:buChar char="•"/>
                        <a:tabLst>
                          <a:tab pos="429259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structur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OJT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res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trai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B50E16"/>
                      </a:solidFill>
                      <a:prstDash val="solid"/>
                    </a:lnL>
                    <a:lnR w="12700">
                      <a:solidFill>
                        <a:srgbClr val="B50E16"/>
                      </a:solidFill>
                      <a:prstDash val="solid"/>
                    </a:lnR>
                    <a:lnT w="12700">
                      <a:solidFill>
                        <a:srgbClr val="B50E16"/>
                      </a:solidFill>
                      <a:prstDash val="solid"/>
                    </a:lnT>
                    <a:lnB w="12700">
                      <a:solidFill>
                        <a:srgbClr val="B50E1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678815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7.2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Principles</a:t>
            </a:r>
            <a:r>
              <a:rPr sz="34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n-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th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-Job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14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raini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(OJT)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084" y="1556738"/>
            <a:ext cx="7900934" cy="47863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021830" cy="314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An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OJT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lud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statem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describ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OJT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purpose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cif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ntab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uctin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OJT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OJT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pract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mpan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7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bilit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esso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check</a:t>
            </a:r>
            <a:r>
              <a:rPr sz="2400" spc="-15" dirty="0">
                <a:latin typeface="Arial"/>
                <a:cs typeface="Arial"/>
              </a:rPr>
              <a:t>lists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manua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s,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acts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progre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reports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mploye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s’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559749" y="2831592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69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389" y="5794247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739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4022" y="1801802"/>
          <a:ext cx="8250555" cy="451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71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87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40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51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Self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lea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ni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Emp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4475" marR="269240" indent="-16764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245110" algn="l"/>
                        </a:tabLst>
                      </a:pPr>
                      <a:r>
                        <a:rPr sz="1800" spc="-1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ty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earn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4475" marR="229235" indent="-167640">
                        <a:lnSpc>
                          <a:spcPct val="100000"/>
                        </a:lnSpc>
                        <a:spcBef>
                          <a:spcPts val="434"/>
                        </a:spcBef>
                        <a:buFont typeface="Arial"/>
                        <a:buChar char="•"/>
                        <a:tabLst>
                          <a:tab pos="24511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when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800" u="heavy" spc="-114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u="heavy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u="heavy" spc="-5" dirty="0">
                          <a:latin typeface="Calibri"/>
                          <a:cs typeface="Calibri"/>
                        </a:rPr>
                        <a:t>ine</a:t>
                      </a:r>
                      <a:r>
                        <a:rPr sz="1800" u="heavy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u="heavy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u="heavy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u="heavy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u="heavy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u="heavy" dirty="0">
                          <a:latin typeface="Calibri"/>
                          <a:cs typeface="Calibri"/>
                        </a:rPr>
                        <a:t>e as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280670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earn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wn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pac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ecei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back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ab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ing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ormance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690" marR="153035" indent="-22860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eq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oom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le-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690" marR="338455" indent="-22860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ng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3690" marR="306705" indent="-228600">
                        <a:lnSpc>
                          <a:spcPct val="100000"/>
                        </a:lnSpc>
                        <a:spcBef>
                          <a:spcPts val="434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ft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 marR="378460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800" spc="-114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mu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earn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 marR="488950" indent="-22860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gher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opm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 indent="-228600">
                        <a:lnSpc>
                          <a:spcPct val="100000"/>
                        </a:lnSpc>
                        <a:spcBef>
                          <a:spcPts val="434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pmen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long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24165" cy="3542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35560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ste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elo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sel</a:t>
            </a:r>
            <a:r>
              <a:rPr sz="2600" spc="2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-dire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g: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  <a:tab pos="62363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uc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tify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tasks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covered</a:t>
            </a:r>
            <a:endParaRPr sz="2400">
              <a:latin typeface="Arial"/>
              <a:cs typeface="Arial"/>
            </a:endParaRPr>
          </a:p>
          <a:p>
            <a:pPr marL="560705" marR="68262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7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rite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e-centered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objective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directly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tasks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cka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Break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content into s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“</a:t>
            </a:r>
            <a:r>
              <a:rPr sz="2400" dirty="0">
                <a:latin typeface="Arial"/>
                <a:cs typeface="Arial"/>
              </a:rPr>
              <a:t>chu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ks”)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packa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4211" y="301183"/>
            <a:ext cx="4103370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Hand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8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Methods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2108" y="1031938"/>
          <a:ext cx="8120380" cy="549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973">
                <a:tc>
                  <a:txBody>
                    <a:bodyPr/>
                    <a:lstStyle/>
                    <a:p>
                      <a:endParaRPr sz="3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171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817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sad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ticeship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76835" marR="1574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000" spc="-8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ork-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tudy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thod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bot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clas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oom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657225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Learne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arn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whi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earn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3690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ect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arn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ng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abo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͞w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͟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3690" marR="357505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esu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yme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nees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3690" marR="131445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31432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spec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ness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act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 marR="454659" indent="-228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High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lopme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4325" marR="72390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Inc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equ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mana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journ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4325" marR="505459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cess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nor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4325" marR="216535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0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ee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fu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ll-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yme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4325" marR="537210" indent="-22860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Arial"/>
                        <a:buChar char="•"/>
                        <a:tabLst>
                          <a:tab pos="314960" algn="l"/>
                        </a:tabLst>
                      </a:pPr>
                      <a:r>
                        <a:rPr sz="2000" spc="-1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esu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nar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xpert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860284"/>
            <a:ext cx="7929880" cy="312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Simu</a:t>
            </a:r>
            <a:r>
              <a:rPr sz="2600" spc="-5" dirty="0">
                <a:latin typeface="Arial"/>
                <a:cs typeface="Arial"/>
              </a:rPr>
              <a:t>lation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present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ife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situati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s’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ting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tcomes mirror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real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wor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situations</a:t>
            </a:r>
            <a:endParaRPr sz="24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phys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ment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ob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teach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produ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ls,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management,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terperson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674609" cy="3736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ase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ies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scription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2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yees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ga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5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ficu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situ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ire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dirty="0">
                <a:latin typeface="Arial"/>
                <a:cs typeface="Arial"/>
              </a:rPr>
              <a:t>Anal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ze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qu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tions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taken</a:t>
            </a:r>
            <a:endParaRPr sz="20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39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dirty="0">
                <a:latin typeface="Arial"/>
                <a:cs typeface="Arial"/>
              </a:rPr>
              <a:t>Indicate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app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iat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tions</a:t>
            </a:r>
            <a:endParaRPr sz="20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dirty="0">
                <a:latin typeface="Arial"/>
                <a:cs typeface="Arial"/>
              </a:rPr>
              <a:t>Suggest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might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hav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don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ferently</a:t>
            </a:r>
            <a:endParaRPr sz="20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39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  <a:tab pos="7440930" algn="l"/>
              </a:tabLst>
            </a:pPr>
            <a:r>
              <a:rPr sz="2400" dirty="0">
                <a:latin typeface="Arial"/>
                <a:cs typeface="Arial"/>
              </a:rPr>
              <a:t>Ass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reca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kno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bette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if:</a:t>
            </a:r>
            <a:endParaRPr sz="2400">
              <a:latin typeface="Arial"/>
              <a:cs typeface="Arial"/>
            </a:endParaRPr>
          </a:p>
          <a:p>
            <a:pPr marL="835025" lvl="2" indent="-228600">
              <a:lnSpc>
                <a:spcPts val="238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5" dirty="0">
                <a:latin typeface="Arial"/>
                <a:cs typeface="Arial"/>
              </a:rPr>
              <a:t>Lea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sc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very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250430" cy="1868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70180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propriat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pin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intel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ectual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ls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ing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take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risks</a:t>
            </a:r>
            <a:endParaRPr sz="24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ac</a:t>
            </a:r>
            <a:r>
              <a:rPr sz="2400" spc="-5" dirty="0">
                <a:latin typeface="Arial"/>
                <a:cs typeface="Arial"/>
              </a:rPr>
              <a:t>tua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situati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unter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4760"/>
              </a:lnSpc>
            </a:pPr>
            <a:r>
              <a:rPr sz="4000" spc="-25" dirty="0"/>
              <a:t>Learning</a:t>
            </a:r>
            <a:r>
              <a:rPr sz="4000" spc="130" dirty="0">
                <a:latin typeface="Times New Roman"/>
                <a:cs typeface="Times New Roman"/>
              </a:rPr>
              <a:t> </a:t>
            </a:r>
            <a:r>
              <a:rPr sz="4000" spc="-20" dirty="0"/>
              <a:t>Objecti</a:t>
            </a:r>
            <a:r>
              <a:rPr sz="4000" spc="-15" dirty="0"/>
              <a:t>v</a:t>
            </a:r>
            <a:r>
              <a:rPr sz="4000" spc="-30" dirty="0"/>
              <a:t>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47215" y="1728458"/>
            <a:ext cx="8021320" cy="293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stren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ths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ntational,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2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-o</a:t>
            </a:r>
            <a:r>
              <a:rPr sz="2600" dirty="0">
                <a:latin typeface="Arial"/>
                <a:cs typeface="Arial"/>
              </a:rPr>
              <a:t>n,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gro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ildin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endParaRPr sz="2600">
              <a:latin typeface="Arial"/>
              <a:cs typeface="Arial"/>
            </a:endParaRPr>
          </a:p>
          <a:p>
            <a:pPr marL="285115" marR="50990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ation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2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-job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(OJ</a:t>
            </a:r>
            <a:r>
              <a:rPr sz="2600" spc="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y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ts val="3095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Arial"/>
              <a:buChar char="•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elo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sel</a:t>
            </a:r>
            <a:r>
              <a:rPr sz="2600" spc="5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-directe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mod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547116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7.5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Process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se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Develo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ment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4325" y="2716277"/>
            <a:ext cx="5867400" cy="26574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894320" cy="356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Bu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ine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ames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athe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infor</a:t>
            </a:r>
            <a:r>
              <a:rPr sz="2400" spc="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spc="-10" dirty="0">
                <a:latin typeface="Arial"/>
                <a:cs typeface="Arial"/>
              </a:rPr>
              <a:t>n,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lyz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it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make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Primarily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management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skill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pment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Mimic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competitive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natur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emonst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understand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pp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kn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Prov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several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alternativ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courses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action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particip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659765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7.6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114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Qu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stions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to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Us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Wh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en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De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riefing</a:t>
            </a:r>
            <a:r>
              <a:rPr sz="3400" spc="-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Game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748" y="2924936"/>
            <a:ext cx="80772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05115" cy="2996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le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pla</a:t>
            </a:r>
            <a:r>
              <a:rPr sz="2600" b="1" spc="-20" dirty="0">
                <a:latin typeface="Arial"/>
                <a:cs typeface="Arial"/>
              </a:rPr>
              <a:t>y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aracters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sig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them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9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sev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acti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before,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duri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ter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of:</a:t>
            </a:r>
            <a:endParaRPr sz="24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availabl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trainees</a:t>
            </a:r>
            <a:endParaRPr sz="20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5" dirty="0">
                <a:latin typeface="Arial"/>
                <a:cs typeface="Arial"/>
              </a:rPr>
              <a:t>Leve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detai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situation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give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trainees</a:t>
            </a:r>
            <a:endParaRPr sz="2000">
              <a:latin typeface="Arial"/>
              <a:cs typeface="Arial"/>
            </a:endParaRPr>
          </a:p>
          <a:p>
            <a:pPr marL="835025" lvl="2" indent="-228600">
              <a:lnSpc>
                <a:spcPts val="2380"/>
              </a:lnSpc>
              <a:spcBef>
                <a:spcPts val="40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dirty="0">
                <a:latin typeface="Arial"/>
                <a:cs typeface="Arial"/>
              </a:rPr>
              <a:t>Outcomes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trainee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’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723773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7.7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-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Act</a:t>
            </a:r>
            <a:r>
              <a:rPr sz="34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vit</a:t>
            </a:r>
            <a:r>
              <a:rPr sz="34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65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fectiv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le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Plays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547" y="2780919"/>
            <a:ext cx="8077200" cy="2209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98459" cy="272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Be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eling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monst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key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behav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ate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Pro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practic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key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sed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princ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arni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ropriate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teachi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behav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factual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format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ts val="4520"/>
              </a:lnSpc>
            </a:pPr>
            <a:r>
              <a:rPr spc="-5" dirty="0"/>
              <a:t>Hands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504430" cy="325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692150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programs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g:</a:t>
            </a:r>
            <a:endParaRPr sz="2400">
              <a:latin typeface="Arial"/>
              <a:cs typeface="Arial"/>
            </a:endParaRPr>
          </a:p>
          <a:p>
            <a:pPr marL="515620" marR="5080" lvl="1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tas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no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ade</a:t>
            </a:r>
            <a:r>
              <a:rPr sz="2000" spc="5" dirty="0">
                <a:latin typeface="Arial"/>
                <a:cs typeface="Arial"/>
              </a:rPr>
              <a:t>q</a:t>
            </a:r>
            <a:r>
              <a:rPr sz="2000" spc="-5" dirty="0">
                <a:latin typeface="Arial"/>
                <a:cs typeface="Arial"/>
              </a:rPr>
              <a:t>uatel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formed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du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dirty="0">
                <a:latin typeface="Arial"/>
                <a:cs typeface="Arial"/>
              </a:rPr>
              <a:t>ck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515620" lvl="1" indent="-228600">
              <a:lnSpc>
                <a:spcPct val="100000"/>
              </a:lnSpc>
              <a:spcBef>
                <a:spcPts val="40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qui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tas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300" marR="38735" indent="-228600">
              <a:lnSpc>
                <a:spcPct val="100000"/>
              </a:lnSpc>
              <a:spcBef>
                <a:spcPts val="39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be</a:t>
            </a:r>
            <a:r>
              <a:rPr sz="2400" b="1" spc="-25" dirty="0">
                <a:latin typeface="Arial"/>
                <a:cs typeface="Arial"/>
              </a:rPr>
              <a:t>h</a:t>
            </a:r>
            <a:r>
              <a:rPr sz="2400" b="1" spc="-5" dirty="0">
                <a:latin typeface="Arial"/>
                <a:cs typeface="Arial"/>
              </a:rPr>
              <a:t>avio</a:t>
            </a:r>
            <a:r>
              <a:rPr sz="2400" b="1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necessar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complete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task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Mod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ng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dis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2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practic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same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set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eh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647827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7.8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-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Act</a:t>
            </a:r>
            <a:r>
              <a:rPr sz="34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vit</a:t>
            </a:r>
            <a:r>
              <a:rPr sz="34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Beh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vior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Modeling</a:t>
            </a:r>
            <a:r>
              <a:rPr sz="3400" spc="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4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raini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Prog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ram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087" y="1916186"/>
            <a:ext cx="7564374" cy="4370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632700" cy="345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b="1" spc="-15" dirty="0">
                <a:latin typeface="Arial"/>
                <a:cs typeface="Arial"/>
              </a:rPr>
              <a:t>Model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ng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display</a:t>
            </a:r>
            <a:endParaRPr sz="2400">
              <a:latin typeface="Arial"/>
              <a:cs typeface="Arial"/>
            </a:endParaRPr>
          </a:p>
          <a:p>
            <a:pPr marL="515620" marR="565150" lvl="1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dirty="0">
                <a:latin typeface="Arial"/>
                <a:cs typeface="Arial"/>
              </a:rPr>
              <a:t>Key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trainees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wil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tice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develo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endParaRPr sz="2000">
              <a:latin typeface="Arial"/>
              <a:cs typeface="Arial"/>
            </a:endParaRPr>
          </a:p>
          <a:p>
            <a:pPr marL="515620" lvl="1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spc="-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istic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fecti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modeling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play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39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spc="-5" dirty="0">
                <a:latin typeface="Arial"/>
                <a:cs typeface="Arial"/>
              </a:rPr>
              <a:t>Cle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rly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ent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39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dirty="0">
                <a:latin typeface="Arial"/>
                <a:cs typeface="Arial"/>
              </a:rPr>
              <a:t>Is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edibl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trainees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40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dirty="0">
                <a:latin typeface="Arial"/>
                <a:cs typeface="Arial"/>
              </a:rPr>
              <a:t>Overview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ented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400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spc="-1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behav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repeated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39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luded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ts val="2380"/>
              </a:lnSpc>
              <a:spcBef>
                <a:spcPts val="40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dirty="0">
                <a:latin typeface="Arial"/>
                <a:cs typeface="Arial"/>
              </a:rPr>
              <a:t>Bo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neg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ented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Hand</a:t>
            </a:r>
            <a:r>
              <a:rPr dirty="0"/>
              <a:t>s</a:t>
            </a:r>
            <a:r>
              <a:rPr spc="5" dirty="0"/>
              <a:t>-</a:t>
            </a:r>
            <a:r>
              <a:rPr spc="-5" dirty="0"/>
              <a:t>o</a:t>
            </a:r>
            <a:r>
              <a:rPr dirty="0"/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440930" cy="133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86055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b="1" spc="-25" dirty="0">
                <a:latin typeface="Arial"/>
                <a:cs typeface="Arial"/>
              </a:rPr>
              <a:t>App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-20" dirty="0">
                <a:latin typeface="Arial"/>
                <a:cs typeface="Arial"/>
              </a:rPr>
              <a:t>catio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planning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Prep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key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ob</a:t>
            </a:r>
            <a:endParaRPr sz="2400">
              <a:latin typeface="Arial"/>
              <a:cs typeface="Arial"/>
            </a:endParaRPr>
          </a:p>
          <a:p>
            <a:pPr marL="515620" marR="5080" lvl="1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  <a:tab pos="5848985" algn="l"/>
              </a:tabLst>
            </a:pP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olve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identif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sp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situations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whi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60"/>
              </a:lnSpc>
            </a:pPr>
            <a:r>
              <a:rPr sz="4000" spc="-25" dirty="0"/>
              <a:t>Learning</a:t>
            </a:r>
            <a:r>
              <a:rPr sz="4000" spc="130" dirty="0">
                <a:latin typeface="Times New Roman"/>
                <a:cs typeface="Times New Roman"/>
              </a:rPr>
              <a:t> </a:t>
            </a:r>
            <a:r>
              <a:rPr sz="4000" spc="-20" dirty="0"/>
              <a:t>Objecti</a:t>
            </a:r>
            <a:r>
              <a:rPr sz="4000" spc="-15" dirty="0"/>
              <a:t>v</a:t>
            </a:r>
            <a:r>
              <a:rPr sz="4000" spc="-30" dirty="0"/>
              <a:t>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668259" cy="246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avior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eling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Ex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lai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con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ad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enture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endParaRPr sz="2600">
              <a:latin typeface="Arial"/>
              <a:cs typeface="Arial"/>
            </a:endParaRPr>
          </a:p>
          <a:p>
            <a:pPr marL="285115" marR="65151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wh</a:t>
            </a:r>
            <a:r>
              <a:rPr sz="2600" dirty="0">
                <a:latin typeface="Arial"/>
                <a:cs typeface="Arial"/>
              </a:rPr>
              <a:t>at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impro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spc="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rforman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62265" cy="354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esig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impro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gro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eam</a:t>
            </a:r>
            <a:endParaRPr sz="24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14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1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peopl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spe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roles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sha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ed</a:t>
            </a:r>
            <a:endParaRPr sz="2000">
              <a:latin typeface="Arial"/>
              <a:cs typeface="Arial"/>
            </a:endParaRPr>
          </a:p>
          <a:p>
            <a:pPr marL="83502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ibili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hiev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mmon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goal</a:t>
            </a:r>
            <a:endParaRPr sz="20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7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Ex</a:t>
            </a:r>
            <a:r>
              <a:rPr sz="2600" b="1" spc="10" dirty="0">
                <a:latin typeface="Arial"/>
                <a:cs typeface="Arial"/>
              </a:rPr>
              <a:t>p</a:t>
            </a:r>
            <a:r>
              <a:rPr sz="2600" b="1" spc="-5" dirty="0">
                <a:latin typeface="Arial"/>
                <a:cs typeface="Arial"/>
              </a:rPr>
              <a:t>erientia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learnin</a:t>
            </a:r>
            <a:r>
              <a:rPr sz="2600" b="1" spc="1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sta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are: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1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Gain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ptua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kno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ral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alyz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activity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cting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theory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ac</a:t>
            </a:r>
            <a:r>
              <a:rPr sz="2400" spc="-5" dirty="0">
                <a:latin typeface="Arial"/>
                <a:cs typeface="Arial"/>
              </a:rPr>
              <a:t>tiv</a:t>
            </a:r>
            <a:r>
              <a:rPr sz="2400" spc="-10" dirty="0">
                <a:latin typeface="Arial"/>
                <a:cs typeface="Arial"/>
              </a:rPr>
              <a:t>ity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real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ife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situati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07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601345" algn="l"/>
              </a:tabLst>
            </a:pPr>
            <a:r>
              <a:rPr spc="-5" dirty="0"/>
              <a:t>A</a:t>
            </a:r>
            <a:r>
              <a:rPr spc="5" dirty="0"/>
              <a:t>d</a:t>
            </a:r>
            <a:r>
              <a:rPr spc="-5" dirty="0"/>
              <a:t>v</a:t>
            </a:r>
            <a:r>
              <a:rPr dirty="0"/>
              <a:t>enture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learning</a:t>
            </a:r>
          </a:p>
          <a:p>
            <a:pPr marL="87566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876935" algn="l"/>
              </a:tabLst>
            </a:pPr>
            <a:r>
              <a:rPr sz="2400" dirty="0">
                <a:latin typeface="Arial"/>
                <a:cs typeface="Arial"/>
              </a:rPr>
              <a:t>Foc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pmen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teamwork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14960" marR="377190" algn="ctr">
              <a:lnSpc>
                <a:spcPct val="100000"/>
              </a:lnSpc>
            </a:pPr>
            <a:r>
              <a:rPr sz="2400" b="0" spc="-5" dirty="0">
                <a:latin typeface="Arial"/>
                <a:cs typeface="Arial"/>
              </a:rPr>
              <a:t>l</a:t>
            </a:r>
            <a:r>
              <a:rPr sz="2400" b="0" spc="-1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a</a:t>
            </a:r>
            <a:r>
              <a:rPr sz="2400" b="0" spc="-10" dirty="0">
                <a:latin typeface="Arial"/>
                <a:cs typeface="Arial"/>
              </a:rPr>
              <a:t>d</a:t>
            </a:r>
            <a:r>
              <a:rPr sz="2400" b="0" spc="-5" dirty="0">
                <a:latin typeface="Arial"/>
                <a:cs typeface="Arial"/>
              </a:rPr>
              <a:t>ersh</a:t>
            </a:r>
            <a:r>
              <a:rPr sz="2400" b="0" spc="-10" dirty="0">
                <a:latin typeface="Arial"/>
                <a:cs typeface="Arial"/>
              </a:rPr>
              <a:t>i</a:t>
            </a:r>
            <a:r>
              <a:rPr sz="2400" b="0" dirty="0">
                <a:latin typeface="Arial"/>
                <a:cs typeface="Arial"/>
              </a:rPr>
              <a:t>p</a:t>
            </a:r>
            <a:r>
              <a:rPr sz="2400" b="0" spc="85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Arial"/>
                <a:cs typeface="Arial"/>
              </a:rPr>
              <a:t>sk</a:t>
            </a:r>
            <a:r>
              <a:rPr sz="2400" b="0" spc="-10" dirty="0">
                <a:latin typeface="Arial"/>
                <a:cs typeface="Arial"/>
              </a:rPr>
              <a:t>i</a:t>
            </a:r>
            <a:r>
              <a:rPr sz="2400" b="0" spc="-5" dirty="0">
                <a:latin typeface="Arial"/>
                <a:cs typeface="Arial"/>
              </a:rPr>
              <a:t>l</a:t>
            </a:r>
            <a:r>
              <a:rPr sz="2400" b="0" spc="-10" dirty="0">
                <a:latin typeface="Arial"/>
                <a:cs typeface="Arial"/>
              </a:rPr>
              <a:t>l</a:t>
            </a:r>
            <a:r>
              <a:rPr sz="2400" b="0" dirty="0">
                <a:latin typeface="Arial"/>
                <a:cs typeface="Arial"/>
              </a:rPr>
              <a:t>s</a:t>
            </a:r>
            <a:r>
              <a:rPr sz="2400" b="0" spc="9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Arial"/>
                <a:cs typeface="Arial"/>
              </a:rPr>
              <a:t>through</a:t>
            </a:r>
            <a:r>
              <a:rPr sz="2400" b="0" spc="5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Arial"/>
                <a:cs typeface="Arial"/>
              </a:rPr>
              <a:t>st</a:t>
            </a:r>
            <a:r>
              <a:rPr sz="2400" b="0" spc="10" dirty="0">
                <a:latin typeface="Arial"/>
                <a:cs typeface="Arial"/>
              </a:rPr>
              <a:t>r</a:t>
            </a:r>
            <a:r>
              <a:rPr sz="2400" b="0" spc="-5" dirty="0">
                <a:latin typeface="Arial"/>
                <a:cs typeface="Arial"/>
              </a:rPr>
              <a:t>ucture</a:t>
            </a:r>
            <a:r>
              <a:rPr sz="2400" b="0" dirty="0">
                <a:latin typeface="Arial"/>
                <a:cs typeface="Arial"/>
              </a:rPr>
              <a:t>d</a:t>
            </a:r>
            <a:r>
              <a:rPr sz="2400" b="0" spc="50" dirty="0">
                <a:latin typeface="Times New Roman"/>
                <a:cs typeface="Times New Roman"/>
              </a:rPr>
              <a:t> </a:t>
            </a:r>
            <a:r>
              <a:rPr sz="2400" b="0" spc="-5" dirty="0">
                <a:latin typeface="Arial"/>
                <a:cs typeface="Arial"/>
              </a:rPr>
              <a:t>acti</a:t>
            </a:r>
            <a:r>
              <a:rPr sz="2400" b="0" spc="-10" dirty="0">
                <a:latin typeface="Arial"/>
                <a:cs typeface="Arial"/>
              </a:rPr>
              <a:t>v</a:t>
            </a:r>
            <a:r>
              <a:rPr sz="2400" b="0" spc="-5" dirty="0">
                <a:latin typeface="Arial"/>
                <a:cs typeface="Arial"/>
              </a:rPr>
              <a:t>iti</a:t>
            </a:r>
            <a:r>
              <a:rPr sz="2400" b="0" spc="-10" dirty="0">
                <a:latin typeface="Arial"/>
                <a:cs typeface="Arial"/>
              </a:rPr>
              <a:t>e</a:t>
            </a:r>
            <a:r>
              <a:rPr sz="2400" b="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875665" marR="508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876935" algn="l"/>
              </a:tabLst>
            </a:pPr>
            <a:r>
              <a:rPr sz="2400" dirty="0">
                <a:latin typeface="Arial"/>
                <a:cs typeface="Arial"/>
              </a:rPr>
              <a:t>Includ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dernes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outdoo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drum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circl</a:t>
            </a:r>
            <a:r>
              <a:rPr sz="2400" spc="-10" dirty="0">
                <a:latin typeface="Arial"/>
                <a:cs typeface="Arial"/>
              </a:rPr>
              <a:t>es,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cook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sses</a:t>
            </a:r>
            <a:endParaRPr sz="2400">
              <a:latin typeface="Arial"/>
              <a:cs typeface="Arial"/>
            </a:endParaRPr>
          </a:p>
          <a:p>
            <a:pPr marL="875665" lvl="1" indent="-228600">
              <a:lnSpc>
                <a:spcPts val="2855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8769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related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roup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spc="-6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fect</a:t>
            </a:r>
            <a:r>
              <a:rPr sz="2400" spc="-5" dirty="0">
                <a:latin typeface="Arial"/>
                <a:cs typeface="Arial"/>
              </a:rPr>
              <a:t>iv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7734934" cy="304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successful:</a:t>
            </a:r>
            <a:endParaRPr sz="2400">
              <a:latin typeface="Arial"/>
              <a:cs typeface="Arial"/>
            </a:endParaRPr>
          </a:p>
          <a:p>
            <a:pPr marL="515620" marR="5080" lvl="1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rci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oul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related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pe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ill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pa</a:t>
            </a:r>
            <a:r>
              <a:rPr sz="2000" dirty="0">
                <a:latin typeface="Arial"/>
                <a:cs typeface="Arial"/>
              </a:rPr>
              <a:t>rticipants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expecte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develop</a:t>
            </a:r>
            <a:endParaRPr sz="2000">
              <a:latin typeface="Arial"/>
              <a:cs typeface="Arial"/>
            </a:endParaRPr>
          </a:p>
          <a:p>
            <a:pPr marL="515620" marR="127000" lvl="1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ter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exer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dirty="0">
                <a:latin typeface="Arial"/>
                <a:cs typeface="Arial"/>
              </a:rPr>
              <a:t>es,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ille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ato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oul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lea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dis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abo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t: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39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dirty="0">
                <a:latin typeface="Arial"/>
                <a:cs typeface="Arial"/>
              </a:rPr>
              <a:t>Wh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hap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ene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exer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ise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39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dirty="0">
                <a:latin typeface="Arial"/>
                <a:cs typeface="Arial"/>
              </a:rPr>
              <a:t>Wh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ned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ct val="100000"/>
              </a:lnSpc>
              <a:spcBef>
                <a:spcPts val="409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spc="-5" dirty="0">
                <a:latin typeface="Arial"/>
                <a:cs typeface="Arial"/>
              </a:rPr>
              <a:t>Ho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ent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spc="-5" dirty="0">
                <a:latin typeface="Arial"/>
                <a:cs typeface="Arial"/>
              </a:rPr>
              <a:t>er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relate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jo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situa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  <a:p>
            <a:pPr marL="789940" lvl="2" indent="-228600">
              <a:lnSpc>
                <a:spcPts val="2380"/>
              </a:lnSpc>
              <a:spcBef>
                <a:spcPts val="395"/>
              </a:spcBef>
              <a:buClr>
                <a:srgbClr val="EB631B"/>
              </a:buClr>
              <a:buSzPct val="80000"/>
              <a:buFont typeface="Wingdings 2"/>
              <a:buChar char=""/>
              <a:tabLst>
                <a:tab pos="789940" algn="l"/>
              </a:tabLst>
            </a:pP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ow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appl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ne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job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234555" cy="375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75692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190" dirty="0">
                <a:latin typeface="Arial"/>
                <a:cs typeface="Arial"/>
              </a:rPr>
              <a:t>T</a:t>
            </a:r>
            <a:r>
              <a:rPr sz="2600" b="1" spc="-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am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spc="-5" dirty="0">
                <a:latin typeface="Arial"/>
                <a:cs typeface="Arial"/>
              </a:rPr>
              <a:t>ainin</a:t>
            </a:r>
            <a:r>
              <a:rPr sz="2600" b="1" spc="2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esig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ess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-5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helps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procedure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ntify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resolve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ors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ordi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gathering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ree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erforman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2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ow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Attitudes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hav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640905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Figu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7.4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Main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Elements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Structure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5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9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ea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m</a:t>
            </a:r>
            <a:r>
              <a:rPr sz="3400" spc="3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4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raini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651" y="1556866"/>
            <a:ext cx="7632710" cy="4680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388225" cy="285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Cro</a:t>
            </a:r>
            <a:r>
              <a:rPr sz="2600" b="1" spc="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s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spc="-5" dirty="0">
                <a:latin typeface="Arial"/>
                <a:cs typeface="Arial"/>
              </a:rPr>
              <a:t>ainin</a:t>
            </a:r>
            <a:r>
              <a:rPr sz="2600" b="1" spc="2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am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ers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erstand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pra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tice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ch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90" dirty="0">
                <a:latin typeface="Arial"/>
                <a:cs typeface="Arial"/>
              </a:rPr>
              <a:t>r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kills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Co</a:t>
            </a:r>
            <a:r>
              <a:rPr sz="2600" dirty="0">
                <a:latin typeface="Arial"/>
                <a:cs typeface="Arial"/>
              </a:rPr>
              <a:t>ordination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aining</a:t>
            </a:r>
            <a:endParaRPr sz="2600">
              <a:latin typeface="Arial"/>
              <a:cs typeface="Arial"/>
            </a:endParaRPr>
          </a:p>
          <a:p>
            <a:pPr marL="560705" marR="54737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arin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decis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making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respons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imiz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ance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d</a:t>
            </a:r>
            <a:r>
              <a:rPr sz="2600" b="1" spc="-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r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spc="-5" dirty="0">
                <a:latin typeface="Arial"/>
                <a:cs typeface="Arial"/>
              </a:rPr>
              <a:t>ainin</a:t>
            </a:r>
            <a:r>
              <a:rPr sz="2600" b="1" spc="2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or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ts val="3095"/>
              </a:lnSpc>
            </a:pPr>
            <a:r>
              <a:rPr sz="2600" dirty="0">
                <a:latin typeface="Arial"/>
                <a:cs typeface="Arial"/>
              </a:rPr>
              <a:t>facili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ator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01000" cy="159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2382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Sc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r</a:t>
            </a:r>
            <a:r>
              <a:rPr sz="2600" b="1" spc="-10" dirty="0">
                <a:latin typeface="Arial"/>
                <a:cs typeface="Arial"/>
              </a:rPr>
              <a:t>i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spc="-5" dirty="0">
                <a:latin typeface="Arial"/>
                <a:cs typeface="Arial"/>
              </a:rPr>
              <a:t>-</a:t>
            </a:r>
            <a:r>
              <a:rPr sz="2600" b="1" dirty="0">
                <a:latin typeface="Arial"/>
                <a:cs typeface="Arial"/>
              </a:rPr>
              <a:t>b</a:t>
            </a:r>
            <a:r>
              <a:rPr sz="2600" b="1" spc="5" dirty="0">
                <a:latin typeface="Arial"/>
                <a:cs typeface="Arial"/>
              </a:rPr>
              <a:t>a</a:t>
            </a:r>
            <a:r>
              <a:rPr sz="2600" b="1" spc="-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ed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spc="-5" dirty="0">
                <a:latin typeface="Arial"/>
                <a:cs typeface="Arial"/>
              </a:rPr>
              <a:t>ainin</a:t>
            </a:r>
            <a:r>
              <a:rPr sz="2600" b="1" spc="20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Pla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mb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realistic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nte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il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learning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dirty="0">
                <a:latin typeface="Arial"/>
                <a:cs typeface="Arial"/>
              </a:rPr>
              <a:t>Guided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team</a:t>
            </a:r>
            <a:r>
              <a:rPr sz="2600" b="1" spc="7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sel</a:t>
            </a:r>
            <a:r>
              <a:rPr sz="2600" b="1" dirty="0">
                <a:latin typeface="Arial"/>
                <a:cs typeface="Arial"/>
              </a:rPr>
              <a:t>f</a:t>
            </a:r>
            <a:r>
              <a:rPr sz="2600" b="1" spc="-5" dirty="0">
                <a:latin typeface="Arial"/>
                <a:cs typeface="Arial"/>
              </a:rPr>
              <a:t>-correct</a:t>
            </a:r>
            <a:r>
              <a:rPr sz="2600" b="1" spc="-1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Emph</a:t>
            </a:r>
            <a:r>
              <a:rPr sz="2600" spc="-5" dirty="0">
                <a:latin typeface="Arial"/>
                <a:cs typeface="Arial"/>
              </a:rPr>
              <a:t>asi</a:t>
            </a:r>
            <a:r>
              <a:rPr sz="2600" spc="5" dirty="0">
                <a:latin typeface="Arial"/>
                <a:cs typeface="Arial"/>
              </a:rPr>
              <a:t>z</a:t>
            </a:r>
            <a:r>
              <a:rPr sz="2600" spc="-5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ts val="3095"/>
              </a:lnSpc>
            </a:pP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ntinu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5" dirty="0">
                <a:latin typeface="Arial"/>
                <a:cs typeface="Arial"/>
              </a:rPr>
              <a:t>led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arin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teams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826375" cy="37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ction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learnin</a:t>
            </a:r>
            <a:r>
              <a:rPr sz="2600" b="1" spc="5" dirty="0">
                <a:latin typeface="Arial"/>
                <a:cs typeface="Arial"/>
              </a:rPr>
              <a:t>g</a:t>
            </a:r>
            <a:r>
              <a:rPr sz="2600" b="1" dirty="0">
                <a:latin typeface="Arial"/>
                <a:cs typeface="Arial"/>
              </a:rPr>
              <a:t>:</a:t>
            </a:r>
            <a:r>
              <a:rPr sz="2600" b="1" spc="6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ams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wor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gro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ac</a:t>
            </a:r>
            <a:r>
              <a:rPr sz="2400" spc="-5" dirty="0">
                <a:latin typeface="Arial"/>
                <a:cs typeface="Arial"/>
              </a:rPr>
              <a:t>tua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mmit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actio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Are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accou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table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carryi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Ad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res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ow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busin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uti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tech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betwe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customer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company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ba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15" dirty="0"/>
              <a:t>T</a:t>
            </a:r>
            <a:r>
              <a:rPr spc="-5" dirty="0"/>
              <a:t>abl</a:t>
            </a:r>
            <a:r>
              <a:rPr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7.1</a:t>
            </a:r>
            <a:r>
              <a:rPr dirty="0"/>
              <a:t>0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Ste</a:t>
            </a:r>
            <a:r>
              <a:rPr spc="-15" dirty="0"/>
              <a:t>p</a:t>
            </a:r>
            <a:r>
              <a:rPr dirty="0"/>
              <a:t>s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dirty="0"/>
              <a:t>n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Action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Learni</a:t>
            </a:r>
            <a:r>
              <a:rPr spc="-20" dirty="0"/>
              <a:t>n</a:t>
            </a:r>
            <a:r>
              <a:rPr dirty="0"/>
              <a:t>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11187" y="2178039"/>
            <a:ext cx="7861310" cy="3822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Group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/>
              <a:t>Bu</a:t>
            </a:r>
            <a:r>
              <a:rPr spc="-15" dirty="0"/>
              <a:t>i</a:t>
            </a:r>
            <a:r>
              <a:rPr spc="-5" dirty="0"/>
              <a:t>ld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690484" cy="356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Six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sigma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Qual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standard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goa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3.4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fects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sses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several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20" dirty="0">
                <a:latin typeface="Arial"/>
                <a:cs typeface="Arial"/>
              </a:rPr>
              <a:t>On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complet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cert</a:t>
            </a:r>
            <a:r>
              <a:rPr sz="2400" spc="-5" dirty="0">
                <a:latin typeface="Arial"/>
                <a:cs typeface="Arial"/>
              </a:rPr>
              <a:t>ifi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green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lts,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champ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lts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5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Kaiz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 marL="560705" marR="514984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Foc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ses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uo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improvemen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usi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Introducti</a:t>
            </a:r>
            <a:r>
              <a:rPr spc="-20" dirty="0"/>
              <a:t>o</a:t>
            </a:r>
            <a:r>
              <a:rPr dirty="0"/>
              <a:t>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5062220" cy="11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radition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nst</a:t>
            </a:r>
            <a:r>
              <a:rPr sz="2400" spc="-5" dirty="0">
                <a:latin typeface="Arial"/>
                <a:cs typeface="Arial"/>
              </a:rPr>
              <a:t>ructo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itat</a:t>
            </a:r>
            <a:r>
              <a:rPr sz="2400" spc="-5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ts val="2855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Invo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fac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-t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-face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teractio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Choosin</a:t>
            </a:r>
            <a:r>
              <a:rPr dirty="0"/>
              <a:t>g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145" dirty="0"/>
              <a:t>T</a:t>
            </a:r>
            <a:r>
              <a:rPr dirty="0"/>
              <a:t>raini</a:t>
            </a:r>
            <a:r>
              <a:rPr spc="-15" dirty="0"/>
              <a:t>n</a:t>
            </a:r>
            <a:r>
              <a:rPr dirty="0"/>
              <a:t>g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/>
              <a:t>Met</a:t>
            </a:r>
            <a:r>
              <a:rPr spc="-15" dirty="0"/>
              <a:t>h</a:t>
            </a:r>
            <a:r>
              <a:rPr spc="-5" dirty="0"/>
              <a:t>od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486015" cy="297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Identi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type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arning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10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tent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whic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thod</a:t>
            </a:r>
            <a:endParaRPr sz="2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facili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ates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rning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ransfer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related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ts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ts val="3095"/>
              </a:lnSpc>
              <a:spcBef>
                <a:spcPts val="60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ess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</a:t>
            </a:r>
            <a:r>
              <a:rPr sz="2600" dirty="0">
                <a:latin typeface="Arial"/>
                <a:cs typeface="Arial"/>
              </a:rPr>
              <a:t>ng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6709409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7.</a:t>
            </a:r>
            <a:r>
              <a:rPr sz="3400" spc="-280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114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mpa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ison</a:t>
            </a:r>
            <a:r>
              <a:rPr sz="3400" spc="114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4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Methods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504" y="1395886"/>
            <a:ext cx="8889370" cy="4720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Presentat</a:t>
            </a:r>
            <a:r>
              <a:rPr spc="-20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982584" cy="244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reci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ient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informatio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ich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lud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cts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format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Process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Prob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m-so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285115" indent="-272415">
              <a:lnSpc>
                <a:spcPts val="3095"/>
              </a:lnSpc>
              <a:spcBef>
                <a:spcPts val="590"/>
              </a:spcBef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Inclu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tures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2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vi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al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niq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Presentat</a:t>
            </a:r>
            <a:r>
              <a:rPr spc="-20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7456805" cy="272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ecture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10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rain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communic</a:t>
            </a:r>
            <a:r>
              <a:rPr sz="2400" spc="-10" dirty="0">
                <a:latin typeface="Arial"/>
                <a:cs typeface="Arial"/>
              </a:rPr>
              <a:t>ate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spoken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rds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im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-co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sum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presen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nfor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employ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ith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rge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group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traine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pp</a:t>
            </a:r>
            <a:r>
              <a:rPr sz="2400" spc="-1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avi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mode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techno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og</a:t>
            </a:r>
            <a:r>
              <a:rPr sz="2400" spc="1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bas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tech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q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Presentat</a:t>
            </a:r>
            <a:r>
              <a:rPr spc="-20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Method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5067"/>
            <a:ext cx="6905625" cy="1678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DA1F28"/>
              </a:buClr>
              <a:buSzPct val="85416"/>
              <a:buFont typeface="Wingdings 2"/>
              <a:buChar char="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sadv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ntages</a:t>
            </a:r>
            <a:endParaRPr sz="2400">
              <a:latin typeface="Arial"/>
              <a:cs typeface="Arial"/>
            </a:endParaRPr>
          </a:p>
          <a:p>
            <a:pPr marL="515620" marR="5080" lvl="1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ks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ticipant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invol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ement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feedback,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meaningful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nne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ork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environme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515620" lvl="1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dirty="0">
                <a:latin typeface="Arial"/>
                <a:cs typeface="Arial"/>
              </a:rPr>
              <a:t>Appeals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few 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trainee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’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515620" lvl="1" indent="-228600">
              <a:lnSpc>
                <a:spcPts val="2380"/>
              </a:lnSpc>
              <a:spcBef>
                <a:spcPts val="39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515620" algn="l"/>
              </a:tabLst>
            </a:pPr>
            <a:r>
              <a:rPr sz="2000" dirty="0">
                <a:latin typeface="Arial"/>
                <a:cs typeface="Arial"/>
              </a:rPr>
              <a:t>Makes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 di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ficult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judge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s’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level 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tanding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40" y="348384"/>
            <a:ext cx="680656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4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7.1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80" dirty="0">
                <a:solidFill>
                  <a:srgbClr val="464646"/>
                </a:solidFill>
                <a:latin typeface="Arial"/>
                <a:cs typeface="Arial"/>
              </a:rPr>
              <a:t>V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ari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tions</a:t>
            </a:r>
            <a:r>
              <a:rPr sz="34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Lecture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Method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014" y="2327519"/>
            <a:ext cx="8267700" cy="3261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Presentat</a:t>
            </a:r>
            <a:r>
              <a:rPr spc="-20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7</a:t>
            </a:r>
            <a:r>
              <a:rPr spc="-15" dirty="0"/>
              <a:t>-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28458"/>
            <a:ext cx="8049259" cy="362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4615"/>
              <a:buFont typeface="Wingdings 2"/>
              <a:buChar char=""/>
              <a:tabLst>
                <a:tab pos="285750" algn="l"/>
              </a:tabLst>
            </a:pPr>
            <a:r>
              <a:rPr sz="2600" dirty="0">
                <a:latin typeface="Arial"/>
                <a:cs typeface="Arial"/>
              </a:rPr>
              <a:t>Au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truction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improvi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comm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catio</a:t>
            </a:r>
            <a:r>
              <a:rPr sz="2400" spc="-10" dirty="0">
                <a:latin typeface="Arial"/>
                <a:cs typeface="Arial"/>
              </a:rPr>
              <a:t>ns,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terview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custome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-serv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Us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fo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ust</a:t>
            </a:r>
            <a:r>
              <a:rPr sz="2400" spc="-5" dirty="0">
                <a:latin typeface="Arial"/>
                <a:cs typeface="Arial"/>
              </a:rPr>
              <a:t>ratin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procedure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sho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5416"/>
              <a:buFont typeface="Wingdings 2"/>
              <a:buChar char=""/>
              <a:tabLst>
                <a:tab pos="561340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sadv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ntages</a:t>
            </a:r>
            <a:endParaRPr sz="24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0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much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nten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trainee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</a:tabLst>
            </a:pPr>
            <a:r>
              <a:rPr sz="2000" spc="-1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oo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dialogu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betwee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actor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hinder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edibili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cla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83502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mess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ge</a:t>
            </a:r>
            <a:endParaRPr sz="2000">
              <a:latin typeface="Arial"/>
              <a:cs typeface="Arial"/>
            </a:endParaRPr>
          </a:p>
          <a:p>
            <a:pPr marL="835025" marR="592455" lvl="2" indent="-228600">
              <a:lnSpc>
                <a:spcPct val="100000"/>
              </a:lnSpc>
              <a:spcBef>
                <a:spcPts val="395"/>
              </a:spcBef>
              <a:buClr>
                <a:srgbClr val="ACCEDC"/>
              </a:buClr>
              <a:buSzPct val="85000"/>
              <a:buFont typeface="Wingdings 2"/>
              <a:buChar char=""/>
              <a:tabLst>
                <a:tab pos="835660" algn="l"/>
                <a:tab pos="7235825" algn="l"/>
              </a:tabLst>
            </a:pPr>
            <a:r>
              <a:rPr sz="2000" dirty="0">
                <a:latin typeface="Arial"/>
                <a:cs typeface="Arial"/>
              </a:rPr>
              <a:t>Overu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humo</a:t>
            </a:r>
            <a:r>
              <a:rPr sz="2000" spc="-10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mus</a:t>
            </a:r>
            <a:r>
              <a:rPr sz="2000" spc="-5" dirty="0">
                <a:latin typeface="Arial"/>
                <a:cs typeface="Arial"/>
              </a:rPr>
              <a:t>ic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di</a:t>
            </a:r>
            <a:r>
              <a:rPr sz="2000" spc="-4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ficult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und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importan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lea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nin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points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0</TotalTime>
  <Words>1512</Words>
  <Application>Microsoft Macintosh PowerPoint</Application>
  <PresentationFormat>On-screen Show (4:3)</PresentationFormat>
  <Paragraphs>313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 2</vt:lpstr>
      <vt:lpstr>Oeshwik lecture 1</vt:lpstr>
      <vt:lpstr>PowerPoint Presentation</vt:lpstr>
      <vt:lpstr>Learning Objectives</vt:lpstr>
      <vt:lpstr>Learning Objectives</vt:lpstr>
      <vt:lpstr>Introduction</vt:lpstr>
      <vt:lpstr>Presentation Methods</vt:lpstr>
      <vt:lpstr>Presentation Methods</vt:lpstr>
      <vt:lpstr>Presentation Method</vt:lpstr>
      <vt:lpstr>PowerPoint Presentation</vt:lpstr>
      <vt:lpstr>Presentation Methods</vt:lpstr>
      <vt:lpstr>Hands-on Methods</vt:lpstr>
      <vt:lpstr>Hands-on Methods</vt:lpstr>
      <vt:lpstr>PowerPoint Presentation</vt:lpstr>
      <vt:lpstr>Hands-on Methods</vt:lpstr>
      <vt:lpstr>Hands-on Methods</vt:lpstr>
      <vt:lpstr>Hands-on Methods</vt:lpstr>
      <vt:lpstr>PowerPoint Presentation</vt:lpstr>
      <vt:lpstr>Hands-on Methods</vt:lpstr>
      <vt:lpstr>Hands-on Methods</vt:lpstr>
      <vt:lpstr>Hands-on Methods</vt:lpstr>
      <vt:lpstr>PowerPoint Presentation</vt:lpstr>
      <vt:lpstr>Hands-on Methods</vt:lpstr>
      <vt:lpstr>PowerPoint Presentation</vt:lpstr>
      <vt:lpstr>Hands-on Methods</vt:lpstr>
      <vt:lpstr>PowerPoint Presentation</vt:lpstr>
      <vt:lpstr>Hands-on Methods</vt:lpstr>
      <vt:lpstr>Hands-on Methods</vt:lpstr>
      <vt:lpstr>PowerPoint Presentation</vt:lpstr>
      <vt:lpstr>Hands-on Methods</vt:lpstr>
      <vt:lpstr>Hands-on Methods</vt:lpstr>
      <vt:lpstr>Group Building Methods</vt:lpstr>
      <vt:lpstr>Group Building Methods</vt:lpstr>
      <vt:lpstr>Group Building Methods</vt:lpstr>
      <vt:lpstr>Group Building Methods</vt:lpstr>
      <vt:lpstr>PowerPoint Presentation</vt:lpstr>
      <vt:lpstr>Group Building Methods</vt:lpstr>
      <vt:lpstr>Group Building Methods</vt:lpstr>
      <vt:lpstr>Group Building Methods</vt:lpstr>
      <vt:lpstr>Table 7.10 - Steps in Action Learning</vt:lpstr>
      <vt:lpstr>Group Building Methods</vt:lpstr>
      <vt:lpstr>Choosing a Training Method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Oeshwik Ahmed</cp:lastModifiedBy>
  <cp:revision>2</cp:revision>
  <dcterms:created xsi:type="dcterms:W3CDTF">2018-04-30T21:33:54Z</dcterms:created>
  <dcterms:modified xsi:type="dcterms:W3CDTF">2018-05-26T17:33:13Z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LastSaved">
    <vt:filetime>2018-04-30T00:00:00Z</vt:filetime>
  </property>
</Properties>
</file>