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>
      <p:cViewPr varScale="1">
        <p:scale>
          <a:sx n="72" d="100"/>
          <a:sy n="72" d="100"/>
        </p:scale>
        <p:origin x="200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2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9779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879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665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7979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127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43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9953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19160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39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2102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764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57987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20"/>
              </a:lnSpc>
            </a:pPr>
            <a:r>
              <a:rPr lang="en-US"/>
              <a:t>6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79138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1" y="69860"/>
            <a:ext cx="9013894" cy="66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91" y="6986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793"/>
                </a:moveTo>
                <a:lnTo>
                  <a:pt x="4316" y="276304"/>
                </a:lnTo>
                <a:lnTo>
                  <a:pt x="16814" y="225561"/>
                </a:lnTo>
                <a:lnTo>
                  <a:pt x="36813" y="178244"/>
                </a:lnTo>
                <a:lnTo>
                  <a:pt x="63634" y="135031"/>
                </a:lnTo>
                <a:lnTo>
                  <a:pt x="96600" y="96602"/>
                </a:lnTo>
                <a:lnTo>
                  <a:pt x="135030" y="63637"/>
                </a:lnTo>
                <a:lnTo>
                  <a:pt x="178245" y="36815"/>
                </a:lnTo>
                <a:lnTo>
                  <a:pt x="225567" y="16815"/>
                </a:lnTo>
                <a:lnTo>
                  <a:pt x="276317" y="4317"/>
                </a:lnTo>
                <a:lnTo>
                  <a:pt x="329816" y="0"/>
                </a:lnTo>
                <a:lnTo>
                  <a:pt x="8684070" y="0"/>
                </a:lnTo>
                <a:lnTo>
                  <a:pt x="8711114" y="1093"/>
                </a:lnTo>
                <a:lnTo>
                  <a:pt x="8737556" y="4317"/>
                </a:lnTo>
                <a:lnTo>
                  <a:pt x="8788292" y="16815"/>
                </a:lnTo>
                <a:lnTo>
                  <a:pt x="8835600" y="36815"/>
                </a:lnTo>
                <a:lnTo>
                  <a:pt x="8878800" y="63637"/>
                </a:lnTo>
                <a:lnTo>
                  <a:pt x="8917215" y="96602"/>
                </a:lnTo>
                <a:lnTo>
                  <a:pt x="8950167" y="135031"/>
                </a:lnTo>
                <a:lnTo>
                  <a:pt x="8976977" y="178244"/>
                </a:lnTo>
                <a:lnTo>
                  <a:pt x="8996966" y="225561"/>
                </a:lnTo>
                <a:lnTo>
                  <a:pt x="9009458" y="276304"/>
                </a:lnTo>
                <a:lnTo>
                  <a:pt x="9013772" y="329793"/>
                </a:lnTo>
                <a:lnTo>
                  <a:pt x="9013894" y="6361480"/>
                </a:lnTo>
                <a:lnTo>
                  <a:pt x="9012679" y="6388532"/>
                </a:lnTo>
                <a:lnTo>
                  <a:pt x="9004192" y="6440743"/>
                </a:lnTo>
                <a:lnTo>
                  <a:pt x="8987866" y="6489866"/>
                </a:lnTo>
                <a:lnTo>
                  <a:pt x="8964382" y="6535221"/>
                </a:lnTo>
                <a:lnTo>
                  <a:pt x="8934416" y="6576130"/>
                </a:lnTo>
                <a:lnTo>
                  <a:pt x="8898648" y="6611913"/>
                </a:lnTo>
                <a:lnTo>
                  <a:pt x="8857755" y="6641892"/>
                </a:lnTo>
                <a:lnTo>
                  <a:pt x="8812417" y="6665387"/>
                </a:lnTo>
                <a:lnTo>
                  <a:pt x="8763310" y="6681721"/>
                </a:lnTo>
                <a:lnTo>
                  <a:pt x="8711114" y="6690212"/>
                </a:lnTo>
                <a:lnTo>
                  <a:pt x="8684070" y="6691306"/>
                </a:lnTo>
                <a:lnTo>
                  <a:pt x="329816" y="6691306"/>
                </a:lnTo>
                <a:lnTo>
                  <a:pt x="302766" y="6690212"/>
                </a:lnTo>
                <a:lnTo>
                  <a:pt x="276317" y="6686989"/>
                </a:lnTo>
                <a:lnTo>
                  <a:pt x="225567" y="6674492"/>
                </a:lnTo>
                <a:lnTo>
                  <a:pt x="178245" y="6654492"/>
                </a:lnTo>
                <a:lnTo>
                  <a:pt x="135030" y="6627670"/>
                </a:lnTo>
                <a:lnTo>
                  <a:pt x="96600" y="6594705"/>
                </a:lnTo>
                <a:lnTo>
                  <a:pt x="63634" y="6556274"/>
                </a:lnTo>
                <a:lnTo>
                  <a:pt x="36813" y="6513057"/>
                </a:lnTo>
                <a:lnTo>
                  <a:pt x="16814" y="6465733"/>
                </a:lnTo>
                <a:lnTo>
                  <a:pt x="4316" y="6414981"/>
                </a:lnTo>
                <a:lnTo>
                  <a:pt x="0" y="6361480"/>
                </a:lnTo>
                <a:lnTo>
                  <a:pt x="0" y="32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5" y="1517660"/>
            <a:ext cx="9020810" cy="1459230"/>
          </a:xfrm>
          <a:custGeom>
            <a:avLst/>
            <a:gdLst/>
            <a:ahLst/>
            <a:cxnLst/>
            <a:rect l="l" t="t" r="r" b="b"/>
            <a:pathLst>
              <a:path w="9020810" h="1459230">
                <a:moveTo>
                  <a:pt x="0" y="1458833"/>
                </a:moveTo>
                <a:lnTo>
                  <a:pt x="9020190" y="1458833"/>
                </a:lnTo>
                <a:lnTo>
                  <a:pt x="9020190" y="0"/>
                </a:lnTo>
                <a:lnTo>
                  <a:pt x="0" y="0"/>
                </a:lnTo>
                <a:lnTo>
                  <a:pt x="0" y="145883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95" y="1397002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657"/>
                </a:moveTo>
                <a:lnTo>
                  <a:pt x="9020190" y="120657"/>
                </a:lnTo>
                <a:lnTo>
                  <a:pt x="9020190" y="0"/>
                </a:lnTo>
                <a:lnTo>
                  <a:pt x="0" y="0"/>
                </a:lnTo>
                <a:lnTo>
                  <a:pt x="0" y="120657"/>
                </a:lnTo>
                <a:close/>
              </a:path>
            </a:pathLst>
          </a:custGeom>
          <a:solidFill>
            <a:srgbClr val="AC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5" y="2976503"/>
            <a:ext cx="9020810" cy="111125"/>
          </a:xfrm>
          <a:custGeom>
            <a:avLst/>
            <a:gdLst/>
            <a:ahLst/>
            <a:cxnLst/>
            <a:rect l="l" t="t" r="r" b="b"/>
            <a:pathLst>
              <a:path w="9020810" h="111125">
                <a:moveTo>
                  <a:pt x="0" y="111120"/>
                </a:moveTo>
                <a:lnTo>
                  <a:pt x="9020190" y="111120"/>
                </a:lnTo>
                <a:lnTo>
                  <a:pt x="9020190" y="0"/>
                </a:lnTo>
                <a:lnTo>
                  <a:pt x="0" y="0"/>
                </a:lnTo>
                <a:lnTo>
                  <a:pt x="0" y="11112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5668" y="4099502"/>
            <a:ext cx="4476115" cy="107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800" b="1" spc="-20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rainin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8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38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uation</a:t>
            </a:r>
            <a:endParaRPr sz="3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61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32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7840" y="1556003"/>
            <a:ext cx="3532631" cy="418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23173" cy="1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993392"/>
            <a:ext cx="5910071" cy="1828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4" y="2189161"/>
            <a:ext cx="5481706" cy="12398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3170" y="5871772"/>
            <a:ext cx="5231130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20770" indent="61849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15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150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dition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Cop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© 2013 by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 Co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panies,</a:t>
            </a:r>
            <a:r>
              <a:rPr sz="12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60" y="6617423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Hill/Irwin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30" dirty="0"/>
              <a:t>Sum</a:t>
            </a:r>
            <a:r>
              <a:rPr spc="-50" dirty="0"/>
              <a:t>m</a:t>
            </a:r>
            <a:r>
              <a:rPr spc="-25" dirty="0"/>
              <a:t>ative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20" dirty="0"/>
              <a:t>Evaluation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605395" cy="2216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gathe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ssist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keting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anc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efits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efits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of:</a:t>
            </a:r>
            <a:endParaRPr sz="2400">
              <a:latin typeface="Arial"/>
              <a:cs typeface="Arial"/>
            </a:endParaRPr>
          </a:p>
          <a:p>
            <a:pPr marL="515620" lvl="1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5" dirty="0">
                <a:latin typeface="Arial"/>
                <a:cs typeface="Arial"/>
              </a:rPr>
              <a:t>inin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vers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no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-training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investments</a:t>
            </a:r>
            <a:endParaRPr sz="2000">
              <a:latin typeface="Arial"/>
              <a:cs typeface="Arial"/>
            </a:endParaRPr>
          </a:p>
          <a:p>
            <a:pPr marL="515620" lvl="1" indent="-228600">
              <a:lnSpc>
                <a:spcPts val="238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spc="-5" dirty="0">
                <a:latin typeface="Arial"/>
                <a:cs typeface="Arial"/>
              </a:rPr>
              <a:t>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ferent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training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am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290680"/>
            <a:ext cx="552958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Figure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6.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4183" y="1340775"/>
            <a:ext cx="4824343" cy="4483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7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6.1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5" dirty="0"/>
              <a:t>-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Evaluation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Out</a:t>
            </a:r>
            <a:r>
              <a:rPr spc="-10" dirty="0"/>
              <a:t>c</a:t>
            </a:r>
            <a:r>
              <a:rPr spc="-30" dirty="0"/>
              <a:t>omes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323533" y="2276852"/>
            <a:ext cx="8220090" cy="347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7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6.1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15" dirty="0"/>
              <a:t>-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-20" dirty="0"/>
              <a:t>Evaluation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Out</a:t>
            </a:r>
            <a:r>
              <a:rPr spc="-10" dirty="0"/>
              <a:t>c</a:t>
            </a:r>
            <a:r>
              <a:rPr spc="-30" dirty="0"/>
              <a:t>omes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395542" y="2204847"/>
            <a:ext cx="8181990" cy="3105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3139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Outcomes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6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Programs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79409" cy="399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ction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tcom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 col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ected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 the program</a:t>
            </a:r>
            <a:r>
              <a:rPr sz="2400" spc="-5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Co</a:t>
            </a:r>
            <a:r>
              <a:rPr sz="2600" b="1" spc="5" dirty="0">
                <a:latin typeface="Arial"/>
                <a:cs typeface="Arial"/>
              </a:rPr>
              <a:t>g</a:t>
            </a:r>
            <a:r>
              <a:rPr sz="2600" b="1" dirty="0">
                <a:latin typeface="Arial"/>
                <a:cs typeface="Arial"/>
              </a:rPr>
              <a:t>nit</a:t>
            </a:r>
            <a:r>
              <a:rPr sz="2600" b="1" spc="-15" dirty="0">
                <a:latin typeface="Arial"/>
                <a:cs typeface="Arial"/>
              </a:rPr>
              <a:t>i</a:t>
            </a:r>
            <a:r>
              <a:rPr sz="2600" b="1" spc="-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outc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mes</a:t>
            </a:r>
            <a:endParaRPr sz="2600">
              <a:latin typeface="Arial"/>
              <a:cs typeface="Arial"/>
            </a:endParaRPr>
          </a:p>
          <a:p>
            <a:pPr marL="560705" marR="49784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degre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famil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princ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es,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techn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es,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processes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Skil</a:t>
            </a:r>
            <a:r>
              <a:rPr sz="2600" b="1" spc="-10" dirty="0">
                <a:latin typeface="Arial"/>
                <a:cs typeface="Arial"/>
              </a:rPr>
              <a:t>l</a:t>
            </a:r>
            <a:r>
              <a:rPr sz="2600" b="1" spc="-5" dirty="0">
                <a:latin typeface="Arial"/>
                <a:cs typeface="Arial"/>
              </a:rPr>
              <a:t>-</a:t>
            </a:r>
            <a:r>
              <a:rPr sz="2600" b="1" dirty="0">
                <a:latin typeface="Arial"/>
                <a:cs typeface="Arial"/>
              </a:rPr>
              <a:t>ba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outc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mes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tent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observi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work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samples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3139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Outcomes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6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Programs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37830" cy="198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Affectiv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tcom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wer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aske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titudes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surv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that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meas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lts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termine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training 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ts val="3095"/>
              </a:lnSpc>
            </a:pP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ay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3139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Outcomes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6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Programs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22870" cy="3411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eturn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tment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Arial"/>
                <a:cs typeface="Arial"/>
              </a:rPr>
              <a:t>Direc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7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</a:t>
            </a:r>
            <a:r>
              <a:rPr sz="2400" b="1" spc="-25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st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ries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efits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;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material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s;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assroo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rentals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purchas</a:t>
            </a:r>
            <a:r>
              <a:rPr sz="2400" spc="-10" dirty="0">
                <a:latin typeface="Arial"/>
                <a:cs typeface="Arial"/>
              </a:rPr>
              <a:t>es;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rave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20" dirty="0">
                <a:latin typeface="Arial"/>
                <a:cs typeface="Arial"/>
              </a:rPr>
              <a:t>osts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15" dirty="0">
                <a:latin typeface="Arial"/>
                <a:cs typeface="Arial"/>
              </a:rPr>
              <a:t>Indir</a:t>
            </a:r>
            <a:r>
              <a:rPr sz="2400" b="1" spc="-5" dirty="0">
                <a:latin typeface="Arial"/>
                <a:cs typeface="Arial"/>
              </a:rPr>
              <a:t>ec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directl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gn,</a:t>
            </a:r>
            <a:endParaRPr sz="2400">
              <a:latin typeface="Arial"/>
              <a:cs typeface="Arial"/>
            </a:endParaRPr>
          </a:p>
          <a:p>
            <a:pPr marR="118110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marL="560705" marR="58737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15" dirty="0">
                <a:latin typeface="Arial"/>
                <a:cs typeface="Arial"/>
              </a:rPr>
              <a:t>nefi</a:t>
            </a:r>
            <a:r>
              <a:rPr sz="2400" b="1" spc="-5" dirty="0">
                <a:latin typeface="Arial"/>
                <a:cs typeface="Arial"/>
              </a:rPr>
              <a:t>ts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73139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Outcomes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r>
              <a:rPr sz="3600" spc="-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Programs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01305" cy="2303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Qu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Index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(TQI):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plic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colle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artment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performanc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produ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tivi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19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bu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get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courses,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allo</a:t>
            </a:r>
            <a:r>
              <a:rPr sz="2600" dirty="0">
                <a:latin typeface="Arial"/>
                <a:cs typeface="Arial"/>
              </a:rPr>
              <a:t>ws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etailed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sis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this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endParaRPr sz="2600">
              <a:latin typeface="Arial"/>
              <a:cs typeface="Arial"/>
            </a:endParaRPr>
          </a:p>
          <a:p>
            <a:pPr marL="560705" marR="74739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Qual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fect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category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215" y="37936"/>
            <a:ext cx="652081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Det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rmi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Wh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th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2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Outco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Ap</a:t>
            </a:r>
            <a:r>
              <a:rPr sz="3200" spc="-20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ro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ri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8939" y="1046215"/>
          <a:ext cx="8249284" cy="493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8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817">
                <a:tc>
                  <a:txBody>
                    <a:bodyPr/>
                    <a:lstStyle/>
                    <a:p>
                      <a:pPr marL="85090" marR="876300">
                        <a:lnSpc>
                          <a:spcPct val="1175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Criter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343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tent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earned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apab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emph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asiz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program.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 marR="11620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Criter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ontam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tent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nappropriat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apab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fected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ex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traneous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ond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 marR="253365">
                        <a:lnSpc>
                          <a:spcPts val="1870"/>
                        </a:lnSpc>
                        <a:spcBef>
                          <a:spcPts val="489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Criter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def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fail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emph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asiz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ob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ctiv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2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9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degre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meas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istent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9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time.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5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iscrim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nat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9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degree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hich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trainees’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ome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actua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ts val="1895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refle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16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true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ferences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performan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0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Practic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mea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cted.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" y="290680"/>
            <a:ext cx="654494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Figure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6.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6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Cr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terion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Defic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enc</a:t>
            </a:r>
            <a:r>
              <a:rPr sz="3600" spc="-26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6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evance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tamination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6542" y="1646041"/>
            <a:ext cx="3590290" cy="3347085"/>
          </a:xfrm>
          <a:custGeom>
            <a:avLst/>
            <a:gdLst/>
            <a:ahLst/>
            <a:cxnLst/>
            <a:rect l="l" t="t" r="r" b="b"/>
            <a:pathLst>
              <a:path w="3590290" h="3347085">
                <a:moveTo>
                  <a:pt x="1795012" y="0"/>
                </a:moveTo>
                <a:lnTo>
                  <a:pt x="1647794" y="5547"/>
                </a:lnTo>
                <a:lnTo>
                  <a:pt x="1503853" y="21904"/>
                </a:lnTo>
                <a:lnTo>
                  <a:pt x="1363652" y="48638"/>
                </a:lnTo>
                <a:lnTo>
                  <a:pt x="1227652" y="85319"/>
                </a:lnTo>
                <a:lnTo>
                  <a:pt x="1096315" y="131516"/>
                </a:lnTo>
                <a:lnTo>
                  <a:pt x="970103" y="186799"/>
                </a:lnTo>
                <a:lnTo>
                  <a:pt x="849479" y="250736"/>
                </a:lnTo>
                <a:lnTo>
                  <a:pt x="734903" y="322897"/>
                </a:lnTo>
                <a:lnTo>
                  <a:pt x="626839" y="402851"/>
                </a:lnTo>
                <a:lnTo>
                  <a:pt x="525749" y="490167"/>
                </a:lnTo>
                <a:lnTo>
                  <a:pt x="432093" y="584415"/>
                </a:lnTo>
                <a:lnTo>
                  <a:pt x="346334" y="685163"/>
                </a:lnTo>
                <a:lnTo>
                  <a:pt x="268935" y="791981"/>
                </a:lnTo>
                <a:lnTo>
                  <a:pt x="200357" y="904438"/>
                </a:lnTo>
                <a:lnTo>
                  <a:pt x="141061" y="1022103"/>
                </a:lnTo>
                <a:lnTo>
                  <a:pt x="91511" y="1144545"/>
                </a:lnTo>
                <a:lnTo>
                  <a:pt x="52168" y="1271335"/>
                </a:lnTo>
                <a:lnTo>
                  <a:pt x="23493" y="1402039"/>
                </a:lnTo>
                <a:lnTo>
                  <a:pt x="5950" y="1536229"/>
                </a:lnTo>
                <a:lnTo>
                  <a:pt x="0" y="1673473"/>
                </a:lnTo>
                <a:lnTo>
                  <a:pt x="5950" y="1810719"/>
                </a:lnTo>
                <a:lnTo>
                  <a:pt x="23493" y="1944910"/>
                </a:lnTo>
                <a:lnTo>
                  <a:pt x="52168" y="2075616"/>
                </a:lnTo>
                <a:lnTo>
                  <a:pt x="91511" y="2202406"/>
                </a:lnTo>
                <a:lnTo>
                  <a:pt x="141061" y="2324850"/>
                </a:lnTo>
                <a:lnTo>
                  <a:pt x="200357" y="2442516"/>
                </a:lnTo>
                <a:lnTo>
                  <a:pt x="268935" y="2554974"/>
                </a:lnTo>
                <a:lnTo>
                  <a:pt x="346334" y="2661793"/>
                </a:lnTo>
                <a:lnTo>
                  <a:pt x="432093" y="2762542"/>
                </a:lnTo>
                <a:lnTo>
                  <a:pt x="525749" y="2856790"/>
                </a:lnTo>
                <a:lnTo>
                  <a:pt x="626839" y="2944107"/>
                </a:lnTo>
                <a:lnTo>
                  <a:pt x="734903" y="3024062"/>
                </a:lnTo>
                <a:lnTo>
                  <a:pt x="849479" y="3096224"/>
                </a:lnTo>
                <a:lnTo>
                  <a:pt x="970103" y="3160161"/>
                </a:lnTo>
                <a:lnTo>
                  <a:pt x="1096315" y="3215444"/>
                </a:lnTo>
                <a:lnTo>
                  <a:pt x="1227652" y="3261642"/>
                </a:lnTo>
                <a:lnTo>
                  <a:pt x="1363652" y="3298324"/>
                </a:lnTo>
                <a:lnTo>
                  <a:pt x="1503853" y="3325058"/>
                </a:lnTo>
                <a:lnTo>
                  <a:pt x="1647794" y="3341415"/>
                </a:lnTo>
                <a:lnTo>
                  <a:pt x="1795012" y="3346963"/>
                </a:lnTo>
                <a:lnTo>
                  <a:pt x="1942215" y="3341415"/>
                </a:lnTo>
                <a:lnTo>
                  <a:pt x="2086141" y="3325058"/>
                </a:lnTo>
                <a:lnTo>
                  <a:pt x="2226330" y="3298324"/>
                </a:lnTo>
                <a:lnTo>
                  <a:pt x="2362319" y="3261642"/>
                </a:lnTo>
                <a:lnTo>
                  <a:pt x="2493646" y="3215444"/>
                </a:lnTo>
                <a:lnTo>
                  <a:pt x="2619849" y="3160161"/>
                </a:lnTo>
                <a:lnTo>
                  <a:pt x="2740466" y="3096224"/>
                </a:lnTo>
                <a:lnTo>
                  <a:pt x="2855035" y="3024062"/>
                </a:lnTo>
                <a:lnTo>
                  <a:pt x="2963094" y="2944107"/>
                </a:lnTo>
                <a:lnTo>
                  <a:pt x="3064181" y="2856790"/>
                </a:lnTo>
                <a:lnTo>
                  <a:pt x="3157833" y="2762542"/>
                </a:lnTo>
                <a:lnTo>
                  <a:pt x="3243589" y="2661793"/>
                </a:lnTo>
                <a:lnTo>
                  <a:pt x="3320986" y="2554974"/>
                </a:lnTo>
                <a:lnTo>
                  <a:pt x="3389563" y="2442516"/>
                </a:lnTo>
                <a:lnTo>
                  <a:pt x="3448858" y="2324850"/>
                </a:lnTo>
                <a:lnTo>
                  <a:pt x="3498407" y="2202406"/>
                </a:lnTo>
                <a:lnTo>
                  <a:pt x="3537750" y="2075616"/>
                </a:lnTo>
                <a:lnTo>
                  <a:pt x="3566425" y="1944910"/>
                </a:lnTo>
                <a:lnTo>
                  <a:pt x="3583968" y="1810719"/>
                </a:lnTo>
                <a:lnTo>
                  <a:pt x="3589919" y="1673473"/>
                </a:lnTo>
                <a:lnTo>
                  <a:pt x="3583968" y="1536229"/>
                </a:lnTo>
                <a:lnTo>
                  <a:pt x="3566425" y="1402039"/>
                </a:lnTo>
                <a:lnTo>
                  <a:pt x="3537750" y="1271335"/>
                </a:lnTo>
                <a:lnTo>
                  <a:pt x="3498407" y="1144545"/>
                </a:lnTo>
                <a:lnTo>
                  <a:pt x="3448858" y="1022103"/>
                </a:lnTo>
                <a:lnTo>
                  <a:pt x="3389563" y="904438"/>
                </a:lnTo>
                <a:lnTo>
                  <a:pt x="3320986" y="791981"/>
                </a:lnTo>
                <a:lnTo>
                  <a:pt x="3243589" y="685163"/>
                </a:lnTo>
                <a:lnTo>
                  <a:pt x="3157833" y="584415"/>
                </a:lnTo>
                <a:lnTo>
                  <a:pt x="3064181" y="490167"/>
                </a:lnTo>
                <a:lnTo>
                  <a:pt x="2963094" y="402851"/>
                </a:lnTo>
                <a:lnTo>
                  <a:pt x="2855035" y="322897"/>
                </a:lnTo>
                <a:lnTo>
                  <a:pt x="2740466" y="250736"/>
                </a:lnTo>
                <a:lnTo>
                  <a:pt x="2619849" y="186799"/>
                </a:lnTo>
                <a:lnTo>
                  <a:pt x="2493646" y="131516"/>
                </a:lnTo>
                <a:lnTo>
                  <a:pt x="2362319" y="85319"/>
                </a:lnTo>
                <a:lnTo>
                  <a:pt x="2226330" y="48638"/>
                </a:lnTo>
                <a:lnTo>
                  <a:pt x="2086141" y="21904"/>
                </a:lnTo>
                <a:lnTo>
                  <a:pt x="1942215" y="5547"/>
                </a:lnTo>
                <a:lnTo>
                  <a:pt x="1795012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0965" y="2913223"/>
            <a:ext cx="114173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700"/>
              </a:lnSpc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utcomes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Mea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ure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uat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13338" y="1638178"/>
            <a:ext cx="3533775" cy="3362960"/>
          </a:xfrm>
          <a:custGeom>
            <a:avLst/>
            <a:gdLst/>
            <a:ahLst/>
            <a:cxnLst/>
            <a:rect l="l" t="t" r="r" b="b"/>
            <a:pathLst>
              <a:path w="3533775" h="3362960">
                <a:moveTo>
                  <a:pt x="1766681" y="0"/>
                </a:moveTo>
                <a:lnTo>
                  <a:pt x="1621784" y="5573"/>
                </a:lnTo>
                <a:lnTo>
                  <a:pt x="1480113" y="22005"/>
                </a:lnTo>
                <a:lnTo>
                  <a:pt x="1342122" y="48862"/>
                </a:lnTo>
                <a:lnTo>
                  <a:pt x="1208268" y="85713"/>
                </a:lnTo>
                <a:lnTo>
                  <a:pt x="1079003" y="132124"/>
                </a:lnTo>
                <a:lnTo>
                  <a:pt x="954783" y="187662"/>
                </a:lnTo>
                <a:lnTo>
                  <a:pt x="836062" y="251896"/>
                </a:lnTo>
                <a:lnTo>
                  <a:pt x="723296" y="324393"/>
                </a:lnTo>
                <a:lnTo>
                  <a:pt x="616938" y="404719"/>
                </a:lnTo>
                <a:lnTo>
                  <a:pt x="517443" y="492442"/>
                </a:lnTo>
                <a:lnTo>
                  <a:pt x="425267" y="587130"/>
                </a:lnTo>
                <a:lnTo>
                  <a:pt x="340862" y="688350"/>
                </a:lnTo>
                <a:lnTo>
                  <a:pt x="264686" y="795669"/>
                </a:lnTo>
                <a:lnTo>
                  <a:pt x="197191" y="908654"/>
                </a:lnTo>
                <a:lnTo>
                  <a:pt x="138832" y="1026874"/>
                </a:lnTo>
                <a:lnTo>
                  <a:pt x="90065" y="1149894"/>
                </a:lnTo>
                <a:lnTo>
                  <a:pt x="51343" y="1277284"/>
                </a:lnTo>
                <a:lnTo>
                  <a:pt x="23122" y="1408609"/>
                </a:lnTo>
                <a:lnTo>
                  <a:pt x="5856" y="1543438"/>
                </a:lnTo>
                <a:lnTo>
                  <a:pt x="0" y="1681337"/>
                </a:lnTo>
                <a:lnTo>
                  <a:pt x="5856" y="1819241"/>
                </a:lnTo>
                <a:lnTo>
                  <a:pt x="23122" y="1954073"/>
                </a:lnTo>
                <a:lnTo>
                  <a:pt x="51343" y="2085402"/>
                </a:lnTo>
                <a:lnTo>
                  <a:pt x="90065" y="2212794"/>
                </a:lnTo>
                <a:lnTo>
                  <a:pt x="138832" y="2335817"/>
                </a:lnTo>
                <a:lnTo>
                  <a:pt x="197191" y="2454038"/>
                </a:lnTo>
                <a:lnTo>
                  <a:pt x="264686" y="2567025"/>
                </a:lnTo>
                <a:lnTo>
                  <a:pt x="340862" y="2674346"/>
                </a:lnTo>
                <a:lnTo>
                  <a:pt x="425267" y="2775566"/>
                </a:lnTo>
                <a:lnTo>
                  <a:pt x="517443" y="2870255"/>
                </a:lnTo>
                <a:lnTo>
                  <a:pt x="616938" y="2957978"/>
                </a:lnTo>
                <a:lnTo>
                  <a:pt x="723296" y="3038305"/>
                </a:lnTo>
                <a:lnTo>
                  <a:pt x="836062" y="3110801"/>
                </a:lnTo>
                <a:lnTo>
                  <a:pt x="954783" y="3175035"/>
                </a:lnTo>
                <a:lnTo>
                  <a:pt x="1079003" y="3230573"/>
                </a:lnTo>
                <a:lnTo>
                  <a:pt x="1208268" y="3276984"/>
                </a:lnTo>
                <a:lnTo>
                  <a:pt x="1342122" y="3313834"/>
                </a:lnTo>
                <a:lnTo>
                  <a:pt x="1480113" y="3340691"/>
                </a:lnTo>
                <a:lnTo>
                  <a:pt x="1621784" y="3357123"/>
                </a:lnTo>
                <a:lnTo>
                  <a:pt x="1766681" y="3362696"/>
                </a:lnTo>
                <a:lnTo>
                  <a:pt x="1911566" y="3357123"/>
                </a:lnTo>
                <a:lnTo>
                  <a:pt x="2053228" y="3340691"/>
                </a:lnTo>
                <a:lnTo>
                  <a:pt x="2191212" y="3313834"/>
                </a:lnTo>
                <a:lnTo>
                  <a:pt x="2325063" y="3276984"/>
                </a:lnTo>
                <a:lnTo>
                  <a:pt x="2454326" y="3230573"/>
                </a:lnTo>
                <a:lnTo>
                  <a:pt x="2578546" y="3175035"/>
                </a:lnTo>
                <a:lnTo>
                  <a:pt x="2697268" y="3110801"/>
                </a:lnTo>
                <a:lnTo>
                  <a:pt x="2810038" y="3038305"/>
                </a:lnTo>
                <a:lnTo>
                  <a:pt x="2916400" y="2957978"/>
                </a:lnTo>
                <a:lnTo>
                  <a:pt x="3015900" y="2870255"/>
                </a:lnTo>
                <a:lnTo>
                  <a:pt x="3108083" y="2775566"/>
                </a:lnTo>
                <a:lnTo>
                  <a:pt x="3192493" y="2674346"/>
                </a:lnTo>
                <a:lnTo>
                  <a:pt x="3268677" y="2567025"/>
                </a:lnTo>
                <a:lnTo>
                  <a:pt x="3336178" y="2454038"/>
                </a:lnTo>
                <a:lnTo>
                  <a:pt x="3394543" y="2335817"/>
                </a:lnTo>
                <a:lnTo>
                  <a:pt x="3443316" y="2212794"/>
                </a:lnTo>
                <a:lnTo>
                  <a:pt x="3482043" y="2085402"/>
                </a:lnTo>
                <a:lnTo>
                  <a:pt x="3510268" y="1954073"/>
                </a:lnTo>
                <a:lnTo>
                  <a:pt x="3527536" y="1819241"/>
                </a:lnTo>
                <a:lnTo>
                  <a:pt x="3533393" y="1681337"/>
                </a:lnTo>
                <a:lnTo>
                  <a:pt x="3527536" y="1543438"/>
                </a:lnTo>
                <a:lnTo>
                  <a:pt x="3510268" y="1408609"/>
                </a:lnTo>
                <a:lnTo>
                  <a:pt x="3482043" y="1277284"/>
                </a:lnTo>
                <a:lnTo>
                  <a:pt x="3443316" y="1149894"/>
                </a:lnTo>
                <a:lnTo>
                  <a:pt x="3394543" y="1026874"/>
                </a:lnTo>
                <a:lnTo>
                  <a:pt x="3336178" y="908654"/>
                </a:lnTo>
                <a:lnTo>
                  <a:pt x="3268677" y="795669"/>
                </a:lnTo>
                <a:lnTo>
                  <a:pt x="3192493" y="688350"/>
                </a:lnTo>
                <a:lnTo>
                  <a:pt x="3108083" y="587130"/>
                </a:lnTo>
                <a:lnTo>
                  <a:pt x="3015900" y="492442"/>
                </a:lnTo>
                <a:lnTo>
                  <a:pt x="2916400" y="404719"/>
                </a:lnTo>
                <a:lnTo>
                  <a:pt x="2810038" y="324393"/>
                </a:lnTo>
                <a:lnTo>
                  <a:pt x="2697268" y="251896"/>
                </a:lnTo>
                <a:lnTo>
                  <a:pt x="2578546" y="187662"/>
                </a:lnTo>
                <a:lnTo>
                  <a:pt x="2454326" y="132124"/>
                </a:lnTo>
                <a:lnTo>
                  <a:pt x="2325063" y="85713"/>
                </a:lnTo>
                <a:lnTo>
                  <a:pt x="2191212" y="48862"/>
                </a:lnTo>
                <a:lnTo>
                  <a:pt x="2053228" y="22005"/>
                </a:lnTo>
                <a:lnTo>
                  <a:pt x="1911566" y="5573"/>
                </a:lnTo>
                <a:lnTo>
                  <a:pt x="1766681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3338" y="1638178"/>
            <a:ext cx="3533775" cy="3362960"/>
          </a:xfrm>
          <a:custGeom>
            <a:avLst/>
            <a:gdLst/>
            <a:ahLst/>
            <a:cxnLst/>
            <a:rect l="l" t="t" r="r" b="b"/>
            <a:pathLst>
              <a:path w="3533775" h="3362960">
                <a:moveTo>
                  <a:pt x="0" y="1681337"/>
                </a:moveTo>
                <a:lnTo>
                  <a:pt x="5856" y="1543438"/>
                </a:lnTo>
                <a:lnTo>
                  <a:pt x="23122" y="1408609"/>
                </a:lnTo>
                <a:lnTo>
                  <a:pt x="51343" y="1277284"/>
                </a:lnTo>
                <a:lnTo>
                  <a:pt x="90065" y="1149894"/>
                </a:lnTo>
                <a:lnTo>
                  <a:pt x="138832" y="1026874"/>
                </a:lnTo>
                <a:lnTo>
                  <a:pt x="197191" y="908654"/>
                </a:lnTo>
                <a:lnTo>
                  <a:pt x="264686" y="795669"/>
                </a:lnTo>
                <a:lnTo>
                  <a:pt x="340862" y="688350"/>
                </a:lnTo>
                <a:lnTo>
                  <a:pt x="425267" y="587130"/>
                </a:lnTo>
                <a:lnTo>
                  <a:pt x="517443" y="492442"/>
                </a:lnTo>
                <a:lnTo>
                  <a:pt x="616938" y="404719"/>
                </a:lnTo>
                <a:lnTo>
                  <a:pt x="723296" y="324393"/>
                </a:lnTo>
                <a:lnTo>
                  <a:pt x="836062" y="251896"/>
                </a:lnTo>
                <a:lnTo>
                  <a:pt x="954783" y="187662"/>
                </a:lnTo>
                <a:lnTo>
                  <a:pt x="1079003" y="132124"/>
                </a:lnTo>
                <a:lnTo>
                  <a:pt x="1208268" y="85713"/>
                </a:lnTo>
                <a:lnTo>
                  <a:pt x="1342122" y="48862"/>
                </a:lnTo>
                <a:lnTo>
                  <a:pt x="1480113" y="22005"/>
                </a:lnTo>
                <a:lnTo>
                  <a:pt x="1621784" y="5573"/>
                </a:lnTo>
                <a:lnTo>
                  <a:pt x="1766681" y="0"/>
                </a:lnTo>
                <a:lnTo>
                  <a:pt x="1911566" y="5573"/>
                </a:lnTo>
                <a:lnTo>
                  <a:pt x="2053228" y="22005"/>
                </a:lnTo>
                <a:lnTo>
                  <a:pt x="2191212" y="48862"/>
                </a:lnTo>
                <a:lnTo>
                  <a:pt x="2325063" y="85713"/>
                </a:lnTo>
                <a:lnTo>
                  <a:pt x="2454326" y="132124"/>
                </a:lnTo>
                <a:lnTo>
                  <a:pt x="2578546" y="187662"/>
                </a:lnTo>
                <a:lnTo>
                  <a:pt x="2697268" y="251896"/>
                </a:lnTo>
                <a:lnTo>
                  <a:pt x="2810038" y="324393"/>
                </a:lnTo>
                <a:lnTo>
                  <a:pt x="2916400" y="404719"/>
                </a:lnTo>
                <a:lnTo>
                  <a:pt x="3015900" y="492442"/>
                </a:lnTo>
                <a:lnTo>
                  <a:pt x="3108083" y="587130"/>
                </a:lnTo>
                <a:lnTo>
                  <a:pt x="3192493" y="688350"/>
                </a:lnTo>
                <a:lnTo>
                  <a:pt x="3268677" y="795669"/>
                </a:lnTo>
                <a:lnTo>
                  <a:pt x="3336178" y="908654"/>
                </a:lnTo>
                <a:lnTo>
                  <a:pt x="3394543" y="1026874"/>
                </a:lnTo>
                <a:lnTo>
                  <a:pt x="3443316" y="1149894"/>
                </a:lnTo>
                <a:lnTo>
                  <a:pt x="3482043" y="1277284"/>
                </a:lnTo>
                <a:lnTo>
                  <a:pt x="3510268" y="1408609"/>
                </a:lnTo>
                <a:lnTo>
                  <a:pt x="3527536" y="1543438"/>
                </a:lnTo>
                <a:lnTo>
                  <a:pt x="3533393" y="1681337"/>
                </a:lnTo>
                <a:lnTo>
                  <a:pt x="3527536" y="1819241"/>
                </a:lnTo>
                <a:lnTo>
                  <a:pt x="3510268" y="1954073"/>
                </a:lnTo>
                <a:lnTo>
                  <a:pt x="3482043" y="2085402"/>
                </a:lnTo>
                <a:lnTo>
                  <a:pt x="3443316" y="2212794"/>
                </a:lnTo>
                <a:lnTo>
                  <a:pt x="3394543" y="2335817"/>
                </a:lnTo>
                <a:lnTo>
                  <a:pt x="3336178" y="2454038"/>
                </a:lnTo>
                <a:lnTo>
                  <a:pt x="3268677" y="2567025"/>
                </a:lnTo>
                <a:lnTo>
                  <a:pt x="3192493" y="2674346"/>
                </a:lnTo>
                <a:lnTo>
                  <a:pt x="3108083" y="2775566"/>
                </a:lnTo>
                <a:lnTo>
                  <a:pt x="3015900" y="2870255"/>
                </a:lnTo>
                <a:lnTo>
                  <a:pt x="2916400" y="2957978"/>
                </a:lnTo>
                <a:lnTo>
                  <a:pt x="2810038" y="3038305"/>
                </a:lnTo>
                <a:lnTo>
                  <a:pt x="2697268" y="3110801"/>
                </a:lnTo>
                <a:lnTo>
                  <a:pt x="2578546" y="3175035"/>
                </a:lnTo>
                <a:lnTo>
                  <a:pt x="2454326" y="3230573"/>
                </a:lnTo>
                <a:lnTo>
                  <a:pt x="2325063" y="3276984"/>
                </a:lnTo>
                <a:lnTo>
                  <a:pt x="2191212" y="3313834"/>
                </a:lnTo>
                <a:lnTo>
                  <a:pt x="2053228" y="3340691"/>
                </a:lnTo>
                <a:lnTo>
                  <a:pt x="1911566" y="3357123"/>
                </a:lnTo>
                <a:lnTo>
                  <a:pt x="1766681" y="3362696"/>
                </a:lnTo>
                <a:lnTo>
                  <a:pt x="1621784" y="3357123"/>
                </a:lnTo>
                <a:lnTo>
                  <a:pt x="1480113" y="3340691"/>
                </a:lnTo>
                <a:lnTo>
                  <a:pt x="1342122" y="3313834"/>
                </a:lnTo>
                <a:lnTo>
                  <a:pt x="1208268" y="3276984"/>
                </a:lnTo>
                <a:lnTo>
                  <a:pt x="1079003" y="3230573"/>
                </a:lnTo>
                <a:lnTo>
                  <a:pt x="954783" y="3175035"/>
                </a:lnTo>
                <a:lnTo>
                  <a:pt x="836062" y="3110801"/>
                </a:lnTo>
                <a:lnTo>
                  <a:pt x="723296" y="3038305"/>
                </a:lnTo>
                <a:lnTo>
                  <a:pt x="616938" y="2957978"/>
                </a:lnTo>
                <a:lnTo>
                  <a:pt x="517443" y="2870255"/>
                </a:lnTo>
                <a:lnTo>
                  <a:pt x="425267" y="2775566"/>
                </a:lnTo>
                <a:lnTo>
                  <a:pt x="340862" y="2674346"/>
                </a:lnTo>
                <a:lnTo>
                  <a:pt x="264686" y="2567025"/>
                </a:lnTo>
                <a:lnTo>
                  <a:pt x="197191" y="2454038"/>
                </a:lnTo>
                <a:lnTo>
                  <a:pt x="138832" y="2335817"/>
                </a:lnTo>
                <a:lnTo>
                  <a:pt x="90065" y="2212794"/>
                </a:lnTo>
                <a:lnTo>
                  <a:pt x="51343" y="2085402"/>
                </a:lnTo>
                <a:lnTo>
                  <a:pt x="23122" y="1954073"/>
                </a:lnTo>
                <a:lnTo>
                  <a:pt x="5856" y="1819241"/>
                </a:lnTo>
                <a:lnTo>
                  <a:pt x="0" y="16813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32251" y="2475447"/>
            <a:ext cx="9493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ut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8434" y="2766531"/>
            <a:ext cx="1766570" cy="139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700">
              <a:lnSpc>
                <a:spcPct val="120000"/>
              </a:lnSpc>
            </a:pPr>
            <a:r>
              <a:rPr sz="1600" spc="-10" dirty="0">
                <a:latin typeface="Arial"/>
                <a:cs typeface="Arial"/>
              </a:rPr>
              <a:t>Identifi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Need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ssment</a:t>
            </a:r>
            <a:endParaRPr sz="1600">
              <a:latin typeface="Arial"/>
              <a:cs typeface="Arial"/>
            </a:endParaRPr>
          </a:p>
          <a:p>
            <a:pPr marL="802005" marR="6985" indent="-213360" algn="just">
              <a:lnSpc>
                <a:spcPct val="1197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cl</a:t>
            </a:r>
            <a:r>
              <a:rPr sz="1600" spc="-15" dirty="0">
                <a:latin typeface="Arial"/>
                <a:cs typeface="Arial"/>
              </a:rPr>
              <a:t>uded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j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ctiv</a:t>
            </a:r>
            <a:r>
              <a:rPr sz="1600" spc="-1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3378" y="3136224"/>
            <a:ext cx="97345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ut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omes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Re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ate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rain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j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ctiv</a:t>
            </a:r>
            <a:r>
              <a:rPr sz="1600" spc="-1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2644" y="5676772"/>
            <a:ext cx="149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5453" y="5676772"/>
            <a:ext cx="1102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8154" y="5688059"/>
            <a:ext cx="10782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fici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59688" y="4365629"/>
            <a:ext cx="103505" cy="1224280"/>
          </a:xfrm>
          <a:custGeom>
            <a:avLst/>
            <a:gdLst/>
            <a:ahLst/>
            <a:cxnLst/>
            <a:rect l="l" t="t" r="r" b="b"/>
            <a:pathLst>
              <a:path w="103505" h="1224279">
                <a:moveTo>
                  <a:pt x="51745" y="25210"/>
                </a:moveTo>
                <a:lnTo>
                  <a:pt x="45338" y="36192"/>
                </a:lnTo>
                <a:lnTo>
                  <a:pt x="45338" y="1223963"/>
                </a:lnTo>
                <a:lnTo>
                  <a:pt x="58031" y="1223963"/>
                </a:lnTo>
                <a:lnTo>
                  <a:pt x="58031" y="35983"/>
                </a:lnTo>
                <a:lnTo>
                  <a:pt x="51745" y="25210"/>
                </a:lnTo>
                <a:close/>
              </a:path>
              <a:path w="103505" h="1224279">
                <a:moveTo>
                  <a:pt x="51684" y="0"/>
                </a:moveTo>
                <a:lnTo>
                  <a:pt x="0" y="88641"/>
                </a:lnTo>
                <a:lnTo>
                  <a:pt x="1011" y="92451"/>
                </a:lnTo>
                <a:lnTo>
                  <a:pt x="7107" y="96011"/>
                </a:lnTo>
                <a:lnTo>
                  <a:pt x="11048" y="94987"/>
                </a:lnTo>
                <a:lnTo>
                  <a:pt x="45338" y="36192"/>
                </a:lnTo>
                <a:lnTo>
                  <a:pt x="45338" y="12572"/>
                </a:lnTo>
                <a:lnTo>
                  <a:pt x="59035" y="12572"/>
                </a:lnTo>
                <a:lnTo>
                  <a:pt x="51684" y="0"/>
                </a:lnTo>
                <a:close/>
              </a:path>
              <a:path w="103505" h="1224279">
                <a:moveTo>
                  <a:pt x="59035" y="12572"/>
                </a:moveTo>
                <a:lnTo>
                  <a:pt x="58031" y="12572"/>
                </a:lnTo>
                <a:lnTo>
                  <a:pt x="58031" y="35983"/>
                </a:lnTo>
                <a:lnTo>
                  <a:pt x="92451" y="94987"/>
                </a:lnTo>
                <a:lnTo>
                  <a:pt x="96392" y="96011"/>
                </a:lnTo>
                <a:lnTo>
                  <a:pt x="102488" y="92451"/>
                </a:lnTo>
                <a:lnTo>
                  <a:pt x="103500" y="88641"/>
                </a:lnTo>
                <a:lnTo>
                  <a:pt x="59035" y="12572"/>
                </a:lnTo>
                <a:close/>
              </a:path>
              <a:path w="103505" h="1224279">
                <a:moveTo>
                  <a:pt x="58031" y="12572"/>
                </a:moveTo>
                <a:lnTo>
                  <a:pt x="45338" y="12572"/>
                </a:lnTo>
                <a:lnTo>
                  <a:pt x="45338" y="36192"/>
                </a:lnTo>
                <a:lnTo>
                  <a:pt x="51745" y="25210"/>
                </a:lnTo>
                <a:lnTo>
                  <a:pt x="46219" y="15739"/>
                </a:lnTo>
                <a:lnTo>
                  <a:pt x="58031" y="15739"/>
                </a:lnTo>
                <a:lnTo>
                  <a:pt x="58031" y="12572"/>
                </a:lnTo>
                <a:close/>
              </a:path>
              <a:path w="103505" h="1224279">
                <a:moveTo>
                  <a:pt x="58031" y="15739"/>
                </a:moveTo>
                <a:lnTo>
                  <a:pt x="57268" y="15739"/>
                </a:lnTo>
                <a:lnTo>
                  <a:pt x="51745" y="25210"/>
                </a:lnTo>
                <a:lnTo>
                  <a:pt x="58031" y="35983"/>
                </a:lnTo>
                <a:lnTo>
                  <a:pt x="58031" y="15739"/>
                </a:lnTo>
                <a:close/>
              </a:path>
              <a:path w="103505" h="1224279">
                <a:moveTo>
                  <a:pt x="57268" y="15739"/>
                </a:moveTo>
                <a:lnTo>
                  <a:pt x="46219" y="15739"/>
                </a:lnTo>
                <a:lnTo>
                  <a:pt x="51745" y="25210"/>
                </a:lnTo>
                <a:lnTo>
                  <a:pt x="57268" y="15739"/>
                </a:lnTo>
                <a:close/>
              </a:path>
            </a:pathLst>
          </a:custGeom>
          <a:solidFill>
            <a:srgbClr val="B5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78929" y="4365629"/>
            <a:ext cx="103505" cy="1224280"/>
          </a:xfrm>
          <a:custGeom>
            <a:avLst/>
            <a:gdLst/>
            <a:ahLst/>
            <a:cxnLst/>
            <a:rect l="l" t="t" r="r" b="b"/>
            <a:pathLst>
              <a:path w="103504" h="1224279">
                <a:moveTo>
                  <a:pt x="51755" y="25199"/>
                </a:moveTo>
                <a:lnTo>
                  <a:pt x="45354" y="36174"/>
                </a:lnTo>
                <a:lnTo>
                  <a:pt x="45354" y="1223963"/>
                </a:lnTo>
                <a:lnTo>
                  <a:pt x="58046" y="1223963"/>
                </a:lnTo>
                <a:lnTo>
                  <a:pt x="58046" y="35987"/>
                </a:lnTo>
                <a:lnTo>
                  <a:pt x="51755" y="25199"/>
                </a:lnTo>
                <a:close/>
              </a:path>
              <a:path w="103504" h="1224279">
                <a:moveTo>
                  <a:pt x="51694" y="0"/>
                </a:moveTo>
                <a:lnTo>
                  <a:pt x="1798" y="85593"/>
                </a:lnTo>
                <a:lnTo>
                  <a:pt x="0" y="88641"/>
                </a:lnTo>
                <a:lnTo>
                  <a:pt x="1036" y="92451"/>
                </a:lnTo>
                <a:lnTo>
                  <a:pt x="7132" y="96011"/>
                </a:lnTo>
                <a:lnTo>
                  <a:pt x="11064" y="94987"/>
                </a:lnTo>
                <a:lnTo>
                  <a:pt x="45354" y="36174"/>
                </a:lnTo>
                <a:lnTo>
                  <a:pt x="45354" y="12572"/>
                </a:lnTo>
                <a:lnTo>
                  <a:pt x="59045" y="12572"/>
                </a:lnTo>
                <a:lnTo>
                  <a:pt x="51694" y="0"/>
                </a:lnTo>
                <a:close/>
              </a:path>
              <a:path w="103504" h="1224279">
                <a:moveTo>
                  <a:pt x="59045" y="12572"/>
                </a:moveTo>
                <a:lnTo>
                  <a:pt x="58046" y="12572"/>
                </a:lnTo>
                <a:lnTo>
                  <a:pt x="58046" y="35987"/>
                </a:lnTo>
                <a:lnTo>
                  <a:pt x="90677" y="91939"/>
                </a:lnTo>
                <a:lnTo>
                  <a:pt x="92476" y="94987"/>
                </a:lnTo>
                <a:lnTo>
                  <a:pt x="96408" y="96011"/>
                </a:lnTo>
                <a:lnTo>
                  <a:pt x="102504" y="92451"/>
                </a:lnTo>
                <a:lnTo>
                  <a:pt x="103510" y="88641"/>
                </a:lnTo>
                <a:lnTo>
                  <a:pt x="101742" y="85593"/>
                </a:lnTo>
                <a:lnTo>
                  <a:pt x="59045" y="12572"/>
                </a:lnTo>
                <a:close/>
              </a:path>
              <a:path w="103504" h="1224279">
                <a:moveTo>
                  <a:pt x="58046" y="12572"/>
                </a:moveTo>
                <a:lnTo>
                  <a:pt x="45354" y="12572"/>
                </a:lnTo>
                <a:lnTo>
                  <a:pt x="45354" y="36174"/>
                </a:lnTo>
                <a:lnTo>
                  <a:pt x="51755" y="25199"/>
                </a:lnTo>
                <a:lnTo>
                  <a:pt x="46238" y="15739"/>
                </a:lnTo>
                <a:lnTo>
                  <a:pt x="58046" y="15739"/>
                </a:lnTo>
                <a:lnTo>
                  <a:pt x="58046" y="12572"/>
                </a:lnTo>
                <a:close/>
              </a:path>
              <a:path w="103504" h="1224279">
                <a:moveTo>
                  <a:pt x="58046" y="15739"/>
                </a:moveTo>
                <a:lnTo>
                  <a:pt x="57271" y="15739"/>
                </a:lnTo>
                <a:lnTo>
                  <a:pt x="51755" y="25199"/>
                </a:lnTo>
                <a:lnTo>
                  <a:pt x="58046" y="35987"/>
                </a:lnTo>
                <a:lnTo>
                  <a:pt x="58046" y="15739"/>
                </a:lnTo>
                <a:close/>
              </a:path>
              <a:path w="103504" h="1224279">
                <a:moveTo>
                  <a:pt x="57271" y="15739"/>
                </a:moveTo>
                <a:lnTo>
                  <a:pt x="46238" y="15739"/>
                </a:lnTo>
                <a:lnTo>
                  <a:pt x="51755" y="25199"/>
                </a:lnTo>
                <a:lnTo>
                  <a:pt x="57271" y="15739"/>
                </a:lnTo>
                <a:close/>
              </a:path>
            </a:pathLst>
          </a:custGeom>
          <a:solidFill>
            <a:srgbClr val="B5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8735" y="4370320"/>
            <a:ext cx="103505" cy="1224280"/>
          </a:xfrm>
          <a:custGeom>
            <a:avLst/>
            <a:gdLst/>
            <a:ahLst/>
            <a:cxnLst/>
            <a:rect l="l" t="t" r="r" b="b"/>
            <a:pathLst>
              <a:path w="103504" h="1224279">
                <a:moveTo>
                  <a:pt x="51694" y="25238"/>
                </a:moveTo>
                <a:lnTo>
                  <a:pt x="45354" y="36109"/>
                </a:lnTo>
                <a:lnTo>
                  <a:pt x="45354" y="1224034"/>
                </a:lnTo>
                <a:lnTo>
                  <a:pt x="58058" y="1224034"/>
                </a:lnTo>
                <a:lnTo>
                  <a:pt x="58033" y="36109"/>
                </a:lnTo>
                <a:lnTo>
                  <a:pt x="51694" y="25238"/>
                </a:lnTo>
                <a:close/>
              </a:path>
              <a:path w="103504" h="1224279">
                <a:moveTo>
                  <a:pt x="51694" y="0"/>
                </a:moveTo>
                <a:lnTo>
                  <a:pt x="30610" y="36150"/>
                </a:lnTo>
                <a:lnTo>
                  <a:pt x="0" y="88654"/>
                </a:lnTo>
                <a:lnTo>
                  <a:pt x="1005" y="92582"/>
                </a:lnTo>
                <a:lnTo>
                  <a:pt x="7101" y="96143"/>
                </a:lnTo>
                <a:lnTo>
                  <a:pt x="10911" y="95131"/>
                </a:lnTo>
                <a:lnTo>
                  <a:pt x="12710" y="92083"/>
                </a:lnTo>
                <a:lnTo>
                  <a:pt x="45329" y="36150"/>
                </a:lnTo>
                <a:lnTo>
                  <a:pt x="45354" y="12572"/>
                </a:lnTo>
                <a:lnTo>
                  <a:pt x="59022" y="12572"/>
                </a:lnTo>
                <a:lnTo>
                  <a:pt x="51694" y="0"/>
                </a:lnTo>
                <a:close/>
              </a:path>
              <a:path w="103504" h="1224279">
                <a:moveTo>
                  <a:pt x="59022" y="12572"/>
                </a:moveTo>
                <a:lnTo>
                  <a:pt x="58058" y="12572"/>
                </a:lnTo>
                <a:lnTo>
                  <a:pt x="58058" y="36150"/>
                </a:lnTo>
                <a:lnTo>
                  <a:pt x="92445" y="95131"/>
                </a:lnTo>
                <a:lnTo>
                  <a:pt x="96255" y="96143"/>
                </a:lnTo>
                <a:lnTo>
                  <a:pt x="102351" y="92582"/>
                </a:lnTo>
                <a:lnTo>
                  <a:pt x="103388" y="88654"/>
                </a:lnTo>
                <a:lnTo>
                  <a:pt x="101589" y="85606"/>
                </a:lnTo>
                <a:lnTo>
                  <a:pt x="59022" y="12572"/>
                </a:lnTo>
                <a:close/>
              </a:path>
              <a:path w="103504" h="1224279">
                <a:moveTo>
                  <a:pt x="58058" y="15883"/>
                </a:moveTo>
                <a:lnTo>
                  <a:pt x="57149" y="15883"/>
                </a:lnTo>
                <a:lnTo>
                  <a:pt x="51694" y="25238"/>
                </a:lnTo>
                <a:lnTo>
                  <a:pt x="58058" y="36150"/>
                </a:lnTo>
                <a:lnTo>
                  <a:pt x="58058" y="15883"/>
                </a:lnTo>
                <a:close/>
              </a:path>
              <a:path w="103504" h="1224279">
                <a:moveTo>
                  <a:pt x="58058" y="12572"/>
                </a:moveTo>
                <a:lnTo>
                  <a:pt x="45354" y="12572"/>
                </a:lnTo>
                <a:lnTo>
                  <a:pt x="45354" y="36109"/>
                </a:lnTo>
                <a:lnTo>
                  <a:pt x="51694" y="25238"/>
                </a:lnTo>
                <a:lnTo>
                  <a:pt x="46238" y="15883"/>
                </a:lnTo>
                <a:lnTo>
                  <a:pt x="58058" y="15883"/>
                </a:lnTo>
                <a:lnTo>
                  <a:pt x="58058" y="12572"/>
                </a:lnTo>
                <a:close/>
              </a:path>
              <a:path w="103504" h="1224279">
                <a:moveTo>
                  <a:pt x="57149" y="15883"/>
                </a:moveTo>
                <a:lnTo>
                  <a:pt x="46238" y="15883"/>
                </a:lnTo>
                <a:lnTo>
                  <a:pt x="51694" y="25238"/>
                </a:lnTo>
                <a:lnTo>
                  <a:pt x="57149" y="15883"/>
                </a:lnTo>
                <a:close/>
              </a:path>
            </a:pathLst>
          </a:custGeom>
          <a:solidFill>
            <a:srgbClr val="B5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927100">
              <a:lnSpc>
                <a:spcPts val="4760"/>
              </a:lnSpc>
            </a:pPr>
            <a:r>
              <a:rPr spc="-20" dirty="0"/>
              <a:t>Objecti</a:t>
            </a:r>
            <a:r>
              <a:rPr spc="-15" dirty="0"/>
              <a:t>v</a:t>
            </a:r>
            <a:r>
              <a:rPr spc="-3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47215" y="1728458"/>
            <a:ext cx="7853680" cy="293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rtant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Identi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ose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luat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program</a:t>
            </a:r>
            <a:endParaRPr sz="2600">
              <a:latin typeface="Arial"/>
              <a:cs typeface="Arial"/>
            </a:endParaRPr>
          </a:p>
          <a:p>
            <a:pPr marL="285115" marR="17589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pla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implem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endParaRPr sz="2600">
              <a:latin typeface="Arial"/>
              <a:cs typeface="Arial"/>
            </a:endParaRPr>
          </a:p>
          <a:p>
            <a:pPr marL="285115" marR="19939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stren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ths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ferent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</a:t>
            </a:r>
            <a:r>
              <a:rPr sz="2600" spc="-5" dirty="0">
                <a:latin typeface="Arial"/>
                <a:cs typeface="Arial"/>
              </a:rPr>
              <a:t>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Evaluation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25" dirty="0"/>
              <a:t>Pra</a:t>
            </a:r>
            <a:r>
              <a:rPr spc="-15" dirty="0"/>
              <a:t>c</a:t>
            </a:r>
            <a:r>
              <a:rPr spc="-10" dirty="0"/>
              <a:t>ti</a:t>
            </a:r>
            <a:r>
              <a:rPr spc="-15" dirty="0"/>
              <a:t>c</a:t>
            </a:r>
            <a:r>
              <a:rPr spc="-3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58784" cy="227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69024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importan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ni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limitat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osing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nitive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outc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ade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must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outcom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eas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ransfer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/>
              <a:t>Figure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/>
              <a:t>6.</a:t>
            </a:r>
            <a:r>
              <a:rPr sz="3600" dirty="0"/>
              <a:t>3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dirty="0"/>
              <a:t>-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spc="-165" dirty="0"/>
              <a:t>T</a:t>
            </a:r>
            <a:r>
              <a:rPr sz="3600" dirty="0"/>
              <a:t>rai</a:t>
            </a:r>
            <a:r>
              <a:rPr sz="3600" spc="5" dirty="0"/>
              <a:t>n</a:t>
            </a:r>
            <a:r>
              <a:rPr sz="3600" spc="-5" dirty="0"/>
              <a:t>in</a:t>
            </a:r>
            <a:r>
              <a:rPr sz="3600" dirty="0"/>
              <a:t>g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/>
              <a:t>Evaluation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/>
              <a:t>Practices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1017587" y="1443026"/>
            <a:ext cx="7108819" cy="4165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30525" y="5435583"/>
            <a:ext cx="8959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995" y="1761446"/>
            <a:ext cx="165735" cy="2814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Perce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5" dirty="0">
                <a:latin typeface="Arial"/>
                <a:cs typeface="Arial"/>
              </a:rPr>
              <a:t>ag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Arial"/>
                <a:cs typeface="Arial"/>
              </a:rPr>
              <a:t>of</a:t>
            </a:r>
            <a:r>
              <a:rPr sz="1100" b="1" spc="1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C</a:t>
            </a:r>
            <a:r>
              <a:rPr sz="1100" b="1" spc="-10" dirty="0">
                <a:latin typeface="Arial"/>
                <a:cs typeface="Arial"/>
              </a:rPr>
              <a:t>o</a:t>
            </a:r>
            <a:r>
              <a:rPr sz="1100" b="1" dirty="0">
                <a:latin typeface="Arial"/>
                <a:cs typeface="Arial"/>
              </a:rPr>
              <a:t>mp</a:t>
            </a:r>
            <a:r>
              <a:rPr sz="1100" b="1" spc="-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nies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Us</a:t>
            </a:r>
            <a:r>
              <a:rPr sz="1100" b="1" dirty="0">
                <a:latin typeface="Arial"/>
                <a:cs typeface="Arial"/>
              </a:rPr>
              <a:t>ing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Arial"/>
                <a:cs typeface="Arial"/>
              </a:rPr>
              <a:t>O</a:t>
            </a:r>
            <a:r>
              <a:rPr sz="1100" b="1" dirty="0">
                <a:latin typeface="Arial"/>
                <a:cs typeface="Arial"/>
              </a:rPr>
              <a:t>utcome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290680"/>
            <a:ext cx="740854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Objectives</a:t>
            </a:r>
            <a:r>
              <a:rPr sz="36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Their</a:t>
            </a:r>
            <a:r>
              <a:rPr sz="36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Implic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tions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6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173" y="1773289"/>
            <a:ext cx="8237616" cy="4433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Evaluation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30" dirty="0"/>
              <a:t>Designs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98434" cy="229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021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5" dirty="0">
                <a:latin typeface="Arial"/>
                <a:cs typeface="Arial"/>
              </a:rPr>
              <a:t>h</a:t>
            </a:r>
            <a:r>
              <a:rPr sz="2600" b="1" spc="-5" dirty="0">
                <a:latin typeface="Arial"/>
                <a:cs typeface="Arial"/>
              </a:rPr>
              <a:t>reat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to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v</a:t>
            </a:r>
            <a:r>
              <a:rPr sz="2600" b="1" dirty="0">
                <a:latin typeface="Arial"/>
                <a:cs typeface="Arial"/>
              </a:rPr>
              <a:t>al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dit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ctors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tor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eithe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Arial"/>
                <a:cs typeface="Arial"/>
              </a:rPr>
              <a:t>Internal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dit</a:t>
            </a:r>
            <a:r>
              <a:rPr sz="2400" b="1" spc="-2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vab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study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560705" marR="10858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ternal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validi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xtent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hic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results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general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zable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0" dirty="0"/>
              <a:t>T</a:t>
            </a:r>
            <a:r>
              <a:rPr sz="3600" spc="-5" dirty="0"/>
              <a:t>abl</a:t>
            </a:r>
            <a:r>
              <a:rPr sz="3600" dirty="0"/>
              <a:t>e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/>
              <a:t>6.</a:t>
            </a:r>
            <a:r>
              <a:rPr sz="3600" dirty="0"/>
              <a:t>6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-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dirty="0"/>
              <a:t>Threats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dirty="0"/>
              <a:t>to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280" dirty="0"/>
              <a:t>V</a:t>
            </a:r>
            <a:r>
              <a:rPr sz="3600" spc="-5" dirty="0"/>
              <a:t>alid</a:t>
            </a:r>
            <a:r>
              <a:rPr sz="3600" spc="10" dirty="0"/>
              <a:t>i</a:t>
            </a:r>
            <a:r>
              <a:rPr sz="3600" dirty="0"/>
              <a:t>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434352" y="980694"/>
            <a:ext cx="8272515" cy="511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70"/>
            <a:ext cx="672338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Methods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to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C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spc="-5" dirty="0">
                <a:latin typeface="Arial"/>
                <a:cs typeface="Arial"/>
              </a:rPr>
              <a:t>ntro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for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Threats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to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95" dirty="0">
                <a:latin typeface="Arial"/>
                <a:cs typeface="Arial"/>
              </a:rPr>
              <a:t>V</a:t>
            </a:r>
            <a:r>
              <a:rPr sz="3600" spc="-5" dirty="0">
                <a:latin typeface="Arial"/>
                <a:cs typeface="Arial"/>
              </a:rPr>
              <a:t>al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dity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54340" cy="320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Prete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</a:t>
            </a:r>
            <a:r>
              <a:rPr sz="2600" spc="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tests: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rison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</a:t>
            </a:r>
            <a:r>
              <a:rPr sz="2600" spc="2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pretrainin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indi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dirty="0">
                <a:latin typeface="Arial"/>
                <a:cs typeface="Arial"/>
              </a:rPr>
              <a:t>gree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hic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ch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ng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 marR="438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arison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Group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emplo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cip</a:t>
            </a:r>
            <a:r>
              <a:rPr sz="2600" spc="-5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do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attend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program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wthorn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fect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70"/>
            <a:ext cx="672338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Methods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to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C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spc="-5" dirty="0">
                <a:latin typeface="Arial"/>
                <a:cs typeface="Arial"/>
              </a:rPr>
              <a:t>ntro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for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Threats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to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95" dirty="0">
                <a:latin typeface="Arial"/>
                <a:cs typeface="Arial"/>
              </a:rPr>
              <a:t>V</a:t>
            </a:r>
            <a:r>
              <a:rPr sz="3600" spc="-5" dirty="0">
                <a:latin typeface="Arial"/>
                <a:cs typeface="Arial"/>
              </a:rPr>
              <a:t>al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dity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07655" cy="195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an</a:t>
            </a:r>
            <a:r>
              <a:rPr sz="2600" b="1" spc="5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om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-5" dirty="0">
                <a:latin typeface="Arial"/>
                <a:cs typeface="Arial"/>
              </a:rPr>
              <a:t>sig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me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sig</a:t>
            </a:r>
            <a:r>
              <a:rPr sz="2600" spc="-5" dirty="0">
                <a:latin typeface="Arial"/>
                <a:cs typeface="Arial"/>
              </a:rPr>
              <a:t>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arison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nce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alone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impractical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alys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variance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45" dirty="0">
                <a:solidFill>
                  <a:srgbClr val="000000"/>
                </a:solidFill>
              </a:rPr>
              <a:t>T</a:t>
            </a:r>
            <a:r>
              <a:rPr spc="-25" dirty="0">
                <a:solidFill>
                  <a:srgbClr val="000000"/>
                </a:solidFill>
              </a:rPr>
              <a:t>ypes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o</a:t>
            </a:r>
            <a:r>
              <a:rPr spc="-15" dirty="0">
                <a:solidFill>
                  <a:srgbClr val="000000"/>
                </a:solidFill>
              </a:rPr>
              <a:t>f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Designs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60970" cy="389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41402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P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-</a:t>
            </a:r>
            <a:r>
              <a:rPr sz="2600" b="1" dirty="0">
                <a:latin typeface="Arial"/>
                <a:cs typeface="Arial"/>
              </a:rPr>
              <a:t>test</a:t>
            </a:r>
            <a:r>
              <a:rPr sz="2600" b="1" spc="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Only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</a:t>
            </a:r>
            <a:r>
              <a:rPr sz="2600" spc="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llected</a:t>
            </a:r>
            <a:endParaRPr sz="2600">
              <a:latin typeface="Arial"/>
              <a:cs typeface="Arial"/>
            </a:endParaRPr>
          </a:p>
          <a:p>
            <a:pPr marL="560705" marR="22606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propr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leve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ow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outcome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rior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Pretest/p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-</a:t>
            </a:r>
            <a:r>
              <a:rPr sz="2600" b="1" dirty="0">
                <a:latin typeface="Arial"/>
                <a:cs typeface="Arial"/>
              </a:rPr>
              <a:t>test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Pretraining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</a:t>
            </a:r>
            <a:r>
              <a:rPr sz="2600" spc="5" dirty="0">
                <a:latin typeface="Arial"/>
                <a:cs typeface="Arial"/>
              </a:rPr>
              <a:t>st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outc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ure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collected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uncomfo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table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cert</a:t>
            </a:r>
            <a:r>
              <a:rPr sz="2400" spc="-5" dirty="0">
                <a:latin typeface="Arial"/>
                <a:cs typeface="Arial"/>
              </a:rPr>
              <a:t>ain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3450" y="290680"/>
            <a:ext cx="7238365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abl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6.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7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Compar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son</a:t>
            </a:r>
            <a:r>
              <a:rPr sz="36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Evaluation</a:t>
            </a:r>
            <a:r>
              <a:rPr sz="3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Des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gns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3610" y="2132828"/>
            <a:ext cx="7324465" cy="319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45" dirty="0">
                <a:solidFill>
                  <a:srgbClr val="000000"/>
                </a:solidFill>
              </a:rPr>
              <a:t>T</a:t>
            </a:r>
            <a:r>
              <a:rPr spc="-25" dirty="0">
                <a:solidFill>
                  <a:srgbClr val="000000"/>
                </a:solidFill>
              </a:rPr>
              <a:t>ypes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o</a:t>
            </a:r>
            <a:r>
              <a:rPr spc="-15" dirty="0">
                <a:solidFill>
                  <a:srgbClr val="000000"/>
                </a:solidFill>
              </a:rPr>
              <a:t>f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Designs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990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b="1" dirty="0">
                <a:latin typeface="Arial"/>
                <a:cs typeface="Arial"/>
              </a:rPr>
              <a:t>Pretest/p</a:t>
            </a:r>
            <a:r>
              <a:rPr b="1" spc="5" dirty="0">
                <a:latin typeface="Arial"/>
                <a:cs typeface="Arial"/>
              </a:rPr>
              <a:t>o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spc="5" dirty="0">
                <a:latin typeface="Arial"/>
                <a:cs typeface="Arial"/>
              </a:rPr>
              <a:t>t</a:t>
            </a:r>
            <a:r>
              <a:rPr b="1" spc="-5" dirty="0">
                <a:latin typeface="Arial"/>
                <a:cs typeface="Arial"/>
              </a:rPr>
              <a:t>-</a:t>
            </a:r>
            <a:r>
              <a:rPr b="1" dirty="0">
                <a:latin typeface="Arial"/>
                <a:cs typeface="Arial"/>
              </a:rPr>
              <a:t>test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20" dirty="0">
                <a:latin typeface="Arial"/>
                <a:cs typeface="Arial"/>
              </a:rPr>
              <a:t>w</a:t>
            </a:r>
            <a:r>
              <a:rPr b="1" dirty="0">
                <a:latin typeface="Arial"/>
                <a:cs typeface="Arial"/>
              </a:rPr>
              <a:t>ith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c</a:t>
            </a:r>
            <a:r>
              <a:rPr b="1" spc="5" dirty="0">
                <a:latin typeface="Arial"/>
                <a:cs typeface="Arial"/>
              </a:rPr>
              <a:t>o</a:t>
            </a:r>
            <a:r>
              <a:rPr b="1" spc="-5" dirty="0">
                <a:latin typeface="Arial"/>
                <a:cs typeface="Arial"/>
              </a:rPr>
              <a:t>mp</a:t>
            </a:r>
            <a:r>
              <a:rPr b="1" spc="5" dirty="0">
                <a:latin typeface="Arial"/>
                <a:cs typeface="Arial"/>
              </a:rPr>
              <a:t>a</a:t>
            </a:r>
            <a:r>
              <a:rPr b="1" spc="-5" dirty="0">
                <a:latin typeface="Arial"/>
                <a:cs typeface="Arial"/>
              </a:rPr>
              <a:t>r</a:t>
            </a:r>
            <a:r>
              <a:rPr b="1" spc="-10" dirty="0">
                <a:latin typeface="Arial"/>
                <a:cs typeface="Arial"/>
              </a:rPr>
              <a:t>i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spc="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n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Arial"/>
                <a:cs typeface="Arial"/>
              </a:rPr>
              <a:t>gro</a:t>
            </a:r>
            <a:r>
              <a:rPr b="1" spc="5" dirty="0">
                <a:latin typeface="Arial"/>
                <a:cs typeface="Arial"/>
              </a:rPr>
              <a:t>u</a:t>
            </a:r>
            <a:r>
              <a:rPr b="1" spc="20" dirty="0">
                <a:latin typeface="Arial"/>
                <a:cs typeface="Arial"/>
              </a:rPr>
              <a:t>p</a:t>
            </a:r>
            <a:r>
              <a:rPr dirty="0"/>
              <a:t>: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Inclu</a:t>
            </a:r>
            <a:r>
              <a:rPr spc="-5" dirty="0"/>
              <a:t>d</a:t>
            </a:r>
            <a:r>
              <a:rPr dirty="0"/>
              <a:t>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trainees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mp</a:t>
            </a:r>
            <a:r>
              <a:rPr spc="5" dirty="0"/>
              <a:t>a</a:t>
            </a:r>
            <a:r>
              <a:rPr dirty="0"/>
              <a:t>rison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gro</a:t>
            </a:r>
            <a:r>
              <a:rPr spc="5" dirty="0"/>
              <a:t>u</a:t>
            </a:r>
            <a:r>
              <a:rPr dirty="0"/>
              <a:t>p</a:t>
            </a:r>
          </a:p>
          <a:p>
            <a:pPr marL="1465580" marR="26670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ferenc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comparison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analyz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4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ferences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betwee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/>
              <a:t>Objecti</a:t>
            </a:r>
            <a:r>
              <a:rPr spc="-15" dirty="0"/>
              <a:t>v</a:t>
            </a:r>
            <a:r>
              <a:rPr spc="-30" dirty="0"/>
              <a:t>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870825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ose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riate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teristics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importanc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purpos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 marR="105410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-b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efit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sis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endParaRPr sz="2600">
              <a:latin typeface="Arial"/>
              <a:cs typeface="Arial"/>
            </a:endParaRPr>
          </a:p>
          <a:p>
            <a:pPr marL="285115" marR="70040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role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orkforce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tics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hb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ard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determinin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value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45" dirty="0">
                <a:solidFill>
                  <a:srgbClr val="000000"/>
                </a:solidFill>
              </a:rPr>
              <a:t>T</a:t>
            </a:r>
            <a:r>
              <a:rPr spc="-25" dirty="0">
                <a:solidFill>
                  <a:srgbClr val="000000"/>
                </a:solidFill>
              </a:rPr>
              <a:t>ypes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o</a:t>
            </a:r>
            <a:r>
              <a:rPr spc="-15" dirty="0">
                <a:solidFill>
                  <a:srgbClr val="000000"/>
                </a:solidFill>
              </a:rPr>
              <a:t>f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</a:rPr>
              <a:t>Designs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990" marR="73850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b="1" spc="-45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ime</a:t>
            </a:r>
            <a:r>
              <a:rPr b="1" spc="5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r</a:t>
            </a:r>
            <a:r>
              <a:rPr b="1" spc="-10" dirty="0">
                <a:latin typeface="Arial"/>
                <a:cs typeface="Arial"/>
              </a:rPr>
              <a:t>i</a:t>
            </a:r>
            <a:r>
              <a:rPr b="1" spc="-5" dirty="0">
                <a:latin typeface="Arial"/>
                <a:cs typeface="Arial"/>
              </a:rPr>
              <a:t>e</a:t>
            </a:r>
            <a:r>
              <a:rPr b="1" spc="15" dirty="0">
                <a:latin typeface="Arial"/>
                <a:cs typeface="Arial"/>
              </a:rPr>
              <a:t>s</a:t>
            </a:r>
            <a:r>
              <a:rPr dirty="0"/>
              <a:t>: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95" dirty="0"/>
              <a:t>T</a:t>
            </a:r>
            <a:r>
              <a:rPr dirty="0"/>
              <a:t>raining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utco</a:t>
            </a:r>
            <a:r>
              <a:rPr spc="5" dirty="0"/>
              <a:t>m</a:t>
            </a:r>
            <a:r>
              <a:rPr spc="-5" dirty="0"/>
              <a:t>e</a:t>
            </a:r>
            <a:r>
              <a:rPr dirty="0"/>
              <a:t>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ar</a:t>
            </a:r>
            <a:r>
              <a:rPr dirty="0"/>
              <a:t>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spc="-5" dirty="0"/>
              <a:t>llecte</a:t>
            </a:r>
            <a:r>
              <a:rPr dirty="0"/>
              <a:t>d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at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dirty="0"/>
              <a:t>eriodic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interv</a:t>
            </a:r>
            <a:r>
              <a:rPr spc="5" dirty="0"/>
              <a:t>a</a:t>
            </a:r>
            <a:r>
              <a:rPr spc="-5" dirty="0"/>
              <a:t>l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oth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befor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5" dirty="0"/>
              <a:t>n</a:t>
            </a:r>
            <a:r>
              <a:rPr dirty="0"/>
              <a:t>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afte</a:t>
            </a:r>
            <a:r>
              <a:rPr dirty="0"/>
              <a:t>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</a:p>
          <a:p>
            <a:pPr marL="14655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tcomes</a:t>
            </a:r>
            <a:endParaRPr sz="2400">
              <a:latin typeface="Arial"/>
              <a:cs typeface="Arial"/>
            </a:endParaRPr>
          </a:p>
          <a:p>
            <a:pPr marL="1465580">
              <a:lnSpc>
                <a:spcPct val="100000"/>
              </a:lnSpc>
            </a:pPr>
            <a:r>
              <a:rPr sz="2400" spc="-5" dirty="0"/>
              <a:t>ove</a:t>
            </a:r>
            <a:r>
              <a:rPr sz="2400" dirty="0"/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/>
              <a:t>time</a:t>
            </a:r>
            <a:endParaRPr sz="2400">
              <a:latin typeface="Times New Roman"/>
              <a:cs typeface="Times New Roman"/>
            </a:endParaRPr>
          </a:p>
          <a:p>
            <a:pPr marL="1465580" marR="27432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b="1" spc="-5" dirty="0">
                <a:latin typeface="Arial"/>
                <a:cs typeface="Arial"/>
              </a:rPr>
              <a:t>R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versal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perio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particip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nts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receive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tervention</a:t>
            </a:r>
            <a:endParaRPr sz="2400">
              <a:latin typeface="Arial"/>
              <a:cs typeface="Arial"/>
            </a:endParaRPr>
          </a:p>
          <a:p>
            <a:pPr marL="1189990" marR="139700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b="1" dirty="0">
                <a:latin typeface="Arial"/>
                <a:cs typeface="Arial"/>
              </a:rPr>
              <a:t>Solomon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Arial"/>
                <a:cs typeface="Arial"/>
              </a:rPr>
              <a:t>four</a:t>
            </a:r>
            <a:r>
              <a:rPr b="1" spc="-5" dirty="0">
                <a:latin typeface="Arial"/>
                <a:cs typeface="Arial"/>
              </a:rPr>
              <a:t>-</a:t>
            </a:r>
            <a:r>
              <a:rPr b="1" dirty="0">
                <a:latin typeface="Arial"/>
                <a:cs typeface="Arial"/>
              </a:rPr>
              <a:t>grou</a:t>
            </a:r>
            <a:r>
              <a:rPr b="1" spc="5" dirty="0">
                <a:latin typeface="Arial"/>
                <a:cs typeface="Arial"/>
              </a:rPr>
              <a:t>p</a:t>
            </a:r>
            <a:r>
              <a:rPr dirty="0"/>
              <a:t>: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Com</a:t>
            </a:r>
            <a:r>
              <a:rPr spc="5" dirty="0"/>
              <a:t>b</a:t>
            </a:r>
            <a:r>
              <a:rPr spc="-5" dirty="0"/>
              <a:t>ine</a:t>
            </a:r>
            <a:r>
              <a:rPr dirty="0"/>
              <a:t>s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pretest/pos</a:t>
            </a:r>
            <a:r>
              <a:rPr spc="20" dirty="0"/>
              <a:t>t</a:t>
            </a:r>
            <a:r>
              <a:rPr dirty="0"/>
              <a:t>-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test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dirty="0"/>
              <a:t>mp</a:t>
            </a:r>
            <a:r>
              <a:rPr spc="5" dirty="0"/>
              <a:t>a</a:t>
            </a:r>
            <a:r>
              <a:rPr dirty="0"/>
              <a:t>rison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gro</a:t>
            </a:r>
            <a:r>
              <a:rPr spc="5" dirty="0"/>
              <a:t>u</a:t>
            </a:r>
            <a:r>
              <a:rPr dirty="0"/>
              <a:t>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dirty="0"/>
              <a:t>os</a:t>
            </a:r>
            <a:r>
              <a:rPr spc="25" dirty="0"/>
              <a:t>t</a:t>
            </a:r>
            <a:r>
              <a:rPr spc="-5" dirty="0"/>
              <a:t>-</a:t>
            </a:r>
            <a:r>
              <a:rPr dirty="0"/>
              <a:t>test</a:t>
            </a:r>
            <a:r>
              <a:rPr spc="-5" dirty="0"/>
              <a:t>-o</a:t>
            </a:r>
            <a:r>
              <a:rPr dirty="0"/>
              <a:t>n</a:t>
            </a:r>
            <a:r>
              <a:rPr spc="-5" dirty="0"/>
              <a:t>l</a:t>
            </a:r>
            <a:r>
              <a:rPr dirty="0"/>
              <a:t>y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o</a:t>
            </a:r>
            <a:r>
              <a:rPr spc="-5" dirty="0"/>
              <a:t>ntrol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gro</a:t>
            </a:r>
            <a:r>
              <a:rPr spc="5" dirty="0"/>
              <a:t>u</a:t>
            </a:r>
            <a:r>
              <a:rPr dirty="0"/>
              <a:t>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esign</a:t>
            </a:r>
          </a:p>
          <a:p>
            <a:pPr marL="1465580" lvl="1" indent="-228600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dirty="0">
                <a:latin typeface="Arial"/>
                <a:cs typeface="Arial"/>
              </a:rPr>
              <a:t>Th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controls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most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threats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nterna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465580">
              <a:lnSpc>
                <a:spcPts val="2855"/>
              </a:lnSpc>
            </a:pPr>
            <a:r>
              <a:rPr sz="2400" spc="-5" dirty="0"/>
              <a:t>e</a:t>
            </a:r>
            <a:r>
              <a:rPr sz="2400" spc="-20" dirty="0"/>
              <a:t>x</a:t>
            </a:r>
            <a:r>
              <a:rPr sz="2400" dirty="0"/>
              <a:t>ternal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/>
              <a:t>va</a:t>
            </a:r>
            <a:r>
              <a:rPr sz="2400" spc="-15" dirty="0"/>
              <a:t>l</a:t>
            </a:r>
            <a:r>
              <a:rPr sz="2400" spc="-5" dirty="0"/>
              <a:t>i</a:t>
            </a:r>
            <a:r>
              <a:rPr sz="2400" spc="-10" dirty="0"/>
              <a:t>d</a:t>
            </a:r>
            <a:r>
              <a:rPr sz="2400" spc="-5" dirty="0"/>
              <a:t>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" y="290670"/>
            <a:ext cx="769620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4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abl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7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6.1</a:t>
            </a:r>
            <a:r>
              <a:rPr sz="3600" dirty="0">
                <a:latin typeface="Arial"/>
                <a:cs typeface="Arial"/>
              </a:rPr>
              <a:t>0</a:t>
            </a:r>
            <a:r>
              <a:rPr sz="3600" spc="1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-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Arial"/>
                <a:cs typeface="Arial"/>
              </a:rPr>
              <a:t>Factors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ha</a:t>
            </a:r>
            <a:r>
              <a:rPr sz="3600" dirty="0">
                <a:latin typeface="Arial"/>
                <a:cs typeface="Arial"/>
              </a:rPr>
              <a:t>t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Influence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23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ype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Arial"/>
                <a:cs typeface="Arial"/>
              </a:rPr>
              <a:t>o</a:t>
            </a:r>
            <a:r>
              <a:rPr sz="3600" spc="-10" dirty="0">
                <a:latin typeface="Arial"/>
                <a:cs typeface="Arial"/>
              </a:rPr>
              <a:t>f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Arial"/>
                <a:cs typeface="Arial"/>
              </a:rPr>
              <a:t>Eval</a:t>
            </a:r>
            <a:r>
              <a:rPr sz="3600" spc="5" dirty="0">
                <a:latin typeface="Arial"/>
                <a:cs typeface="Arial"/>
              </a:rPr>
              <a:t>u</a:t>
            </a:r>
            <a:r>
              <a:rPr sz="3600" spc="-5" dirty="0">
                <a:latin typeface="Arial"/>
                <a:cs typeface="Arial"/>
              </a:rPr>
              <a:t>atio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Des</a:t>
            </a:r>
            <a:r>
              <a:rPr sz="3600" spc="5" dirty="0">
                <a:latin typeface="Arial"/>
                <a:cs typeface="Arial"/>
              </a:rPr>
              <a:t>i</a:t>
            </a:r>
            <a:r>
              <a:rPr sz="3600" spc="-5" dirty="0">
                <a:latin typeface="Arial"/>
                <a:cs typeface="Arial"/>
              </a:rPr>
              <a:t>gn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2348864"/>
            <a:ext cx="8305800" cy="301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5" dirty="0"/>
              <a:t>Determining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25" dirty="0"/>
              <a:t>Return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Investment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990" marR="33401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b="1" spc="-5" dirty="0">
                <a:latin typeface="Arial"/>
                <a:cs typeface="Arial"/>
              </a:rPr>
              <a:t>C</a:t>
            </a:r>
            <a:r>
              <a:rPr b="1" spc="5" dirty="0">
                <a:latin typeface="Arial"/>
                <a:cs typeface="Arial"/>
              </a:rPr>
              <a:t>o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-5" dirty="0">
                <a:latin typeface="Arial"/>
                <a:cs typeface="Arial"/>
              </a:rPr>
              <a:t>-</a:t>
            </a:r>
            <a:r>
              <a:rPr b="1" dirty="0">
                <a:latin typeface="Arial"/>
                <a:cs typeface="Arial"/>
              </a:rPr>
              <a:t>b</a:t>
            </a:r>
            <a:r>
              <a:rPr b="1" spc="5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nef</a:t>
            </a:r>
            <a:r>
              <a:rPr b="1" spc="-1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Arial"/>
                <a:cs typeface="Arial"/>
              </a:rPr>
              <a:t>a</a:t>
            </a:r>
            <a:r>
              <a:rPr b="1" spc="5" dirty="0">
                <a:latin typeface="Arial"/>
                <a:cs typeface="Arial"/>
              </a:rPr>
              <a:t>n</a:t>
            </a:r>
            <a:r>
              <a:rPr b="1" spc="-5" dirty="0">
                <a:latin typeface="Arial"/>
                <a:cs typeface="Arial"/>
              </a:rPr>
              <a:t>al</a:t>
            </a:r>
            <a:r>
              <a:rPr b="1" spc="-25" dirty="0">
                <a:latin typeface="Arial"/>
                <a:cs typeface="Arial"/>
              </a:rPr>
              <a:t>y</a:t>
            </a:r>
            <a:r>
              <a:rPr b="1" spc="-5" dirty="0">
                <a:latin typeface="Arial"/>
                <a:cs typeface="Arial"/>
              </a:rPr>
              <a:t>si</a:t>
            </a:r>
            <a:r>
              <a:rPr b="1" spc="10" dirty="0">
                <a:latin typeface="Arial"/>
                <a:cs typeface="Arial"/>
              </a:rPr>
              <a:t>s</a:t>
            </a:r>
            <a:r>
              <a:rPr dirty="0"/>
              <a:t>: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Pro</a:t>
            </a:r>
            <a:r>
              <a:rPr spc="5" dirty="0"/>
              <a:t>c</a:t>
            </a:r>
            <a:r>
              <a:rPr spc="-5" dirty="0"/>
              <a:t>e</a:t>
            </a:r>
            <a:r>
              <a:rPr spc="5" dirty="0"/>
              <a:t>s</a:t>
            </a:r>
            <a:r>
              <a:rPr dirty="0"/>
              <a:t>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etermining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omi</a:t>
            </a:r>
            <a:r>
              <a:rPr dirty="0"/>
              <a:t>c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efi</a:t>
            </a:r>
            <a:r>
              <a:rPr spc="-15" dirty="0"/>
              <a:t>t</a:t>
            </a:r>
            <a:r>
              <a:rPr dirty="0"/>
              <a:t>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pro</a:t>
            </a:r>
            <a:r>
              <a:rPr spc="5" dirty="0"/>
              <a:t>g</a:t>
            </a:r>
            <a:r>
              <a:rPr dirty="0"/>
              <a:t>ram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spc="5" dirty="0"/>
              <a:t>s</a:t>
            </a:r>
            <a:r>
              <a:rPr spc="-5" dirty="0"/>
              <a:t>ing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ac</a:t>
            </a:r>
            <a:r>
              <a:rPr spc="10" dirty="0"/>
              <a:t>c</a:t>
            </a:r>
            <a:r>
              <a:rPr spc="-5" dirty="0"/>
              <a:t>ou</a:t>
            </a:r>
            <a:r>
              <a:rPr dirty="0"/>
              <a:t>nting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/>
              <a:t>methods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that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loo</a:t>
            </a:r>
            <a:r>
              <a:rPr dirty="0"/>
              <a:t>k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5" dirty="0"/>
              <a:t>s</a:t>
            </a:r>
            <a:r>
              <a:rPr dirty="0"/>
              <a:t>ts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-5" dirty="0"/>
              <a:t>n</a:t>
            </a:r>
            <a:r>
              <a:rPr dirty="0"/>
              <a:t>efi</a:t>
            </a:r>
            <a:r>
              <a:rPr spc="-15" dirty="0"/>
              <a:t>t</a:t>
            </a:r>
            <a:r>
              <a:rPr dirty="0"/>
              <a:t>s</a:t>
            </a:r>
          </a:p>
          <a:p>
            <a:pPr marL="1189990" marR="128587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spc="-5" dirty="0"/>
              <a:t>RO</a:t>
            </a:r>
            <a:r>
              <a:rPr dirty="0"/>
              <a:t>I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5" dirty="0"/>
              <a:t>h</a:t>
            </a:r>
            <a:r>
              <a:rPr spc="-5" dirty="0"/>
              <a:t>o</a:t>
            </a:r>
            <a:r>
              <a:rPr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i</a:t>
            </a:r>
            <a:r>
              <a:rPr dirty="0"/>
              <a:t>mited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n</a:t>
            </a:r>
            <a:r>
              <a:rPr spc="-5" dirty="0"/>
              <a:t>l</a:t>
            </a:r>
            <a:r>
              <a:rPr dirty="0"/>
              <a:t>y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certain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pro</a:t>
            </a:r>
            <a:r>
              <a:rPr spc="5" dirty="0"/>
              <a:t>g</a:t>
            </a:r>
            <a:r>
              <a:rPr dirty="0"/>
              <a:t>ram</a:t>
            </a:r>
            <a:r>
              <a:rPr spc="5" dirty="0"/>
              <a:t>s</a:t>
            </a:r>
            <a:r>
              <a:rPr dirty="0"/>
              <a:t>,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ec</a:t>
            </a:r>
            <a:r>
              <a:rPr spc="5" dirty="0"/>
              <a:t>a</a:t>
            </a:r>
            <a:r>
              <a:rPr spc="-5" dirty="0"/>
              <a:t>u</a:t>
            </a:r>
            <a:r>
              <a:rPr spc="5" dirty="0"/>
              <a:t>s</a:t>
            </a:r>
            <a:r>
              <a:rPr dirty="0"/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t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5" dirty="0"/>
              <a:t>a</a:t>
            </a:r>
            <a:r>
              <a:rPr dirty="0"/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10" dirty="0"/>
              <a:t>s</a:t>
            </a:r>
            <a:r>
              <a:rPr dirty="0"/>
              <a:t>tly</a:t>
            </a:r>
          </a:p>
          <a:p>
            <a:pPr marL="118999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spc="-5" dirty="0"/>
              <a:t>Determinin</a:t>
            </a:r>
            <a:r>
              <a:rPr dirty="0"/>
              <a:t>g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10" dirty="0"/>
              <a:t>s</a:t>
            </a:r>
            <a:r>
              <a:rPr dirty="0"/>
              <a:t>ts</a:t>
            </a:r>
          </a:p>
          <a:p>
            <a:pPr marL="1465580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comparing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costs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alternativ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resource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irement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accou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9469">
              <a:lnSpc>
                <a:spcPts val="4285"/>
              </a:lnSpc>
            </a:pPr>
            <a:r>
              <a:rPr sz="3600" spc="-5" dirty="0"/>
              <a:t>Determ</a:t>
            </a:r>
            <a:r>
              <a:rPr sz="3600" spc="5" dirty="0"/>
              <a:t>i</a:t>
            </a:r>
            <a:r>
              <a:rPr sz="3600" spc="-5" dirty="0"/>
              <a:t>nin</a:t>
            </a:r>
            <a:r>
              <a:rPr sz="3600" dirty="0"/>
              <a:t>g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spc="-5" dirty="0"/>
              <a:t>Retur</a:t>
            </a:r>
            <a:r>
              <a:rPr sz="3600" dirty="0"/>
              <a:t>n</a:t>
            </a:r>
            <a:r>
              <a:rPr sz="3600" spc="105" dirty="0">
                <a:latin typeface="Times New Roman"/>
                <a:cs typeface="Times New Roman"/>
              </a:rPr>
              <a:t> </a:t>
            </a:r>
            <a:r>
              <a:rPr sz="3600" spc="-5" dirty="0"/>
              <a:t>o</a:t>
            </a:r>
            <a:r>
              <a:rPr sz="3600" dirty="0"/>
              <a:t>n</a:t>
            </a:r>
            <a:r>
              <a:rPr sz="3600" spc="100" dirty="0">
                <a:latin typeface="Times New Roman"/>
                <a:cs typeface="Times New Roman"/>
              </a:rPr>
              <a:t> </a:t>
            </a:r>
            <a:r>
              <a:rPr sz="3600" spc="-25" dirty="0"/>
              <a:t>I</a:t>
            </a:r>
            <a:r>
              <a:rPr sz="3600" spc="-5" dirty="0"/>
              <a:t>nvestment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18546" y="902361"/>
            <a:ext cx="8030845" cy="550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820"/>
              </a:lnSpc>
              <a:buClr>
                <a:srgbClr val="2CA1BE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efits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ud</a:t>
            </a:r>
            <a:r>
              <a:rPr sz="2400" spc="-10" dirty="0"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  <a:p>
            <a:pPr marL="561340" lvl="1" indent="-228600">
              <a:lnSpc>
                <a:spcPts val="2515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hn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al,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ad</a:t>
            </a:r>
            <a:r>
              <a:rPr sz="2200" spc="-10" dirty="0">
                <a:latin typeface="Arial"/>
                <a:cs typeface="Arial"/>
              </a:rPr>
              <a:t>emic,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pr</a:t>
            </a:r>
            <a:r>
              <a:rPr sz="2200" spc="-10" dirty="0">
                <a:latin typeface="Arial"/>
                <a:cs typeface="Arial"/>
              </a:rPr>
              <a:t>act</a:t>
            </a:r>
            <a:r>
              <a:rPr sz="2200" spc="-15" dirty="0">
                <a:latin typeface="Arial"/>
                <a:cs typeface="Arial"/>
              </a:rPr>
              <a:t>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it</a:t>
            </a:r>
            <a:r>
              <a:rPr sz="2200" spc="-10" dirty="0">
                <a:latin typeface="Arial"/>
                <a:cs typeface="Arial"/>
              </a:rPr>
              <a:t>erature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310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0" dirty="0">
                <a:latin typeface="Arial"/>
                <a:cs typeface="Arial"/>
              </a:rPr>
              <a:t>Pilot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train</a:t>
            </a:r>
            <a:r>
              <a:rPr sz="2200" spc="-15" dirty="0">
                <a:latin typeface="Arial"/>
                <a:cs typeface="Arial"/>
              </a:rPr>
              <a:t>ing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progr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bs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uc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es</a:t>
            </a:r>
            <a:r>
              <a:rPr sz="2200" spc="-10" dirty="0">
                <a:latin typeface="Arial"/>
                <a:cs typeface="Arial"/>
              </a:rPr>
              <a:t>sful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job</a:t>
            </a:r>
            <a:endParaRPr sz="2200">
              <a:latin typeface="Arial"/>
              <a:cs typeface="Arial"/>
            </a:endParaRPr>
          </a:p>
          <a:p>
            <a:pPr marL="561340">
              <a:lnSpc>
                <a:spcPts val="2310"/>
              </a:lnSpc>
            </a:pPr>
            <a:r>
              <a:rPr sz="2200" spc="-20" dirty="0">
                <a:latin typeface="Arial"/>
                <a:cs typeface="Arial"/>
              </a:rPr>
              <a:t>pe</a:t>
            </a:r>
            <a:r>
              <a:rPr sz="2200" spc="-15" dirty="0">
                <a:latin typeface="Arial"/>
                <a:cs typeface="Arial"/>
              </a:rPr>
              <a:t>rformers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515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5" dirty="0">
                <a:latin typeface="Arial"/>
                <a:cs typeface="Arial"/>
              </a:rPr>
              <a:t>Observance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sful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j</a:t>
            </a:r>
            <a:r>
              <a:rPr sz="2200" spc="-15" dirty="0">
                <a:latin typeface="Arial"/>
                <a:cs typeface="Arial"/>
              </a:rPr>
              <a:t>ob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perf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rmers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580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5" dirty="0">
                <a:latin typeface="Arial"/>
                <a:cs typeface="Arial"/>
              </a:rPr>
              <a:t>Est</a:t>
            </a:r>
            <a:r>
              <a:rPr sz="2200" spc="-20" dirty="0">
                <a:latin typeface="Arial"/>
                <a:cs typeface="Arial"/>
              </a:rPr>
              <a:t>imat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ir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manag</a:t>
            </a:r>
            <a:r>
              <a:rPr sz="2200" spc="-20" dirty="0">
                <a:latin typeface="Arial"/>
                <a:cs typeface="Arial"/>
              </a:rPr>
              <a:t>ers</a:t>
            </a:r>
            <a:endParaRPr sz="2200">
              <a:latin typeface="Arial"/>
              <a:cs typeface="Arial"/>
            </a:endParaRPr>
          </a:p>
          <a:p>
            <a:pPr marL="287020" indent="-274320">
              <a:lnSpc>
                <a:spcPts val="2820"/>
              </a:lnSpc>
              <a:spcBef>
                <a:spcPts val="15"/>
              </a:spcBef>
              <a:buClr>
                <a:srgbClr val="2CA1BE"/>
              </a:buClr>
              <a:buSzPct val="85416"/>
              <a:buFont typeface="Wingdings 2"/>
              <a:buChar char=""/>
              <a:tabLst>
                <a:tab pos="28702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ROI</a:t>
            </a:r>
            <a:endParaRPr sz="2400">
              <a:latin typeface="Arial"/>
              <a:cs typeface="Arial"/>
            </a:endParaRPr>
          </a:p>
          <a:p>
            <a:pPr marL="561340" lvl="1" indent="-228600">
              <a:lnSpc>
                <a:spcPts val="2515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0" dirty="0">
                <a:latin typeface="Arial"/>
                <a:cs typeface="Arial"/>
              </a:rPr>
              <a:t>Ident</a:t>
            </a:r>
            <a:r>
              <a:rPr sz="2200" spc="-15" dirty="0">
                <a:latin typeface="Arial"/>
                <a:cs typeface="Arial"/>
              </a:rPr>
              <a:t>ify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out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omes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515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5" dirty="0">
                <a:latin typeface="Arial"/>
                <a:cs typeface="Arial"/>
              </a:rPr>
              <a:t>Place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valu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ou</a:t>
            </a:r>
            <a:r>
              <a:rPr sz="2200" spc="-10" dirty="0">
                <a:latin typeface="Arial"/>
                <a:cs typeface="Arial"/>
              </a:rPr>
              <a:t>tco</a:t>
            </a:r>
            <a:r>
              <a:rPr sz="2200" spc="-15" dirty="0">
                <a:latin typeface="Arial"/>
                <a:cs typeface="Arial"/>
              </a:rPr>
              <a:t>mes</a:t>
            </a:r>
            <a:endParaRPr sz="2200">
              <a:latin typeface="Arial"/>
              <a:cs typeface="Arial"/>
            </a:endParaRPr>
          </a:p>
          <a:p>
            <a:pPr marL="561340" marR="5080" lvl="1" indent="-228600">
              <a:lnSpc>
                <a:spcPts val="2110"/>
              </a:lnSpc>
              <a:spcBef>
                <a:spcPts val="450"/>
              </a:spcBef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20" dirty="0">
                <a:latin typeface="Arial"/>
                <a:cs typeface="Arial"/>
              </a:rPr>
              <a:t>Dete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mine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ha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spc="-15" dirty="0">
                <a:latin typeface="Arial"/>
                <a:cs typeface="Arial"/>
              </a:rPr>
              <a:t>erformance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aft</a:t>
            </a:r>
            <a:r>
              <a:rPr sz="2200" spc="-10" dirty="0">
                <a:latin typeface="Arial"/>
                <a:cs typeface="Arial"/>
              </a:rPr>
              <a:t>er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iminat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other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0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tial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inf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20" dirty="0">
                <a:latin typeface="Arial"/>
                <a:cs typeface="Arial"/>
              </a:rPr>
              <a:t>ue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lts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460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15" dirty="0">
                <a:latin typeface="Arial"/>
                <a:cs typeface="Arial"/>
              </a:rPr>
              <a:t>Obtain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nn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amou</a:t>
            </a:r>
            <a:r>
              <a:rPr sz="2200" spc="-10" dirty="0">
                <a:latin typeface="Arial"/>
                <a:cs typeface="Arial"/>
              </a:rPr>
              <a:t>nt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b</a:t>
            </a:r>
            <a:r>
              <a:rPr sz="2200" spc="-20" dirty="0">
                <a:latin typeface="Arial"/>
                <a:cs typeface="Arial"/>
              </a:rPr>
              <a:t>en</a:t>
            </a:r>
            <a:r>
              <a:rPr sz="2200" spc="-10" dirty="0">
                <a:latin typeface="Arial"/>
                <a:cs typeface="Arial"/>
              </a:rPr>
              <a:t>efits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515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20" dirty="0">
                <a:latin typeface="Arial"/>
                <a:cs typeface="Arial"/>
              </a:rPr>
              <a:t>Determin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</a:t>
            </a:r>
            <a:r>
              <a:rPr sz="2200" spc="-1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os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 marL="561340" marR="161925" lvl="1" indent="-228600">
              <a:lnSpc>
                <a:spcPts val="2110"/>
              </a:lnSpc>
              <a:spcBef>
                <a:spcPts val="450"/>
              </a:spcBef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20" dirty="0">
                <a:latin typeface="Arial"/>
                <a:cs typeface="Arial"/>
              </a:rPr>
              <a:t>Cal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ate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tot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-15" dirty="0">
                <a:latin typeface="Arial"/>
                <a:cs typeface="Arial"/>
              </a:rPr>
              <a:t>its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btr</a:t>
            </a:r>
            <a:r>
              <a:rPr sz="2200" spc="-10" dirty="0">
                <a:latin typeface="Arial"/>
                <a:cs typeface="Arial"/>
              </a:rPr>
              <a:t>acti</a:t>
            </a:r>
            <a:r>
              <a:rPr sz="2200" spc="-15" dirty="0">
                <a:latin typeface="Arial"/>
                <a:cs typeface="Arial"/>
              </a:rPr>
              <a:t>ng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th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osts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from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be</a:t>
            </a:r>
            <a:r>
              <a:rPr sz="2200" spc="-1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ef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(op</a:t>
            </a:r>
            <a:r>
              <a:rPr sz="2200" spc="-15" dirty="0">
                <a:latin typeface="Arial"/>
                <a:cs typeface="Arial"/>
              </a:rPr>
              <a:t>er</a:t>
            </a:r>
            <a:r>
              <a:rPr sz="2200" spc="-10" dirty="0">
                <a:latin typeface="Arial"/>
                <a:cs typeface="Arial"/>
              </a:rPr>
              <a:t>atio</a:t>
            </a:r>
            <a:r>
              <a:rPr sz="2200" spc="-20" dirty="0">
                <a:latin typeface="Arial"/>
                <a:cs typeface="Arial"/>
              </a:rPr>
              <a:t>na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res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lts)</a:t>
            </a:r>
            <a:endParaRPr sz="2200">
              <a:latin typeface="Arial"/>
              <a:cs typeface="Arial"/>
            </a:endParaRPr>
          </a:p>
          <a:p>
            <a:pPr marL="561340" lvl="1" indent="-228600">
              <a:lnSpc>
                <a:spcPts val="2500"/>
              </a:lnSpc>
              <a:buClr>
                <a:srgbClr val="DA1F28"/>
              </a:buClr>
              <a:buSzPct val="84090"/>
              <a:buFont typeface="Wingdings 2"/>
              <a:buChar char=""/>
              <a:tabLst>
                <a:tab pos="561340" algn="l"/>
              </a:tabLst>
            </a:pPr>
            <a:r>
              <a:rPr sz="2200" spc="-20" dirty="0">
                <a:latin typeface="Arial"/>
                <a:cs typeface="Arial"/>
              </a:rPr>
              <a:t>Cal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ate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Arial"/>
                <a:cs typeface="Arial"/>
              </a:rPr>
              <a:t>RO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ividin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pe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15" dirty="0">
                <a:latin typeface="Arial"/>
                <a:cs typeface="Arial"/>
              </a:rPr>
              <a:t>at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on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lts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y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osts</a:t>
            </a:r>
            <a:endParaRPr sz="2200">
              <a:latin typeface="Arial"/>
              <a:cs typeface="Arial"/>
            </a:endParaRPr>
          </a:p>
          <a:p>
            <a:pPr marL="835660" lvl="2" indent="-228600">
              <a:lnSpc>
                <a:spcPts val="2030"/>
              </a:lnSpc>
              <a:buClr>
                <a:srgbClr val="ACCEDC"/>
              </a:buClr>
              <a:buSzPct val="84210"/>
              <a:buFont typeface="Wingdings 2"/>
              <a:buChar char=""/>
              <a:tabLst>
                <a:tab pos="836294" algn="l"/>
              </a:tabLst>
            </a:pPr>
            <a:r>
              <a:rPr sz="1900" spc="-15" dirty="0">
                <a:latin typeface="Arial"/>
                <a:cs typeface="Arial"/>
              </a:rPr>
              <a:t>T</a:t>
            </a:r>
            <a:r>
              <a:rPr sz="1900" spc="-10" dirty="0">
                <a:latin typeface="Arial"/>
                <a:cs typeface="Arial"/>
              </a:rPr>
              <a:t>h</a:t>
            </a:r>
            <a:r>
              <a:rPr sz="1900" spc="-15" dirty="0">
                <a:latin typeface="Arial"/>
                <a:cs typeface="Arial"/>
              </a:rPr>
              <a:t>e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RO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give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a</a:t>
            </a:r>
            <a:r>
              <a:rPr sz="1900" spc="-15" dirty="0">
                <a:latin typeface="Arial"/>
                <a:cs typeface="Arial"/>
              </a:rPr>
              <a:t>n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esti</a:t>
            </a:r>
            <a:r>
              <a:rPr sz="1900" spc="-20" dirty="0">
                <a:latin typeface="Arial"/>
                <a:cs typeface="Arial"/>
              </a:rPr>
              <a:t>m</a:t>
            </a:r>
            <a:r>
              <a:rPr sz="1900" spc="-15" dirty="0">
                <a:latin typeface="Arial"/>
                <a:cs typeface="Arial"/>
              </a:rPr>
              <a:t>ate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f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dolla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8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retu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n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ex</a:t>
            </a:r>
            <a:r>
              <a:rPr sz="1900" spc="-15" dirty="0">
                <a:latin typeface="Arial"/>
                <a:cs typeface="Arial"/>
              </a:rPr>
              <a:t>pected</a:t>
            </a:r>
            <a:r>
              <a:rPr sz="1900" spc="1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fro</a:t>
            </a:r>
            <a:r>
              <a:rPr sz="1900" spc="-20" dirty="0">
                <a:latin typeface="Arial"/>
                <a:cs typeface="Arial"/>
              </a:rPr>
              <a:t>m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e</a:t>
            </a:r>
            <a:r>
              <a:rPr sz="1900" spc="-20" dirty="0">
                <a:latin typeface="Arial"/>
                <a:cs typeface="Arial"/>
              </a:rPr>
              <a:t>ach</a:t>
            </a:r>
            <a:endParaRPr sz="1900">
              <a:latin typeface="Arial"/>
              <a:cs typeface="Arial"/>
            </a:endParaRPr>
          </a:p>
          <a:p>
            <a:pPr marL="835660">
              <a:lnSpc>
                <a:spcPts val="2030"/>
              </a:lnSpc>
            </a:pPr>
            <a:r>
              <a:rPr sz="1900" spc="-15" dirty="0">
                <a:latin typeface="Arial"/>
                <a:cs typeface="Arial"/>
              </a:rPr>
              <a:t>dolla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invested</a:t>
            </a:r>
            <a:r>
              <a:rPr sz="1900" spc="8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spc="-15" dirty="0">
                <a:latin typeface="Arial"/>
                <a:cs typeface="Arial"/>
              </a:rPr>
              <a:t>n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training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446" y="588989"/>
            <a:ext cx="996315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0"/>
              </a:lnSpc>
            </a:pP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6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3200" spc="-250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446" y="1540268"/>
            <a:ext cx="1409065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etermining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osts</a:t>
            </a:r>
            <a:r>
              <a:rPr sz="20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0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ost</a:t>
            </a:r>
            <a:r>
              <a:rPr sz="2000" spc="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Benefit</a:t>
            </a:r>
            <a:r>
              <a:rPr sz="20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Anal</a:t>
            </a:r>
            <a:r>
              <a:rPr sz="2000" spc="-10" dirty="0">
                <a:solidFill>
                  <a:srgbClr val="464646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464646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5272" y="347660"/>
            <a:ext cx="6603735" cy="5782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5" dirty="0"/>
              <a:t>Determining</a:t>
            </a:r>
            <a:r>
              <a:rPr spc="145" dirty="0">
                <a:latin typeface="Times New Roman"/>
                <a:cs typeface="Times New Roman"/>
              </a:rPr>
              <a:t> </a:t>
            </a:r>
            <a:r>
              <a:rPr spc="-25" dirty="0"/>
              <a:t>Return</a:t>
            </a:r>
            <a:r>
              <a:rPr spc="120" dirty="0">
                <a:latin typeface="Times New Roman"/>
                <a:cs typeface="Times New Roman"/>
              </a:rPr>
              <a:t> </a:t>
            </a:r>
            <a:r>
              <a:rPr spc="-30" dirty="0"/>
              <a:t>o</a:t>
            </a:r>
            <a:r>
              <a:rPr spc="-25" dirty="0"/>
              <a:t>n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Investment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22590" cy="3888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016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Util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ty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al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si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os</a:t>
            </a:r>
            <a:r>
              <a:rPr sz="2600" spc="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-b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efit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sis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ol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lla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value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on: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Estimates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ference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untrain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umbe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ua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flue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</a:t>
            </a:r>
            <a:endParaRPr sz="2400">
              <a:latin typeface="Arial"/>
              <a:cs typeface="Arial"/>
            </a:endParaRPr>
          </a:p>
          <a:p>
            <a:pPr marL="560705" marR="77597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aria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mance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untrained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mploye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8027034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Practical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Cons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derati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Determini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464646"/>
                </a:solidFill>
                <a:latin typeface="Arial"/>
                <a:cs typeface="Arial"/>
              </a:rPr>
              <a:t>ROI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195820" cy="241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est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-5" dirty="0">
                <a:latin typeface="Arial"/>
                <a:cs typeface="Arial"/>
              </a:rPr>
              <a:t>ite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OI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entifi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Are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-time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Are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hl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Are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rateg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focused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fect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isol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8027034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Practical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Cons</a:t>
            </a:r>
            <a:r>
              <a:rPr sz="3600" spc="10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derati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Determini</a:t>
            </a:r>
            <a:r>
              <a:rPr sz="3600" spc="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6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464646"/>
                </a:solidFill>
                <a:latin typeface="Arial"/>
                <a:cs typeface="Arial"/>
              </a:rPr>
              <a:t>ROI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60359" cy="310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62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win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lin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tween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mar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hig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-le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strategic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outc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very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problem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tic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5" dirty="0">
                <a:latin typeface="Arial"/>
                <a:cs typeface="Arial"/>
              </a:rPr>
              <a:t>Outcom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flue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actors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directl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its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tify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Measurement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77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6.1</a:t>
            </a:r>
            <a:r>
              <a:rPr spc="-20" dirty="0"/>
              <a:t>3</a:t>
            </a:r>
            <a:r>
              <a:rPr spc="-15" dirty="0"/>
              <a:t>-</a:t>
            </a:r>
            <a:r>
              <a:rPr spc="-25" dirty="0">
                <a:latin typeface="Arial"/>
                <a:cs typeface="Arial"/>
              </a:rPr>
              <a:t>Examples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of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ROI</a:t>
            </a:r>
            <a:r>
              <a:rPr spc="-75" dirty="0">
                <a:latin typeface="Arial"/>
                <a:cs typeface="Arial"/>
              </a:rPr>
              <a:t>’</a:t>
            </a:r>
            <a:r>
              <a:rPr spc="-20" dirty="0">
                <a:latin typeface="Arial"/>
                <a:cs typeface="Arial"/>
              </a:rPr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881064" y="2690877"/>
            <a:ext cx="7381890" cy="1474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03380"/>
            <a:ext cx="6196330" cy="100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Success</a:t>
            </a:r>
            <a:r>
              <a:rPr sz="36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Case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6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6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Retur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6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464646"/>
                </a:solidFill>
                <a:latin typeface="Arial"/>
                <a:cs typeface="Arial"/>
              </a:rPr>
              <a:t>on</a:t>
            </a:r>
            <a:r>
              <a:rPr sz="36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64646"/>
                </a:solidFill>
                <a:latin typeface="Arial"/>
                <a:cs typeface="Arial"/>
              </a:rPr>
              <a:t>Expectations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36559" cy="278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4445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eturn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on</a:t>
            </a:r>
            <a:r>
              <a:rPr sz="2600" b="1" spc="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xp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ctatio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(ROE</a:t>
            </a:r>
            <a:r>
              <a:rPr sz="2600" b="1" spc="20" dirty="0">
                <a:latin typeface="Arial"/>
                <a:cs typeface="Arial"/>
              </a:rPr>
              <a:t>)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ic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emo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strates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key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usin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eh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lder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expe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ab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satisfied</a:t>
            </a:r>
            <a:endParaRPr sz="26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u</a:t>
            </a:r>
            <a:r>
              <a:rPr sz="2600" b="1" spc="-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c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e</a:t>
            </a:r>
            <a:r>
              <a:rPr sz="2600" b="1" spc="2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rete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am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ct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comp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finds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worthwhile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>
                <a:solidFill>
                  <a:srgbClr val="000000"/>
                </a:solidFill>
              </a:rPr>
              <a:t>Introduc</a:t>
            </a:r>
            <a:r>
              <a:rPr spc="-10" dirty="0">
                <a:solidFill>
                  <a:srgbClr val="000000"/>
                </a:solidFill>
              </a:rPr>
              <a:t>t</a:t>
            </a:r>
            <a:r>
              <a:rPr spc="-25" dirty="0">
                <a:solidFill>
                  <a:srgbClr val="000000"/>
                </a:solidFill>
              </a:rPr>
              <a:t>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82559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368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14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rainin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effective</a:t>
            </a:r>
            <a:r>
              <a:rPr sz="2600" b="1" spc="10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efit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ei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from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endParaRPr sz="2600">
              <a:latin typeface="Arial"/>
              <a:cs typeface="Arial"/>
            </a:endParaRPr>
          </a:p>
          <a:p>
            <a:pPr marL="286385" marR="102870" indent="-27368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145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rain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ng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outc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me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or</a:t>
            </a:r>
            <a:r>
              <a:rPr sz="2600" b="1" spc="7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c</a:t>
            </a:r>
            <a:r>
              <a:rPr sz="2600" b="1" spc="-15" dirty="0">
                <a:latin typeface="Arial"/>
                <a:cs typeface="Arial"/>
              </a:rPr>
              <a:t>r</a:t>
            </a:r>
            <a:r>
              <a:rPr sz="2600" b="1" dirty="0">
                <a:latin typeface="Arial"/>
                <a:cs typeface="Arial"/>
              </a:rPr>
              <a:t>i</a:t>
            </a:r>
            <a:r>
              <a:rPr sz="2600" b="1" spc="-1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eri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ure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/>
              <a:t>Measur</a:t>
            </a:r>
            <a:r>
              <a:rPr sz="3600" spc="5" dirty="0"/>
              <a:t>i</a:t>
            </a:r>
            <a:r>
              <a:rPr sz="3600" spc="-5" dirty="0"/>
              <a:t>n</a:t>
            </a:r>
            <a:r>
              <a:rPr sz="3600" dirty="0"/>
              <a:t>g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5" dirty="0"/>
              <a:t>Hum</a:t>
            </a:r>
            <a:r>
              <a:rPr sz="3600" spc="5" dirty="0"/>
              <a:t>a</a:t>
            </a:r>
            <a:r>
              <a:rPr sz="3600" dirty="0"/>
              <a:t>n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" dirty="0"/>
              <a:t>Cap</a:t>
            </a:r>
            <a:r>
              <a:rPr sz="3600" spc="10" dirty="0"/>
              <a:t>i</a:t>
            </a:r>
            <a:r>
              <a:rPr sz="3600" dirty="0"/>
              <a:t>tal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/>
              <a:t>an</a:t>
            </a:r>
            <a:r>
              <a:rPr sz="3600" dirty="0"/>
              <a:t>d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165" dirty="0"/>
              <a:t>T</a:t>
            </a:r>
            <a:r>
              <a:rPr sz="3600" dirty="0"/>
              <a:t>rai</a:t>
            </a:r>
            <a:r>
              <a:rPr sz="3600" spc="5" dirty="0"/>
              <a:t>n</a:t>
            </a:r>
            <a:r>
              <a:rPr sz="3600" spc="-5" dirty="0"/>
              <a:t>ing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5" dirty="0"/>
              <a:t>Activity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13700" cy="318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410209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rican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So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iet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lop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(AS</a:t>
            </a:r>
            <a:r>
              <a:rPr sz="2600" spc="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D)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urs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deliv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ry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can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hm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rk</a:t>
            </a:r>
            <a:endParaRPr sz="26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0" dirty="0">
                <a:latin typeface="Arial"/>
                <a:cs typeface="Arial"/>
              </a:rPr>
              <a:t>W</a:t>
            </a:r>
            <a:r>
              <a:rPr sz="2600" b="1" dirty="0">
                <a:latin typeface="Arial"/>
                <a:cs typeface="Arial"/>
              </a:rPr>
              <a:t>orkforce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al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dirty="0">
                <a:latin typeface="Arial"/>
                <a:cs typeface="Arial"/>
              </a:rPr>
              <a:t>tic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tice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nti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ative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ientifi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ze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om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hum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rce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datab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ses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datab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ses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influe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rtant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metrics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/>
              <a:t>Measur</a:t>
            </a:r>
            <a:r>
              <a:rPr sz="3600" spc="5" dirty="0"/>
              <a:t>i</a:t>
            </a:r>
            <a:r>
              <a:rPr sz="3600" spc="-5" dirty="0"/>
              <a:t>n</a:t>
            </a:r>
            <a:r>
              <a:rPr sz="3600" dirty="0"/>
              <a:t>g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5" dirty="0"/>
              <a:t>Hum</a:t>
            </a:r>
            <a:r>
              <a:rPr sz="3600" spc="5" dirty="0"/>
              <a:t>a</a:t>
            </a:r>
            <a:r>
              <a:rPr sz="3600" dirty="0"/>
              <a:t>n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" dirty="0"/>
              <a:t>Cap</a:t>
            </a:r>
            <a:r>
              <a:rPr sz="3600" spc="10" dirty="0"/>
              <a:t>i</a:t>
            </a:r>
            <a:r>
              <a:rPr sz="3600" dirty="0"/>
              <a:t>tal</a:t>
            </a:r>
            <a:r>
              <a:rPr sz="3600" spc="80" dirty="0">
                <a:latin typeface="Times New Roman"/>
                <a:cs typeface="Times New Roman"/>
              </a:rPr>
              <a:t> </a:t>
            </a:r>
            <a:r>
              <a:rPr sz="3600" spc="-5" dirty="0"/>
              <a:t>an</a:t>
            </a:r>
            <a:r>
              <a:rPr sz="3600" dirty="0"/>
              <a:t>d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165" dirty="0"/>
              <a:t>T</a:t>
            </a:r>
            <a:r>
              <a:rPr sz="3600" dirty="0"/>
              <a:t>rai</a:t>
            </a:r>
            <a:r>
              <a:rPr sz="3600" spc="5" dirty="0"/>
              <a:t>n</a:t>
            </a:r>
            <a:r>
              <a:rPr sz="3600" spc="-5" dirty="0"/>
              <a:t>ing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5" dirty="0"/>
              <a:t>Activity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63534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5946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D</a:t>
            </a:r>
            <a:r>
              <a:rPr sz="2600" b="1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spc="5" dirty="0">
                <a:latin typeface="Arial"/>
                <a:cs typeface="Arial"/>
              </a:rPr>
              <a:t>h</a:t>
            </a:r>
            <a:r>
              <a:rPr sz="2600" b="1" dirty="0">
                <a:latin typeface="Arial"/>
                <a:cs typeface="Arial"/>
              </a:rPr>
              <a:t>b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ar</a:t>
            </a:r>
            <a:r>
              <a:rPr sz="2600" b="1" spc="-10" dirty="0">
                <a:latin typeface="Arial"/>
                <a:cs typeface="Arial"/>
              </a:rPr>
              <a:t>d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ter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interfac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ign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iv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ze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artments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withi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comp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provid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deci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ers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ful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beca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provid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visual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charts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activiti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ormanc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607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80" dirty="0"/>
              <a:t>T</a:t>
            </a:r>
            <a:r>
              <a:rPr spc="-25" dirty="0"/>
              <a:t>able</a:t>
            </a:r>
            <a:r>
              <a:rPr spc="110" dirty="0">
                <a:latin typeface="Times New Roman"/>
                <a:cs typeface="Times New Roman"/>
              </a:rPr>
              <a:t> </a:t>
            </a:r>
            <a:r>
              <a:rPr spc="-25" dirty="0"/>
              <a:t>6.14</a:t>
            </a:r>
            <a:r>
              <a:rPr spc="130" dirty="0">
                <a:latin typeface="Times New Roman"/>
                <a:cs typeface="Times New Roman"/>
              </a:rPr>
              <a:t> </a:t>
            </a:r>
            <a:r>
              <a:rPr spc="-15" dirty="0"/>
              <a:t>-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75" dirty="0"/>
              <a:t>T</a:t>
            </a:r>
            <a:r>
              <a:rPr spc="-20" dirty="0"/>
              <a:t>raining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20" dirty="0"/>
              <a:t>Metrics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395542" y="2564968"/>
            <a:ext cx="8229600" cy="3033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0" dirty="0">
                <a:solidFill>
                  <a:srgbClr val="000000"/>
                </a:solidFill>
              </a:rPr>
              <a:t>Introduc</a:t>
            </a:r>
            <a:r>
              <a:rPr spc="-10" dirty="0">
                <a:solidFill>
                  <a:srgbClr val="000000"/>
                </a:solidFill>
              </a:rPr>
              <a:t>t</a:t>
            </a:r>
            <a:r>
              <a:rPr spc="-25" dirty="0">
                <a:solidFill>
                  <a:srgbClr val="000000"/>
                </a:solidFill>
              </a:rPr>
              <a:t>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13065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80010" indent="-27368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spc="-14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rainin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v</a:t>
            </a:r>
            <a:r>
              <a:rPr sz="2600" b="1" spc="-5" dirty="0">
                <a:latin typeface="Arial"/>
                <a:cs typeface="Arial"/>
              </a:rPr>
              <a:t>alu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tio</a:t>
            </a:r>
            <a:r>
              <a:rPr sz="2600" b="1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colle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endParaRPr sz="2600">
              <a:latin typeface="Arial"/>
              <a:cs typeface="Arial"/>
            </a:endParaRPr>
          </a:p>
          <a:p>
            <a:pPr marL="286385" marR="5080" indent="-27368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Arial"/>
                <a:cs typeface="Arial"/>
              </a:rPr>
              <a:t>Evaluat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on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de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ig</a:t>
            </a:r>
            <a:r>
              <a:rPr sz="2600" b="1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Collectio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nformation,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ludi</a:t>
            </a:r>
            <a:r>
              <a:rPr sz="2600" dirty="0">
                <a:latin typeface="Arial"/>
                <a:cs typeface="Arial"/>
              </a:rPr>
              <a:t>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om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whe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4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etermining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30" dirty="0">
                <a:solidFill>
                  <a:srgbClr val="000000"/>
                </a:solidFill>
              </a:rPr>
              <a:t>Reason</a:t>
            </a:r>
            <a:r>
              <a:rPr spc="-20" dirty="0">
                <a:solidFill>
                  <a:srgbClr val="000000"/>
                </a:solidFill>
              </a:rPr>
              <a:t>s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for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Evaluating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75" dirty="0">
                <a:solidFill>
                  <a:srgbClr val="000000"/>
                </a:solidFill>
              </a:rPr>
              <a:t>T</a:t>
            </a:r>
            <a:r>
              <a:rPr spc="-20" dirty="0">
                <a:solidFill>
                  <a:srgbClr val="000000"/>
                </a:solidFill>
              </a:rPr>
              <a:t>raining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718425" cy="320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larg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tments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atio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view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strategy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ce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ul</a:t>
            </a:r>
            <a:r>
              <a:rPr sz="2600" dirty="0">
                <a:latin typeface="Arial"/>
                <a:cs typeface="Arial"/>
              </a:rPr>
              <a:t>;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outc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rable</a:t>
            </a:r>
            <a:endParaRPr sz="2600">
              <a:latin typeface="Arial"/>
              <a:cs typeface="Arial"/>
            </a:endParaRPr>
          </a:p>
          <a:p>
            <a:pPr marL="285115" marR="16573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emo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strate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provi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efi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com</a:t>
            </a:r>
            <a:r>
              <a:rPr sz="2600" spc="-5" dirty="0">
                <a:latin typeface="Arial"/>
                <a:cs typeface="Arial"/>
              </a:rPr>
              <a:t>pa</a:t>
            </a:r>
            <a:r>
              <a:rPr sz="2600" dirty="0">
                <a:latin typeface="Arial"/>
                <a:cs typeface="Arial"/>
              </a:rPr>
              <a:t>ny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summ</a:t>
            </a:r>
            <a:r>
              <a:rPr sz="2400" spc="-5" dirty="0">
                <a:latin typeface="Arial"/>
                <a:cs typeface="Arial"/>
              </a:rPr>
              <a:t>ativ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25" dirty="0">
                <a:solidFill>
                  <a:srgbClr val="000000"/>
                </a:solidFill>
              </a:rPr>
              <a:t>Form</a:t>
            </a:r>
            <a:r>
              <a:rPr spc="-45" dirty="0">
                <a:solidFill>
                  <a:srgbClr val="000000"/>
                </a:solidFill>
              </a:rPr>
              <a:t>a</a:t>
            </a:r>
            <a:r>
              <a:rPr spc="-10" dirty="0">
                <a:solidFill>
                  <a:srgbClr val="000000"/>
                </a:solidFill>
              </a:rPr>
              <a:t>ti</a:t>
            </a:r>
            <a:r>
              <a:rPr spc="-15" dirty="0">
                <a:solidFill>
                  <a:srgbClr val="000000"/>
                </a:solidFill>
              </a:rPr>
              <a:t>v</a:t>
            </a:r>
            <a:r>
              <a:rPr spc="-25" dirty="0">
                <a:solidFill>
                  <a:srgbClr val="000000"/>
                </a:solidFill>
              </a:rPr>
              <a:t>e</a:t>
            </a:r>
            <a:r>
              <a:rPr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885430" cy="445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805939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28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pla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uring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lop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sure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organ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runs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ooth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lear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satisfied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ogram</a:t>
            </a:r>
            <a:endParaRPr sz="24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provi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ab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progra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better</a:t>
            </a:r>
            <a:r>
              <a:rPr sz="2600" dirty="0">
                <a:latin typeface="Arial"/>
                <a:cs typeface="Arial"/>
              </a:rPr>
              <a:t>;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nvol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colle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qu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ativ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data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endParaRPr sz="2600">
              <a:latin typeface="Arial"/>
              <a:cs typeface="Arial"/>
            </a:endParaRPr>
          </a:p>
          <a:p>
            <a:pPr marL="285115" marR="481965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Pilot</a:t>
            </a:r>
            <a:r>
              <a:rPr sz="2600" b="1" spc="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testin</a:t>
            </a:r>
            <a:r>
              <a:rPr sz="2600" b="1" spc="1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iewi</a:t>
            </a:r>
            <a:r>
              <a:rPr sz="2600" dirty="0">
                <a:latin typeface="Arial"/>
                <a:cs typeface="Arial"/>
              </a:rPr>
              <a:t>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pote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tial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tomers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30" dirty="0">
                <a:solidFill>
                  <a:srgbClr val="000000"/>
                </a:solidFill>
              </a:rPr>
              <a:t>Sum</a:t>
            </a:r>
            <a:r>
              <a:rPr spc="-50" dirty="0">
                <a:solidFill>
                  <a:srgbClr val="000000"/>
                </a:solidFill>
              </a:rPr>
              <a:t>m</a:t>
            </a:r>
            <a:r>
              <a:rPr spc="-25" dirty="0">
                <a:solidFill>
                  <a:srgbClr val="000000"/>
                </a:solidFill>
              </a:rPr>
              <a:t>ative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570470" cy="2322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175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tent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hi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cip</a:t>
            </a:r>
            <a:r>
              <a:rPr sz="2600" spc="-5" dirty="0">
                <a:latin typeface="Arial"/>
                <a:cs typeface="Arial"/>
              </a:rPr>
              <a:t>atin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program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measuring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etary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ben</a:t>
            </a:r>
            <a:r>
              <a:rPr sz="2400" spc="-10" dirty="0">
                <a:latin typeface="Arial"/>
                <a:cs typeface="Arial"/>
              </a:rPr>
              <a:t>efits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company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receives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(RO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" dirty="0">
                <a:latin typeface="Arial"/>
                <a:cs typeface="Arial"/>
              </a:rPr>
              <a:t>It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ntitativ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777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pc="-30" dirty="0">
                <a:solidFill>
                  <a:srgbClr val="000000"/>
                </a:solidFill>
              </a:rPr>
              <a:t>Sum</a:t>
            </a:r>
            <a:r>
              <a:rPr spc="-50" dirty="0">
                <a:solidFill>
                  <a:srgbClr val="000000"/>
                </a:solidFill>
              </a:rPr>
              <a:t>m</a:t>
            </a:r>
            <a:r>
              <a:rPr spc="-25" dirty="0">
                <a:solidFill>
                  <a:srgbClr val="000000"/>
                </a:solidFill>
              </a:rPr>
              <a:t>ative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99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1191260" algn="l"/>
              </a:tabLst>
            </a:pPr>
            <a:r>
              <a:rPr dirty="0"/>
              <a:t>A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training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pro</a:t>
            </a:r>
            <a:r>
              <a:rPr spc="5" dirty="0"/>
              <a:t>g</a:t>
            </a:r>
            <a:r>
              <a:rPr dirty="0"/>
              <a:t>ram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s</a:t>
            </a:r>
            <a:r>
              <a:rPr spc="5" dirty="0"/>
              <a:t>h</a:t>
            </a:r>
            <a:r>
              <a:rPr spc="-5" dirty="0"/>
              <a:t>o</a:t>
            </a:r>
            <a:r>
              <a:rPr dirty="0"/>
              <a:t>u</a:t>
            </a:r>
            <a:r>
              <a:rPr spc="-5" dirty="0"/>
              <a:t>l</a:t>
            </a:r>
            <a:r>
              <a:rPr dirty="0"/>
              <a:t>d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ev</a:t>
            </a:r>
            <a:r>
              <a:rPr spc="5" dirty="0"/>
              <a:t>a</a:t>
            </a:r>
            <a:r>
              <a:rPr spc="-5" dirty="0"/>
              <a:t>luate</a:t>
            </a:r>
            <a:r>
              <a:rPr spc="5" dirty="0"/>
              <a:t>d</a:t>
            </a:r>
            <a:r>
              <a:rPr dirty="0"/>
              <a:t>:</a:t>
            </a:r>
          </a:p>
          <a:p>
            <a:pPr marL="14655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entify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program</a:t>
            </a:r>
            <a:r>
              <a:rPr sz="2400" spc="-50" dirty="0">
                <a:latin typeface="Arial"/>
                <a:cs typeface="Arial"/>
              </a:rPr>
              <a:t>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ths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 we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kness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465580" marR="50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zati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ratio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contribute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ob</a:t>
            </a:r>
            <a:endParaRPr sz="2400">
              <a:latin typeface="Arial"/>
              <a:cs typeface="Arial"/>
            </a:endParaRPr>
          </a:p>
          <a:p>
            <a:pPr marL="14655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146685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entif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efite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most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eas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rom</a:t>
            </a:r>
            <a:endParaRPr sz="2400">
              <a:latin typeface="Arial"/>
              <a:cs typeface="Arial"/>
            </a:endParaRPr>
          </a:p>
          <a:p>
            <a:pPr marL="1465580">
              <a:lnSpc>
                <a:spcPts val="2855"/>
              </a:lnSpc>
            </a:pPr>
            <a:r>
              <a:rPr sz="2400" dirty="0"/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/>
              <a:t>program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6</a:t>
            </a:r>
            <a:r>
              <a:rPr spc="-15" dirty="0"/>
              <a:t>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0</TotalTime>
  <Words>1728</Words>
  <Application>Microsoft Macintosh PowerPoint</Application>
  <PresentationFormat>On-screen Show (4:3)</PresentationFormat>
  <Paragraphs>234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 2</vt:lpstr>
      <vt:lpstr>Oeshwik lecture 1</vt:lpstr>
      <vt:lpstr>PowerPoint Presentation</vt:lpstr>
      <vt:lpstr>Objectives</vt:lpstr>
      <vt:lpstr>Objectives</vt:lpstr>
      <vt:lpstr>Introduction</vt:lpstr>
      <vt:lpstr>Introduction</vt:lpstr>
      <vt:lpstr>Reasons for Evaluating Training</vt:lpstr>
      <vt:lpstr>Formative Evaluation</vt:lpstr>
      <vt:lpstr>Summative Evaluation</vt:lpstr>
      <vt:lpstr>Summative Evaluation</vt:lpstr>
      <vt:lpstr>Summative Evaluation</vt:lpstr>
      <vt:lpstr>PowerPoint Presentation</vt:lpstr>
      <vt:lpstr>Table 6.1 - Evaluation Outcomes</vt:lpstr>
      <vt:lpstr>Table 6.1 - Evaluation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Practices</vt:lpstr>
      <vt:lpstr>Figure 6.3 - Training Evaluation Practices</vt:lpstr>
      <vt:lpstr>PowerPoint Presentation</vt:lpstr>
      <vt:lpstr>Evaluation Designs</vt:lpstr>
      <vt:lpstr>Table 6.6 - Threats to Validity</vt:lpstr>
      <vt:lpstr>PowerPoint Presentation</vt:lpstr>
      <vt:lpstr>PowerPoint Presentation</vt:lpstr>
      <vt:lpstr>Types of Evaluation Designs</vt:lpstr>
      <vt:lpstr>PowerPoint Presentation</vt:lpstr>
      <vt:lpstr>Types of Evaluation Designs</vt:lpstr>
      <vt:lpstr>Types of Evaluation Designs</vt:lpstr>
      <vt:lpstr>PowerPoint Presentation</vt:lpstr>
      <vt:lpstr>Determining Return on Investment</vt:lpstr>
      <vt:lpstr>Determining Return on Investment</vt:lpstr>
      <vt:lpstr>PowerPoint Presentation</vt:lpstr>
      <vt:lpstr>Determining Return on Investment</vt:lpstr>
      <vt:lpstr>PowerPoint Presentation</vt:lpstr>
      <vt:lpstr>PowerPoint Presentation</vt:lpstr>
      <vt:lpstr>Table 6.13-Examples of ROI’s</vt:lpstr>
      <vt:lpstr>PowerPoint Presentation</vt:lpstr>
      <vt:lpstr>Measuring Human Capital and Training Activity</vt:lpstr>
      <vt:lpstr>Measuring Human Capital and Training Activity</vt:lpstr>
      <vt:lpstr>Table 6.14 - Training Metrics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Oeshwik Ahmed</cp:lastModifiedBy>
  <cp:revision>2</cp:revision>
  <dcterms:created xsi:type="dcterms:W3CDTF">2018-04-30T21:36:28Z</dcterms:created>
  <dcterms:modified xsi:type="dcterms:W3CDTF">2018-05-26T17:33:00Z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