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43"/>
  </p:normalViewPr>
  <p:slideViewPr>
    <p:cSldViewPr>
      <p:cViewPr varScale="1">
        <p:scale>
          <a:sx n="72" d="100"/>
          <a:sy n="72" d="100"/>
        </p:scale>
        <p:origin x="200" y="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5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0718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2378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6698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464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62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7970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3099" y="1733083"/>
            <a:ext cx="7917801" cy="1209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762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5385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96150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99077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66102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6874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24651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32226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7336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466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76200">
              <a:lnSpc>
                <a:spcPts val="1120"/>
              </a:lnSpc>
            </a:pPr>
            <a:r>
              <a:rPr lang="en-US"/>
              <a:t>3</a:t>
            </a:r>
            <a:r>
              <a:rPr lang="en-US" spc="-15"/>
              <a:t>-</a:t>
            </a:r>
            <a:fld id="{81D60167-4931-47E6-BA6A-407CBD079E47}" type="slidenum">
              <a:rPr spc="-5" smtClean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682212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91" y="69860"/>
            <a:ext cx="9013894" cy="6691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91" y="69860"/>
            <a:ext cx="9014460" cy="6691630"/>
          </a:xfrm>
          <a:custGeom>
            <a:avLst/>
            <a:gdLst/>
            <a:ahLst/>
            <a:cxnLst/>
            <a:rect l="l" t="t" r="r" b="b"/>
            <a:pathLst>
              <a:path w="9014460" h="6691630">
                <a:moveTo>
                  <a:pt x="0" y="329793"/>
                </a:moveTo>
                <a:lnTo>
                  <a:pt x="4316" y="276304"/>
                </a:lnTo>
                <a:lnTo>
                  <a:pt x="16814" y="225561"/>
                </a:lnTo>
                <a:lnTo>
                  <a:pt x="36813" y="178244"/>
                </a:lnTo>
                <a:lnTo>
                  <a:pt x="63634" y="135031"/>
                </a:lnTo>
                <a:lnTo>
                  <a:pt x="96600" y="96602"/>
                </a:lnTo>
                <a:lnTo>
                  <a:pt x="135030" y="63637"/>
                </a:lnTo>
                <a:lnTo>
                  <a:pt x="178245" y="36815"/>
                </a:lnTo>
                <a:lnTo>
                  <a:pt x="225567" y="16815"/>
                </a:lnTo>
                <a:lnTo>
                  <a:pt x="276317" y="4317"/>
                </a:lnTo>
                <a:lnTo>
                  <a:pt x="329816" y="0"/>
                </a:lnTo>
                <a:lnTo>
                  <a:pt x="8684070" y="0"/>
                </a:lnTo>
                <a:lnTo>
                  <a:pt x="8711114" y="1093"/>
                </a:lnTo>
                <a:lnTo>
                  <a:pt x="8737556" y="4317"/>
                </a:lnTo>
                <a:lnTo>
                  <a:pt x="8788292" y="16815"/>
                </a:lnTo>
                <a:lnTo>
                  <a:pt x="8835600" y="36815"/>
                </a:lnTo>
                <a:lnTo>
                  <a:pt x="8878800" y="63637"/>
                </a:lnTo>
                <a:lnTo>
                  <a:pt x="8917215" y="96602"/>
                </a:lnTo>
                <a:lnTo>
                  <a:pt x="8950167" y="135031"/>
                </a:lnTo>
                <a:lnTo>
                  <a:pt x="8976977" y="178244"/>
                </a:lnTo>
                <a:lnTo>
                  <a:pt x="8996966" y="225561"/>
                </a:lnTo>
                <a:lnTo>
                  <a:pt x="9009458" y="276304"/>
                </a:lnTo>
                <a:lnTo>
                  <a:pt x="9013772" y="329793"/>
                </a:lnTo>
                <a:lnTo>
                  <a:pt x="9013894" y="6361480"/>
                </a:lnTo>
                <a:lnTo>
                  <a:pt x="9012679" y="6388532"/>
                </a:lnTo>
                <a:lnTo>
                  <a:pt x="9004192" y="6440743"/>
                </a:lnTo>
                <a:lnTo>
                  <a:pt x="8987866" y="6489866"/>
                </a:lnTo>
                <a:lnTo>
                  <a:pt x="8964382" y="6535221"/>
                </a:lnTo>
                <a:lnTo>
                  <a:pt x="8934416" y="6576130"/>
                </a:lnTo>
                <a:lnTo>
                  <a:pt x="8898648" y="6611913"/>
                </a:lnTo>
                <a:lnTo>
                  <a:pt x="8857755" y="6641892"/>
                </a:lnTo>
                <a:lnTo>
                  <a:pt x="8812417" y="6665387"/>
                </a:lnTo>
                <a:lnTo>
                  <a:pt x="8763310" y="6681721"/>
                </a:lnTo>
                <a:lnTo>
                  <a:pt x="8711114" y="6690212"/>
                </a:lnTo>
                <a:lnTo>
                  <a:pt x="8684070" y="6691306"/>
                </a:lnTo>
                <a:lnTo>
                  <a:pt x="329816" y="6691306"/>
                </a:lnTo>
                <a:lnTo>
                  <a:pt x="302766" y="6690212"/>
                </a:lnTo>
                <a:lnTo>
                  <a:pt x="276317" y="6686989"/>
                </a:lnTo>
                <a:lnTo>
                  <a:pt x="225567" y="6674492"/>
                </a:lnTo>
                <a:lnTo>
                  <a:pt x="178245" y="6654492"/>
                </a:lnTo>
                <a:lnTo>
                  <a:pt x="135030" y="6627670"/>
                </a:lnTo>
                <a:lnTo>
                  <a:pt x="96600" y="6594705"/>
                </a:lnTo>
                <a:lnTo>
                  <a:pt x="63634" y="6556274"/>
                </a:lnTo>
                <a:lnTo>
                  <a:pt x="36813" y="6513057"/>
                </a:lnTo>
                <a:lnTo>
                  <a:pt x="16814" y="6465733"/>
                </a:lnTo>
                <a:lnTo>
                  <a:pt x="4316" y="6414981"/>
                </a:lnTo>
                <a:lnTo>
                  <a:pt x="0" y="6361480"/>
                </a:lnTo>
                <a:lnTo>
                  <a:pt x="0" y="3297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95" y="1517660"/>
            <a:ext cx="9020810" cy="1459230"/>
          </a:xfrm>
          <a:custGeom>
            <a:avLst/>
            <a:gdLst/>
            <a:ahLst/>
            <a:cxnLst/>
            <a:rect l="l" t="t" r="r" b="b"/>
            <a:pathLst>
              <a:path w="9020810" h="1459230">
                <a:moveTo>
                  <a:pt x="0" y="1458833"/>
                </a:moveTo>
                <a:lnTo>
                  <a:pt x="9020190" y="1458833"/>
                </a:lnTo>
                <a:lnTo>
                  <a:pt x="9020190" y="0"/>
                </a:lnTo>
                <a:lnTo>
                  <a:pt x="0" y="0"/>
                </a:lnTo>
                <a:lnTo>
                  <a:pt x="0" y="1458833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95" y="1397002"/>
            <a:ext cx="9020810" cy="120650"/>
          </a:xfrm>
          <a:custGeom>
            <a:avLst/>
            <a:gdLst/>
            <a:ahLst/>
            <a:cxnLst/>
            <a:rect l="l" t="t" r="r" b="b"/>
            <a:pathLst>
              <a:path w="9020810" h="120650">
                <a:moveTo>
                  <a:pt x="0" y="120657"/>
                </a:moveTo>
                <a:lnTo>
                  <a:pt x="9020190" y="120657"/>
                </a:lnTo>
                <a:lnTo>
                  <a:pt x="9020190" y="0"/>
                </a:lnTo>
                <a:lnTo>
                  <a:pt x="0" y="0"/>
                </a:lnTo>
                <a:lnTo>
                  <a:pt x="0" y="120657"/>
                </a:lnTo>
                <a:close/>
              </a:path>
            </a:pathLst>
          </a:custGeom>
          <a:solidFill>
            <a:srgbClr val="ACCE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495" y="2976503"/>
            <a:ext cx="9020810" cy="111125"/>
          </a:xfrm>
          <a:custGeom>
            <a:avLst/>
            <a:gdLst/>
            <a:ahLst/>
            <a:cxnLst/>
            <a:rect l="l" t="t" r="r" b="b"/>
            <a:pathLst>
              <a:path w="9020810" h="111125">
                <a:moveTo>
                  <a:pt x="0" y="111120"/>
                </a:moveTo>
                <a:lnTo>
                  <a:pt x="9020190" y="111120"/>
                </a:lnTo>
                <a:lnTo>
                  <a:pt x="9020190" y="0"/>
                </a:lnTo>
                <a:lnTo>
                  <a:pt x="0" y="0"/>
                </a:lnTo>
                <a:lnTo>
                  <a:pt x="0" y="111120"/>
                </a:lnTo>
                <a:close/>
              </a:path>
            </a:pathLst>
          </a:custGeom>
          <a:solidFill>
            <a:srgbClr val="464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37" y="44443"/>
            <a:ext cx="9123362" cy="6813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4164" y="4099502"/>
            <a:ext cx="4159250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800" spc="-5" dirty="0">
                <a:solidFill>
                  <a:srgbClr val="FFFFFF"/>
                </a:solidFill>
                <a:latin typeface="Arial"/>
                <a:cs typeface="Arial"/>
              </a:rPr>
              <a:t>Need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800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Asses</a:t>
            </a:r>
            <a:r>
              <a:rPr sz="38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800" dirty="0">
                <a:solidFill>
                  <a:srgbClr val="FFFFFF"/>
                </a:solidFill>
                <a:latin typeface="Arial"/>
                <a:cs typeface="Arial"/>
              </a:rPr>
              <a:t>ment</a:t>
            </a:r>
            <a:endParaRPr sz="3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pte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7840" y="1556003"/>
            <a:ext cx="3532631" cy="4184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1621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23173" cy="1428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010155"/>
            <a:ext cx="5919216" cy="18272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49" y="2205042"/>
            <a:ext cx="5481706" cy="123983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13170" y="5871772"/>
            <a:ext cx="5231130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20770" indent="61849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800" b="1" spc="-15" baseline="25462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800" b="1" spc="150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dition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ymo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45847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Cop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© 2013 by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 Co</a:t>
            </a:r>
            <a:r>
              <a:rPr sz="12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panies,</a:t>
            </a:r>
            <a:r>
              <a:rPr sz="12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200" b="1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All rig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ts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260" y="6617423"/>
            <a:ext cx="1263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Mc</a:t>
            </a:r>
            <a:r>
              <a:rPr sz="12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ra</a:t>
            </a:r>
            <a:r>
              <a:rPr sz="12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2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i="1" dirty="0">
                <a:solidFill>
                  <a:srgbClr val="FFFFFF"/>
                </a:solidFill>
                <a:latin typeface="Times New Roman"/>
                <a:cs typeface="Times New Roman"/>
              </a:rPr>
              <a:t>Hill/Irwin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694" y="546502"/>
            <a:ext cx="7856855" cy="780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31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abl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7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3.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r>
              <a:rPr sz="27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– Key</a:t>
            </a:r>
            <a:r>
              <a:rPr sz="27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oncern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27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27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464646"/>
                </a:solidFill>
                <a:latin typeface="Arial"/>
                <a:cs typeface="Arial"/>
              </a:rPr>
              <a:t>U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pper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Leve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27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27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Mi</a:t>
            </a:r>
            <a:r>
              <a:rPr sz="2700" spc="-1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Leve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27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Manag</a:t>
            </a:r>
            <a:r>
              <a:rPr sz="2700" spc="-1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rs</a:t>
            </a:r>
            <a:r>
              <a:rPr sz="27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27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12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rainers</a:t>
            </a:r>
            <a:r>
              <a:rPr sz="27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27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Need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2700" spc="-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2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2700" spc="-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es</a:t>
            </a:r>
            <a:r>
              <a:rPr sz="2700" spc="5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ment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362" y="1484370"/>
            <a:ext cx="8604250" cy="4605655"/>
          </a:xfrm>
          <a:custGeom>
            <a:avLst/>
            <a:gdLst/>
            <a:ahLst/>
            <a:cxnLst/>
            <a:rect l="l" t="t" r="r" b="b"/>
            <a:pathLst>
              <a:path w="8604250" h="4605655">
                <a:moveTo>
                  <a:pt x="0" y="4605284"/>
                </a:moveTo>
                <a:lnTo>
                  <a:pt x="8604259" y="4605284"/>
                </a:lnTo>
                <a:lnTo>
                  <a:pt x="8604259" y="0"/>
                </a:lnTo>
                <a:lnTo>
                  <a:pt x="0" y="0"/>
                </a:lnTo>
                <a:lnTo>
                  <a:pt x="0" y="4605284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442" y="1484366"/>
            <a:ext cx="8599170" cy="4605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715" y="361084"/>
            <a:ext cx="6352540" cy="94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Who</a:t>
            </a:r>
            <a:r>
              <a:rPr sz="34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Sho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u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Participate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ds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ts val="4045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essment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867015" cy="377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9464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30" dirty="0">
                <a:latin typeface="Arial"/>
                <a:cs typeface="Arial"/>
              </a:rPr>
              <a:t>u</a:t>
            </a:r>
            <a:r>
              <a:rPr sz="2800" b="1" spc="-15" dirty="0">
                <a:latin typeface="Arial"/>
                <a:cs typeface="Arial"/>
              </a:rPr>
              <a:t>bjec</a:t>
            </a:r>
            <a:r>
              <a:rPr sz="2800" b="1" spc="-5" dirty="0">
                <a:latin typeface="Arial"/>
                <a:cs typeface="Arial"/>
              </a:rPr>
              <a:t>t-</a:t>
            </a:r>
            <a:r>
              <a:rPr sz="2800" b="1" spc="-30" dirty="0">
                <a:latin typeface="Arial"/>
                <a:cs typeface="Arial"/>
              </a:rPr>
              <a:t>ma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er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xper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(SMEs</a:t>
            </a:r>
            <a:r>
              <a:rPr sz="2800" b="1" spc="5" dirty="0">
                <a:latin typeface="Arial"/>
                <a:cs typeface="Arial"/>
              </a:rPr>
              <a:t>)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Emplo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emi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ni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tome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up</a:t>
            </a:r>
            <a:r>
              <a:rPr sz="2800" spc="-15" dirty="0">
                <a:latin typeface="Arial"/>
                <a:cs typeface="Arial"/>
              </a:rPr>
              <a:t>pliers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who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kn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wle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with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ard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is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560705" marR="105283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Kn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wle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e,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ills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ili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ie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required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1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task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erforman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q</a:t>
            </a:r>
            <a:r>
              <a:rPr sz="2600" spc="-5" dirty="0">
                <a:latin typeface="Arial"/>
                <a:cs typeface="Arial"/>
              </a:rPr>
              <a:t>uip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er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ich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task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erformed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2222" y="361084"/>
            <a:ext cx="6352540" cy="94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Who</a:t>
            </a:r>
            <a:r>
              <a:rPr sz="34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Sho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u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Participate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ds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ts val="4045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essment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626463" y="1733083"/>
            <a:ext cx="7981950" cy="3399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7145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Jo</a:t>
            </a:r>
            <a:r>
              <a:rPr sz="2800" b="1" spc="-20" dirty="0">
                <a:latin typeface="Arial"/>
                <a:cs typeface="Arial"/>
              </a:rPr>
              <a:t>b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incumbent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Emplo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15" dirty="0">
                <a:latin typeface="Arial"/>
                <a:cs typeface="Arial"/>
              </a:rPr>
              <a:t>rmin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jo</a:t>
            </a:r>
            <a:r>
              <a:rPr sz="2800" spc="-20" dirty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impo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tan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sample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j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umb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nts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invol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use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6134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tend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5" dirty="0">
                <a:latin typeface="Arial"/>
                <a:cs typeface="Arial"/>
              </a:rPr>
              <a:t>led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bl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job</a:t>
            </a:r>
            <a:endParaRPr sz="2600">
              <a:latin typeface="Arial"/>
              <a:cs typeface="Arial"/>
            </a:endParaRPr>
          </a:p>
          <a:p>
            <a:pPr marL="561340" marR="31686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grea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hin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ran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they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no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feel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they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ha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inp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21" y="403195"/>
            <a:ext cx="783209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.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2</a:t>
            </a:r>
            <a:r>
              <a:rPr sz="32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–</a:t>
            </a:r>
            <a:r>
              <a:rPr sz="3200" spc="-1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Adv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2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Disa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van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2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Nee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-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3200" spc="5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essmen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3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ech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iq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2167006"/>
            <a:ext cx="8748643" cy="4233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693" y="403195"/>
            <a:ext cx="783209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.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2</a:t>
            </a:r>
            <a:r>
              <a:rPr sz="32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–</a:t>
            </a:r>
            <a:r>
              <a:rPr sz="3200" spc="-19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Adv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2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Disa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van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2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Nee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-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3200" spc="5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essmen</a:t>
            </a:r>
            <a:r>
              <a:rPr sz="32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200" spc="-36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ech</a:t>
            </a:r>
            <a:r>
              <a:rPr sz="3200" spc="-1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iq</a:t>
            </a:r>
            <a:r>
              <a:rPr sz="3200" spc="-15" dirty="0">
                <a:solidFill>
                  <a:srgbClr val="464646"/>
                </a:solidFill>
                <a:latin typeface="Arial"/>
                <a:cs typeface="Arial"/>
              </a:rPr>
              <a:t>u</a:t>
            </a:r>
            <a:r>
              <a:rPr sz="3200" spc="-5" dirty="0">
                <a:solidFill>
                  <a:srgbClr val="464646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412" y="2060563"/>
            <a:ext cx="8640683" cy="4108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540">
              <a:lnSpc>
                <a:spcPts val="4520"/>
              </a:lnSpc>
            </a:pPr>
            <a:r>
              <a:rPr dirty="0"/>
              <a:t>Metho</a:t>
            </a:r>
            <a:r>
              <a:rPr spc="-20" dirty="0"/>
              <a:t>d</a:t>
            </a:r>
            <a:r>
              <a:rPr dirty="0"/>
              <a:t>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Use</a:t>
            </a:r>
            <a:r>
              <a:rPr dirty="0"/>
              <a:t>d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/>
              <a:t>Need</a:t>
            </a:r>
            <a:r>
              <a:rPr dirty="0"/>
              <a:t>s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Asses</a:t>
            </a:r>
            <a:r>
              <a:rPr spc="10" dirty="0"/>
              <a:t>s</a:t>
            </a:r>
            <a:r>
              <a:rPr dirty="0"/>
              <a:t>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661462"/>
            <a:ext cx="7797800" cy="442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6197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ewl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jo</a:t>
            </a:r>
            <a:r>
              <a:rPr sz="2800" spc="-15" dirty="0">
                <a:latin typeface="Arial"/>
                <a:cs typeface="Arial"/>
              </a:rPr>
              <a:t>bs,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tra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often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not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ave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jo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um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nts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285115" marR="820419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His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ata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ew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leve</a:t>
            </a:r>
            <a:r>
              <a:rPr sz="2800" spc="-20" dirty="0">
                <a:latin typeface="Arial"/>
                <a:cs typeface="Arial"/>
              </a:rPr>
              <a:t>ls</a:t>
            </a:r>
            <a:endParaRPr sz="2800">
              <a:latin typeface="Arial"/>
              <a:cs typeface="Arial"/>
            </a:endParaRPr>
          </a:p>
          <a:p>
            <a:pPr marL="285115" marR="42164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Onli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ech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olo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la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tor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tra</a:t>
            </a:r>
            <a:r>
              <a:rPr sz="2800" spc="-15" dirty="0">
                <a:latin typeface="Arial"/>
                <a:cs typeface="Arial"/>
              </a:rPr>
              <a:t>ck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Beca</a:t>
            </a:r>
            <a:r>
              <a:rPr sz="2800" spc="-15" dirty="0">
                <a:latin typeface="Arial"/>
                <a:cs typeface="Arial"/>
              </a:rPr>
              <a:t>use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hn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qu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5" dirty="0">
                <a:latin typeface="Arial"/>
                <a:cs typeface="Arial"/>
              </a:rPr>
              <a:t>nd</a:t>
            </a:r>
            <a:r>
              <a:rPr sz="2800" spc="-15" dirty="0">
                <a:latin typeface="Arial"/>
                <a:cs typeface="Arial"/>
              </a:rPr>
              <a:t>uct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ot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mul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ip</a:t>
            </a:r>
            <a:r>
              <a:rPr sz="2800" spc="-20" dirty="0">
                <a:latin typeface="Arial"/>
                <a:cs typeface="Arial"/>
              </a:rPr>
              <a:t>le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met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are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>
              <a:lnSpc>
                <a:spcPts val="4520"/>
              </a:lnSpc>
            </a:pPr>
            <a:r>
              <a:rPr dirty="0"/>
              <a:t>Methods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Use</a:t>
            </a:r>
            <a:r>
              <a:rPr dirty="0"/>
              <a:t>d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/>
              <a:t>Need</a:t>
            </a:r>
            <a:r>
              <a:rPr dirty="0"/>
              <a:t>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Asse</a:t>
            </a:r>
            <a:r>
              <a:rPr spc="10" dirty="0"/>
              <a:t>s</a:t>
            </a:r>
            <a:r>
              <a:rPr dirty="0"/>
              <a:t>sment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1266191" y="6567628"/>
            <a:ext cx="1193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tra</a:t>
            </a:r>
            <a:r>
              <a:rPr sz="2800" spc="-15" dirty="0">
                <a:latin typeface="Arial"/>
                <a:cs typeface="Arial"/>
              </a:rPr>
              <a:t>inin</a:t>
            </a:r>
            <a:r>
              <a:rPr sz="2800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895590" cy="477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3606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Arial"/>
                <a:cs typeface="Arial"/>
              </a:rPr>
              <a:t>F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25" dirty="0">
                <a:latin typeface="Arial"/>
                <a:cs typeface="Arial"/>
              </a:rPr>
              <a:t>cu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gro</a:t>
            </a:r>
            <a:r>
              <a:rPr sz="2800" b="1" spc="-30" dirty="0">
                <a:latin typeface="Arial"/>
                <a:cs typeface="Arial"/>
              </a:rPr>
              <a:t>u</a:t>
            </a:r>
            <a:r>
              <a:rPr sz="2800" b="1" spc="-20" dirty="0">
                <a:latin typeface="Arial"/>
                <a:cs typeface="Arial"/>
              </a:rPr>
              <a:t>ps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SME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ew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invol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5" dirty="0">
                <a:latin typeface="Arial"/>
                <a:cs typeface="Arial"/>
              </a:rPr>
              <a:t>fa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mee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with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S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20" dirty="0">
                <a:latin typeface="Arial"/>
                <a:cs typeface="Arial"/>
              </a:rPr>
              <a:t>Es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which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qu</a:t>
            </a:r>
            <a:r>
              <a:rPr sz="2800" spc="-15" dirty="0">
                <a:latin typeface="Arial"/>
                <a:cs typeface="Arial"/>
              </a:rPr>
              <a:t>est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on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are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5" dirty="0">
                <a:latin typeface="Arial"/>
                <a:cs typeface="Arial"/>
              </a:rPr>
              <a:t>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elate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if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trainin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Crow</a:t>
            </a:r>
            <a:r>
              <a:rPr sz="2800" b="1" spc="-30" dirty="0">
                <a:latin typeface="Arial"/>
                <a:cs typeface="Arial"/>
              </a:rPr>
              <a:t>d</a:t>
            </a:r>
            <a:r>
              <a:rPr sz="2800" b="1" spc="-25" dirty="0">
                <a:latin typeface="Arial"/>
                <a:cs typeface="Arial"/>
              </a:rPr>
              <a:t>sourc</a:t>
            </a:r>
            <a:r>
              <a:rPr sz="2800" b="1" spc="-5" dirty="0">
                <a:latin typeface="Arial"/>
                <a:cs typeface="Arial"/>
              </a:rPr>
              <a:t>i</a:t>
            </a:r>
            <a:r>
              <a:rPr sz="2800" b="1" spc="-20" dirty="0">
                <a:latin typeface="Arial"/>
                <a:cs typeface="Arial"/>
              </a:rPr>
              <a:t>n</a:t>
            </a:r>
            <a:r>
              <a:rPr sz="2800" b="1" spc="-2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Ask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el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nf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tra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ally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do</a:t>
            </a:r>
            <a:endParaRPr sz="2800">
              <a:latin typeface="Arial"/>
              <a:cs typeface="Arial"/>
            </a:endParaRPr>
          </a:p>
          <a:p>
            <a:pPr marL="285115" marR="177165" indent="-272415" algn="just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Benchmar</a:t>
            </a:r>
            <a:r>
              <a:rPr sz="2800" b="1" spc="-10" dirty="0">
                <a:latin typeface="Arial"/>
                <a:cs typeface="Arial"/>
              </a:rPr>
              <a:t>k</a:t>
            </a:r>
            <a:r>
              <a:rPr sz="2800" b="1" spc="-15" dirty="0">
                <a:latin typeface="Arial"/>
                <a:cs typeface="Arial"/>
              </a:rPr>
              <a:t>in</a:t>
            </a:r>
            <a:r>
              <a:rPr sz="2800" b="1" spc="-2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Usi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othe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mpa</a:t>
            </a:r>
            <a:r>
              <a:rPr sz="2800" spc="-15" dirty="0">
                <a:latin typeface="Arial"/>
                <a:cs typeface="Arial"/>
              </a:rPr>
              <a:t>nie</a:t>
            </a:r>
            <a:r>
              <a:rPr sz="2800" spc="-10" dirty="0">
                <a:latin typeface="Arial"/>
                <a:cs typeface="Arial"/>
              </a:rPr>
              <a:t>s’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pract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determine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ria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ty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level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ncy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21" y="348384"/>
            <a:ext cx="690245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Figu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3.2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-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essment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Process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873" y="1557323"/>
            <a:ext cx="8410590" cy="4600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>
              <a:lnSpc>
                <a:spcPct val="100000"/>
              </a:lnSpc>
            </a:pPr>
            <a:r>
              <a:rPr dirty="0"/>
              <a:t>Organizatio</a:t>
            </a:r>
            <a:r>
              <a:rPr spc="-25" dirty="0"/>
              <a:t>n</a:t>
            </a:r>
            <a:r>
              <a:rPr spc="-5" dirty="0"/>
              <a:t>a</a:t>
            </a:r>
            <a:r>
              <a:rPr dirty="0"/>
              <a:t>l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/>
              <a:t>Ana</a:t>
            </a:r>
            <a:r>
              <a:rPr spc="-20" dirty="0"/>
              <a:t>l</a:t>
            </a:r>
            <a:r>
              <a:rPr dirty="0"/>
              <a:t>y</a:t>
            </a:r>
            <a:r>
              <a:rPr spc="5" dirty="0"/>
              <a:t>s</a:t>
            </a:r>
            <a:r>
              <a:rPr spc="-5" dirty="0"/>
              <a:t>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468312" y="2060585"/>
            <a:ext cx="8064489" cy="446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Person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/>
              <a:t>Ana</a:t>
            </a:r>
            <a:r>
              <a:rPr spc="-20" dirty="0"/>
              <a:t>l</a:t>
            </a:r>
            <a:r>
              <a:rPr dirty="0"/>
              <a:t>y</a:t>
            </a:r>
            <a:r>
              <a:rPr spc="5" dirty="0"/>
              <a:t>s</a:t>
            </a:r>
            <a:r>
              <a:rPr spc="-5" dirty="0"/>
              <a:t>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8017509" cy="3871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Hel</a:t>
            </a:r>
            <a:r>
              <a:rPr sz="2800" spc="-15" dirty="0">
                <a:latin typeface="Arial"/>
                <a:cs typeface="Arial"/>
              </a:rPr>
              <a:t>ps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fy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wh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esul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fro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pressure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points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Readine</a:t>
            </a:r>
            <a:r>
              <a:rPr sz="2800" b="1" spc="-10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for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aining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Ref</a:t>
            </a:r>
            <a:r>
              <a:rPr sz="2800" spc="-15" dirty="0">
                <a:latin typeface="Arial"/>
                <a:cs typeface="Arial"/>
              </a:rPr>
              <a:t>ers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whe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r:</a:t>
            </a:r>
            <a:endParaRPr sz="28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pers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al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ara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teristics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dirty="0">
                <a:latin typeface="Arial"/>
                <a:cs typeface="Arial"/>
              </a:rPr>
              <a:t>arn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progra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tent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appl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job</a:t>
            </a:r>
            <a:endParaRPr sz="2600">
              <a:latin typeface="Arial"/>
              <a:cs typeface="Arial"/>
            </a:endParaRPr>
          </a:p>
          <a:p>
            <a:pPr marL="560705" marR="41465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T</a:t>
            </a:r>
            <a:r>
              <a:rPr sz="2600" spc="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ork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nviro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wil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ili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at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interfer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performa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ce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>
              <a:lnSpc>
                <a:spcPts val="4520"/>
              </a:lnSpc>
            </a:pPr>
            <a:r>
              <a:rPr dirty="0"/>
              <a:t>Objectives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950834" cy="442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Dis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ro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endParaRPr sz="2800">
              <a:latin typeface="Arial"/>
              <a:cs typeface="Arial"/>
            </a:endParaRPr>
          </a:p>
          <a:p>
            <a:pPr marL="285115" marR="61658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Ide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fy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di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meth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dva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sa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ntag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ach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285115" marR="53149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Dis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2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mi</a:t>
            </a:r>
            <a:r>
              <a:rPr sz="2800" spc="-5" dirty="0">
                <a:latin typeface="Arial"/>
                <a:cs typeface="Arial"/>
              </a:rPr>
              <a:t>d-</a:t>
            </a:r>
            <a:r>
              <a:rPr sz="2800" spc="-15" dirty="0">
                <a:latin typeface="Arial"/>
                <a:cs typeface="Arial"/>
              </a:rPr>
              <a:t>leve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endParaRPr sz="2800">
              <a:latin typeface="Arial"/>
              <a:cs typeface="Arial"/>
            </a:endParaRPr>
          </a:p>
          <a:p>
            <a:pPr marL="285115" marR="31877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Expl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how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stic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utpu</a:t>
            </a:r>
            <a:r>
              <a:rPr sz="2800" spc="-10" dirty="0">
                <a:latin typeface="Arial"/>
                <a:cs typeface="Arial"/>
              </a:rPr>
              <a:t>t,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ack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fl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le</a:t>
            </a:r>
            <a:r>
              <a:rPr sz="2800" spc="-15" dirty="0">
                <a:latin typeface="Arial"/>
                <a:cs typeface="Arial"/>
              </a:rPr>
              <a:t>arn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Person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/>
              <a:t>Ana</a:t>
            </a:r>
            <a:r>
              <a:rPr spc="-20" dirty="0"/>
              <a:t>l</a:t>
            </a:r>
            <a:r>
              <a:rPr dirty="0"/>
              <a:t>y</a:t>
            </a:r>
            <a:r>
              <a:rPr spc="5" dirty="0"/>
              <a:t>s</a:t>
            </a:r>
            <a:r>
              <a:rPr spc="-5" dirty="0"/>
              <a:t>is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8560" marR="4762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1179830" algn="l"/>
              </a:tabLst>
            </a:pPr>
            <a:r>
              <a:rPr spc="-15" dirty="0"/>
              <a:t>This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5" dirty="0"/>
              <a:t>o</a:t>
            </a:r>
            <a:r>
              <a:rPr spc="-10" dirty="0"/>
              <a:t>c</a:t>
            </a:r>
            <a:r>
              <a:rPr spc="-25" dirty="0"/>
              <a:t>e</a:t>
            </a:r>
            <a:r>
              <a:rPr spc="-10" dirty="0"/>
              <a:t>s</a:t>
            </a:r>
            <a:r>
              <a:rPr spc="-15" dirty="0"/>
              <a:t>s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inc</a:t>
            </a:r>
            <a:r>
              <a:rPr spc="-5" dirty="0"/>
              <a:t>l</a:t>
            </a:r>
            <a:r>
              <a:rPr spc="-25" dirty="0"/>
              <a:t>u</a:t>
            </a:r>
            <a:r>
              <a:rPr spc="-15" dirty="0"/>
              <a:t>d</a:t>
            </a:r>
            <a:r>
              <a:rPr spc="-25" dirty="0"/>
              <a:t>e</a:t>
            </a:r>
            <a:r>
              <a:rPr spc="-15" dirty="0"/>
              <a:t>s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e</a:t>
            </a:r>
            <a:r>
              <a:rPr spc="-5" dirty="0"/>
              <a:t>v</a:t>
            </a:r>
            <a:r>
              <a:rPr spc="-25" dirty="0"/>
              <a:t>a</a:t>
            </a:r>
            <a:r>
              <a:rPr spc="-5" dirty="0"/>
              <a:t>l</a:t>
            </a:r>
            <a:r>
              <a:rPr spc="-25" dirty="0"/>
              <a:t>u</a:t>
            </a:r>
            <a:r>
              <a:rPr spc="-15" dirty="0"/>
              <a:t>a</a:t>
            </a:r>
            <a:r>
              <a:rPr spc="-10" dirty="0"/>
              <a:t>ti</a:t>
            </a:r>
            <a:r>
              <a:rPr spc="-15" dirty="0"/>
              <a:t>n</a:t>
            </a:r>
            <a:r>
              <a:rPr spc="-20" dirty="0"/>
              <a:t>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spc="-25" dirty="0"/>
              <a:t>e</a:t>
            </a:r>
            <a:r>
              <a:rPr spc="-5" dirty="0"/>
              <a:t>r</a:t>
            </a:r>
            <a:r>
              <a:rPr spc="-15" dirty="0"/>
              <a:t>so</a:t>
            </a:r>
            <a:r>
              <a:rPr spc="-20" dirty="0"/>
              <a:t>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ch</a:t>
            </a:r>
            <a:r>
              <a:rPr spc="-25" dirty="0"/>
              <a:t>a</a:t>
            </a:r>
            <a:r>
              <a:rPr spc="-5" dirty="0"/>
              <a:t>r</a:t>
            </a:r>
            <a:r>
              <a:rPr spc="-25" dirty="0"/>
              <a:t>a</a:t>
            </a:r>
            <a:r>
              <a:rPr spc="-10" dirty="0"/>
              <a:t>c</a:t>
            </a:r>
            <a:r>
              <a:rPr spc="-15" dirty="0"/>
              <a:t>te</a:t>
            </a:r>
            <a:r>
              <a:rPr dirty="0"/>
              <a:t>r</a:t>
            </a:r>
            <a:r>
              <a:rPr spc="-15" dirty="0"/>
              <a:t>i</a:t>
            </a:r>
            <a:r>
              <a:rPr spc="-10" dirty="0"/>
              <a:t>stic</a:t>
            </a:r>
            <a:r>
              <a:rPr spc="-15" dirty="0"/>
              <a:t>s,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spc="-15" dirty="0"/>
              <a:t>in</a:t>
            </a:r>
            <a:r>
              <a:rPr spc="-25" dirty="0"/>
              <a:t>p</a:t>
            </a:r>
            <a:r>
              <a:rPr spc="-15" dirty="0"/>
              <a:t>u</a:t>
            </a:r>
            <a:r>
              <a:rPr spc="-10" dirty="0"/>
              <a:t>t,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ou</a:t>
            </a:r>
            <a:r>
              <a:rPr spc="-5" dirty="0"/>
              <a:t>t</a:t>
            </a:r>
            <a:r>
              <a:rPr spc="-25" dirty="0"/>
              <a:t>p</a:t>
            </a:r>
            <a:r>
              <a:rPr spc="-15" dirty="0"/>
              <a:t>u</a:t>
            </a:r>
            <a:r>
              <a:rPr spc="-10" dirty="0"/>
              <a:t>t,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c</a:t>
            </a:r>
            <a:r>
              <a:rPr spc="-25" dirty="0"/>
              <a:t>o</a:t>
            </a:r>
            <a:r>
              <a:rPr spc="-15" dirty="0"/>
              <a:t>nse</a:t>
            </a:r>
            <a:r>
              <a:rPr spc="-25" dirty="0"/>
              <a:t>q</a:t>
            </a:r>
            <a:r>
              <a:rPr spc="-15" dirty="0"/>
              <a:t>u</a:t>
            </a:r>
            <a:r>
              <a:rPr spc="-25" dirty="0"/>
              <a:t>e</a:t>
            </a:r>
            <a:r>
              <a:rPr spc="-15" dirty="0"/>
              <a:t>nces,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a</a:t>
            </a:r>
            <a:r>
              <a:rPr spc="-15" dirty="0"/>
              <a:t>n</a:t>
            </a:r>
            <a:r>
              <a:rPr spc="-20" dirty="0"/>
              <a:t>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fee</a:t>
            </a:r>
            <a:r>
              <a:rPr spc="-25" dirty="0"/>
              <a:t>db</a:t>
            </a:r>
            <a:r>
              <a:rPr spc="-15" dirty="0"/>
              <a:t>ack</a:t>
            </a:r>
          </a:p>
          <a:p>
            <a:pPr marL="1178560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79830" algn="l"/>
              </a:tabLst>
            </a:pPr>
            <a:r>
              <a:rPr spc="-20" dirty="0"/>
              <a:t>A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/>
              <a:t>maj</a:t>
            </a:r>
            <a:r>
              <a:rPr spc="-10" dirty="0"/>
              <a:t>or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5" dirty="0"/>
              <a:t>e</a:t>
            </a:r>
            <a:r>
              <a:rPr spc="-10" dirty="0"/>
              <a:t>s</a:t>
            </a:r>
            <a:r>
              <a:rPr spc="-15" dirty="0"/>
              <a:t>sure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10" dirty="0"/>
              <a:t>o</a:t>
            </a:r>
            <a:r>
              <a:rPr spc="-15" dirty="0"/>
              <a:t>in</a:t>
            </a:r>
            <a:r>
              <a:rPr spc="-10"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for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trainin</a:t>
            </a:r>
            <a:r>
              <a:rPr spc="-20" dirty="0"/>
              <a:t>g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is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15" dirty="0"/>
              <a:t>su</a:t>
            </a:r>
            <a:r>
              <a:rPr spc="-25" dirty="0"/>
              <a:t>b</a:t>
            </a:r>
            <a:r>
              <a:rPr spc="-10" dirty="0"/>
              <a:t>s</a:t>
            </a:r>
            <a:r>
              <a:rPr spc="-15" dirty="0"/>
              <a:t>tan</a:t>
            </a:r>
            <a:r>
              <a:rPr spc="-25" dirty="0"/>
              <a:t>d</a:t>
            </a:r>
            <a:r>
              <a:rPr spc="-15" dirty="0"/>
              <a:t>ard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r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15" dirty="0"/>
              <a:t>o</a:t>
            </a:r>
            <a:r>
              <a:rPr spc="-25" dirty="0"/>
              <a:t>o</a:t>
            </a:r>
            <a:r>
              <a:rPr spc="-10" dirty="0"/>
              <a:t>r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10" dirty="0"/>
              <a:t>erfo</a:t>
            </a:r>
            <a:r>
              <a:rPr spc="-20" dirty="0"/>
              <a:t>rm</a:t>
            </a:r>
            <a:r>
              <a:rPr spc="-15" dirty="0"/>
              <a:t>a</a:t>
            </a:r>
            <a:r>
              <a:rPr spc="-25" dirty="0"/>
              <a:t>n</a:t>
            </a:r>
            <a:r>
              <a:rPr spc="-10" dirty="0"/>
              <a:t>c</a:t>
            </a:r>
            <a:r>
              <a:rPr spc="-20" dirty="0"/>
              <a:t>e</a:t>
            </a:r>
          </a:p>
          <a:p>
            <a:pPr marL="1178560" marR="28194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79830" algn="l"/>
              </a:tabLst>
            </a:pPr>
            <a:r>
              <a:rPr spc="-20" dirty="0"/>
              <a:t>Ano</a:t>
            </a:r>
            <a:r>
              <a:rPr spc="-5" dirty="0"/>
              <a:t>t</a:t>
            </a:r>
            <a:r>
              <a:rPr spc="-25" dirty="0"/>
              <a:t>h</a:t>
            </a:r>
            <a:r>
              <a:rPr spc="-15" dirty="0"/>
              <a:t>e</a:t>
            </a:r>
            <a:r>
              <a:rPr spc="-10" dirty="0"/>
              <a:t>r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po</a:t>
            </a:r>
            <a:r>
              <a:rPr spc="-5" dirty="0"/>
              <a:t>t</a:t>
            </a:r>
            <a:r>
              <a:rPr spc="-25" dirty="0"/>
              <a:t>e</a:t>
            </a:r>
            <a:r>
              <a:rPr spc="-15" dirty="0"/>
              <a:t>n</a:t>
            </a:r>
            <a:r>
              <a:rPr spc="-10" dirty="0"/>
              <a:t>ti</a:t>
            </a:r>
            <a:r>
              <a:rPr spc="-15" dirty="0"/>
              <a:t>a</a:t>
            </a:r>
            <a:r>
              <a:rPr spc="-10" dirty="0"/>
              <a:t>l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15" dirty="0"/>
              <a:t>di</a:t>
            </a:r>
            <a:r>
              <a:rPr spc="-10" dirty="0"/>
              <a:t>c</a:t>
            </a:r>
            <a:r>
              <a:rPr spc="-20" dirty="0"/>
              <a:t>at</a:t>
            </a:r>
            <a:r>
              <a:rPr spc="-10" dirty="0"/>
              <a:t>or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of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th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ne</a:t>
            </a:r>
            <a:r>
              <a:rPr spc="-15" dirty="0"/>
              <a:t>e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for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tra</a:t>
            </a:r>
            <a:r>
              <a:rPr spc="-15" dirty="0"/>
              <a:t>inin</a:t>
            </a:r>
            <a:r>
              <a:rPr spc="-20" dirty="0"/>
              <a:t>g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is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0" dirty="0"/>
              <a:t>f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job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5" dirty="0"/>
              <a:t>ch</a:t>
            </a:r>
            <a:r>
              <a:rPr spc="-25" dirty="0"/>
              <a:t>a</a:t>
            </a:r>
            <a:r>
              <a:rPr spc="-15" dirty="0"/>
              <a:t>n</a:t>
            </a:r>
            <a:r>
              <a:rPr spc="-25" dirty="0"/>
              <a:t>g</a:t>
            </a:r>
            <a:r>
              <a:rPr spc="-15" dirty="0"/>
              <a:t>es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such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tha</a:t>
            </a:r>
            <a:r>
              <a:rPr spc="-10"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cu</a:t>
            </a:r>
            <a:r>
              <a:rPr spc="-5" dirty="0"/>
              <a:t>r</a:t>
            </a:r>
            <a:r>
              <a:rPr spc="-10" dirty="0"/>
              <a:t>r</a:t>
            </a:r>
            <a:r>
              <a:rPr spc="-15" dirty="0"/>
              <a:t>e</a:t>
            </a:r>
            <a:r>
              <a:rPr spc="-20" dirty="0"/>
              <a:t>nt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levels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15" dirty="0"/>
              <a:t>e</a:t>
            </a:r>
            <a:r>
              <a:rPr spc="-10" dirty="0"/>
              <a:t>rfo</a:t>
            </a:r>
            <a:r>
              <a:rPr spc="-20" dirty="0"/>
              <a:t>rm</a:t>
            </a:r>
            <a:r>
              <a:rPr spc="-15" dirty="0"/>
              <a:t>a</a:t>
            </a:r>
            <a:r>
              <a:rPr spc="-25" dirty="0"/>
              <a:t>n</a:t>
            </a:r>
            <a:r>
              <a:rPr spc="-10" dirty="0"/>
              <a:t>c</a:t>
            </a:r>
            <a:r>
              <a:rPr spc="-20" dirty="0"/>
              <a:t>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n</a:t>
            </a:r>
            <a:r>
              <a:rPr spc="-15" dirty="0"/>
              <a:t>e</a:t>
            </a:r>
            <a:r>
              <a:rPr spc="-25" dirty="0"/>
              <a:t>e</a:t>
            </a:r>
            <a:r>
              <a:rPr spc="-2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b</a:t>
            </a:r>
            <a:r>
              <a:rPr spc="-20" dirty="0"/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im</a:t>
            </a:r>
            <a:r>
              <a:rPr spc="-15" dirty="0"/>
              <a:t>p</a:t>
            </a:r>
            <a:r>
              <a:rPr spc="-10" dirty="0"/>
              <a:t>r</a:t>
            </a:r>
            <a:r>
              <a:rPr spc="-15" dirty="0"/>
              <a:t>ove</a:t>
            </a:r>
            <a:r>
              <a:rPr spc="-20" dirty="0"/>
              <a:t>d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0" dirty="0"/>
              <a:t>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5" dirty="0"/>
              <a:t>em</a:t>
            </a:r>
            <a:r>
              <a:rPr spc="-15" dirty="0"/>
              <a:t>ploye</a:t>
            </a:r>
            <a:r>
              <a:rPr spc="-25" dirty="0"/>
              <a:t>e</a:t>
            </a:r>
            <a:r>
              <a:rPr spc="-15" dirty="0"/>
              <a:t>s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mu</a:t>
            </a:r>
            <a:r>
              <a:rPr spc="-5" dirty="0"/>
              <a:t>s</a:t>
            </a:r>
            <a:r>
              <a:rPr spc="-10"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25" dirty="0"/>
              <a:t>b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t</a:t>
            </a:r>
            <a:r>
              <a:rPr spc="-2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com</a:t>
            </a:r>
            <a:r>
              <a:rPr spc="-15" dirty="0"/>
              <a:t>plete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n</a:t>
            </a:r>
            <a:r>
              <a:rPr spc="-15" dirty="0"/>
              <a:t>e</a:t>
            </a:r>
            <a:r>
              <a:rPr spc="-25" dirty="0"/>
              <a:t>w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ta</a:t>
            </a:r>
            <a:r>
              <a:rPr spc="-5" dirty="0"/>
              <a:t>s</a:t>
            </a:r>
            <a:r>
              <a:rPr spc="-15" dirty="0"/>
              <a:t>ks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5315" y="200419"/>
            <a:ext cx="7828280" cy="779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Figure</a:t>
            </a:r>
            <a:r>
              <a:rPr sz="2700" spc="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3.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3</a:t>
            </a:r>
            <a:r>
              <a:rPr sz="27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– Proce</a:t>
            </a:r>
            <a:r>
              <a:rPr sz="2700" spc="5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27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464646"/>
                </a:solidFill>
                <a:latin typeface="Arial"/>
                <a:cs typeface="Arial"/>
              </a:rPr>
              <a:t>for</a:t>
            </a:r>
            <a:r>
              <a:rPr sz="2700" spc="-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Analyz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27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27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3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2700" spc="-20" dirty="0">
                <a:solidFill>
                  <a:srgbClr val="464646"/>
                </a:solidFill>
                <a:latin typeface="Arial"/>
                <a:cs typeface="Arial"/>
              </a:rPr>
              <a:t>ac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tor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270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Th</a:t>
            </a:r>
            <a:r>
              <a:rPr sz="2700" spc="-10" dirty="0">
                <a:solidFill>
                  <a:srgbClr val="464646"/>
                </a:solidFill>
                <a:latin typeface="Arial"/>
                <a:cs typeface="Arial"/>
              </a:rPr>
              <a:t>at</a:t>
            </a:r>
            <a:r>
              <a:rPr sz="2700" spc="-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15" dirty="0">
                <a:solidFill>
                  <a:srgbClr val="464646"/>
                </a:solidFill>
                <a:latin typeface="Arial"/>
                <a:cs typeface="Arial"/>
              </a:rPr>
              <a:t>In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fluenc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700" spc="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Employee</a:t>
            </a:r>
            <a:r>
              <a:rPr sz="27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Performance</a:t>
            </a:r>
            <a:r>
              <a:rPr sz="27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27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27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464646"/>
                </a:solidFill>
                <a:latin typeface="Arial"/>
                <a:cs typeface="Arial"/>
              </a:rPr>
              <a:t>Learning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7779" y="1114470"/>
            <a:ext cx="3510279" cy="1256030"/>
          </a:xfrm>
          <a:custGeom>
            <a:avLst/>
            <a:gdLst/>
            <a:ahLst/>
            <a:cxnLst/>
            <a:rect l="l" t="t" r="r" b="b"/>
            <a:pathLst>
              <a:path w="3510279" h="1256030">
                <a:moveTo>
                  <a:pt x="0" y="1255715"/>
                </a:moveTo>
                <a:lnTo>
                  <a:pt x="3510015" y="1255715"/>
                </a:lnTo>
                <a:lnTo>
                  <a:pt x="3510015" y="0"/>
                </a:lnTo>
                <a:lnTo>
                  <a:pt x="0" y="0"/>
                </a:lnTo>
                <a:lnTo>
                  <a:pt x="0" y="1255715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7779" y="1114470"/>
            <a:ext cx="3510279" cy="1256030"/>
          </a:xfrm>
          <a:custGeom>
            <a:avLst/>
            <a:gdLst/>
            <a:ahLst/>
            <a:cxnLst/>
            <a:rect l="l" t="t" r="r" b="b"/>
            <a:pathLst>
              <a:path w="3510279" h="1256030">
                <a:moveTo>
                  <a:pt x="0" y="1255715"/>
                </a:moveTo>
                <a:lnTo>
                  <a:pt x="3510015" y="1255715"/>
                </a:lnTo>
                <a:lnTo>
                  <a:pt x="3510015" y="0"/>
                </a:lnTo>
                <a:lnTo>
                  <a:pt x="0" y="0"/>
                </a:lnTo>
                <a:lnTo>
                  <a:pt x="0" y="1255715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7779" y="2554355"/>
            <a:ext cx="3510279" cy="873125"/>
          </a:xfrm>
          <a:custGeom>
            <a:avLst/>
            <a:gdLst/>
            <a:ahLst/>
            <a:cxnLst/>
            <a:rect l="l" t="t" r="r" b="b"/>
            <a:pathLst>
              <a:path w="3510279" h="873125">
                <a:moveTo>
                  <a:pt x="0" y="873120"/>
                </a:moveTo>
                <a:lnTo>
                  <a:pt x="3510015" y="873120"/>
                </a:lnTo>
                <a:lnTo>
                  <a:pt x="3510015" y="0"/>
                </a:lnTo>
                <a:lnTo>
                  <a:pt x="0" y="0"/>
                </a:lnTo>
                <a:lnTo>
                  <a:pt x="0" y="873120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7779" y="2554355"/>
            <a:ext cx="3510279" cy="873125"/>
          </a:xfrm>
          <a:custGeom>
            <a:avLst/>
            <a:gdLst/>
            <a:ahLst/>
            <a:cxnLst/>
            <a:rect l="l" t="t" r="r" b="b"/>
            <a:pathLst>
              <a:path w="3510279" h="873125">
                <a:moveTo>
                  <a:pt x="0" y="873120"/>
                </a:moveTo>
                <a:lnTo>
                  <a:pt x="3510015" y="873120"/>
                </a:lnTo>
                <a:lnTo>
                  <a:pt x="3510015" y="0"/>
                </a:lnTo>
                <a:lnTo>
                  <a:pt x="0" y="0"/>
                </a:lnTo>
                <a:lnTo>
                  <a:pt x="0" y="8731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17779" y="3556004"/>
            <a:ext cx="3510279" cy="415925"/>
          </a:xfrm>
          <a:custGeom>
            <a:avLst/>
            <a:gdLst/>
            <a:ahLst/>
            <a:cxnLst/>
            <a:rect l="l" t="t" r="r" b="b"/>
            <a:pathLst>
              <a:path w="3510279" h="415925">
                <a:moveTo>
                  <a:pt x="0" y="415920"/>
                </a:moveTo>
                <a:lnTo>
                  <a:pt x="3510015" y="415920"/>
                </a:lnTo>
                <a:lnTo>
                  <a:pt x="3510015" y="0"/>
                </a:lnTo>
                <a:lnTo>
                  <a:pt x="0" y="0"/>
                </a:lnTo>
                <a:lnTo>
                  <a:pt x="0" y="415920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7779" y="3556004"/>
            <a:ext cx="3510279" cy="415925"/>
          </a:xfrm>
          <a:custGeom>
            <a:avLst/>
            <a:gdLst/>
            <a:ahLst/>
            <a:cxnLst/>
            <a:rect l="l" t="t" r="r" b="b"/>
            <a:pathLst>
              <a:path w="3510279" h="415925">
                <a:moveTo>
                  <a:pt x="0" y="415920"/>
                </a:moveTo>
                <a:lnTo>
                  <a:pt x="3510015" y="415920"/>
                </a:lnTo>
                <a:lnTo>
                  <a:pt x="3510015" y="0"/>
                </a:lnTo>
                <a:lnTo>
                  <a:pt x="0" y="0"/>
                </a:lnTo>
                <a:lnTo>
                  <a:pt x="0" y="4159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1895" y="4151245"/>
            <a:ext cx="3512185" cy="720725"/>
          </a:xfrm>
          <a:custGeom>
            <a:avLst/>
            <a:gdLst/>
            <a:ahLst/>
            <a:cxnLst/>
            <a:rect l="l" t="t" r="r" b="b"/>
            <a:pathLst>
              <a:path w="3512185" h="720725">
                <a:moveTo>
                  <a:pt x="0" y="720733"/>
                </a:moveTo>
                <a:lnTo>
                  <a:pt x="3511570" y="720733"/>
                </a:lnTo>
                <a:lnTo>
                  <a:pt x="3511570" y="0"/>
                </a:lnTo>
                <a:lnTo>
                  <a:pt x="0" y="0"/>
                </a:lnTo>
                <a:lnTo>
                  <a:pt x="0" y="720733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1895" y="4151245"/>
            <a:ext cx="3512185" cy="720725"/>
          </a:xfrm>
          <a:custGeom>
            <a:avLst/>
            <a:gdLst/>
            <a:ahLst/>
            <a:cxnLst/>
            <a:rect l="l" t="t" r="r" b="b"/>
            <a:pathLst>
              <a:path w="3512185" h="720725">
                <a:moveTo>
                  <a:pt x="0" y="720733"/>
                </a:moveTo>
                <a:lnTo>
                  <a:pt x="3511570" y="720733"/>
                </a:lnTo>
                <a:lnTo>
                  <a:pt x="3511570" y="0"/>
                </a:lnTo>
                <a:lnTo>
                  <a:pt x="0" y="0"/>
                </a:lnTo>
                <a:lnTo>
                  <a:pt x="0" y="720733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550" y="5075240"/>
            <a:ext cx="3510279" cy="720725"/>
          </a:xfrm>
          <a:custGeom>
            <a:avLst/>
            <a:gdLst/>
            <a:ahLst/>
            <a:cxnLst/>
            <a:rect l="l" t="t" r="r" b="b"/>
            <a:pathLst>
              <a:path w="3510279" h="720725">
                <a:moveTo>
                  <a:pt x="0" y="720720"/>
                </a:moveTo>
                <a:lnTo>
                  <a:pt x="3510015" y="720720"/>
                </a:lnTo>
                <a:lnTo>
                  <a:pt x="3510015" y="0"/>
                </a:lnTo>
                <a:lnTo>
                  <a:pt x="0" y="0"/>
                </a:lnTo>
                <a:lnTo>
                  <a:pt x="0" y="720720"/>
                </a:lnTo>
                <a:close/>
              </a:path>
            </a:pathLst>
          </a:custGeom>
          <a:solidFill>
            <a:srgbClr val="A5D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5550" y="5075240"/>
            <a:ext cx="3510279" cy="720725"/>
          </a:xfrm>
          <a:custGeom>
            <a:avLst/>
            <a:gdLst/>
            <a:ahLst/>
            <a:cxnLst/>
            <a:rect l="l" t="t" r="r" b="b"/>
            <a:pathLst>
              <a:path w="3510279" h="720725">
                <a:moveTo>
                  <a:pt x="0" y="720720"/>
                </a:moveTo>
                <a:lnTo>
                  <a:pt x="3510015" y="720720"/>
                </a:lnTo>
                <a:lnTo>
                  <a:pt x="3510015" y="0"/>
                </a:lnTo>
                <a:lnTo>
                  <a:pt x="0" y="0"/>
                </a:lnTo>
                <a:lnTo>
                  <a:pt x="0" y="72072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74800" y="1217408"/>
            <a:ext cx="3305175" cy="452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ct val="100000"/>
              </a:lnSpc>
            </a:pPr>
            <a:r>
              <a:rPr sz="1000" i="1" spc="-15" dirty="0">
                <a:latin typeface="Arial"/>
                <a:cs typeface="Arial"/>
              </a:rPr>
              <a:t>Per</a:t>
            </a:r>
            <a:r>
              <a:rPr sz="1000" i="1" dirty="0">
                <a:latin typeface="Arial"/>
                <a:cs typeface="Arial"/>
              </a:rPr>
              <a:t>s</a:t>
            </a:r>
            <a:r>
              <a:rPr sz="1000" i="1" spc="-15" dirty="0">
                <a:latin typeface="Arial"/>
                <a:cs typeface="Arial"/>
              </a:rPr>
              <a:t>o</a:t>
            </a:r>
            <a:r>
              <a:rPr sz="1000" i="1" spc="-10" dirty="0">
                <a:latin typeface="Arial"/>
                <a:cs typeface="Arial"/>
              </a:rPr>
              <a:t>n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spc="-15" dirty="0">
                <a:latin typeface="Arial"/>
                <a:cs typeface="Arial"/>
              </a:rPr>
              <a:t>Chara</a:t>
            </a:r>
            <a:r>
              <a:rPr sz="1000" i="1" dirty="0">
                <a:latin typeface="Arial"/>
                <a:cs typeface="Arial"/>
              </a:rPr>
              <a:t>c</a:t>
            </a:r>
            <a:r>
              <a:rPr sz="1000" i="1" spc="-5" dirty="0">
                <a:latin typeface="Arial"/>
                <a:cs typeface="Arial"/>
              </a:rPr>
              <a:t>ter</a:t>
            </a:r>
            <a:r>
              <a:rPr sz="1000" i="1" spc="-10" dirty="0">
                <a:latin typeface="Arial"/>
                <a:cs typeface="Arial"/>
              </a:rPr>
              <a:t>i</a:t>
            </a:r>
            <a:r>
              <a:rPr sz="1000" i="1" dirty="0">
                <a:latin typeface="Arial"/>
                <a:cs typeface="Arial"/>
              </a:rPr>
              <a:t>s</a:t>
            </a:r>
            <a:r>
              <a:rPr sz="1000" i="1" spc="-5" dirty="0">
                <a:latin typeface="Arial"/>
                <a:cs typeface="Arial"/>
              </a:rPr>
              <a:t>t</a:t>
            </a:r>
            <a:r>
              <a:rPr sz="1000" i="1" spc="-15" dirty="0">
                <a:latin typeface="Arial"/>
                <a:cs typeface="Arial"/>
              </a:rPr>
              <a:t>i</a:t>
            </a:r>
            <a:r>
              <a:rPr sz="1000" i="1" dirty="0">
                <a:latin typeface="Arial"/>
                <a:cs typeface="Arial"/>
              </a:rPr>
              <a:t>c</a:t>
            </a:r>
            <a:r>
              <a:rPr sz="1000" i="1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ct val="10000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asi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ill</a:t>
            </a:r>
            <a:r>
              <a:rPr sz="1000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38430" indent="-103505">
              <a:lnSpc>
                <a:spcPct val="100000"/>
              </a:lnSpc>
              <a:buFont typeface="Arial"/>
              <a:buChar char="–"/>
              <a:tabLst>
                <a:tab pos="139065" algn="l"/>
              </a:tabLst>
            </a:pPr>
            <a:r>
              <a:rPr sz="1000" spc="-15" dirty="0">
                <a:latin typeface="Arial"/>
                <a:cs typeface="Arial"/>
              </a:rPr>
              <a:t>Cogni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iv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Abili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  <a:p>
            <a:pPr marL="138430" indent="-103505">
              <a:lnSpc>
                <a:spcPct val="100000"/>
              </a:lnSpc>
              <a:buFont typeface="Arial"/>
              <a:buChar char="–"/>
              <a:tabLst>
                <a:tab pos="139065" algn="l"/>
              </a:tabLst>
            </a:pPr>
            <a:r>
              <a:rPr sz="1000" spc="-15" dirty="0">
                <a:latin typeface="Arial"/>
                <a:cs typeface="Arial"/>
              </a:rPr>
              <a:t>Readin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Lev</a:t>
            </a:r>
            <a:r>
              <a:rPr sz="1000" spc="-10" dirty="0">
                <a:latin typeface="Arial"/>
                <a:cs typeface="Arial"/>
              </a:rPr>
              <a:t>el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ct val="10000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-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cy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ct val="10000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2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w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ene</a:t>
            </a:r>
            <a:r>
              <a:rPr sz="1000" spc="-5" dirty="0">
                <a:latin typeface="Arial"/>
                <a:cs typeface="Arial"/>
              </a:rPr>
              <a:t>ss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ainin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2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ed</a:t>
            </a:r>
            <a:r>
              <a:rPr sz="1000" spc="-5" dirty="0">
                <a:latin typeface="Arial"/>
                <a:cs typeface="Arial"/>
              </a:rPr>
              <a:t>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ee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sts,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-15" dirty="0">
                <a:latin typeface="Arial"/>
                <a:cs typeface="Arial"/>
              </a:rPr>
              <a:t>oal</a:t>
            </a:r>
            <a:r>
              <a:rPr sz="1000" spc="-5" dirty="0">
                <a:latin typeface="Arial"/>
                <a:cs typeface="Arial"/>
              </a:rPr>
              <a:t>s,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ct val="10000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ge &amp; Ge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erat</a:t>
            </a:r>
            <a:r>
              <a:rPr sz="1000" spc="-10" dirty="0">
                <a:latin typeface="Arial"/>
                <a:cs typeface="Arial"/>
              </a:rPr>
              <a:t>ion</a:t>
            </a:r>
            <a:endParaRPr sz="1000">
              <a:latin typeface="Arial"/>
              <a:cs typeface="Arial"/>
            </a:endParaRPr>
          </a:p>
          <a:p>
            <a:pPr marR="160020" algn="ctr">
              <a:lnSpc>
                <a:spcPct val="100000"/>
              </a:lnSpc>
              <a:spcBef>
                <a:spcPts val="270"/>
              </a:spcBef>
            </a:pPr>
            <a:r>
              <a:rPr sz="1800" spc="-15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120"/>
              </a:spcBef>
            </a:pPr>
            <a:r>
              <a:rPr sz="1000" i="1" spc="-10" dirty="0">
                <a:latin typeface="Arial"/>
                <a:cs typeface="Arial"/>
              </a:rPr>
              <a:t>Input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ct val="10000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10" dirty="0">
                <a:latin typeface="Arial"/>
                <a:cs typeface="Arial"/>
              </a:rPr>
              <a:t>Und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ta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Ho</a:t>
            </a:r>
            <a:r>
              <a:rPr sz="1000" spc="-2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40" dirty="0">
                <a:latin typeface="Arial"/>
                <a:cs typeface="Arial"/>
              </a:rPr>
              <a:t>W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er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orm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ct val="10000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tu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Constra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nts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ct val="10000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oci</a:t>
            </a:r>
            <a:r>
              <a:rPr sz="1000" spc="-5" dirty="0">
                <a:latin typeface="Arial"/>
                <a:cs typeface="Arial"/>
              </a:rPr>
              <a:t>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rt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ts val="111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10" dirty="0">
                <a:latin typeface="Arial"/>
                <a:cs typeface="Arial"/>
              </a:rPr>
              <a:t>Op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ortun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er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orm</a:t>
            </a:r>
            <a:endParaRPr sz="1000">
              <a:latin typeface="Arial"/>
              <a:cs typeface="Arial"/>
            </a:endParaRPr>
          </a:p>
          <a:p>
            <a:pPr marR="140970" algn="ctr">
              <a:lnSpc>
                <a:spcPts val="2025"/>
              </a:lnSpc>
            </a:pPr>
            <a:r>
              <a:rPr sz="1800" spc="-15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34925">
              <a:lnSpc>
                <a:spcPts val="1155"/>
              </a:lnSpc>
            </a:pPr>
            <a:r>
              <a:rPr sz="1000" i="1" spc="-10" dirty="0">
                <a:latin typeface="Arial"/>
                <a:cs typeface="Arial"/>
              </a:rPr>
              <a:t>Output</a:t>
            </a:r>
            <a:endParaRPr sz="1000">
              <a:latin typeface="Arial"/>
              <a:cs typeface="Arial"/>
            </a:endParaRPr>
          </a:p>
          <a:p>
            <a:pPr marL="112395" indent="-77470">
              <a:lnSpc>
                <a:spcPct val="100000"/>
              </a:lnSpc>
              <a:buFont typeface="Arial"/>
              <a:buChar char="•"/>
              <a:tabLst>
                <a:tab pos="113030" algn="l"/>
              </a:tabLst>
            </a:pP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ta</a:t>
            </a:r>
            <a:r>
              <a:rPr sz="1000" spc="-10" dirty="0">
                <a:latin typeface="Arial"/>
                <a:cs typeface="Arial"/>
              </a:rPr>
              <a:t>tio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arn</a:t>
            </a:r>
            <a:r>
              <a:rPr sz="1000" spc="-10" dirty="0">
                <a:latin typeface="Arial"/>
                <a:cs typeface="Arial"/>
              </a:rPr>
              <a:t>ing a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er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5" dirty="0">
                <a:latin typeface="Arial"/>
                <a:cs typeface="Arial"/>
              </a:rPr>
              <a:t>or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R="140970" algn="ctr">
              <a:lnSpc>
                <a:spcPts val="2080"/>
              </a:lnSpc>
              <a:spcBef>
                <a:spcPts val="290"/>
              </a:spcBef>
            </a:pPr>
            <a:r>
              <a:rPr sz="1800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19050">
              <a:lnSpc>
                <a:spcPts val="1120"/>
              </a:lnSpc>
            </a:pPr>
            <a:r>
              <a:rPr sz="1000" i="1" spc="-15" dirty="0">
                <a:latin typeface="Arial"/>
                <a:cs typeface="Arial"/>
              </a:rPr>
              <a:t>Con</a:t>
            </a:r>
            <a:r>
              <a:rPr sz="1000" i="1" spc="-5" dirty="0">
                <a:latin typeface="Arial"/>
                <a:cs typeface="Arial"/>
              </a:rPr>
              <a:t>s</a:t>
            </a:r>
            <a:r>
              <a:rPr sz="1000" i="1" spc="-15" dirty="0">
                <a:latin typeface="Arial"/>
                <a:cs typeface="Arial"/>
              </a:rPr>
              <a:t>equen</a:t>
            </a:r>
            <a:r>
              <a:rPr sz="1000" i="1" spc="-5" dirty="0">
                <a:latin typeface="Arial"/>
                <a:cs typeface="Arial"/>
              </a:rPr>
              <a:t>c</a:t>
            </a:r>
            <a:r>
              <a:rPr sz="1000" i="1" spc="-15" dirty="0"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  <a:p>
            <a:pPr marL="96520" indent="-77470">
              <a:lnSpc>
                <a:spcPct val="100000"/>
              </a:lnSpc>
              <a:buFont typeface="Arial"/>
              <a:buChar char="•"/>
              <a:tabLst>
                <a:tab pos="97155" algn="l"/>
              </a:tabLst>
            </a:pPr>
            <a:r>
              <a:rPr sz="1000" spc="-10" dirty="0">
                <a:latin typeface="Arial"/>
                <a:cs typeface="Arial"/>
              </a:rPr>
              <a:t>Nor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96520" indent="-77470">
              <a:lnSpc>
                <a:spcPct val="100000"/>
              </a:lnSpc>
              <a:buFont typeface="Arial"/>
              <a:buChar char="•"/>
              <a:tabLst>
                <a:tab pos="97155" algn="l"/>
              </a:tabLst>
            </a:pP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n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ts</a:t>
            </a:r>
            <a:endParaRPr sz="1000">
              <a:latin typeface="Arial"/>
              <a:cs typeface="Arial"/>
            </a:endParaRPr>
          </a:p>
          <a:p>
            <a:pPr marL="96520" indent="-77470">
              <a:lnSpc>
                <a:spcPct val="100000"/>
              </a:lnSpc>
              <a:buFont typeface="Arial"/>
              <a:buChar char="•"/>
              <a:tabLst>
                <a:tab pos="97155" algn="l"/>
              </a:tabLst>
            </a:pPr>
            <a:r>
              <a:rPr sz="1000" spc="-10" dirty="0">
                <a:latin typeface="Arial"/>
                <a:cs typeface="Arial"/>
              </a:rPr>
              <a:t>Re</a:t>
            </a:r>
            <a:r>
              <a:rPr sz="1000" spc="-25" dirty="0">
                <a:latin typeface="Arial"/>
                <a:cs typeface="Arial"/>
              </a:rPr>
              <a:t>w</a:t>
            </a:r>
            <a:r>
              <a:rPr sz="1000" spc="-5" dirty="0">
                <a:latin typeface="Arial"/>
                <a:cs typeface="Arial"/>
              </a:rPr>
              <a:t>ards</a:t>
            </a:r>
            <a:endParaRPr sz="1000">
              <a:latin typeface="Arial"/>
              <a:cs typeface="Arial"/>
            </a:endParaRPr>
          </a:p>
          <a:p>
            <a:pPr marR="188595" algn="ctr">
              <a:lnSpc>
                <a:spcPct val="100000"/>
              </a:lnSpc>
              <a:spcBef>
                <a:spcPts val="155"/>
              </a:spcBef>
            </a:pPr>
            <a:r>
              <a:rPr sz="1800" spc="-15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000" i="1" spc="-10" dirty="0">
                <a:latin typeface="Arial"/>
                <a:cs typeface="Arial"/>
              </a:rPr>
              <a:t>F</a:t>
            </a:r>
            <a:r>
              <a:rPr sz="1000" i="1" spc="-15" dirty="0">
                <a:latin typeface="Arial"/>
                <a:cs typeface="Arial"/>
              </a:rPr>
              <a:t>eedba</a:t>
            </a:r>
            <a:r>
              <a:rPr sz="1000" i="1" spc="-5" dirty="0">
                <a:latin typeface="Arial"/>
                <a:cs typeface="Arial"/>
              </a:rPr>
              <a:t>ck</a:t>
            </a:r>
            <a:endParaRPr sz="100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buFont typeface="Arial"/>
              <a:buChar char="•"/>
              <a:tabLst>
                <a:tab pos="90805" algn="l"/>
              </a:tabLst>
            </a:pPr>
            <a:r>
              <a:rPr sz="1000" spc="-10" dirty="0">
                <a:latin typeface="Arial"/>
                <a:cs typeface="Arial"/>
              </a:rPr>
              <a:t>F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equen</a:t>
            </a:r>
            <a:r>
              <a:rPr sz="1000" spc="-5" dirty="0">
                <a:latin typeface="Arial"/>
                <a:cs typeface="Arial"/>
              </a:rPr>
              <a:t>cy</a:t>
            </a:r>
            <a:endParaRPr sz="100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buFont typeface="Arial"/>
              <a:buChar char="•"/>
              <a:tabLst>
                <a:tab pos="90805" algn="l"/>
              </a:tabLst>
            </a:pPr>
            <a:r>
              <a:rPr sz="1000" spc="-15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ty</a:t>
            </a:r>
            <a:endParaRPr sz="1000">
              <a:latin typeface="Arial"/>
              <a:cs typeface="Arial"/>
            </a:endParaRPr>
          </a:p>
          <a:p>
            <a:pPr marL="90170" indent="-77470">
              <a:lnSpc>
                <a:spcPct val="100000"/>
              </a:lnSpc>
              <a:buFont typeface="Arial"/>
              <a:buChar char="•"/>
              <a:tabLst>
                <a:tab pos="90805" algn="l"/>
              </a:tabLst>
            </a:pPr>
            <a:r>
              <a:rPr sz="1000" spc="-10" dirty="0">
                <a:latin typeface="Arial"/>
                <a:cs typeface="Arial"/>
              </a:rPr>
              <a:t>Det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83436" y="5781531"/>
            <a:ext cx="103505" cy="373380"/>
          </a:xfrm>
          <a:custGeom>
            <a:avLst/>
            <a:gdLst/>
            <a:ahLst/>
            <a:cxnLst/>
            <a:rect l="l" t="t" r="r" b="b"/>
            <a:pathLst>
              <a:path w="103504" h="373379">
                <a:moveTo>
                  <a:pt x="6979" y="278142"/>
                </a:moveTo>
                <a:lnTo>
                  <a:pt x="3931" y="279977"/>
                </a:lnTo>
                <a:lnTo>
                  <a:pt x="1005" y="281821"/>
                </a:lnTo>
                <a:lnTo>
                  <a:pt x="0" y="285713"/>
                </a:lnTo>
                <a:lnTo>
                  <a:pt x="1889" y="288715"/>
                </a:lnTo>
                <a:lnTo>
                  <a:pt x="53583" y="373224"/>
                </a:lnTo>
                <a:lnTo>
                  <a:pt x="60502" y="360770"/>
                </a:lnTo>
                <a:lnTo>
                  <a:pt x="47000" y="360770"/>
                </a:lnTo>
                <a:lnTo>
                  <a:pt x="46503" y="337251"/>
                </a:lnTo>
                <a:lnTo>
                  <a:pt x="12710" y="282083"/>
                </a:lnTo>
                <a:lnTo>
                  <a:pt x="10789" y="279084"/>
                </a:lnTo>
                <a:lnTo>
                  <a:pt x="6979" y="278142"/>
                </a:lnTo>
                <a:close/>
              </a:path>
              <a:path w="103504" h="373379">
                <a:moveTo>
                  <a:pt x="46503" y="337251"/>
                </a:moveTo>
                <a:lnTo>
                  <a:pt x="47000" y="360770"/>
                </a:lnTo>
                <a:lnTo>
                  <a:pt x="59679" y="360499"/>
                </a:lnTo>
                <a:lnTo>
                  <a:pt x="59616" y="357545"/>
                </a:lnTo>
                <a:lnTo>
                  <a:pt x="47762" y="357545"/>
                </a:lnTo>
                <a:lnTo>
                  <a:pt x="53071" y="347975"/>
                </a:lnTo>
                <a:lnTo>
                  <a:pt x="46503" y="337251"/>
                </a:lnTo>
                <a:close/>
              </a:path>
              <a:path w="103504" h="373379">
                <a:moveTo>
                  <a:pt x="96133" y="276249"/>
                </a:moveTo>
                <a:lnTo>
                  <a:pt x="92323" y="277355"/>
                </a:lnTo>
                <a:lnTo>
                  <a:pt x="90556" y="280415"/>
                </a:lnTo>
                <a:lnTo>
                  <a:pt x="59174" y="336976"/>
                </a:lnTo>
                <a:lnTo>
                  <a:pt x="59679" y="360499"/>
                </a:lnTo>
                <a:lnTo>
                  <a:pt x="47000" y="360770"/>
                </a:lnTo>
                <a:lnTo>
                  <a:pt x="60502" y="360770"/>
                </a:lnTo>
                <a:lnTo>
                  <a:pt x="101711" y="286594"/>
                </a:lnTo>
                <a:lnTo>
                  <a:pt x="103388" y="283524"/>
                </a:lnTo>
                <a:lnTo>
                  <a:pt x="102229" y="279653"/>
                </a:lnTo>
                <a:lnTo>
                  <a:pt x="96133" y="276249"/>
                </a:lnTo>
                <a:close/>
              </a:path>
              <a:path w="103504" h="373379">
                <a:moveTo>
                  <a:pt x="53071" y="347975"/>
                </a:moveTo>
                <a:lnTo>
                  <a:pt x="47762" y="357545"/>
                </a:lnTo>
                <a:lnTo>
                  <a:pt x="58795" y="357320"/>
                </a:lnTo>
                <a:lnTo>
                  <a:pt x="53071" y="347975"/>
                </a:lnTo>
                <a:close/>
              </a:path>
              <a:path w="103504" h="373379">
                <a:moveTo>
                  <a:pt x="59174" y="336976"/>
                </a:moveTo>
                <a:lnTo>
                  <a:pt x="53071" y="347975"/>
                </a:lnTo>
                <a:lnTo>
                  <a:pt x="58795" y="357320"/>
                </a:lnTo>
                <a:lnTo>
                  <a:pt x="47762" y="357545"/>
                </a:lnTo>
                <a:lnTo>
                  <a:pt x="59616" y="357545"/>
                </a:lnTo>
                <a:lnTo>
                  <a:pt x="59174" y="336976"/>
                </a:lnTo>
                <a:close/>
              </a:path>
              <a:path w="103504" h="373379">
                <a:moveTo>
                  <a:pt x="51937" y="0"/>
                </a:moveTo>
                <a:lnTo>
                  <a:pt x="39380" y="274"/>
                </a:lnTo>
                <a:lnTo>
                  <a:pt x="46503" y="337251"/>
                </a:lnTo>
                <a:lnTo>
                  <a:pt x="53071" y="347975"/>
                </a:lnTo>
                <a:lnTo>
                  <a:pt x="59174" y="336976"/>
                </a:lnTo>
                <a:lnTo>
                  <a:pt x="51937" y="0"/>
                </a:lnTo>
                <a:close/>
              </a:path>
            </a:pathLst>
          </a:custGeom>
          <a:solidFill>
            <a:srgbClr val="B5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5309" y="5781675"/>
            <a:ext cx="103505" cy="375285"/>
          </a:xfrm>
          <a:custGeom>
            <a:avLst/>
            <a:gdLst/>
            <a:ahLst/>
            <a:cxnLst/>
            <a:rect l="l" t="t" r="r" b="b"/>
            <a:pathLst>
              <a:path w="103504" h="375285">
                <a:moveTo>
                  <a:pt x="7101" y="278629"/>
                </a:moveTo>
                <a:lnTo>
                  <a:pt x="1005" y="282153"/>
                </a:lnTo>
                <a:lnTo>
                  <a:pt x="0" y="286048"/>
                </a:lnTo>
                <a:lnTo>
                  <a:pt x="51694" y="374678"/>
                </a:lnTo>
                <a:lnTo>
                  <a:pt x="59058" y="362081"/>
                </a:lnTo>
                <a:lnTo>
                  <a:pt x="45329" y="362081"/>
                </a:lnTo>
                <a:lnTo>
                  <a:pt x="45329" y="338399"/>
                </a:lnTo>
                <a:lnTo>
                  <a:pt x="11064" y="279641"/>
                </a:lnTo>
                <a:lnTo>
                  <a:pt x="7101" y="278629"/>
                </a:lnTo>
                <a:close/>
              </a:path>
              <a:path w="103504" h="375285">
                <a:moveTo>
                  <a:pt x="45329" y="338399"/>
                </a:moveTo>
                <a:lnTo>
                  <a:pt x="45329" y="362081"/>
                </a:lnTo>
                <a:lnTo>
                  <a:pt x="58033" y="362081"/>
                </a:lnTo>
                <a:lnTo>
                  <a:pt x="58033" y="358877"/>
                </a:lnTo>
                <a:lnTo>
                  <a:pt x="46238" y="358877"/>
                </a:lnTo>
                <a:lnTo>
                  <a:pt x="51755" y="349417"/>
                </a:lnTo>
                <a:lnTo>
                  <a:pt x="45329" y="338399"/>
                </a:lnTo>
                <a:close/>
              </a:path>
              <a:path w="103504" h="375285">
                <a:moveTo>
                  <a:pt x="96408" y="278629"/>
                </a:moveTo>
                <a:lnTo>
                  <a:pt x="92445" y="279641"/>
                </a:lnTo>
                <a:lnTo>
                  <a:pt x="58033" y="338650"/>
                </a:lnTo>
                <a:lnTo>
                  <a:pt x="58033" y="362081"/>
                </a:lnTo>
                <a:lnTo>
                  <a:pt x="59058" y="362081"/>
                </a:lnTo>
                <a:lnTo>
                  <a:pt x="103510" y="286048"/>
                </a:lnTo>
                <a:lnTo>
                  <a:pt x="102504" y="282153"/>
                </a:lnTo>
                <a:lnTo>
                  <a:pt x="96408" y="278629"/>
                </a:lnTo>
                <a:close/>
              </a:path>
              <a:path w="103504" h="375285">
                <a:moveTo>
                  <a:pt x="51755" y="349417"/>
                </a:moveTo>
                <a:lnTo>
                  <a:pt x="46238" y="358877"/>
                </a:lnTo>
                <a:lnTo>
                  <a:pt x="57271" y="358877"/>
                </a:lnTo>
                <a:lnTo>
                  <a:pt x="51755" y="349417"/>
                </a:lnTo>
                <a:close/>
              </a:path>
              <a:path w="103504" h="375285">
                <a:moveTo>
                  <a:pt x="58033" y="338650"/>
                </a:moveTo>
                <a:lnTo>
                  <a:pt x="51755" y="349417"/>
                </a:lnTo>
                <a:lnTo>
                  <a:pt x="57271" y="358877"/>
                </a:lnTo>
                <a:lnTo>
                  <a:pt x="58033" y="358877"/>
                </a:lnTo>
                <a:lnTo>
                  <a:pt x="58033" y="338650"/>
                </a:lnTo>
                <a:close/>
              </a:path>
              <a:path w="103504" h="375285">
                <a:moveTo>
                  <a:pt x="58033" y="0"/>
                </a:moveTo>
                <a:lnTo>
                  <a:pt x="45329" y="0"/>
                </a:lnTo>
                <a:lnTo>
                  <a:pt x="45329" y="338399"/>
                </a:lnTo>
                <a:lnTo>
                  <a:pt x="51755" y="349417"/>
                </a:lnTo>
                <a:lnTo>
                  <a:pt x="58033" y="338650"/>
                </a:lnTo>
                <a:lnTo>
                  <a:pt x="58033" y="0"/>
                </a:lnTo>
                <a:close/>
              </a:path>
            </a:pathLst>
          </a:custGeom>
          <a:solidFill>
            <a:srgbClr val="B50E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63877" y="6232261"/>
            <a:ext cx="10979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iv</a:t>
            </a:r>
            <a:r>
              <a:rPr sz="1000" spc="-10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io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Learn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Learning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66740" y="6481455"/>
            <a:ext cx="2590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-1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21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63877" y="6537061"/>
            <a:ext cx="9899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J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Per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or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20">
              <a:lnSpc>
                <a:spcPts val="4520"/>
              </a:lnSpc>
            </a:pPr>
            <a:r>
              <a:rPr dirty="0"/>
              <a:t>Person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/>
              <a:t>Ana</a:t>
            </a:r>
            <a:r>
              <a:rPr spc="-20" dirty="0"/>
              <a:t>l</a:t>
            </a:r>
            <a:r>
              <a:rPr dirty="0"/>
              <a:t>y</a:t>
            </a:r>
            <a:r>
              <a:rPr spc="5" dirty="0"/>
              <a:t>s</a:t>
            </a:r>
            <a:r>
              <a:rPr spc="-5" dirty="0"/>
              <a:t>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682244" y="1733083"/>
            <a:ext cx="8040370" cy="485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48082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Co</a:t>
            </a:r>
            <a:r>
              <a:rPr sz="2800" b="1" spc="-30" dirty="0">
                <a:latin typeface="Arial"/>
                <a:cs typeface="Arial"/>
              </a:rPr>
              <a:t>n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0" dirty="0">
                <a:latin typeface="Arial"/>
                <a:cs typeface="Arial"/>
              </a:rPr>
              <a:t>q</a:t>
            </a:r>
            <a:r>
              <a:rPr sz="2800" b="1" spc="-30" dirty="0">
                <a:latin typeface="Arial"/>
                <a:cs typeface="Arial"/>
              </a:rPr>
              <a:t>u</a:t>
            </a:r>
            <a:r>
              <a:rPr sz="2800" b="1" spc="-25" dirty="0">
                <a:latin typeface="Arial"/>
                <a:cs typeface="Arial"/>
              </a:rPr>
              <a:t>enc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1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inc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15" dirty="0">
                <a:latin typeface="Arial"/>
                <a:cs typeface="Arial"/>
              </a:rPr>
              <a:t>cei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15" dirty="0">
                <a:latin typeface="Arial"/>
                <a:cs typeface="Arial"/>
              </a:rPr>
              <a:t>rmin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well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Arial"/>
                <a:cs typeface="Arial"/>
              </a:rPr>
              <a:t>Feed</a:t>
            </a:r>
            <a:r>
              <a:rPr sz="2800" b="1" spc="-30" dirty="0">
                <a:latin typeface="Arial"/>
                <a:cs typeface="Arial"/>
              </a:rPr>
              <a:t>b</a:t>
            </a:r>
            <a:r>
              <a:rPr sz="2800" b="1" spc="-25" dirty="0">
                <a:latin typeface="Arial"/>
                <a:cs typeface="Arial"/>
              </a:rPr>
              <a:t>ac</a:t>
            </a:r>
            <a:r>
              <a:rPr sz="2800" b="1" spc="-10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Informat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emplo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5" dirty="0">
                <a:latin typeface="Arial"/>
                <a:cs typeface="Arial"/>
              </a:rPr>
              <a:t>ee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whi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are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erfo</a:t>
            </a:r>
            <a:r>
              <a:rPr sz="2800" spc="-15" dirty="0">
                <a:latin typeface="Arial"/>
                <a:cs typeface="Arial"/>
              </a:rPr>
              <a:t>rmin</a:t>
            </a:r>
            <a:r>
              <a:rPr sz="2800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Arial"/>
                <a:cs typeface="Arial"/>
              </a:rPr>
              <a:t>Motiv</a:t>
            </a:r>
            <a:r>
              <a:rPr sz="2800" b="1" spc="-10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tion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lea</a:t>
            </a:r>
            <a:r>
              <a:rPr sz="2800" b="1" spc="-20" dirty="0">
                <a:latin typeface="Arial"/>
                <a:cs typeface="Arial"/>
              </a:rPr>
              <a:t>rn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es’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ra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prog</a:t>
            </a:r>
            <a:r>
              <a:rPr sz="2800" spc="-20" dirty="0">
                <a:latin typeface="Arial"/>
                <a:cs typeface="Arial"/>
              </a:rPr>
              <a:t>rams</a:t>
            </a:r>
            <a:endParaRPr sz="2800">
              <a:latin typeface="Arial"/>
              <a:cs typeface="Arial"/>
            </a:endParaRPr>
          </a:p>
          <a:p>
            <a:pPr marL="285115" marR="255904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Per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stic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lu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nit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bil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lan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aits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jo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le</a:t>
            </a:r>
            <a:r>
              <a:rPr sz="2800" spc="-15" dirty="0">
                <a:latin typeface="Arial"/>
                <a:cs typeface="Arial"/>
              </a:rPr>
              <a:t>arn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ra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eve</a:t>
            </a:r>
            <a:r>
              <a:rPr sz="2800" spc="-20" dirty="0">
                <a:latin typeface="Arial"/>
                <a:cs typeface="Arial"/>
              </a:rPr>
              <a:t>lo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ment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gr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fe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tiv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>
              <a:lnSpc>
                <a:spcPts val="4520"/>
              </a:lnSpc>
            </a:pPr>
            <a:r>
              <a:rPr dirty="0"/>
              <a:t>Basic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Skil</a:t>
            </a:r>
            <a:r>
              <a:rPr spc="-15" dirty="0"/>
              <a:t>l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70992" y="1733083"/>
            <a:ext cx="7026275" cy="255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Skil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are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ces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jo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arn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nten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gr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suc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sfully</a:t>
            </a:r>
            <a:endParaRPr sz="2800">
              <a:latin typeface="Arial"/>
              <a:cs typeface="Arial"/>
            </a:endParaRPr>
          </a:p>
          <a:p>
            <a:pPr marL="56134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it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ve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ili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</a:t>
            </a:r>
            <a:endParaRPr sz="2600">
              <a:latin typeface="Arial"/>
              <a:cs typeface="Arial"/>
            </a:endParaRPr>
          </a:p>
          <a:p>
            <a:pPr marL="561340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ills</a:t>
            </a:r>
            <a:endParaRPr sz="2600">
              <a:latin typeface="Arial"/>
              <a:cs typeface="Arial"/>
            </a:endParaRPr>
          </a:p>
          <a:p>
            <a:pPr marL="561340" lvl="1" indent="-228600">
              <a:lnSpc>
                <a:spcPts val="3095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ri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ts val="4520"/>
              </a:lnSpc>
            </a:pPr>
            <a:r>
              <a:rPr spc="-5" dirty="0"/>
              <a:t>Cogn</a:t>
            </a:r>
            <a:r>
              <a:rPr spc="-15" dirty="0"/>
              <a:t>i</a:t>
            </a:r>
            <a:r>
              <a:rPr dirty="0"/>
              <a:t>tive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Ab</a:t>
            </a:r>
            <a:r>
              <a:rPr spc="-15" dirty="0"/>
              <a:t>i</a:t>
            </a:r>
            <a:r>
              <a:rPr spc="-5" dirty="0"/>
              <a:t>lity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856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1179830" algn="l"/>
              </a:tabLst>
            </a:pPr>
            <a:r>
              <a:rPr spc="-15" dirty="0"/>
              <a:t>In</a:t>
            </a:r>
            <a:r>
              <a:rPr spc="-5" dirty="0"/>
              <a:t>c</a:t>
            </a:r>
            <a:r>
              <a:rPr spc="-15" dirty="0"/>
              <a:t>lu</a:t>
            </a:r>
            <a:r>
              <a:rPr spc="-25" dirty="0"/>
              <a:t>d</a:t>
            </a:r>
            <a:r>
              <a:rPr spc="-15" dirty="0"/>
              <a:t>es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/>
              <a:t>th</a:t>
            </a:r>
            <a:r>
              <a:rPr dirty="0"/>
              <a:t>r</a:t>
            </a:r>
            <a:r>
              <a:rPr spc="-25" dirty="0"/>
              <a:t>e</a:t>
            </a:r>
            <a:r>
              <a:rPr spc="-20" dirty="0"/>
              <a:t>e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d</a:t>
            </a:r>
            <a:r>
              <a:rPr spc="-5" dirty="0"/>
              <a:t>i</a:t>
            </a:r>
            <a:r>
              <a:rPr spc="-20" dirty="0"/>
              <a:t>mens</a:t>
            </a:r>
            <a:r>
              <a:rPr spc="-5" dirty="0"/>
              <a:t>i</a:t>
            </a:r>
            <a:r>
              <a:rPr spc="-25" dirty="0"/>
              <a:t>o</a:t>
            </a:r>
            <a:r>
              <a:rPr spc="-15" dirty="0"/>
              <a:t>ns:</a:t>
            </a:r>
          </a:p>
          <a:p>
            <a:pPr marL="145415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1455420" algn="l"/>
              </a:tabLst>
            </a:pPr>
            <a:r>
              <a:rPr sz="2600" spc="-14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erb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mpre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ion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q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nti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ativ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abilit</a:t>
            </a:r>
            <a:r>
              <a:rPr sz="2600" spc="-19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endParaRPr sz="2600">
              <a:latin typeface="Arial"/>
              <a:cs typeface="Arial"/>
            </a:endParaRPr>
          </a:p>
          <a:p>
            <a:pPr marL="1454150">
              <a:lnSpc>
                <a:spcPct val="100000"/>
              </a:lnSpc>
            </a:pPr>
            <a:r>
              <a:rPr sz="2600" dirty="0"/>
              <a:t>reas</a:t>
            </a:r>
            <a:r>
              <a:rPr sz="2600" spc="5" dirty="0"/>
              <a:t>o</a:t>
            </a:r>
            <a:r>
              <a:rPr sz="2600" spc="-5" dirty="0"/>
              <a:t>nin</a:t>
            </a:r>
            <a:r>
              <a:rPr sz="2600" dirty="0"/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/>
              <a:t>ability</a:t>
            </a:r>
            <a:endParaRPr sz="2600">
              <a:latin typeface="Times New Roman"/>
              <a:cs typeface="Times New Roman"/>
            </a:endParaRPr>
          </a:p>
          <a:p>
            <a:pPr marL="1178560" marR="893444" indent="-272415">
              <a:lnSpc>
                <a:spcPct val="100000"/>
              </a:lnSpc>
              <a:spcBef>
                <a:spcPts val="59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79830" algn="l"/>
              </a:tabLst>
            </a:pPr>
            <a:r>
              <a:rPr spc="-135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r</a:t>
            </a:r>
            <a:r>
              <a:rPr spc="-15"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i</a:t>
            </a:r>
            <a:r>
              <a:rPr spc="-15" dirty="0">
                <a:latin typeface="Arial"/>
                <a:cs typeface="Arial"/>
              </a:rPr>
              <a:t>n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es’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eve</a:t>
            </a:r>
            <a:r>
              <a:rPr spc="-10" dirty="0">
                <a:latin typeface="Arial"/>
                <a:cs typeface="Arial"/>
              </a:rPr>
              <a:t>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o</a:t>
            </a:r>
            <a:r>
              <a:rPr spc="-10"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cog</a:t>
            </a:r>
            <a:r>
              <a:rPr spc="-20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tiv</a:t>
            </a:r>
            <a:r>
              <a:rPr spc="-2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ab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li</a:t>
            </a:r>
            <a:r>
              <a:rPr spc="-5" dirty="0">
                <a:latin typeface="Arial"/>
                <a:cs typeface="Arial"/>
              </a:rPr>
              <a:t>t</a:t>
            </a:r>
            <a:r>
              <a:rPr spc="-15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5" dirty="0">
                <a:latin typeface="Arial"/>
                <a:cs typeface="Arial"/>
              </a:rPr>
              <a:t>so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</a:t>
            </a:r>
            <a:r>
              <a:rPr spc="-20" dirty="0">
                <a:latin typeface="Arial"/>
                <a:cs typeface="Arial"/>
              </a:rPr>
              <a:t>an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15" dirty="0"/>
              <a:t>in</a:t>
            </a:r>
            <a:r>
              <a:rPr spc="-10" dirty="0"/>
              <a:t>fl</a:t>
            </a:r>
            <a:r>
              <a:rPr spc="-15" dirty="0"/>
              <a:t>u</a:t>
            </a:r>
            <a:r>
              <a:rPr spc="-25" dirty="0"/>
              <a:t>e</a:t>
            </a:r>
            <a:r>
              <a:rPr spc="-15" dirty="0"/>
              <a:t>nce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h</a:t>
            </a:r>
            <a:r>
              <a:rPr spc="-15" dirty="0"/>
              <a:t>o</a:t>
            </a:r>
            <a:r>
              <a:rPr spc="-25" dirty="0"/>
              <a:t>w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wel</a:t>
            </a:r>
            <a:r>
              <a:rPr spc="-10" dirty="0"/>
              <a:t>l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they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can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le</a:t>
            </a:r>
            <a:r>
              <a:rPr spc="-25" dirty="0"/>
              <a:t>a</a:t>
            </a:r>
            <a:r>
              <a:rPr spc="-5" dirty="0"/>
              <a:t>r</a:t>
            </a:r>
            <a:r>
              <a:rPr spc="-20" dirty="0"/>
              <a:t>n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15" dirty="0"/>
              <a:t>i</a:t>
            </a:r>
            <a:r>
              <a:rPr spc="-20" dirty="0"/>
              <a:t>n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5" dirty="0"/>
              <a:t>r</a:t>
            </a:r>
            <a:r>
              <a:rPr spc="-25" dirty="0"/>
              <a:t>a</a:t>
            </a:r>
            <a:r>
              <a:rPr spc="-5" dirty="0"/>
              <a:t>i</a:t>
            </a:r>
            <a:r>
              <a:rPr spc="-25" dirty="0"/>
              <a:t>n</a:t>
            </a:r>
            <a:r>
              <a:rPr spc="-5" dirty="0"/>
              <a:t>i</a:t>
            </a:r>
            <a:r>
              <a:rPr spc="-25" dirty="0"/>
              <a:t>ng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25" dirty="0"/>
              <a:t>o</a:t>
            </a:r>
            <a:r>
              <a:rPr spc="-15" dirty="0"/>
              <a:t>g</a:t>
            </a:r>
            <a:r>
              <a:rPr spc="-10" dirty="0"/>
              <a:t>r</a:t>
            </a:r>
            <a:r>
              <a:rPr spc="-15" dirty="0"/>
              <a:t>a</a:t>
            </a:r>
            <a:r>
              <a:rPr spc="-20" dirty="0"/>
              <a:t>ms</a:t>
            </a:r>
          </a:p>
          <a:p>
            <a:pPr marL="1178560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1179830" algn="l"/>
              </a:tabLst>
            </a:pPr>
            <a:r>
              <a:rPr spc="-340" dirty="0"/>
              <a:t>T</a:t>
            </a:r>
            <a:r>
              <a:rPr spc="-20" dirty="0"/>
              <a:t>o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25" dirty="0"/>
              <a:t>d</a:t>
            </a:r>
            <a:r>
              <a:rPr spc="-15" dirty="0"/>
              <a:t>e</a:t>
            </a:r>
            <a:r>
              <a:rPr spc="-20" dirty="0"/>
              <a:t>nt</a:t>
            </a:r>
            <a:r>
              <a:rPr spc="-5" dirty="0"/>
              <a:t>i</a:t>
            </a:r>
            <a:r>
              <a:rPr spc="-15" dirty="0"/>
              <a:t>fy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5" dirty="0"/>
              <a:t>em</a:t>
            </a:r>
            <a:r>
              <a:rPr spc="-15" dirty="0"/>
              <a:t>ploye</a:t>
            </a:r>
            <a:r>
              <a:rPr spc="-25" dirty="0"/>
              <a:t>e</a:t>
            </a:r>
            <a:r>
              <a:rPr spc="-15" dirty="0"/>
              <a:t>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wit</a:t>
            </a:r>
            <a:r>
              <a:rPr spc="-15" dirty="0"/>
              <a:t>h</a:t>
            </a:r>
            <a:r>
              <a:rPr spc="-25" dirty="0"/>
              <a:t>o</a:t>
            </a:r>
            <a:r>
              <a:rPr spc="-15" dirty="0"/>
              <a:t>u</a:t>
            </a:r>
            <a:r>
              <a:rPr spc="-10"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th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co</a:t>
            </a:r>
            <a:r>
              <a:rPr spc="-10" dirty="0"/>
              <a:t>g</a:t>
            </a:r>
            <a:r>
              <a:rPr spc="-25" dirty="0"/>
              <a:t>n</a:t>
            </a:r>
            <a:r>
              <a:rPr spc="-5" dirty="0"/>
              <a:t>i</a:t>
            </a:r>
            <a:r>
              <a:rPr spc="-10" dirty="0"/>
              <a:t>tiv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25" dirty="0"/>
              <a:t>b</a:t>
            </a:r>
            <a:r>
              <a:rPr spc="-5" dirty="0"/>
              <a:t>i</a:t>
            </a:r>
            <a:r>
              <a:rPr spc="-15" dirty="0"/>
              <a:t>li</a:t>
            </a:r>
            <a:r>
              <a:rPr spc="-5" dirty="0"/>
              <a:t>t</a:t>
            </a:r>
            <a:r>
              <a:rPr spc="-15" dirty="0"/>
              <a:t>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15" dirty="0"/>
              <a:t>suc</a:t>
            </a:r>
            <a:r>
              <a:rPr spc="-10" dirty="0"/>
              <a:t>c</a:t>
            </a:r>
            <a:r>
              <a:rPr spc="-25" dirty="0"/>
              <a:t>e</a:t>
            </a:r>
            <a:r>
              <a:rPr spc="-15" dirty="0"/>
              <a:t>e</a:t>
            </a:r>
            <a:r>
              <a:rPr spc="-20" dirty="0"/>
              <a:t>d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spc="-20" dirty="0"/>
              <a:t>n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t</a:t>
            </a:r>
            <a:r>
              <a:rPr spc="-25" dirty="0"/>
              <a:t>h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jo</a:t>
            </a:r>
            <a:r>
              <a:rPr spc="-25" dirty="0"/>
              <a:t>b</a:t>
            </a:r>
            <a:r>
              <a:rPr spc="-10" dirty="0"/>
              <a:t>,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co</a:t>
            </a:r>
            <a:r>
              <a:rPr spc="-20" dirty="0"/>
              <a:t>mpa</a:t>
            </a:r>
            <a:r>
              <a:rPr spc="-25" dirty="0"/>
              <a:t>n</a:t>
            </a:r>
            <a:r>
              <a:rPr spc="-5" dirty="0"/>
              <a:t>i</a:t>
            </a:r>
            <a:r>
              <a:rPr spc="-25" dirty="0"/>
              <a:t>e</a:t>
            </a:r>
            <a:r>
              <a:rPr spc="-15" dirty="0"/>
              <a:t>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u</a:t>
            </a:r>
            <a:r>
              <a:rPr spc="-10" dirty="0"/>
              <a:t>s</a:t>
            </a:r>
            <a:r>
              <a:rPr spc="-20" dirty="0"/>
              <a:t>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p</a:t>
            </a:r>
            <a:r>
              <a:rPr spc="-25" dirty="0"/>
              <a:t>a</a:t>
            </a:r>
            <a:r>
              <a:rPr spc="-15" dirty="0"/>
              <a:t>p</a:t>
            </a:r>
            <a:r>
              <a:rPr spc="-25" dirty="0"/>
              <a:t>e</a:t>
            </a:r>
            <a:r>
              <a:rPr spc="50" dirty="0"/>
              <a:t>r</a:t>
            </a:r>
            <a:r>
              <a:rPr spc="-10" dirty="0"/>
              <a:t>-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and</a:t>
            </a:r>
            <a:r>
              <a:rPr spc="-5" dirty="0"/>
              <a:t>-</a:t>
            </a:r>
            <a:r>
              <a:rPr spc="-25" dirty="0"/>
              <a:t>p</a:t>
            </a:r>
            <a:r>
              <a:rPr spc="-15" dirty="0"/>
              <a:t>e</a:t>
            </a:r>
            <a:r>
              <a:rPr spc="-25" dirty="0"/>
              <a:t>n</a:t>
            </a:r>
            <a:r>
              <a:rPr spc="-10" dirty="0"/>
              <a:t>c</a:t>
            </a:r>
            <a:r>
              <a:rPr spc="-15" dirty="0"/>
              <a:t>i</a:t>
            </a:r>
            <a:r>
              <a:rPr spc="-10" dirty="0"/>
              <a:t>l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5" dirty="0"/>
              <a:t>co</a:t>
            </a:r>
            <a:r>
              <a:rPr spc="-25" dirty="0"/>
              <a:t>g</a:t>
            </a:r>
            <a:r>
              <a:rPr spc="-15" dirty="0"/>
              <a:t>nit</a:t>
            </a:r>
            <a:r>
              <a:rPr spc="-5" dirty="0"/>
              <a:t>i</a:t>
            </a:r>
            <a:r>
              <a:rPr spc="-15" dirty="0"/>
              <a:t>ve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a</a:t>
            </a:r>
            <a:r>
              <a:rPr spc="-15" dirty="0"/>
              <a:t>bil</a:t>
            </a:r>
            <a:r>
              <a:rPr spc="-5" dirty="0"/>
              <a:t>i</a:t>
            </a:r>
            <a:r>
              <a:rPr spc="-15" dirty="0"/>
              <a:t>ty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es</a:t>
            </a:r>
            <a:r>
              <a:rPr spc="-5" dirty="0"/>
              <a:t>t</a:t>
            </a:r>
            <a:r>
              <a:rPr spc="-15"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865">
              <a:lnSpc>
                <a:spcPts val="4520"/>
              </a:lnSpc>
            </a:pPr>
            <a:r>
              <a:rPr spc="-5" dirty="0"/>
              <a:t>Readin</a:t>
            </a:r>
            <a:r>
              <a:rPr dirty="0"/>
              <a:t>g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dirty="0"/>
              <a:t>Abi</a:t>
            </a:r>
            <a:r>
              <a:rPr spc="-15" dirty="0"/>
              <a:t>l</a:t>
            </a:r>
            <a:r>
              <a:rPr spc="-5" dirty="0"/>
              <a:t>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66740" y="6481455"/>
            <a:ext cx="2590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-1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25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8030845" cy="388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Read</a:t>
            </a:r>
            <a:r>
              <a:rPr sz="2800" b="1" spc="-15" dirty="0">
                <a:latin typeface="Arial"/>
                <a:cs typeface="Arial"/>
              </a:rPr>
              <a:t>abili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4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Di</a:t>
            </a:r>
            <a:r>
              <a:rPr sz="2800" spc="-5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ty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leve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Arial"/>
                <a:cs typeface="Arial"/>
              </a:rPr>
              <a:t>w</a:t>
            </a:r>
            <a:r>
              <a:rPr sz="2800" spc="-10" dirty="0">
                <a:latin typeface="Arial"/>
                <a:cs typeface="Arial"/>
              </a:rPr>
              <a:t>ri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ten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</a:t>
            </a:r>
            <a:r>
              <a:rPr sz="2800" spc="-20" dirty="0">
                <a:latin typeface="Arial"/>
                <a:cs typeface="Arial"/>
              </a:rPr>
              <a:t>ls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5" dirty="0">
                <a:latin typeface="Arial"/>
                <a:cs typeface="Arial"/>
              </a:rPr>
              <a:t>Rea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bil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us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invol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en</a:t>
            </a:r>
            <a:r>
              <a:rPr sz="2800" spc="-15" dirty="0">
                <a:latin typeface="Arial"/>
                <a:cs typeface="Arial"/>
              </a:rPr>
              <a:t>gth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word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di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20" dirty="0">
                <a:latin typeface="Arial"/>
                <a:cs typeface="Arial"/>
              </a:rPr>
              <a:t>ul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285115" marR="3556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Arial"/>
                <a:cs typeface="Arial"/>
              </a:rPr>
              <a:t>If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trai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es’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eve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match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el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ial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fo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pti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ns</a:t>
            </a:r>
            <a:r>
              <a:rPr sz="2800" spc="-15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Arial"/>
                <a:cs typeface="Arial"/>
              </a:rPr>
              <a:t>are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ai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ab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60705" marR="21971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rainers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etermine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eth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fea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ibl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low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materials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3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-jo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6740" y="6481455"/>
            <a:ext cx="259079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-1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26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50">
              <a:lnSpc>
                <a:spcPts val="4520"/>
              </a:lnSpc>
            </a:pPr>
            <a:r>
              <a:rPr spc="-5" dirty="0"/>
              <a:t>Read</a:t>
            </a:r>
            <a:r>
              <a:rPr spc="-15" dirty="0"/>
              <a:t>i</a:t>
            </a:r>
            <a:r>
              <a:rPr spc="-5" dirty="0"/>
              <a:t>n</a:t>
            </a:r>
            <a:r>
              <a:rPr dirty="0"/>
              <a:t>g</a:t>
            </a:r>
            <a:r>
              <a:rPr spc="-120" dirty="0">
                <a:latin typeface="Times New Roman"/>
                <a:cs typeface="Times New Roman"/>
              </a:rPr>
              <a:t> </a:t>
            </a:r>
            <a:r>
              <a:rPr dirty="0"/>
              <a:t>Ab</a:t>
            </a:r>
            <a:r>
              <a:rPr spc="-15" dirty="0"/>
              <a:t>i</a:t>
            </a:r>
            <a:r>
              <a:rPr spc="-5" dirty="0"/>
              <a:t>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3450" y="1728458"/>
            <a:ext cx="7889240" cy="450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705" marR="5080" indent="-228600">
              <a:lnSpc>
                <a:spcPct val="100000"/>
              </a:lnSpc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witho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ul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identifie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through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tests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reas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igne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other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position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more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con</a:t>
            </a:r>
            <a:r>
              <a:rPr sz="2600" spc="-5" dirty="0">
                <a:latin typeface="Arial"/>
                <a:cs typeface="Arial"/>
              </a:rPr>
              <a:t>gruen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with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els</a:t>
            </a:r>
            <a:endParaRPr sz="2600">
              <a:latin typeface="Arial"/>
              <a:cs typeface="Arial"/>
            </a:endParaRPr>
          </a:p>
          <a:p>
            <a:pPr marL="560705" marR="192405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tests,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trainers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ti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provid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them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remedial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aining</a:t>
            </a:r>
            <a:endParaRPr sz="2600">
              <a:latin typeface="Arial"/>
              <a:cs typeface="Arial"/>
            </a:endParaRPr>
          </a:p>
          <a:p>
            <a:pPr marL="560705" marR="245745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Alternative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idere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ele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ntraining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ption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ts val="3329"/>
              </a:lnSpc>
              <a:spcBef>
                <a:spcPts val="605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el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ic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sk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lls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close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ills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ga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6191" y="6288732"/>
            <a:ext cx="61398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many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nies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>
              <a:lnSpc>
                <a:spcPts val="452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spc="-5" dirty="0"/>
              <a:t>f</a:t>
            </a:r>
            <a:r>
              <a:rPr spc="5" dirty="0"/>
              <a:t>-</a:t>
            </a:r>
            <a:r>
              <a:rPr dirty="0"/>
              <a:t>E</a:t>
            </a:r>
            <a:r>
              <a:rPr spc="-80" dirty="0"/>
              <a:t>f</a:t>
            </a:r>
            <a:r>
              <a:rPr dirty="0"/>
              <a:t>ficacy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900670" cy="382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Emplo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es’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eli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they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th</a:t>
            </a:r>
            <a:r>
              <a:rPr sz="2800" spc="-10" dirty="0">
                <a:latin typeface="Arial"/>
                <a:cs typeface="Arial"/>
              </a:rPr>
              <a:t>eir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j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nten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trainin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successful</a:t>
            </a: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285115" marR="16954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Emplo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es’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0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leve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by:</a:t>
            </a:r>
            <a:endParaRPr sz="28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et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urpo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endParaRPr sz="2600">
              <a:latin typeface="Arial"/>
              <a:cs typeface="Arial"/>
            </a:endParaRPr>
          </a:p>
          <a:p>
            <a:pPr marL="560705" marR="222250" lvl="1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idin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mu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informatio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sib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urpo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prio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tual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spc="-5" dirty="0">
                <a:latin typeface="Arial"/>
                <a:cs typeface="Arial"/>
              </a:rPr>
              <a:t>aini</a:t>
            </a:r>
            <a:r>
              <a:rPr sz="2600" dirty="0">
                <a:latin typeface="Arial"/>
                <a:cs typeface="Arial"/>
              </a:rPr>
              <a:t>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540">
              <a:lnSpc>
                <a:spcPts val="4520"/>
              </a:lnSpc>
            </a:pPr>
            <a:r>
              <a:rPr dirty="0"/>
              <a:t>Se</a:t>
            </a:r>
            <a:r>
              <a:rPr spc="-15" dirty="0"/>
              <a:t>l</a:t>
            </a:r>
            <a:r>
              <a:rPr dirty="0"/>
              <a:t>f</a:t>
            </a:r>
            <a:r>
              <a:rPr spc="5" dirty="0"/>
              <a:t>-</a:t>
            </a:r>
            <a:r>
              <a:rPr dirty="0"/>
              <a:t>E</a:t>
            </a:r>
            <a:r>
              <a:rPr spc="-80" dirty="0"/>
              <a:t>f</a:t>
            </a:r>
            <a:r>
              <a:rPr dirty="0"/>
              <a:t>ficacy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91032" y="1728458"/>
            <a:ext cx="7678420" cy="236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355600" indent="-228600">
              <a:lnSpc>
                <a:spcPct val="100000"/>
              </a:lnSpc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Sh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win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er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ho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similar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jobs</a:t>
            </a:r>
            <a:endParaRPr sz="2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Providing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emplo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ee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-5" dirty="0">
                <a:latin typeface="Arial"/>
                <a:cs typeface="Arial"/>
              </a:rPr>
              <a:t>ba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er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their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trol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they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ha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ili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res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nsib</a:t>
            </a:r>
            <a:r>
              <a:rPr sz="2600" spc="-5" dirty="0">
                <a:latin typeface="Arial"/>
                <a:cs typeface="Arial"/>
              </a:rPr>
              <a:t>ili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erc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ny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</a:t>
            </a:r>
            <a:r>
              <a:rPr sz="2600" dirty="0">
                <a:latin typeface="Arial"/>
                <a:cs typeface="Arial"/>
              </a:rPr>
              <a:t>arning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di</a:t>
            </a:r>
            <a:r>
              <a:rPr sz="2600" spc="-50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ficulties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x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erien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4439" y="361084"/>
            <a:ext cx="7209155" cy="94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8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w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re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es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400" spc="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4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4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ds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3400" spc="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re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ts val="4045"/>
              </a:lnSpc>
            </a:pP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Interests,</a:t>
            </a:r>
            <a:r>
              <a:rPr sz="3400" spc="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Go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ls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29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70946" y="1733083"/>
            <a:ext cx="7914640" cy="299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 algn="just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Man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sh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ul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30" dirty="0">
                <a:latin typeface="Arial"/>
                <a:cs typeface="Arial"/>
              </a:rPr>
              <a:t>omm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cate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link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etwee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tra</a:t>
            </a:r>
            <a:r>
              <a:rPr sz="2800" spc="-15" dirty="0">
                <a:latin typeface="Arial"/>
                <a:cs typeface="Arial"/>
              </a:rPr>
              <a:t>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imp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wea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kn</a:t>
            </a:r>
            <a:r>
              <a:rPr sz="2800" spc="-20" dirty="0">
                <a:latin typeface="Arial"/>
                <a:cs typeface="Arial"/>
              </a:rPr>
              <a:t>owle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de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0" dirty="0">
                <a:latin typeface="Arial"/>
                <a:cs typeface="Arial"/>
              </a:rPr>
              <a:t>ic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en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ies</a:t>
            </a:r>
            <a:endParaRPr sz="2800">
              <a:latin typeface="Arial"/>
              <a:cs typeface="Arial"/>
            </a:endParaRPr>
          </a:p>
          <a:p>
            <a:pPr marL="285115" marR="43815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Emplo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att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ust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15" dirty="0">
                <a:latin typeface="Arial"/>
                <a:cs typeface="Arial"/>
              </a:rPr>
              <a:t>tan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tua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tra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ments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0" dirty="0">
                <a:latin typeface="Arial"/>
                <a:cs typeface="Arial"/>
              </a:rPr>
              <a:t>x</a:t>
            </a:r>
            <a:r>
              <a:rPr sz="2800" spc="-20" dirty="0">
                <a:latin typeface="Arial"/>
                <a:cs typeface="Arial"/>
              </a:rPr>
              <a:t>imi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tiv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8275">
              <a:lnSpc>
                <a:spcPts val="4520"/>
              </a:lnSpc>
            </a:pPr>
            <a:r>
              <a:rPr dirty="0"/>
              <a:t>Objectives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776845" cy="357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Cre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dit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empl</a:t>
            </a:r>
            <a:r>
              <a:rPr sz="2800" spc="-15" dirty="0">
                <a:latin typeface="Arial"/>
                <a:cs typeface="Arial"/>
              </a:rPr>
              <a:t>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ece</a:t>
            </a:r>
            <a:r>
              <a:rPr sz="2800" spc="-20" dirty="0">
                <a:latin typeface="Arial"/>
                <a:cs typeface="Arial"/>
              </a:rPr>
              <a:t>pt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ainin</a:t>
            </a:r>
            <a:r>
              <a:rPr sz="2800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Disc</a:t>
            </a:r>
            <a:r>
              <a:rPr sz="2800" spc="-15" dirty="0">
                <a:latin typeface="Arial"/>
                <a:cs typeface="Arial"/>
              </a:rPr>
              <a:t>uss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ep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ol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5" dirty="0">
                <a:latin typeface="Arial"/>
                <a:cs typeface="Arial"/>
              </a:rPr>
              <a:t>nd</a:t>
            </a:r>
            <a:r>
              <a:rPr sz="2800" spc="-15" dirty="0">
                <a:latin typeface="Arial"/>
                <a:cs typeface="Arial"/>
              </a:rPr>
              <a:t>uct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ask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Analy</a:t>
            </a:r>
            <a:r>
              <a:rPr sz="2800" spc="-10" dirty="0">
                <a:latin typeface="Arial"/>
                <a:cs typeface="Arial"/>
              </a:rPr>
              <a:t>z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mine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whi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eo</a:t>
            </a:r>
            <a:r>
              <a:rPr sz="2800" spc="-15" dirty="0">
                <a:latin typeface="Arial"/>
                <a:cs typeface="Arial"/>
              </a:rPr>
              <a:t>pl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ra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ned</a:t>
            </a:r>
            <a:endParaRPr sz="2800">
              <a:latin typeface="Arial"/>
              <a:cs typeface="Arial"/>
            </a:endParaRPr>
          </a:p>
          <a:p>
            <a:pPr marL="285115" marR="42164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Expl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mod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evelo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25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221" y="361084"/>
            <a:ext cx="7209155" cy="94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8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w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re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es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3400" spc="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4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4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ds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3400" spc="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re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ts val="4045"/>
              </a:lnSpc>
            </a:pP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Interests,</a:t>
            </a:r>
            <a:r>
              <a:rPr sz="3400" spc="1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Go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ls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93186" y="1733083"/>
            <a:ext cx="7696834" cy="326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 algn="ctr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wor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nm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10" dirty="0">
                <a:latin typeface="Arial"/>
                <a:cs typeface="Arial"/>
              </a:rPr>
              <a:t>trai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es’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mot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-10" dirty="0">
                <a:latin typeface="Arial"/>
                <a:cs typeface="Arial"/>
              </a:rPr>
              <a:t>ar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61340" marR="90170" lvl="1" indent="-228600" algn="just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975" algn="l"/>
              </a:tabLst>
            </a:pPr>
            <a:r>
              <a:rPr sz="2600" dirty="0">
                <a:latin typeface="Arial"/>
                <a:cs typeface="Arial"/>
              </a:rPr>
              <a:t>Provide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materials,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time,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</a:t>
            </a:r>
            <a:r>
              <a:rPr sz="2600" spc="5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-</a:t>
            </a:r>
            <a:r>
              <a:rPr sz="2600" dirty="0">
                <a:latin typeface="Arial"/>
                <a:cs typeface="Arial"/>
              </a:rPr>
              <a:t>related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informat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on,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wor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aid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mpl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ew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avior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efore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particip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rams</a:t>
            </a:r>
            <a:endParaRPr sz="2600">
              <a:latin typeface="Arial"/>
              <a:cs typeface="Arial"/>
            </a:endParaRPr>
          </a:p>
          <a:p>
            <a:pPr marL="561340" lvl="1" indent="-228600">
              <a:lnSpc>
                <a:spcPct val="100000"/>
              </a:lnSpc>
              <a:spcBef>
                <a:spcPts val="40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975" algn="l"/>
              </a:tabLst>
            </a:pPr>
            <a:r>
              <a:rPr sz="2600" dirty="0">
                <a:latin typeface="Arial"/>
                <a:cs typeface="Arial"/>
              </a:rPr>
              <a:t>Spe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it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vely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ab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ut 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pa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-50" dirty="0">
                <a:latin typeface="Arial"/>
                <a:cs typeface="Arial"/>
              </a:rPr>
              <a:t>’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-10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aining</a:t>
            </a:r>
            <a:endParaRPr sz="2600">
              <a:latin typeface="Arial"/>
              <a:cs typeface="Arial"/>
            </a:endParaRPr>
          </a:p>
          <a:p>
            <a:pPr marL="561340">
              <a:lnSpc>
                <a:spcPts val="3095"/>
              </a:lnSpc>
            </a:pP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315">
              <a:lnSpc>
                <a:spcPts val="4520"/>
              </a:lnSpc>
            </a:pPr>
            <a:r>
              <a:rPr dirty="0"/>
              <a:t>Age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/>
              <a:t>an</a:t>
            </a:r>
            <a:r>
              <a:rPr dirty="0"/>
              <a:t>d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/>
              <a:t>Ge</a:t>
            </a:r>
            <a:r>
              <a:rPr spc="-15" dirty="0"/>
              <a:t>n</a:t>
            </a:r>
            <a:r>
              <a:rPr spc="-5" dirty="0"/>
              <a:t>eration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903209" cy="349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Mill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um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Y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af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9</a:t>
            </a:r>
            <a:r>
              <a:rPr sz="2800" spc="-25" dirty="0">
                <a:latin typeface="Arial"/>
                <a:cs typeface="Arial"/>
              </a:rPr>
              <a:t>8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10" dirty="0">
                <a:latin typeface="Arial"/>
                <a:cs typeface="Arial"/>
              </a:rPr>
              <a:t>):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Optim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c,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will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wor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hn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lo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y-</a:t>
            </a:r>
            <a:r>
              <a:rPr sz="2800" spc="-15" dirty="0">
                <a:latin typeface="Arial"/>
                <a:cs typeface="Arial"/>
              </a:rPr>
              <a:t>litera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285115" marR="40830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Gen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Xers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(1</a:t>
            </a:r>
            <a:r>
              <a:rPr sz="2800" spc="-25" dirty="0">
                <a:latin typeface="Arial"/>
                <a:cs typeface="Arial"/>
              </a:rPr>
              <a:t>9</a:t>
            </a:r>
            <a:r>
              <a:rPr sz="2800" spc="-15" dirty="0">
                <a:latin typeface="Arial"/>
                <a:cs typeface="Arial"/>
              </a:rPr>
              <a:t>6</a:t>
            </a:r>
            <a:r>
              <a:rPr sz="2800" spc="-20" dirty="0">
                <a:latin typeface="Arial"/>
                <a:cs typeface="Arial"/>
              </a:rPr>
              <a:t>5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9</a:t>
            </a:r>
            <a:r>
              <a:rPr sz="2800" spc="-25" dirty="0">
                <a:latin typeface="Arial"/>
                <a:cs typeface="Arial"/>
              </a:rPr>
              <a:t>8</a:t>
            </a:r>
            <a:r>
              <a:rPr sz="2800" spc="-15" dirty="0">
                <a:latin typeface="Arial"/>
                <a:cs typeface="Arial"/>
              </a:rPr>
              <a:t>0</a:t>
            </a:r>
            <a:r>
              <a:rPr sz="2800" spc="-10" dirty="0">
                <a:latin typeface="Arial"/>
                <a:cs typeface="Arial"/>
              </a:rPr>
              <a:t>):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fee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fl</a:t>
            </a:r>
            <a:r>
              <a:rPr sz="2800" spc="-15" dirty="0">
                <a:latin typeface="Arial"/>
                <a:cs typeface="Arial"/>
              </a:rPr>
              <a:t>ex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y;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close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285115" marR="14986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Baby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ers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15" dirty="0">
                <a:latin typeface="Arial"/>
                <a:cs typeface="Arial"/>
              </a:rPr>
              <a:t>1</a:t>
            </a:r>
            <a:r>
              <a:rPr sz="2800" spc="-25" dirty="0">
                <a:latin typeface="Arial"/>
                <a:cs typeface="Arial"/>
              </a:rPr>
              <a:t>9</a:t>
            </a:r>
            <a:r>
              <a:rPr sz="2800" spc="-15" dirty="0">
                <a:latin typeface="Arial"/>
                <a:cs typeface="Arial"/>
              </a:rPr>
              <a:t>4</a:t>
            </a:r>
            <a:r>
              <a:rPr sz="2800" spc="-20" dirty="0">
                <a:latin typeface="Arial"/>
                <a:cs typeface="Arial"/>
              </a:rPr>
              <a:t>6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1</a:t>
            </a:r>
            <a:r>
              <a:rPr sz="2800" spc="-15" dirty="0">
                <a:latin typeface="Arial"/>
                <a:cs typeface="Arial"/>
              </a:rPr>
              <a:t>9</a:t>
            </a:r>
            <a:r>
              <a:rPr sz="2800" spc="-25" dirty="0">
                <a:latin typeface="Arial"/>
                <a:cs typeface="Arial"/>
              </a:rPr>
              <a:t>6</a:t>
            </a:r>
            <a:r>
              <a:rPr sz="2800" spc="-15" dirty="0">
                <a:latin typeface="Arial"/>
                <a:cs typeface="Arial"/>
              </a:rPr>
              <a:t>4</a:t>
            </a:r>
            <a:r>
              <a:rPr sz="2800" spc="-10" dirty="0">
                <a:latin typeface="Arial"/>
                <a:cs typeface="Arial"/>
              </a:rPr>
              <a:t>):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Comp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wor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nce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mpl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ye</a:t>
            </a:r>
            <a:r>
              <a:rPr sz="2800" spc="-20" dirty="0">
                <a:latin typeface="Arial"/>
                <a:cs typeface="Arial"/>
              </a:rPr>
              <a:t>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rly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tre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969" y="825312"/>
            <a:ext cx="434467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Age</a:t>
            </a:r>
            <a:r>
              <a:rPr sz="38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8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Ge</a:t>
            </a:r>
            <a:r>
              <a:rPr sz="3800" spc="-1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eration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484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666115" algn="l"/>
              </a:tabLst>
            </a:pPr>
            <a:r>
              <a:rPr spc="-135" dirty="0"/>
              <a:t>T</a:t>
            </a:r>
            <a:r>
              <a:rPr spc="-10" dirty="0"/>
              <a:t>r</a:t>
            </a:r>
            <a:r>
              <a:rPr spc="-15" dirty="0"/>
              <a:t>a</a:t>
            </a:r>
            <a:r>
              <a:rPr spc="-25" dirty="0"/>
              <a:t>d</a:t>
            </a:r>
            <a:r>
              <a:rPr spc="-5" dirty="0"/>
              <a:t>i</a:t>
            </a:r>
            <a:r>
              <a:rPr spc="-10" dirty="0"/>
              <a:t>ti</a:t>
            </a:r>
            <a:r>
              <a:rPr spc="-15" dirty="0"/>
              <a:t>o</a:t>
            </a:r>
            <a:r>
              <a:rPr spc="-25" dirty="0"/>
              <a:t>n</a:t>
            </a:r>
            <a:r>
              <a:rPr spc="-15" dirty="0"/>
              <a:t>ali</a:t>
            </a:r>
            <a:r>
              <a:rPr spc="-10" dirty="0"/>
              <a:t>s</a:t>
            </a:r>
            <a:r>
              <a:rPr spc="-15" dirty="0"/>
              <a:t>ts</a:t>
            </a:r>
            <a:r>
              <a:rPr spc="80" dirty="0">
                <a:latin typeface="Times New Roman"/>
                <a:cs typeface="Times New Roman"/>
              </a:rPr>
              <a:t> </a:t>
            </a:r>
            <a:r>
              <a:rPr spc="-10" dirty="0"/>
              <a:t>(1</a:t>
            </a:r>
            <a:r>
              <a:rPr spc="-25" dirty="0"/>
              <a:t>9</a:t>
            </a:r>
            <a:r>
              <a:rPr spc="-15" dirty="0"/>
              <a:t>2</a:t>
            </a:r>
            <a:r>
              <a:rPr spc="-20" dirty="0"/>
              <a:t>5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25" dirty="0"/>
              <a:t>n</a:t>
            </a:r>
            <a:r>
              <a:rPr spc="-2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5" dirty="0"/>
              <a:t>1</a:t>
            </a:r>
            <a:r>
              <a:rPr spc="-10" dirty="0"/>
              <a:t>9</a:t>
            </a:r>
            <a:r>
              <a:rPr spc="-25" dirty="0"/>
              <a:t>4</a:t>
            </a:r>
            <a:r>
              <a:rPr spc="-15" dirty="0"/>
              <a:t>5</a:t>
            </a:r>
            <a:r>
              <a:rPr spc="-10" dirty="0"/>
              <a:t>):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5" dirty="0"/>
              <a:t>Patr</a:t>
            </a:r>
            <a:r>
              <a:rPr spc="-5" dirty="0"/>
              <a:t>i</a:t>
            </a:r>
            <a:r>
              <a:rPr spc="-20" dirty="0"/>
              <a:t>ot</a:t>
            </a:r>
            <a:r>
              <a:rPr spc="-5" dirty="0"/>
              <a:t>i</a:t>
            </a:r>
            <a:r>
              <a:rPr spc="-15" dirty="0"/>
              <a:t>c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loyal</a:t>
            </a:r>
            <a:r>
              <a:rPr spc="-10" dirty="0"/>
              <a:t>;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spc="-25" dirty="0"/>
              <a:t>g</a:t>
            </a:r>
            <a:r>
              <a:rPr spc="-5" dirty="0"/>
              <a:t>r</a:t>
            </a:r>
            <a:r>
              <a:rPr spc="-25" dirty="0"/>
              <a:t>e</a:t>
            </a:r>
            <a:r>
              <a:rPr spc="-15" dirty="0"/>
              <a:t>a</a:t>
            </a:r>
            <a:r>
              <a:rPr spc="-10" dirty="0"/>
              <a:t>t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spc="-25" dirty="0"/>
              <a:t>e</a:t>
            </a:r>
            <a:r>
              <a:rPr spc="-15" dirty="0"/>
              <a:t>a</a:t>
            </a:r>
            <a:r>
              <a:rPr spc="-10" dirty="0"/>
              <a:t>l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15" dirty="0"/>
              <a:t>kn</a:t>
            </a:r>
            <a:r>
              <a:rPr spc="-20" dirty="0"/>
              <a:t>owl</a:t>
            </a:r>
            <a:r>
              <a:rPr spc="-15" dirty="0"/>
              <a:t>e</a:t>
            </a:r>
            <a:r>
              <a:rPr spc="-25" dirty="0"/>
              <a:t>d</a:t>
            </a:r>
            <a:r>
              <a:rPr spc="-15" dirty="0"/>
              <a:t>g</a:t>
            </a:r>
            <a:r>
              <a:rPr spc="-20" dirty="0"/>
              <a:t>e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15" dirty="0"/>
              <a:t>the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5" dirty="0"/>
              <a:t>h</a:t>
            </a:r>
            <a:r>
              <a:rPr spc="-5" dirty="0"/>
              <a:t>i</a:t>
            </a:r>
            <a:r>
              <a:rPr spc="-15" dirty="0"/>
              <a:t>s</a:t>
            </a:r>
            <a:r>
              <a:rPr spc="-5" dirty="0"/>
              <a:t>t</a:t>
            </a:r>
            <a:r>
              <a:rPr spc="-25" dirty="0"/>
              <a:t>o</a:t>
            </a:r>
            <a:r>
              <a:rPr spc="-5" dirty="0"/>
              <a:t>r</a:t>
            </a:r>
            <a:r>
              <a:rPr spc="-15" dirty="0"/>
              <a:t>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20" dirty="0"/>
              <a:t>or</a:t>
            </a:r>
            <a:r>
              <a:rPr spc="-15" dirty="0"/>
              <a:t>g</a:t>
            </a:r>
            <a:r>
              <a:rPr spc="-25" dirty="0"/>
              <a:t>an</a:t>
            </a:r>
            <a:r>
              <a:rPr spc="-5" dirty="0"/>
              <a:t>i</a:t>
            </a:r>
            <a:r>
              <a:rPr spc="-15" dirty="0"/>
              <a:t>za</a:t>
            </a:r>
            <a:r>
              <a:rPr spc="-10" dirty="0"/>
              <a:t>tio</a:t>
            </a:r>
            <a:r>
              <a:rPr spc="-25" dirty="0"/>
              <a:t>n</a:t>
            </a:r>
            <a:r>
              <a:rPr spc="-15" dirty="0"/>
              <a:t>s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25" dirty="0"/>
              <a:t>an</a:t>
            </a:r>
            <a:r>
              <a:rPr spc="-20" dirty="0"/>
              <a:t>d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20" dirty="0"/>
              <a:t>wor</a:t>
            </a:r>
            <a:r>
              <a:rPr spc="-15" dirty="0"/>
              <a:t>k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15" dirty="0"/>
              <a:t>life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20">
              <a:lnSpc>
                <a:spcPts val="4520"/>
              </a:lnSpc>
            </a:pPr>
            <a:r>
              <a:rPr dirty="0"/>
              <a:t>Input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82221" y="1733083"/>
            <a:ext cx="7733665" cy="256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Arial"/>
                <a:cs typeface="Arial"/>
              </a:rPr>
              <a:t>Situa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ional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c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spc="-30" dirty="0">
                <a:latin typeface="Arial"/>
                <a:cs typeface="Arial"/>
              </a:rPr>
              <a:t>n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0" dirty="0">
                <a:latin typeface="Arial"/>
                <a:cs typeface="Arial"/>
              </a:rPr>
              <a:t>r</a:t>
            </a:r>
            <a:r>
              <a:rPr sz="2800" b="1" spc="-15" dirty="0">
                <a:latin typeface="Arial"/>
                <a:cs typeface="Arial"/>
              </a:rPr>
              <a:t>aint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lu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lack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tools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pm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ials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ies,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bu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ge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su</a:t>
            </a:r>
            <a:r>
              <a:rPr sz="2800" spc="-25" dirty="0">
                <a:latin typeface="Arial"/>
                <a:cs typeface="Arial"/>
              </a:rPr>
              <a:t>pp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rt,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285115" marR="136017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ci</a:t>
            </a:r>
            <a:r>
              <a:rPr sz="2800" b="1" spc="-10" dirty="0">
                <a:latin typeface="Arial"/>
                <a:cs typeface="Arial"/>
              </a:rPr>
              <a:t>al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su</a:t>
            </a:r>
            <a:r>
              <a:rPr sz="2800" b="1" spc="-30" dirty="0">
                <a:latin typeface="Arial"/>
                <a:cs typeface="Arial"/>
              </a:rPr>
              <a:t>p</a:t>
            </a:r>
            <a:r>
              <a:rPr sz="2800" b="1" spc="-20" dirty="0">
                <a:latin typeface="Arial"/>
                <a:cs typeface="Arial"/>
              </a:rPr>
              <a:t>p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s’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rs’ </a:t>
            </a:r>
            <a:r>
              <a:rPr sz="2800" spc="-15" dirty="0">
                <a:latin typeface="Arial"/>
                <a:cs typeface="Arial"/>
              </a:rPr>
              <a:t>will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ess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15" dirty="0">
                <a:latin typeface="Arial"/>
                <a:cs typeface="Arial"/>
              </a:rPr>
              <a:t>id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fee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einfo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20" dirty="0">
                <a:latin typeface="Arial"/>
                <a:cs typeface="Arial"/>
              </a:rPr>
              <a:t>ment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7693" y="245811"/>
            <a:ext cx="6028055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Output,</a:t>
            </a:r>
            <a:r>
              <a:rPr sz="3800" spc="4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Conseque</a:t>
            </a:r>
            <a:r>
              <a:rPr sz="3800" spc="-15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ces,</a:t>
            </a:r>
            <a:r>
              <a:rPr sz="38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and</a:t>
            </a:r>
            <a:r>
              <a:rPr sz="3800" spc="-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Feedback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37715" y="1733083"/>
            <a:ext cx="7895590" cy="349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39370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rs</a:t>
            </a:r>
            <a:r>
              <a:rPr sz="2800" spc="-15" dirty="0">
                <a:latin typeface="Arial"/>
                <a:cs typeface="Arial"/>
              </a:rPr>
              <a:t>tan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ly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they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ted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trainin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  <a:p>
            <a:pPr marL="285115" marR="7797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Norm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Acc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sta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wor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mbers</a:t>
            </a:r>
            <a:endParaRPr sz="28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fee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ve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tl</a:t>
            </a:r>
            <a:r>
              <a:rPr sz="2800" spc="-210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just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rin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ye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ly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9946" y="361084"/>
            <a:ext cx="7893050" cy="949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termini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g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Wheth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4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4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rai</a:t>
            </a:r>
            <a:r>
              <a:rPr sz="3400" spc="-4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r>
              <a:rPr sz="34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h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B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est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ts val="4045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Solution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777480" cy="299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6261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Arial"/>
                <a:cs typeface="Arial"/>
              </a:rPr>
              <a:t>If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lack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kn</a:t>
            </a:r>
            <a:r>
              <a:rPr sz="2800" spc="-20" dirty="0">
                <a:latin typeface="Arial"/>
                <a:cs typeface="Arial"/>
              </a:rPr>
              <a:t>owl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jo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facto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satisfa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ded</a:t>
            </a:r>
            <a:endParaRPr sz="28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0" dirty="0">
                <a:latin typeface="Arial"/>
                <a:cs typeface="Arial"/>
              </a:rPr>
              <a:t>If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</a:t>
            </a:r>
            <a:r>
              <a:rPr sz="2800" spc="-15" dirty="0">
                <a:latin typeface="Arial"/>
                <a:cs typeface="Arial"/>
              </a:rPr>
              <a:t>ploye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ave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wle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tpu</a:t>
            </a:r>
            <a:r>
              <a:rPr sz="2800" spc="-10" dirty="0">
                <a:latin typeface="Arial"/>
                <a:cs typeface="Arial"/>
              </a:rPr>
              <a:t>t,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nces,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fee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may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ot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est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solu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93" y="235637"/>
            <a:ext cx="7043420" cy="69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300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ble</a:t>
            </a:r>
            <a:r>
              <a:rPr sz="2500" spc="4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3.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5</a:t>
            </a:r>
            <a:r>
              <a:rPr sz="25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25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500" spc="-35" dirty="0">
                <a:solidFill>
                  <a:srgbClr val="464646"/>
                </a:solidFill>
                <a:latin typeface="Arial"/>
                <a:cs typeface="Arial"/>
              </a:rPr>
              <a:t>x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ampl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5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o</a:t>
            </a:r>
            <a:r>
              <a:rPr sz="2500" spc="-10" dirty="0">
                <a:solidFill>
                  <a:srgbClr val="464646"/>
                </a:solidFill>
                <a:latin typeface="Arial"/>
                <a:cs typeface="Arial"/>
              </a:rPr>
              <a:t>f</a:t>
            </a:r>
            <a:r>
              <a:rPr sz="25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25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Rela</a:t>
            </a:r>
            <a:r>
              <a:rPr sz="2500" spc="-5" dirty="0">
                <a:solidFill>
                  <a:srgbClr val="464646"/>
                </a:solidFill>
                <a:latin typeface="Arial"/>
                <a:cs typeface="Arial"/>
              </a:rPr>
              <a:t>t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ions</a:t>
            </a:r>
            <a:r>
              <a:rPr sz="2500" spc="-10" dirty="0">
                <a:solidFill>
                  <a:srgbClr val="464646"/>
                </a:solidFill>
                <a:latin typeface="Arial"/>
                <a:cs typeface="Arial"/>
              </a:rPr>
              <a:t>h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ips</a:t>
            </a:r>
            <a:r>
              <a:rPr sz="2500" spc="-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Among</a:t>
            </a:r>
            <a:r>
              <a:rPr sz="25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75"/>
              </a:lnSpc>
            </a:pPr>
            <a:r>
              <a:rPr sz="2500" spc="-25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itica</a:t>
            </a:r>
            <a:r>
              <a:rPr sz="2500" spc="-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25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Job</a:t>
            </a:r>
            <a:r>
              <a:rPr sz="25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Issue,</a:t>
            </a:r>
            <a:r>
              <a:rPr sz="25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25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Critica</a:t>
            </a:r>
            <a:r>
              <a:rPr sz="2500" spc="-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25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Process</a:t>
            </a:r>
            <a:r>
              <a:rPr sz="2500" spc="6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Issue,</a:t>
            </a:r>
            <a:r>
              <a:rPr sz="25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25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3" y="998019"/>
            <a:ext cx="321373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75"/>
              </a:lnSpc>
            </a:pPr>
            <a:r>
              <a:rPr sz="2500" spc="-20" dirty="0">
                <a:solidFill>
                  <a:srgbClr val="464646"/>
                </a:solidFill>
                <a:latin typeface="Arial"/>
                <a:cs typeface="Arial"/>
              </a:rPr>
              <a:t>Critica</a:t>
            </a:r>
            <a:r>
              <a:rPr sz="2500" spc="-10" dirty="0">
                <a:solidFill>
                  <a:srgbClr val="464646"/>
                </a:solidFill>
                <a:latin typeface="Arial"/>
                <a:cs typeface="Arial"/>
              </a:rPr>
              <a:t>l</a:t>
            </a:r>
            <a:r>
              <a:rPr sz="2500" spc="7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Busin</a:t>
            </a:r>
            <a:r>
              <a:rPr sz="2500" spc="-1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ss</a:t>
            </a:r>
            <a:r>
              <a:rPr sz="2500" spc="5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00" spc="-15" dirty="0">
                <a:solidFill>
                  <a:srgbClr val="464646"/>
                </a:solidFill>
                <a:latin typeface="Arial"/>
                <a:cs typeface="Arial"/>
              </a:rPr>
              <a:t>Issue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916" y="2143125"/>
            <a:ext cx="2881630" cy="2305050"/>
          </a:xfrm>
          <a:custGeom>
            <a:avLst/>
            <a:gdLst/>
            <a:ahLst/>
            <a:cxnLst/>
            <a:rect l="l" t="t" r="r" b="b"/>
            <a:pathLst>
              <a:path w="2881630" h="2305050">
                <a:moveTo>
                  <a:pt x="0" y="2305049"/>
                </a:moveTo>
                <a:lnTo>
                  <a:pt x="2881240" y="2305049"/>
                </a:lnTo>
                <a:lnTo>
                  <a:pt x="2881240" y="0"/>
                </a:lnTo>
                <a:lnTo>
                  <a:pt x="0" y="0"/>
                </a:lnTo>
                <a:lnTo>
                  <a:pt x="0" y="2305049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7716" y="2213915"/>
            <a:ext cx="2716530" cy="2174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rit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sir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lts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ete</a:t>
            </a:r>
            <a:r>
              <a:rPr sz="1800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acc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rate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ers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lts</a:t>
            </a:r>
            <a:endParaRPr sz="1800">
              <a:latin typeface="Arial"/>
              <a:cs typeface="Arial"/>
            </a:endParaRPr>
          </a:p>
          <a:p>
            <a:pPr marL="12700" marR="47625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ete</a:t>
            </a:r>
            <a:r>
              <a:rPr sz="18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forms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ccur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ate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70219" y="2144780"/>
            <a:ext cx="3096260" cy="2291080"/>
          </a:xfrm>
          <a:custGeom>
            <a:avLst/>
            <a:gdLst/>
            <a:ahLst/>
            <a:cxnLst/>
            <a:rect l="l" t="t" r="r" b="b"/>
            <a:pathLst>
              <a:path w="3096260" h="2291079">
                <a:moveTo>
                  <a:pt x="0" y="2290690"/>
                </a:moveTo>
                <a:lnTo>
                  <a:pt x="3095640" y="2290690"/>
                </a:lnTo>
                <a:lnTo>
                  <a:pt x="3095640" y="0"/>
                </a:lnTo>
                <a:lnTo>
                  <a:pt x="0" y="0"/>
                </a:lnTo>
                <a:lnTo>
                  <a:pt x="0" y="229069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49348" y="2215439"/>
            <a:ext cx="252539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rit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sir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lts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cle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49348" y="3587421"/>
            <a:ext cx="249999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rre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lts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Ord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cle</a:t>
            </a:r>
            <a:r>
              <a:rPr sz="1800" spc="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8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irty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65860" y="2143125"/>
            <a:ext cx="2764155" cy="2305050"/>
          </a:xfrm>
          <a:custGeom>
            <a:avLst/>
            <a:gdLst/>
            <a:ahLst/>
            <a:cxnLst/>
            <a:rect l="l" t="t" r="r" b="b"/>
            <a:pathLst>
              <a:path w="2764154" h="2305050">
                <a:moveTo>
                  <a:pt x="0" y="2305049"/>
                </a:moveTo>
                <a:lnTo>
                  <a:pt x="2763892" y="2305049"/>
                </a:lnTo>
                <a:lnTo>
                  <a:pt x="2763892" y="0"/>
                </a:lnTo>
                <a:lnTo>
                  <a:pt x="0" y="0"/>
                </a:lnTo>
                <a:lnTo>
                  <a:pt x="0" y="2305049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45483" y="2213915"/>
            <a:ext cx="252476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rit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Busin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ue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sir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lts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36</a:t>
            </a:fld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6245483" y="3311330"/>
            <a:ext cx="21691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i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lts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Mark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0">
              <a:lnSpc>
                <a:spcPts val="4520"/>
              </a:lnSpc>
            </a:pPr>
            <a:r>
              <a:rPr spc="-415" dirty="0"/>
              <a:t>T</a:t>
            </a:r>
            <a:r>
              <a:rPr spc="-5" dirty="0"/>
              <a:t>as</a:t>
            </a:r>
            <a:r>
              <a:rPr dirty="0"/>
              <a:t>k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/>
              <a:t>Ana</a:t>
            </a:r>
            <a:r>
              <a:rPr spc="-20" dirty="0"/>
              <a:t>l</a:t>
            </a:r>
            <a:r>
              <a:rPr dirty="0"/>
              <a:t>y</a:t>
            </a:r>
            <a:r>
              <a:rPr spc="5" dirty="0"/>
              <a:t>s</a:t>
            </a:r>
            <a:r>
              <a:rPr spc="-5" dirty="0"/>
              <a:t>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992745" cy="1285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Job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Sp</a:t>
            </a:r>
            <a:r>
              <a:rPr sz="2800" spc="-15" dirty="0">
                <a:latin typeface="Arial"/>
                <a:cs typeface="Arial"/>
              </a:rPr>
              <a:t>ec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fic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q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ple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ce</a:t>
            </a:r>
            <a:r>
              <a:rPr sz="2800" spc="-10" dirty="0">
                <a:latin typeface="Arial"/>
                <a:cs typeface="Arial"/>
              </a:rPr>
              <a:t>rta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ks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ts val="3329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29" dirty="0">
                <a:latin typeface="Arial"/>
                <a:cs typeface="Arial"/>
              </a:rPr>
              <a:t>T</a:t>
            </a:r>
            <a:r>
              <a:rPr sz="2800" b="1" spc="-25" dirty="0">
                <a:latin typeface="Arial"/>
                <a:cs typeface="Arial"/>
              </a:rPr>
              <a:t>as</a:t>
            </a:r>
            <a:r>
              <a:rPr sz="2800" b="1" spc="-10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mplo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ee</a:t>
            </a:r>
            <a:r>
              <a:rPr sz="2800" spc="-50" dirty="0">
                <a:latin typeface="Arial"/>
                <a:cs typeface="Arial"/>
              </a:rPr>
              <a:t>’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work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ctivity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pe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ific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job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8694" y="257114"/>
            <a:ext cx="700087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The</a:t>
            </a:r>
            <a:r>
              <a:rPr sz="3800" spc="8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Need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spc="-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Asse</a:t>
            </a:r>
            <a:r>
              <a:rPr sz="3800" spc="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sment</a:t>
            </a:r>
            <a:r>
              <a:rPr sz="38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Proce</a:t>
            </a:r>
            <a:r>
              <a:rPr sz="3800" spc="5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(cont.)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338695" cy="221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Kn</a:t>
            </a:r>
            <a:r>
              <a:rPr sz="2800" b="1" spc="-30" dirty="0">
                <a:latin typeface="Arial"/>
                <a:cs typeface="Arial"/>
              </a:rPr>
              <a:t>o</a:t>
            </a:r>
            <a:r>
              <a:rPr sz="2800" b="1" spc="-20" dirty="0">
                <a:latin typeface="Arial"/>
                <a:cs typeface="Arial"/>
              </a:rPr>
              <a:t>wledge</a:t>
            </a:r>
            <a:r>
              <a:rPr sz="2800" b="1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lu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15" dirty="0">
                <a:latin typeface="Arial"/>
                <a:cs typeface="Arial"/>
              </a:rPr>
              <a:t>Skill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Indi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com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15" dirty="0">
                <a:latin typeface="Arial"/>
                <a:cs typeface="Arial"/>
              </a:rPr>
              <a:t>rmin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285115" marR="40132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0" dirty="0">
                <a:latin typeface="Arial"/>
                <a:cs typeface="Arial"/>
              </a:rPr>
              <a:t>Ability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lu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mental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ask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ts val="4520"/>
              </a:lnSpc>
            </a:pPr>
            <a:r>
              <a:rPr spc="-415" dirty="0"/>
              <a:t>T</a:t>
            </a:r>
            <a:r>
              <a:rPr spc="-5" dirty="0"/>
              <a:t>as</a:t>
            </a:r>
            <a:r>
              <a:rPr dirty="0"/>
              <a:t>k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dirty="0"/>
              <a:t>Ana</a:t>
            </a:r>
            <a:r>
              <a:rPr spc="-20" dirty="0"/>
              <a:t>l</a:t>
            </a:r>
            <a:r>
              <a:rPr dirty="0"/>
              <a:t>y</a:t>
            </a:r>
            <a:r>
              <a:rPr spc="5" dirty="0"/>
              <a:t>s</a:t>
            </a:r>
            <a:r>
              <a:rPr spc="-5" dirty="0"/>
              <a:t>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981315" cy="444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Steps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invol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l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Sel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ct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job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ly</a:t>
            </a:r>
            <a:r>
              <a:rPr sz="2600" spc="5" dirty="0">
                <a:latin typeface="Arial"/>
                <a:cs typeface="Arial"/>
              </a:rPr>
              <a:t>z</a:t>
            </a:r>
            <a:r>
              <a:rPr sz="2600" spc="-5" dirty="0">
                <a:latin typeface="Arial"/>
                <a:cs typeface="Arial"/>
              </a:rPr>
              <a:t>ed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Arial"/>
                <a:cs typeface="Arial"/>
              </a:rPr>
              <a:t>De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elo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preliminar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lis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tasks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performe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on</a:t>
            </a:r>
            <a:endParaRPr sz="26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835025" marR="363220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10" dirty="0">
                <a:latin typeface="Arial"/>
                <a:cs typeface="Arial"/>
              </a:rPr>
              <a:t>Interviewing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ob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erving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exper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empl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yees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an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their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manag</a:t>
            </a:r>
            <a:r>
              <a:rPr sz="2200" spc="-20" dirty="0">
                <a:latin typeface="Arial"/>
                <a:cs typeface="Arial"/>
              </a:rPr>
              <a:t>ers</a:t>
            </a:r>
            <a:endParaRPr sz="22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254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al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15" dirty="0">
                <a:latin typeface="Arial"/>
                <a:cs typeface="Arial"/>
              </a:rPr>
              <a:t>ing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with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t</a:t>
            </a:r>
            <a:r>
              <a:rPr sz="2200" spc="-20" dirty="0">
                <a:latin typeface="Arial"/>
                <a:cs typeface="Arial"/>
              </a:rPr>
              <a:t>her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wh</a:t>
            </a:r>
            <a:r>
              <a:rPr sz="2200" spc="-15" dirty="0">
                <a:latin typeface="Arial"/>
                <a:cs typeface="Arial"/>
              </a:rPr>
              <a:t>o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hav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performe</a:t>
            </a:r>
            <a:r>
              <a:rPr sz="2200" spc="-15" dirty="0">
                <a:latin typeface="Arial"/>
                <a:cs typeface="Arial"/>
              </a:rPr>
              <a:t>d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tas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na</a:t>
            </a:r>
            <a:r>
              <a:rPr sz="2200" spc="-5" dirty="0">
                <a:latin typeface="Arial"/>
                <a:cs typeface="Arial"/>
              </a:rPr>
              <a:t>l</a:t>
            </a:r>
            <a:r>
              <a:rPr sz="2200" spc="-25" dirty="0">
                <a:latin typeface="Arial"/>
                <a:cs typeface="Arial"/>
              </a:rPr>
              <a:t>y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80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190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alid</a:t>
            </a:r>
            <a:r>
              <a:rPr sz="2600" dirty="0">
                <a:latin typeface="Arial"/>
                <a:cs typeface="Arial"/>
              </a:rPr>
              <a:t>ate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fi</a:t>
            </a:r>
            <a:r>
              <a:rPr sz="2600" spc="-15" dirty="0">
                <a:latin typeface="Arial"/>
                <a:cs typeface="Arial"/>
              </a:rPr>
              <a:t>r</a:t>
            </a:r>
            <a:r>
              <a:rPr sz="2600" dirty="0">
                <a:latin typeface="Arial"/>
                <a:cs typeface="Arial"/>
              </a:rPr>
              <a:t>m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prelimin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ry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lis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tasks</a:t>
            </a:r>
            <a:endParaRPr sz="26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On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tas</a:t>
            </a:r>
            <a:r>
              <a:rPr sz="2600" spc="5" dirty="0">
                <a:latin typeface="Arial"/>
                <a:cs typeface="Arial"/>
              </a:rPr>
              <a:t>k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be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ti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ied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rtant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identif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w</a:t>
            </a:r>
            <a:r>
              <a:rPr sz="2600" spc="-5" dirty="0">
                <a:latin typeface="Arial"/>
                <a:cs typeface="Arial"/>
              </a:rPr>
              <a:t>led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ills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abilities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sfully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erform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ach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task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295">
              <a:lnSpc>
                <a:spcPts val="4520"/>
              </a:lnSpc>
            </a:pPr>
            <a:r>
              <a:rPr dirty="0"/>
              <a:t>Introducti</a:t>
            </a:r>
            <a:r>
              <a:rPr spc="-20" dirty="0"/>
              <a:t>o</a:t>
            </a:r>
            <a:r>
              <a:rPr dirty="0"/>
              <a:t>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1266191" y="6556956"/>
            <a:ext cx="46355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whe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eces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934325" cy="476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129159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be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ins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with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Subs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qu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teps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inc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ude</a:t>
            </a:r>
            <a:endParaRPr sz="2800">
              <a:latin typeface="Arial"/>
              <a:cs typeface="Arial"/>
            </a:endParaRPr>
          </a:p>
          <a:p>
            <a:pPr marL="560705" marR="12382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En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urin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ave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motiv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tion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asic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ar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Arial"/>
                <a:cs typeface="Arial"/>
              </a:rPr>
              <a:t>Cre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ting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ositive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learni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nviro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endParaRPr sz="2600">
              <a:latin typeface="Arial"/>
              <a:cs typeface="Arial"/>
            </a:endParaRPr>
          </a:p>
          <a:p>
            <a:pPr marL="560705" marR="16510" lvl="1" indent="-228600">
              <a:lnSpc>
                <a:spcPct val="100000"/>
              </a:lnSpc>
              <a:spcBef>
                <a:spcPts val="409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Ma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learn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job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osing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results</a:t>
            </a:r>
            <a:endParaRPr sz="2600">
              <a:latin typeface="Arial"/>
              <a:cs typeface="Arial"/>
            </a:endParaRPr>
          </a:p>
          <a:p>
            <a:pPr marL="285115" indent="-272415">
              <a:lnSpc>
                <a:spcPts val="3329"/>
              </a:lnSpc>
              <a:spcBef>
                <a:spcPts val="59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Need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25" dirty="0">
                <a:latin typeface="Arial"/>
                <a:cs typeface="Arial"/>
              </a:rPr>
              <a:t>men</a:t>
            </a:r>
            <a:r>
              <a:rPr sz="2800" b="1" spc="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Pro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mine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20">
              <a:lnSpc>
                <a:spcPts val="4520"/>
              </a:lnSpc>
            </a:pPr>
            <a:r>
              <a:rPr spc="-5" dirty="0"/>
              <a:t>Compet</a:t>
            </a:r>
            <a:r>
              <a:rPr spc="-10" dirty="0"/>
              <a:t>e</a:t>
            </a:r>
            <a:r>
              <a:rPr spc="-5" dirty="0"/>
              <a:t>nc</a:t>
            </a:r>
            <a:r>
              <a:rPr dirty="0"/>
              <a:t>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Mode</a:t>
            </a:r>
            <a:r>
              <a:rPr spc="-20" dirty="0"/>
              <a:t>l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8036559" cy="353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32639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Ide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et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ies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eces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jo</a:t>
            </a:r>
            <a:r>
              <a:rPr sz="2800" spc="-20" dirty="0">
                <a:latin typeface="Arial"/>
                <a:cs typeface="Arial"/>
              </a:rPr>
              <a:t>b</a:t>
            </a:r>
            <a:endParaRPr sz="2800">
              <a:latin typeface="Arial"/>
              <a:cs typeface="Arial"/>
            </a:endParaRPr>
          </a:p>
          <a:p>
            <a:pPr marL="285115" marR="779780" indent="-272415" algn="just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5" dirty="0">
                <a:latin typeface="Arial"/>
                <a:cs typeface="Arial"/>
              </a:rPr>
              <a:t>Compet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ovid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ip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io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mpete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are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mmon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nti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za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They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Performa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nt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ts val="3095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Identi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ying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est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ositions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3415" y="448333"/>
            <a:ext cx="777176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Figu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3.5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-</a:t>
            </a:r>
            <a:r>
              <a:rPr sz="34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Process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Use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1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n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Develo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p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ing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8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Comp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tency</a:t>
            </a:r>
            <a:r>
              <a:rPr sz="3400" spc="114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Model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2" y="3425823"/>
            <a:ext cx="8964533" cy="971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Compet</a:t>
            </a:r>
            <a:r>
              <a:rPr spc="-10" dirty="0"/>
              <a:t>e</a:t>
            </a:r>
            <a:r>
              <a:rPr spc="-5" dirty="0"/>
              <a:t>nc</a:t>
            </a:r>
            <a:r>
              <a:rPr dirty="0"/>
              <a:t>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Mode</a:t>
            </a:r>
            <a:r>
              <a:rPr spc="-20" dirty="0"/>
              <a:t>l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757795" cy="246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8572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5" dirty="0">
                <a:latin typeface="Arial"/>
                <a:cs typeface="Arial"/>
              </a:rPr>
              <a:t>Comp</a:t>
            </a:r>
            <a:r>
              <a:rPr sz="2800" spc="-15" dirty="0">
                <a:latin typeface="Arial"/>
                <a:cs typeface="Arial"/>
              </a:rPr>
              <a:t>etency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mo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10" dirty="0">
                <a:latin typeface="Arial"/>
                <a:cs typeface="Arial"/>
              </a:rPr>
              <a:t>ful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trainin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evelo</a:t>
            </a:r>
            <a:r>
              <a:rPr sz="2800" spc="-25" dirty="0">
                <a:latin typeface="Arial"/>
                <a:cs typeface="Arial"/>
              </a:rPr>
              <a:t>pm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wa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Identi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be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-5" dirty="0">
                <a:latin typeface="Arial"/>
                <a:cs typeface="Arial"/>
              </a:rPr>
              <a:t>avi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rs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ne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de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-55" dirty="0">
                <a:latin typeface="Arial"/>
                <a:cs typeface="Arial"/>
              </a:rPr>
              <a:t>f</a:t>
            </a:r>
            <a:r>
              <a:rPr sz="2600" dirty="0">
                <a:latin typeface="Arial"/>
                <a:cs typeface="Arial"/>
              </a:rPr>
              <a:t>fective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job</a:t>
            </a:r>
            <a:endParaRPr sz="2600">
              <a:latin typeface="Arial"/>
              <a:cs typeface="Arial"/>
            </a:endParaRPr>
          </a:p>
          <a:p>
            <a:pPr marL="560705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erforman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e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alu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relation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hip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twe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0" dirty="0">
                <a:latin typeface="Arial"/>
                <a:cs typeface="Arial"/>
              </a:rPr>
              <a:t>’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560705">
              <a:lnSpc>
                <a:spcPts val="3095"/>
              </a:lnSpc>
            </a:pP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rrent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rams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Compet</a:t>
            </a:r>
            <a:r>
              <a:rPr spc="-10" dirty="0"/>
              <a:t>e</a:t>
            </a:r>
            <a:r>
              <a:rPr spc="-5" dirty="0"/>
              <a:t>nc</a:t>
            </a:r>
            <a:r>
              <a:rPr dirty="0"/>
              <a:t>y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dirty="0"/>
              <a:t>Mode</a:t>
            </a:r>
            <a:r>
              <a:rPr spc="-20" dirty="0"/>
              <a:t>l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8458"/>
            <a:ext cx="7146290" cy="241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Pro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id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framew</a:t>
            </a:r>
            <a:r>
              <a:rPr sz="2600" spc="-5" dirty="0">
                <a:latin typeface="Arial"/>
                <a:cs typeface="Arial"/>
              </a:rPr>
              <a:t>or</a:t>
            </a:r>
            <a:r>
              <a:rPr sz="2600" dirty="0">
                <a:latin typeface="Arial"/>
                <a:cs typeface="Arial"/>
              </a:rPr>
              <a:t>k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-5" dirty="0">
                <a:latin typeface="Arial"/>
                <a:cs typeface="Arial"/>
              </a:rPr>
              <a:t>oin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hin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feed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ack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elo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lo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current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future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roles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suc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sion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pla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ning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lp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integrate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align the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0" dirty="0">
                <a:latin typeface="Arial"/>
                <a:cs typeface="Arial"/>
              </a:rPr>
              <a:t>’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HR</a:t>
            </a:r>
            <a:endParaRPr sz="2600">
              <a:latin typeface="Arial"/>
              <a:cs typeface="Arial"/>
            </a:endParaRPr>
          </a:p>
          <a:p>
            <a:pPr marL="241300">
              <a:lnSpc>
                <a:spcPts val="3095"/>
              </a:lnSpc>
            </a:pP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ste</a:t>
            </a:r>
            <a:r>
              <a:rPr sz="2600" spc="5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tices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Scope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/>
              <a:t>Need</a:t>
            </a:r>
            <a:r>
              <a:rPr dirty="0"/>
              <a:t>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Asses</a:t>
            </a:r>
            <a:r>
              <a:rPr spc="10" dirty="0"/>
              <a:t>s</a:t>
            </a:r>
            <a:r>
              <a:rPr dirty="0"/>
              <a:t>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994015" cy="340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2034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5" dirty="0">
                <a:latin typeface="Arial"/>
                <a:cs typeface="Arial"/>
              </a:rPr>
              <a:t>Rapi</a:t>
            </a:r>
            <a:r>
              <a:rPr sz="2800" b="1" spc="-20" dirty="0">
                <a:latin typeface="Arial"/>
                <a:cs typeface="Arial"/>
              </a:rPr>
              <a:t>d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needs</a:t>
            </a:r>
            <a:r>
              <a:rPr sz="2800" b="1" spc="9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e</a:t>
            </a:r>
            <a:r>
              <a:rPr sz="2800" b="1" spc="-25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25" dirty="0">
                <a:latin typeface="Arial"/>
                <a:cs typeface="Arial"/>
              </a:rPr>
              <a:t>men</a:t>
            </a:r>
            <a:r>
              <a:rPr sz="2800" b="1" spc="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Nee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cu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bu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with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ut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sac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ifi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ing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pro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tc</a:t>
            </a:r>
            <a:r>
              <a:rPr sz="2800" spc="-25" dirty="0">
                <a:latin typeface="Arial"/>
                <a:cs typeface="Arial"/>
              </a:rPr>
              <a:t>om</a:t>
            </a:r>
            <a:r>
              <a:rPr sz="2800" spc="-1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re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wa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ses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ment</a:t>
            </a:r>
            <a:endParaRPr sz="2800">
              <a:latin typeface="Arial"/>
              <a:cs typeface="Arial"/>
            </a:endParaRPr>
          </a:p>
          <a:p>
            <a:pPr marL="560705" marR="219075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pe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ds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si</a:t>
            </a:r>
            <a:r>
              <a:rPr sz="2600" spc="5" dirty="0">
                <a:latin typeface="Arial"/>
                <a:cs typeface="Arial"/>
              </a:rPr>
              <a:t>z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pote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tial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int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Scope</a:t>
            </a:r>
            <a:r>
              <a:rPr spc="70"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85" dirty="0">
                <a:latin typeface="Times New Roman"/>
                <a:cs typeface="Times New Roman"/>
              </a:rPr>
              <a:t> </a:t>
            </a:r>
            <a:r>
              <a:rPr spc="-5" dirty="0"/>
              <a:t>Need</a:t>
            </a:r>
            <a:r>
              <a:rPr dirty="0"/>
              <a:t>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Asses</a:t>
            </a:r>
            <a:r>
              <a:rPr spc="10" dirty="0"/>
              <a:t>s</a:t>
            </a:r>
            <a:r>
              <a:rPr dirty="0"/>
              <a:t>ment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8458"/>
            <a:ext cx="7644130" cy="196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8255" indent="-228600">
              <a:lnSpc>
                <a:spcPct val="100000"/>
              </a:lnSpc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spc="-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alrea</a:t>
            </a:r>
            <a:r>
              <a:rPr sz="2600" spc="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aila</a:t>
            </a:r>
            <a:r>
              <a:rPr sz="2600" dirty="0">
                <a:latin typeface="Arial"/>
                <a:cs typeface="Arial"/>
              </a:rPr>
              <a:t>b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ata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colle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ted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urpo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If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busin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problem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,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techn</a:t>
            </a:r>
            <a:r>
              <a:rPr sz="2600" spc="-5" dirty="0">
                <a:latin typeface="Arial"/>
                <a:cs typeface="Arial"/>
              </a:rPr>
              <a:t>ologi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elopm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nts,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oth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facing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org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ni</a:t>
            </a:r>
            <a:r>
              <a:rPr sz="2600" spc="5" dirty="0">
                <a:latin typeface="Arial"/>
                <a:cs typeface="Arial"/>
              </a:rPr>
              <a:t>z</a:t>
            </a:r>
            <a:r>
              <a:rPr sz="2600" spc="-5" dirty="0">
                <a:latin typeface="Arial"/>
                <a:cs typeface="Arial"/>
              </a:rPr>
              <a:t>atio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attun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to,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training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ds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anticip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ted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Need</a:t>
            </a:r>
            <a:r>
              <a:rPr dirty="0"/>
              <a:t>s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/>
              <a:t>Asses</a:t>
            </a:r>
            <a:r>
              <a:rPr spc="10" dirty="0"/>
              <a:t>s</a:t>
            </a:r>
            <a:r>
              <a:rPr dirty="0"/>
              <a:t>ment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/>
              <a:t>Practice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665084" cy="248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The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manuf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Owen</a:t>
            </a:r>
            <a:r>
              <a:rPr sz="2800" spc="40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Cor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us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ess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were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inte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ted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reasin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prod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ctiv</a:t>
            </a:r>
            <a:r>
              <a:rPr sz="2800" spc="-15" dirty="0">
                <a:latin typeface="Arial"/>
                <a:cs typeface="Arial"/>
              </a:rPr>
              <a:t>it</a:t>
            </a:r>
            <a:r>
              <a:rPr sz="2800" spc="-210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du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q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safe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rfo</a:t>
            </a:r>
            <a:r>
              <a:rPr sz="2800" spc="-20" dirty="0">
                <a:latin typeface="Arial"/>
                <a:cs typeface="Arial"/>
              </a:rPr>
              <a:t>rm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ess</a:t>
            </a:r>
            <a:endParaRPr sz="2800">
              <a:latin typeface="Arial"/>
              <a:cs typeface="Arial"/>
            </a:endParaRPr>
          </a:p>
          <a:p>
            <a:pPr marL="560705" marR="461009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as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vie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crit</a:t>
            </a:r>
            <a:r>
              <a:rPr sz="2600" spc="-1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helpin</a:t>
            </a:r>
            <a:r>
              <a:rPr sz="2600" dirty="0">
                <a:latin typeface="Arial"/>
                <a:cs typeface="Arial"/>
              </a:rPr>
              <a:t>g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mp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y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it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strategic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bje</a:t>
            </a:r>
            <a:r>
              <a:rPr sz="2600" spc="10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tives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6883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60892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02040" y="6451091"/>
            <a:ext cx="310896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pc="-5" dirty="0"/>
              <a:t>Need</a:t>
            </a:r>
            <a:r>
              <a:rPr dirty="0"/>
              <a:t>s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dirty="0"/>
              <a:t>Asses</a:t>
            </a:r>
            <a:r>
              <a:rPr spc="10" dirty="0"/>
              <a:t>s</a:t>
            </a:r>
            <a:r>
              <a:rPr dirty="0"/>
              <a:t>ment</a:t>
            </a:r>
            <a:r>
              <a:rPr spc="50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/>
              <a:t>Practice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47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313435" y="1728458"/>
            <a:ext cx="7534909" cy="236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390650" indent="-228600">
              <a:lnSpc>
                <a:spcPct val="100000"/>
              </a:lnSpc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Per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-5" dirty="0">
                <a:latin typeface="Arial"/>
                <a:cs typeface="Arial"/>
              </a:rPr>
              <a:t>al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dirty="0">
                <a:latin typeface="Arial"/>
                <a:cs typeface="Arial"/>
              </a:rPr>
              <a:t>sis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spc="-5" dirty="0">
                <a:latin typeface="Arial"/>
                <a:cs typeface="Arial"/>
              </a:rPr>
              <a:t>iste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f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rvey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ervis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ills</a:t>
            </a:r>
            <a:endParaRPr sz="260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241300" algn="l"/>
              </a:tabLst>
            </a:pPr>
            <a:r>
              <a:rPr sz="2600" spc="-9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program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wer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de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spc="-5" dirty="0">
                <a:latin typeface="Arial"/>
                <a:cs typeface="Arial"/>
              </a:rPr>
              <a:t>elop</a:t>
            </a:r>
            <a:r>
              <a:rPr sz="2600" dirty="0">
                <a:latin typeface="Arial"/>
                <a:cs typeface="Arial"/>
              </a:rPr>
              <a:t>ed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impro</a:t>
            </a:r>
            <a:r>
              <a:rPr sz="2600" spc="5" dirty="0">
                <a:latin typeface="Arial"/>
                <a:cs typeface="Arial"/>
              </a:rPr>
              <a:t>v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ide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ti</a:t>
            </a:r>
            <a:r>
              <a:rPr sz="2600" spc="-15" dirty="0">
                <a:latin typeface="Arial"/>
                <a:cs typeface="Arial"/>
              </a:rPr>
              <a:t>f</a:t>
            </a:r>
            <a:r>
              <a:rPr sz="2600" spc="-5" dirty="0">
                <a:latin typeface="Arial"/>
                <a:cs typeface="Arial"/>
              </a:rPr>
              <a:t>ie</a:t>
            </a:r>
            <a:r>
              <a:rPr sz="2600" dirty="0">
                <a:latin typeface="Arial"/>
                <a:cs typeface="Arial"/>
              </a:rPr>
              <a:t>d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10" dirty="0">
                <a:latin typeface="Arial"/>
                <a:cs typeface="Arial"/>
              </a:rPr>
              <a:t>k</a:t>
            </a:r>
            <a:r>
              <a:rPr sz="2600" spc="-5" dirty="0">
                <a:latin typeface="Arial"/>
                <a:cs typeface="Arial"/>
              </a:rPr>
              <a:t>il</a:t>
            </a:r>
            <a:r>
              <a:rPr sz="2600" dirty="0">
                <a:latin typeface="Arial"/>
                <a:cs typeface="Arial"/>
              </a:rPr>
              <a:t>l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eficien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ie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through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meth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ere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grue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wit</a:t>
            </a:r>
            <a:r>
              <a:rPr sz="2600" dirty="0">
                <a:latin typeface="Arial"/>
                <a:cs typeface="Arial"/>
              </a:rPr>
              <a:t>h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pla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nviro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me</a:t>
            </a:r>
            <a:r>
              <a:rPr sz="2600" spc="5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t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lture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dirty="0"/>
              <a:t>Introducti</a:t>
            </a:r>
            <a:r>
              <a:rPr spc="-20" dirty="0"/>
              <a:t>o</a:t>
            </a:r>
            <a:r>
              <a:rPr dirty="0"/>
              <a:t>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993450" y="1733083"/>
            <a:ext cx="7684134" cy="3538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5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ves</a:t>
            </a:r>
            <a:endParaRPr sz="2800">
              <a:latin typeface="Arial"/>
              <a:cs typeface="Arial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dirty="0">
                <a:latin typeface="Arial"/>
                <a:cs typeface="Arial"/>
              </a:rPr>
              <a:t>Orga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dirty="0">
                <a:latin typeface="Arial"/>
                <a:cs typeface="Arial"/>
              </a:rPr>
              <a:t>izatio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dirty="0">
                <a:latin typeface="Arial"/>
                <a:cs typeface="Arial"/>
              </a:rPr>
              <a:t>l</a:t>
            </a:r>
            <a:r>
              <a:rPr sz="2600" b="1" spc="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al</a:t>
            </a:r>
            <a:r>
              <a:rPr sz="2600" b="1" spc="-25" dirty="0">
                <a:latin typeface="Arial"/>
                <a:cs typeface="Arial"/>
              </a:rPr>
              <a:t>y</a:t>
            </a:r>
            <a:r>
              <a:rPr sz="2600" b="1" spc="-5" dirty="0">
                <a:latin typeface="Arial"/>
                <a:cs typeface="Arial"/>
              </a:rPr>
              <a:t>si</a:t>
            </a:r>
            <a:r>
              <a:rPr sz="2600" b="1" spc="1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etermines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ap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ropriateness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 </a:t>
            </a:r>
            <a:r>
              <a:rPr sz="2600" spc="-15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raining, </a:t>
            </a:r>
            <a:r>
              <a:rPr sz="2600" spc="5" dirty="0">
                <a:latin typeface="Arial"/>
                <a:cs typeface="Arial"/>
              </a:rPr>
              <a:t>g</a:t>
            </a:r>
            <a:r>
              <a:rPr sz="2600" dirty="0">
                <a:latin typeface="Arial"/>
                <a:cs typeface="Arial"/>
              </a:rPr>
              <a:t>iven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com</a:t>
            </a:r>
            <a:r>
              <a:rPr sz="2600" spc="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an</a:t>
            </a:r>
            <a:r>
              <a:rPr sz="2600" spc="5" dirty="0">
                <a:latin typeface="Arial"/>
                <a:cs typeface="Arial"/>
              </a:rPr>
              <a:t>y</a:t>
            </a:r>
            <a:r>
              <a:rPr sz="2600" spc="-50" dirty="0">
                <a:latin typeface="Arial"/>
                <a:cs typeface="Arial"/>
              </a:rPr>
              <a:t>’</a:t>
            </a:r>
            <a:r>
              <a:rPr sz="2600" dirty="0">
                <a:latin typeface="Arial"/>
                <a:cs typeface="Arial"/>
              </a:rPr>
              <a:t>s </a:t>
            </a:r>
            <a:r>
              <a:rPr sz="2600" spc="-5" dirty="0">
                <a:latin typeface="Arial"/>
                <a:cs typeface="Arial"/>
              </a:rPr>
              <a:t>b</a:t>
            </a:r>
            <a:r>
              <a:rPr sz="2600" dirty="0">
                <a:latin typeface="Arial"/>
                <a:cs typeface="Arial"/>
              </a:rPr>
              <a:t>usin</a:t>
            </a:r>
            <a:r>
              <a:rPr sz="2600" spc="-5" dirty="0">
                <a:latin typeface="Arial"/>
                <a:cs typeface="Arial"/>
              </a:rPr>
              <a:t>e</a:t>
            </a:r>
            <a:r>
              <a:rPr sz="2600" spc="5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s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strategy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res</a:t>
            </a:r>
            <a:r>
              <a:rPr sz="2600" spc="5" dirty="0">
                <a:latin typeface="Arial"/>
                <a:cs typeface="Arial"/>
              </a:rPr>
              <a:t>o</a:t>
            </a:r>
            <a:r>
              <a:rPr sz="2600" spc="-5" dirty="0">
                <a:latin typeface="Arial"/>
                <a:cs typeface="Arial"/>
              </a:rPr>
              <a:t>urc</a:t>
            </a:r>
            <a:r>
              <a:rPr sz="2600" spc="5" dirty="0">
                <a:latin typeface="Arial"/>
                <a:cs typeface="Arial"/>
              </a:rPr>
              <a:t>e</a:t>
            </a:r>
            <a:r>
              <a:rPr sz="2600" dirty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DA1F28"/>
              </a:buClr>
              <a:buSzPct val="84615"/>
              <a:buFont typeface="Wingdings 2"/>
              <a:buChar char=""/>
              <a:tabLst>
                <a:tab pos="561340" algn="l"/>
              </a:tabLst>
            </a:pPr>
            <a:r>
              <a:rPr sz="2600" b="1" dirty="0">
                <a:latin typeface="Arial"/>
                <a:cs typeface="Arial"/>
              </a:rPr>
              <a:t>Pers</a:t>
            </a:r>
            <a:r>
              <a:rPr sz="2600" b="1" spc="5" dirty="0">
                <a:latin typeface="Arial"/>
                <a:cs typeface="Arial"/>
              </a:rPr>
              <a:t>o</a:t>
            </a:r>
            <a:r>
              <a:rPr sz="2600" b="1" dirty="0">
                <a:latin typeface="Arial"/>
                <a:cs typeface="Arial"/>
              </a:rPr>
              <a:t>n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Arial"/>
                <a:cs typeface="Arial"/>
              </a:rPr>
              <a:t>a</a:t>
            </a:r>
            <a:r>
              <a:rPr sz="2600" b="1" spc="5" dirty="0">
                <a:latin typeface="Arial"/>
                <a:cs typeface="Arial"/>
              </a:rPr>
              <a:t>n</a:t>
            </a:r>
            <a:r>
              <a:rPr sz="2600" b="1" spc="-5" dirty="0">
                <a:latin typeface="Arial"/>
                <a:cs typeface="Arial"/>
              </a:rPr>
              <a:t>al</a:t>
            </a:r>
            <a:r>
              <a:rPr sz="2600" b="1" spc="-25" dirty="0">
                <a:latin typeface="Arial"/>
                <a:cs typeface="Arial"/>
              </a:rPr>
              <a:t>y</a:t>
            </a:r>
            <a:r>
              <a:rPr sz="2600" b="1" spc="-5" dirty="0">
                <a:latin typeface="Arial"/>
                <a:cs typeface="Arial"/>
              </a:rPr>
              <a:t>si</a:t>
            </a:r>
            <a:r>
              <a:rPr sz="2600" b="1" spc="1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etermines</a:t>
            </a:r>
            <a:endParaRPr sz="26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9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20" dirty="0">
                <a:latin typeface="Arial"/>
                <a:cs typeface="Arial"/>
              </a:rPr>
              <a:t>Wh</a:t>
            </a:r>
            <a:r>
              <a:rPr sz="2200" spc="-10" dirty="0">
                <a:latin typeface="Arial"/>
                <a:cs typeface="Arial"/>
              </a:rPr>
              <a:t>ether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p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rformance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de</a:t>
            </a:r>
            <a:r>
              <a:rPr sz="2200" spc="-10" dirty="0">
                <a:latin typeface="Arial"/>
                <a:cs typeface="Arial"/>
              </a:rPr>
              <a:t>fici</a:t>
            </a:r>
            <a:r>
              <a:rPr sz="2200" spc="-15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ci</a:t>
            </a:r>
            <a:r>
              <a:rPr sz="2200" spc="-15" dirty="0">
                <a:latin typeface="Arial"/>
                <a:cs typeface="Arial"/>
              </a:rPr>
              <a:t>es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res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-10" dirty="0">
                <a:latin typeface="Arial"/>
                <a:cs typeface="Arial"/>
              </a:rPr>
              <a:t>lt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fro</a:t>
            </a:r>
            <a:r>
              <a:rPr sz="2200" spc="-20" dirty="0">
                <a:latin typeface="Arial"/>
                <a:cs typeface="Arial"/>
              </a:rPr>
              <a:t>m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a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c</a:t>
            </a:r>
            <a:r>
              <a:rPr sz="2200" spc="-15" dirty="0">
                <a:latin typeface="Arial"/>
                <a:cs typeface="Arial"/>
              </a:rPr>
              <a:t>k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835025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kn</a:t>
            </a:r>
            <a:r>
              <a:rPr sz="2200" spc="-10" dirty="0">
                <a:latin typeface="Arial"/>
                <a:cs typeface="Arial"/>
              </a:rPr>
              <a:t>o</a:t>
            </a:r>
            <a:r>
              <a:rPr sz="2200" spc="-20" dirty="0">
                <a:latin typeface="Arial"/>
                <a:cs typeface="Arial"/>
              </a:rPr>
              <a:t>wledg</a:t>
            </a:r>
            <a:r>
              <a:rPr sz="2200" spc="-10" dirty="0">
                <a:latin typeface="Arial"/>
                <a:cs typeface="Arial"/>
              </a:rPr>
              <a:t>e,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k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5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l,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ab</a:t>
            </a:r>
            <a:r>
              <a:rPr sz="2200" spc="-5" dirty="0">
                <a:latin typeface="Arial"/>
                <a:cs typeface="Arial"/>
              </a:rPr>
              <a:t>il</a:t>
            </a:r>
            <a:r>
              <a:rPr sz="2200" spc="5" dirty="0">
                <a:latin typeface="Arial"/>
                <a:cs typeface="Arial"/>
              </a:rPr>
              <a:t>i</a:t>
            </a:r>
            <a:r>
              <a:rPr sz="2200" spc="-10" dirty="0">
                <a:latin typeface="Arial"/>
                <a:cs typeface="Arial"/>
              </a:rPr>
              <a:t>ty</a:t>
            </a:r>
            <a:endParaRPr sz="2200">
              <a:latin typeface="Arial"/>
              <a:cs typeface="Arial"/>
            </a:endParaRPr>
          </a:p>
          <a:p>
            <a:pPr marL="835025" lvl="2" indent="-228600">
              <a:lnSpc>
                <a:spcPct val="100000"/>
              </a:lnSpc>
              <a:spcBef>
                <a:spcPts val="405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15" dirty="0">
                <a:latin typeface="Arial"/>
                <a:cs typeface="Arial"/>
              </a:rPr>
              <a:t>Who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Arial"/>
                <a:cs typeface="Arial"/>
              </a:rPr>
              <a:t>ne</a:t>
            </a:r>
            <a:r>
              <a:rPr sz="2200" spc="-1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d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trai</a:t>
            </a:r>
            <a:r>
              <a:rPr sz="2200" spc="-15" dirty="0">
                <a:latin typeface="Arial"/>
                <a:cs typeface="Arial"/>
              </a:rPr>
              <a:t>n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ng</a:t>
            </a:r>
            <a:endParaRPr sz="2200">
              <a:latin typeface="Arial"/>
              <a:cs typeface="Arial"/>
            </a:endParaRPr>
          </a:p>
          <a:p>
            <a:pPr marL="835025" lvl="2" indent="-228600">
              <a:lnSpc>
                <a:spcPts val="2615"/>
              </a:lnSpc>
              <a:spcBef>
                <a:spcPts val="395"/>
              </a:spcBef>
              <a:buClr>
                <a:srgbClr val="ACCEDC"/>
              </a:buClr>
              <a:buSzPct val="84090"/>
              <a:buFont typeface="Wingdings 2"/>
              <a:buChar char=""/>
              <a:tabLst>
                <a:tab pos="835660" algn="l"/>
              </a:tabLst>
            </a:pPr>
            <a:r>
              <a:rPr sz="2200" spc="-15" dirty="0">
                <a:latin typeface="Arial"/>
                <a:cs typeface="Arial"/>
              </a:rPr>
              <a:t>Employee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Arial"/>
                <a:cs typeface="Arial"/>
              </a:rPr>
              <a:t>rea</a:t>
            </a:r>
            <a:r>
              <a:rPr sz="2200" spc="-20" dirty="0">
                <a:latin typeface="Arial"/>
                <a:cs typeface="Arial"/>
              </a:rPr>
              <a:t>d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ne</a:t>
            </a:r>
            <a:r>
              <a:rPr sz="2200" spc="-10" dirty="0">
                <a:latin typeface="Arial"/>
                <a:cs typeface="Arial"/>
              </a:rPr>
              <a:t>s</a:t>
            </a:r>
            <a:r>
              <a:rPr sz="2200" spc="-15" dirty="0">
                <a:latin typeface="Arial"/>
                <a:cs typeface="Arial"/>
              </a:rPr>
              <a:t>s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Arial"/>
                <a:cs typeface="Arial"/>
              </a:rPr>
              <a:t>tra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ng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4520"/>
              </a:lnSpc>
            </a:pPr>
            <a:r>
              <a:rPr dirty="0"/>
              <a:t>Introducti</a:t>
            </a:r>
            <a:r>
              <a:rPr spc="-20" dirty="0"/>
              <a:t>o</a:t>
            </a:r>
            <a:r>
              <a:rPr dirty="0"/>
              <a:t>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59945" y="1733083"/>
            <a:ext cx="8006080" cy="163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b="1" spc="-229" dirty="0">
                <a:latin typeface="Arial"/>
                <a:cs typeface="Arial"/>
              </a:rPr>
              <a:t>T</a:t>
            </a:r>
            <a:r>
              <a:rPr sz="2800" b="1" spc="-25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s</a:t>
            </a:r>
            <a:r>
              <a:rPr sz="2800" b="1" spc="-20" dirty="0">
                <a:latin typeface="Arial"/>
                <a:cs typeface="Arial"/>
              </a:rPr>
              <a:t>k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nal</a:t>
            </a:r>
            <a:r>
              <a:rPr sz="2800" b="1" spc="-50" dirty="0">
                <a:latin typeface="Arial"/>
                <a:cs typeface="Arial"/>
              </a:rPr>
              <a:t>y</a:t>
            </a:r>
            <a:r>
              <a:rPr sz="2800" b="1" spc="-20" dirty="0">
                <a:latin typeface="Arial"/>
                <a:cs typeface="Arial"/>
              </a:rPr>
              <a:t>si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Ide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imp</a:t>
            </a:r>
            <a:r>
              <a:rPr sz="2800" spc="-10" dirty="0">
                <a:latin typeface="Arial"/>
                <a:cs typeface="Arial"/>
              </a:rPr>
              <a:t>orta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ks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kn</a:t>
            </a:r>
            <a:r>
              <a:rPr sz="2800" spc="-20" dirty="0">
                <a:latin typeface="Arial"/>
                <a:cs typeface="Arial"/>
              </a:rPr>
              <a:t>owl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15" dirty="0">
                <a:latin typeface="Arial"/>
                <a:cs typeface="Arial"/>
              </a:rPr>
              <a:t>il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s,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ne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emp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iz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ing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emp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5" dirty="0">
                <a:latin typeface="Arial"/>
                <a:cs typeface="Arial"/>
              </a:rPr>
              <a:t>ee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compl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thei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ks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970" y="245811"/>
            <a:ext cx="5739765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Why</a:t>
            </a:r>
            <a:r>
              <a:rPr sz="38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Need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spc="-1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Asses</a:t>
            </a:r>
            <a:r>
              <a:rPr sz="3800" spc="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ment</a:t>
            </a:r>
            <a:r>
              <a:rPr sz="38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Neces</a:t>
            </a:r>
            <a:r>
              <a:rPr sz="3800" spc="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ary?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15439" y="1733083"/>
            <a:ext cx="7942580" cy="306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667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may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inco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ctly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solu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fo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mance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ble</a:t>
            </a:r>
            <a:r>
              <a:rPr sz="2800" spc="-25" dirty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ra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pr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gr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wr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nt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nt,</a:t>
            </a:r>
            <a:endParaRPr sz="28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bjec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may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trai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for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which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ha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ic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sk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ll</a:t>
            </a:r>
            <a:r>
              <a:rPr sz="2800" spc="-10" dirty="0">
                <a:latin typeface="Arial"/>
                <a:cs typeface="Arial"/>
              </a:rPr>
              <a:t>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prerequisite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skills,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confidenc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needed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learn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0892" y="6451091"/>
            <a:ext cx="246887" cy="220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24900" y="6451091"/>
            <a:ext cx="224027" cy="220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6047" y="6451091"/>
            <a:ext cx="246888" cy="220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4498" y="245811"/>
            <a:ext cx="5739765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Why</a:t>
            </a:r>
            <a:r>
              <a:rPr sz="3800" spc="7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i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spc="10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Need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spc="-12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Asses</a:t>
            </a:r>
            <a:r>
              <a:rPr sz="3800" spc="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dirty="0">
                <a:solidFill>
                  <a:srgbClr val="464646"/>
                </a:solidFill>
                <a:latin typeface="Arial"/>
                <a:cs typeface="Arial"/>
              </a:rPr>
              <a:t>ment</a:t>
            </a:r>
            <a:r>
              <a:rPr sz="38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Neces</a:t>
            </a:r>
            <a:r>
              <a:rPr sz="3800" spc="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800" spc="-5" dirty="0">
                <a:solidFill>
                  <a:srgbClr val="464646"/>
                </a:solidFill>
                <a:latin typeface="Arial"/>
                <a:cs typeface="Arial"/>
              </a:rPr>
              <a:t>ary?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70950" y="6481763"/>
            <a:ext cx="2730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82198" y="1733083"/>
            <a:ext cx="7739380" cy="256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marR="237490" indent="-272415">
              <a:lnSpc>
                <a:spcPct val="100000"/>
              </a:lnSpc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ainin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wil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v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ted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le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av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ch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spc="-15" dirty="0">
                <a:latin typeface="Arial"/>
                <a:cs typeface="Arial"/>
              </a:rPr>
              <a:t>in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re</a:t>
            </a:r>
            <a:r>
              <a:rPr sz="2800" spc="-15" dirty="0">
                <a:latin typeface="Arial"/>
                <a:cs typeface="Arial"/>
              </a:rPr>
              <a:t>sults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th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mpany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exp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15" dirty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2CA1BE"/>
              </a:buClr>
              <a:buSzPct val="83928"/>
              <a:buFont typeface="Wingdings 2"/>
              <a:buChar char=""/>
              <a:tabLst>
                <a:tab pos="285750" algn="l"/>
              </a:tabLst>
            </a:pPr>
            <a:r>
              <a:rPr sz="2800" spc="-20" dirty="0">
                <a:latin typeface="Arial"/>
                <a:cs typeface="Arial"/>
              </a:rPr>
              <a:t>Mon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wil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ms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un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sary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b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ca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5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ey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rial"/>
                <a:cs typeface="Arial"/>
              </a:rPr>
              <a:t>are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nr</a:t>
            </a:r>
            <a:r>
              <a:rPr sz="2800" spc="-15" dirty="0">
                <a:latin typeface="Arial"/>
                <a:cs typeface="Arial"/>
              </a:rPr>
              <a:t>elated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co</a:t>
            </a:r>
            <a:r>
              <a:rPr sz="2800" spc="-20" dirty="0">
                <a:latin typeface="Arial"/>
                <a:cs typeface="Arial"/>
              </a:rPr>
              <a:t>mp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55" dirty="0">
                <a:latin typeface="Arial"/>
                <a:cs typeface="Arial"/>
              </a:rPr>
              <a:t>’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us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ess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ate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210" y="348384"/>
            <a:ext cx="7319009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Figu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3.1</a:t>
            </a:r>
            <a:r>
              <a:rPr sz="3400" spc="10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–</a:t>
            </a:r>
            <a:r>
              <a:rPr sz="3400" spc="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C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a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use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an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9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Outcom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12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of</a:t>
            </a: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400" spc="-30" dirty="0">
                <a:solidFill>
                  <a:srgbClr val="464646"/>
                </a:solidFill>
                <a:latin typeface="Arial"/>
                <a:cs typeface="Arial"/>
              </a:rPr>
              <a:t>Ne</a:t>
            </a:r>
            <a:r>
              <a:rPr sz="3400" spc="-35" dirty="0">
                <a:solidFill>
                  <a:srgbClr val="464646"/>
                </a:solidFill>
                <a:latin typeface="Arial"/>
                <a:cs typeface="Arial"/>
              </a:rPr>
              <a:t>e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d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-9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3400" spc="-20" dirty="0">
                <a:solidFill>
                  <a:srgbClr val="464646"/>
                </a:solidFill>
                <a:latin typeface="Arial"/>
                <a:cs typeface="Arial"/>
              </a:rPr>
              <a:t>As</a:t>
            </a:r>
            <a:r>
              <a:rPr sz="3400" spc="-10" dirty="0">
                <a:solidFill>
                  <a:srgbClr val="464646"/>
                </a:solidFill>
                <a:latin typeface="Arial"/>
                <a:cs typeface="Arial"/>
              </a:rPr>
              <a:t>s</a:t>
            </a:r>
            <a:r>
              <a:rPr sz="3400" spc="-25" dirty="0">
                <a:solidFill>
                  <a:srgbClr val="464646"/>
                </a:solidFill>
                <a:latin typeface="Arial"/>
                <a:cs typeface="Arial"/>
              </a:rPr>
              <a:t>essment</a:t>
            </a:r>
            <a:endParaRPr sz="3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9974" y="2369439"/>
            <a:ext cx="3005199" cy="2423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93" y="2421290"/>
            <a:ext cx="1950720" cy="1920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dirty="0">
                <a:latin typeface="Arial"/>
                <a:cs typeface="Arial"/>
              </a:rPr>
              <a:t>Reasons</a:t>
            </a:r>
            <a:r>
              <a:rPr sz="1050" i="1" spc="-3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or</a:t>
            </a:r>
            <a:r>
              <a:rPr sz="1050" i="1" spc="-10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“</a:t>
            </a:r>
            <a:r>
              <a:rPr sz="1050" i="1" dirty="0">
                <a:latin typeface="Arial"/>
                <a:cs typeface="Arial"/>
              </a:rPr>
              <a:t>P</a:t>
            </a:r>
            <a:r>
              <a:rPr sz="1050" i="1" spc="-5" dirty="0">
                <a:latin typeface="Arial"/>
                <a:cs typeface="Arial"/>
              </a:rPr>
              <a:t>r</a:t>
            </a:r>
            <a:r>
              <a:rPr sz="1050" i="1" dirty="0">
                <a:latin typeface="Arial"/>
                <a:cs typeface="Arial"/>
              </a:rPr>
              <a:t>essure</a:t>
            </a:r>
            <a:r>
              <a:rPr sz="1050" i="1" spc="-20" dirty="0">
                <a:latin typeface="Arial"/>
                <a:cs typeface="Arial"/>
              </a:rPr>
              <a:t> </a:t>
            </a:r>
            <a:r>
              <a:rPr sz="1050" i="1" dirty="0">
                <a:latin typeface="Arial"/>
                <a:cs typeface="Arial"/>
              </a:rPr>
              <a:t>Po</a:t>
            </a:r>
            <a:r>
              <a:rPr sz="1050" i="1" spc="5" dirty="0">
                <a:latin typeface="Arial"/>
                <a:cs typeface="Arial"/>
              </a:rPr>
              <a:t>i</a:t>
            </a:r>
            <a:r>
              <a:rPr sz="1050" i="1" dirty="0">
                <a:latin typeface="Arial"/>
                <a:cs typeface="Arial"/>
              </a:rPr>
              <a:t>n</a:t>
            </a:r>
            <a:r>
              <a:rPr sz="1050" i="1" spc="-5" dirty="0">
                <a:latin typeface="Arial"/>
                <a:cs typeface="Arial"/>
              </a:rPr>
              <a:t>t</a:t>
            </a:r>
            <a:r>
              <a:rPr sz="1050" i="1" dirty="0">
                <a:latin typeface="Arial"/>
                <a:cs typeface="Arial"/>
              </a:rPr>
              <a:t>s”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Leg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sla</a:t>
            </a:r>
            <a:r>
              <a:rPr sz="1050" spc="-5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ion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Lack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Bas</a:t>
            </a:r>
            <a:r>
              <a:rPr sz="1050" spc="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c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</a:t>
            </a:r>
            <a:r>
              <a:rPr sz="1050" spc="10" dirty="0">
                <a:latin typeface="Arial"/>
                <a:cs typeface="Arial"/>
              </a:rPr>
              <a:t>k</a:t>
            </a:r>
            <a:r>
              <a:rPr sz="1050" dirty="0">
                <a:latin typeface="Arial"/>
                <a:cs typeface="Arial"/>
              </a:rPr>
              <a:t>ills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Poor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Performance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New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Techno</a:t>
            </a:r>
            <a:r>
              <a:rPr sz="1050" spc="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ogy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Cus</a:t>
            </a:r>
            <a:r>
              <a:rPr sz="1050" spc="-5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o</a:t>
            </a:r>
            <a:r>
              <a:rPr sz="1050" spc="5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er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Reques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New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oducts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Higher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Performance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anda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ds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New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Jobs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Cus</a:t>
            </a:r>
            <a:r>
              <a:rPr sz="1050" spc="-5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o</a:t>
            </a:r>
            <a:r>
              <a:rPr sz="1050" spc="5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er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Dissa</a:t>
            </a:r>
            <a:r>
              <a:rPr sz="1050" spc="-5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is</a:t>
            </a:r>
            <a:r>
              <a:rPr sz="1050" spc="5" dirty="0">
                <a:latin typeface="Arial"/>
                <a:cs typeface="Arial"/>
              </a:rPr>
              <a:t>f</a:t>
            </a:r>
            <a:r>
              <a:rPr sz="1050" dirty="0">
                <a:latin typeface="Arial"/>
                <a:cs typeface="Arial"/>
              </a:rPr>
              <a:t>ac</a:t>
            </a:r>
            <a:r>
              <a:rPr sz="1050" spc="-5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ion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dirty="0">
                <a:latin typeface="Arial"/>
                <a:cs typeface="Arial"/>
              </a:rPr>
              <a:t>Reduce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Sc</a:t>
            </a:r>
            <a:r>
              <a:rPr sz="1050" spc="-5" dirty="0">
                <a:latin typeface="Arial"/>
                <a:cs typeface="Arial"/>
              </a:rPr>
              <a:t>r</a:t>
            </a:r>
            <a:r>
              <a:rPr sz="1050" dirty="0">
                <a:latin typeface="Arial"/>
                <a:cs typeface="Arial"/>
              </a:rPr>
              <a:t>ap</a:t>
            </a:r>
            <a:endParaRPr sz="1050">
              <a:latin typeface="Arial"/>
              <a:cs typeface="Arial"/>
            </a:endParaRPr>
          </a:p>
          <a:p>
            <a:pPr marL="93345" indent="-80645">
              <a:lnSpc>
                <a:spcPct val="100000"/>
              </a:lnSpc>
              <a:buFont typeface="Arial"/>
              <a:buChar char="•"/>
              <a:tabLst>
                <a:tab pos="93980" algn="l"/>
              </a:tabLst>
            </a:pPr>
            <a:r>
              <a:rPr sz="1050" spc="-10" dirty="0">
                <a:latin typeface="Arial"/>
                <a:cs typeface="Arial"/>
              </a:rPr>
              <a:t>I</a:t>
            </a:r>
            <a:r>
              <a:rPr sz="1050" spc="5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pro</a:t>
            </a:r>
            <a:r>
              <a:rPr sz="1050" spc="-15" dirty="0">
                <a:latin typeface="Arial"/>
                <a:cs typeface="Arial"/>
              </a:rPr>
              <a:t>v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Q</a:t>
            </a:r>
            <a:r>
              <a:rPr sz="1050" dirty="0">
                <a:latin typeface="Arial"/>
                <a:cs typeface="Arial"/>
              </a:rPr>
              <a:t>ua</a:t>
            </a:r>
            <a:r>
              <a:rPr sz="1050" spc="5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i</a:t>
            </a:r>
            <a:r>
              <a:rPr sz="1050" spc="-10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y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20"/>
              </a:lnSpc>
            </a:pPr>
            <a:r>
              <a:rPr dirty="0"/>
              <a:t>3</a:t>
            </a:r>
            <a:r>
              <a:rPr spc="-15" dirty="0"/>
              <a:t>-</a:t>
            </a: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5515109" y="2421364"/>
            <a:ext cx="2475865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i="1" spc="-10" dirty="0">
                <a:latin typeface="Arial"/>
                <a:cs typeface="Arial"/>
              </a:rPr>
              <a:t>Out</a:t>
            </a:r>
            <a:r>
              <a:rPr sz="1000" i="1" spc="-5" dirty="0">
                <a:latin typeface="Arial"/>
                <a:cs typeface="Arial"/>
              </a:rPr>
              <a:t>c</a:t>
            </a:r>
            <a:r>
              <a:rPr sz="1000" i="1" spc="-15" dirty="0">
                <a:latin typeface="Arial"/>
                <a:cs typeface="Arial"/>
              </a:rPr>
              <a:t>omes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W</a:t>
            </a:r>
            <a:r>
              <a:rPr sz="1000" spc="-15" dirty="0">
                <a:latin typeface="Arial"/>
                <a:cs typeface="Arial"/>
              </a:rPr>
              <a:t>ha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ainee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Nee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Learn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W</a:t>
            </a:r>
            <a:r>
              <a:rPr sz="1000" spc="-1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Re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eive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W</a:t>
            </a:r>
            <a:r>
              <a:rPr sz="1000" spc="-15" dirty="0">
                <a:latin typeface="Arial"/>
                <a:cs typeface="Arial"/>
              </a:rPr>
              <a:t>ha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ainin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M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th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App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op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10" dirty="0">
                <a:latin typeface="Arial"/>
                <a:cs typeface="Arial"/>
              </a:rPr>
              <a:t>ate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Fr</a:t>
            </a:r>
            <a:r>
              <a:rPr sz="1000" spc="-15" dirty="0">
                <a:latin typeface="Arial"/>
                <a:cs typeface="Arial"/>
              </a:rPr>
              <a:t>equen</a:t>
            </a:r>
            <a:r>
              <a:rPr sz="1000" spc="-5" dirty="0">
                <a:latin typeface="Arial"/>
                <a:cs typeface="Arial"/>
              </a:rPr>
              <a:t>cy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aining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Bu</a:t>
            </a:r>
            <a:r>
              <a:rPr sz="1000" spc="-5" dirty="0">
                <a:latin typeface="Arial"/>
                <a:cs typeface="Arial"/>
              </a:rPr>
              <a:t>y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er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Buil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ainin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De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ion</a:t>
            </a:r>
            <a:endParaRPr sz="1000">
              <a:latin typeface="Arial"/>
              <a:cs typeface="Arial"/>
            </a:endParaRPr>
          </a:p>
          <a:p>
            <a:pPr marL="70485" marR="5080" indent="-58419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ainin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er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Oth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H</a:t>
            </a:r>
            <a:r>
              <a:rPr sz="1000" spc="-10" dirty="0">
                <a:latin typeface="Arial"/>
                <a:cs typeface="Arial"/>
              </a:rPr>
              <a:t>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Opt</a:t>
            </a:r>
            <a:r>
              <a:rPr sz="1000" spc="-15" dirty="0">
                <a:latin typeface="Arial"/>
                <a:cs typeface="Arial"/>
              </a:rPr>
              <a:t>ion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Su</a:t>
            </a:r>
            <a:r>
              <a:rPr sz="1000" spc="-10" dirty="0">
                <a:latin typeface="Arial"/>
                <a:cs typeface="Arial"/>
              </a:rPr>
              <a:t>ch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as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Sele</a:t>
            </a:r>
            <a:r>
              <a:rPr sz="1000" spc="-5" dirty="0">
                <a:latin typeface="Arial"/>
                <a:cs typeface="Arial"/>
              </a:rPr>
              <a:t>ct</a:t>
            </a:r>
            <a:r>
              <a:rPr sz="1000" spc="-15" dirty="0">
                <a:latin typeface="Arial"/>
                <a:cs typeface="Arial"/>
              </a:rPr>
              <a:t>io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Arial"/>
                <a:cs typeface="Arial"/>
              </a:rPr>
              <a:t>J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b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Rede</a:t>
            </a:r>
            <a:r>
              <a:rPr sz="1000" spc="-5" dirty="0">
                <a:latin typeface="Arial"/>
                <a:cs typeface="Arial"/>
              </a:rPr>
              <a:t>s</a:t>
            </a:r>
            <a:r>
              <a:rPr sz="1000" spc="-15" dirty="0">
                <a:latin typeface="Arial"/>
                <a:cs typeface="Arial"/>
              </a:rPr>
              <a:t>ign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Ho</a:t>
            </a:r>
            <a:r>
              <a:rPr sz="1000" spc="-10" dirty="0">
                <a:latin typeface="Arial"/>
                <a:cs typeface="Arial"/>
              </a:rPr>
              <a:t>w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ainin</a:t>
            </a:r>
            <a:r>
              <a:rPr sz="1000" spc="-10" dirty="0">
                <a:latin typeface="Arial"/>
                <a:cs typeface="Arial"/>
              </a:rPr>
              <a:t>g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Shoul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Arial"/>
                <a:cs typeface="Arial"/>
              </a:rPr>
              <a:t>Ev</a:t>
            </a:r>
            <a:r>
              <a:rPr sz="1000" spc="-15" dirty="0">
                <a:latin typeface="Arial"/>
                <a:cs typeface="Arial"/>
              </a:rPr>
              <a:t>alua</a:t>
            </a:r>
            <a:r>
              <a:rPr sz="1000" spc="-5" dirty="0">
                <a:latin typeface="Arial"/>
                <a:cs typeface="Arial"/>
              </a:rPr>
              <a:t>ted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Ho</a:t>
            </a:r>
            <a:r>
              <a:rPr sz="1000" spc="-10" dirty="0">
                <a:latin typeface="Arial"/>
                <a:cs typeface="Arial"/>
              </a:rPr>
              <a:t>w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Arial"/>
                <a:cs typeface="Arial"/>
              </a:rPr>
              <a:t>to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Arial"/>
                <a:cs typeface="Arial"/>
              </a:rPr>
              <a:t>F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c</a:t>
            </a:r>
            <a:r>
              <a:rPr sz="1000" spc="-15" dirty="0">
                <a:latin typeface="Arial"/>
                <a:cs typeface="Arial"/>
              </a:rPr>
              <a:t>ili</a:t>
            </a:r>
            <a:r>
              <a:rPr sz="1000" spc="-5" dirty="0">
                <a:latin typeface="Arial"/>
                <a:cs typeface="Arial"/>
              </a:rPr>
              <a:t>ta</a:t>
            </a:r>
            <a:r>
              <a:rPr sz="1000" spc="-10" dirty="0">
                <a:latin typeface="Arial"/>
                <a:cs typeface="Arial"/>
              </a:rPr>
              <a:t>te</a:t>
            </a:r>
            <a:r>
              <a:rPr sz="1000" spc="3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5" dirty="0">
                <a:latin typeface="Arial"/>
                <a:cs typeface="Arial"/>
              </a:rPr>
              <a:t>f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aining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eshwik lecture 1">
  <a:themeElements>
    <a:clrScheme name="oeshwik1">
      <a:dk1>
        <a:srgbClr val="000000"/>
      </a:dk1>
      <a:lt1>
        <a:srgbClr val="C5D5FF"/>
      </a:lt1>
      <a:dk2>
        <a:srgbClr val="565F6A"/>
      </a:dk2>
      <a:lt2>
        <a:srgbClr val="A1CBE7"/>
      </a:lt2>
      <a:accent1>
        <a:srgbClr val="D51D59"/>
      </a:accent1>
      <a:accent2>
        <a:srgbClr val="ED9B12"/>
      </a:accent2>
      <a:accent3>
        <a:srgbClr val="2BA509"/>
      </a:accent3>
      <a:accent4>
        <a:srgbClr val="FFC000"/>
      </a:accent4>
      <a:accent5>
        <a:srgbClr val="253AC4"/>
      </a:accent5>
      <a:accent6>
        <a:srgbClr val="AD1D9F"/>
      </a:accent6>
      <a:hlink>
        <a:srgbClr val="000000"/>
      </a:hlink>
      <a:folHlink>
        <a:srgbClr val="0000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shwik lecture 1" id="{D219B81A-0A01-C84E-BEF7-68DA7DF79519}" vid="{EC42BE9F-4F13-4F47-8A17-E1E9EA21E50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Oeshwik lecture 1</Template>
  <TotalTime>0</TotalTime>
  <Words>2201</Words>
  <Application>Microsoft Macintosh PowerPoint</Application>
  <PresentationFormat>On-screen Show (4:3)</PresentationFormat>
  <Paragraphs>321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 2</vt:lpstr>
      <vt:lpstr>Oeshwik lecture 1</vt:lpstr>
      <vt:lpstr>PowerPoint Presentation</vt:lpstr>
      <vt:lpstr>Objectives</vt:lpstr>
      <vt:lpstr>Objectives</vt:lpstr>
      <vt:lpstr>Introduction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Used in Needs Assessment</vt:lpstr>
      <vt:lpstr>Methods Used in Needs Assessment</vt:lpstr>
      <vt:lpstr>PowerPoint Presentation</vt:lpstr>
      <vt:lpstr>Organizational Analysis</vt:lpstr>
      <vt:lpstr>Person Analysis</vt:lpstr>
      <vt:lpstr>Person Analysis</vt:lpstr>
      <vt:lpstr>PowerPoint Presentation</vt:lpstr>
      <vt:lpstr>Person Analysis</vt:lpstr>
      <vt:lpstr>Basic Skills</vt:lpstr>
      <vt:lpstr>Cognitive Ability</vt:lpstr>
      <vt:lpstr>Reading Ability</vt:lpstr>
      <vt:lpstr>Reading Ability</vt:lpstr>
      <vt:lpstr>Self-Efficacy</vt:lpstr>
      <vt:lpstr>Self-Efficacy</vt:lpstr>
      <vt:lpstr>PowerPoint Presentation</vt:lpstr>
      <vt:lpstr>PowerPoint Presentation</vt:lpstr>
      <vt:lpstr>Age and Generation</vt:lpstr>
      <vt:lpstr>Traditionalists (1925 and 1945): Patriotic and loyal; great deal of knowledge of the history of organizations and work life</vt:lpstr>
      <vt:lpstr>Input</vt:lpstr>
      <vt:lpstr>PowerPoint Presentation</vt:lpstr>
      <vt:lpstr>PowerPoint Presentation</vt:lpstr>
      <vt:lpstr>PowerPoint Presentation</vt:lpstr>
      <vt:lpstr>Task Analysis</vt:lpstr>
      <vt:lpstr>PowerPoint Presentation</vt:lpstr>
      <vt:lpstr>Task Analysis</vt:lpstr>
      <vt:lpstr>Competency Models</vt:lpstr>
      <vt:lpstr>PowerPoint Presentation</vt:lpstr>
      <vt:lpstr>Competency Models</vt:lpstr>
      <vt:lpstr>Competency Models</vt:lpstr>
      <vt:lpstr>Scope of Needs Assessment</vt:lpstr>
      <vt:lpstr>Scope of Needs Assessment</vt:lpstr>
      <vt:lpstr>Needs Assessment in Practice</vt:lpstr>
      <vt:lpstr>Needs Assessment in Practice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Oeshwik Ahmed</cp:lastModifiedBy>
  <cp:revision>2</cp:revision>
  <dcterms:created xsi:type="dcterms:W3CDTF">2018-04-30T21:40:17Z</dcterms:created>
  <dcterms:modified xsi:type="dcterms:W3CDTF">2018-05-26T17:32:33Z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2018-04-30T00:00:00Z</vt:filetime>
  </property>
  <property fmtid="{D5CDD505-2E9C-101B-9397-08002B2CF9AE}" pid="3" name="LastSaved">
    <vt:filetime>2018-04-30T00:00:00Z</vt:filetime>
  </property>
</Properties>
</file>