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47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6"/>
    <p:restoredTop sz="94643"/>
  </p:normalViewPr>
  <p:slideViewPr>
    <p:cSldViewPr snapToGrid="0" snapToObjects="1">
      <p:cViewPr varScale="1">
        <p:scale>
          <a:sx n="54" d="100"/>
          <a:sy n="54" d="100"/>
        </p:scale>
        <p:origin x="160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F76A-9784-D645-9DCD-123B02D72521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80014-57B9-644F-A6A0-CB7B550E0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3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2792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305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587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7143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990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8726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6833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1006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815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4294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240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3512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6591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389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3755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9156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7190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30422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14460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45419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99099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5390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15477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6731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37458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6164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44976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86397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590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53276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9668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51300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884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81149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49348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812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41520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66392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01962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6082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421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1472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7090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3742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988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2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0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0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2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7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5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7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0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A628-6548-8B4F-BB41-24D232CE482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8EBF-4D0A-E642-AA20-D2EC712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05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1" y="1"/>
            <a:ext cx="91439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7999"/>
                </a:moveTo>
                <a:lnTo>
                  <a:pt x="9143999" y="6857999"/>
                </a:lnTo>
                <a:lnTo>
                  <a:pt x="91439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89091" y="69860"/>
            <a:ext cx="9013894" cy="66913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9091" y="69860"/>
            <a:ext cx="9014460" cy="6691630"/>
          </a:xfrm>
          <a:custGeom>
            <a:avLst/>
            <a:gdLst/>
            <a:ahLst/>
            <a:cxnLst/>
            <a:rect l="l" t="t" r="r" b="b"/>
            <a:pathLst>
              <a:path w="9014460" h="6691630">
                <a:moveTo>
                  <a:pt x="0" y="329793"/>
                </a:moveTo>
                <a:lnTo>
                  <a:pt x="4316" y="276304"/>
                </a:lnTo>
                <a:lnTo>
                  <a:pt x="16814" y="225561"/>
                </a:lnTo>
                <a:lnTo>
                  <a:pt x="36813" y="178244"/>
                </a:lnTo>
                <a:lnTo>
                  <a:pt x="63634" y="135031"/>
                </a:lnTo>
                <a:lnTo>
                  <a:pt x="96600" y="96602"/>
                </a:lnTo>
                <a:lnTo>
                  <a:pt x="135030" y="63637"/>
                </a:lnTo>
                <a:lnTo>
                  <a:pt x="178245" y="36815"/>
                </a:lnTo>
                <a:lnTo>
                  <a:pt x="225567" y="16815"/>
                </a:lnTo>
                <a:lnTo>
                  <a:pt x="276317" y="4317"/>
                </a:lnTo>
                <a:lnTo>
                  <a:pt x="329816" y="0"/>
                </a:lnTo>
                <a:lnTo>
                  <a:pt x="8684070" y="0"/>
                </a:lnTo>
                <a:lnTo>
                  <a:pt x="8711114" y="1093"/>
                </a:lnTo>
                <a:lnTo>
                  <a:pt x="8737556" y="4317"/>
                </a:lnTo>
                <a:lnTo>
                  <a:pt x="8788292" y="16815"/>
                </a:lnTo>
                <a:lnTo>
                  <a:pt x="8835600" y="36815"/>
                </a:lnTo>
                <a:lnTo>
                  <a:pt x="8878800" y="63637"/>
                </a:lnTo>
                <a:lnTo>
                  <a:pt x="8917215" y="96602"/>
                </a:lnTo>
                <a:lnTo>
                  <a:pt x="8950167" y="135031"/>
                </a:lnTo>
                <a:lnTo>
                  <a:pt x="8976977" y="178244"/>
                </a:lnTo>
                <a:lnTo>
                  <a:pt x="8996966" y="225561"/>
                </a:lnTo>
                <a:lnTo>
                  <a:pt x="9009458" y="276304"/>
                </a:lnTo>
                <a:lnTo>
                  <a:pt x="9013772" y="329793"/>
                </a:lnTo>
                <a:lnTo>
                  <a:pt x="9013894" y="6361480"/>
                </a:lnTo>
                <a:lnTo>
                  <a:pt x="9012679" y="6388532"/>
                </a:lnTo>
                <a:lnTo>
                  <a:pt x="9004192" y="6440743"/>
                </a:lnTo>
                <a:lnTo>
                  <a:pt x="8987866" y="6489866"/>
                </a:lnTo>
                <a:lnTo>
                  <a:pt x="8964382" y="6535221"/>
                </a:lnTo>
                <a:lnTo>
                  <a:pt x="8934416" y="6576130"/>
                </a:lnTo>
                <a:lnTo>
                  <a:pt x="8898648" y="6611913"/>
                </a:lnTo>
                <a:lnTo>
                  <a:pt x="8857755" y="6641892"/>
                </a:lnTo>
                <a:lnTo>
                  <a:pt x="8812417" y="6665387"/>
                </a:lnTo>
                <a:lnTo>
                  <a:pt x="8763310" y="6681721"/>
                </a:lnTo>
                <a:lnTo>
                  <a:pt x="8711114" y="6690212"/>
                </a:lnTo>
                <a:lnTo>
                  <a:pt x="8684070" y="6691306"/>
                </a:lnTo>
                <a:lnTo>
                  <a:pt x="329816" y="6691306"/>
                </a:lnTo>
                <a:lnTo>
                  <a:pt x="302766" y="6690212"/>
                </a:lnTo>
                <a:lnTo>
                  <a:pt x="276317" y="6686989"/>
                </a:lnTo>
                <a:lnTo>
                  <a:pt x="225567" y="6674492"/>
                </a:lnTo>
                <a:lnTo>
                  <a:pt x="178245" y="6654492"/>
                </a:lnTo>
                <a:lnTo>
                  <a:pt x="135030" y="6627670"/>
                </a:lnTo>
                <a:lnTo>
                  <a:pt x="96600" y="6594705"/>
                </a:lnTo>
                <a:lnTo>
                  <a:pt x="63634" y="6556274"/>
                </a:lnTo>
                <a:lnTo>
                  <a:pt x="36813" y="6513057"/>
                </a:lnTo>
                <a:lnTo>
                  <a:pt x="16814" y="6465733"/>
                </a:lnTo>
                <a:lnTo>
                  <a:pt x="4316" y="6414981"/>
                </a:lnTo>
                <a:lnTo>
                  <a:pt x="0" y="6361480"/>
                </a:lnTo>
                <a:lnTo>
                  <a:pt x="0" y="32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7495" y="1517660"/>
            <a:ext cx="9020810" cy="1459230"/>
          </a:xfrm>
          <a:custGeom>
            <a:avLst/>
            <a:gdLst/>
            <a:ahLst/>
            <a:cxnLst/>
            <a:rect l="l" t="t" r="r" b="b"/>
            <a:pathLst>
              <a:path w="9020810" h="1459230">
                <a:moveTo>
                  <a:pt x="0" y="1458833"/>
                </a:moveTo>
                <a:lnTo>
                  <a:pt x="9020190" y="1458833"/>
                </a:lnTo>
                <a:lnTo>
                  <a:pt x="9020190" y="0"/>
                </a:lnTo>
                <a:lnTo>
                  <a:pt x="0" y="0"/>
                </a:lnTo>
                <a:lnTo>
                  <a:pt x="0" y="1458833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7495" y="1397002"/>
            <a:ext cx="9020810" cy="120650"/>
          </a:xfrm>
          <a:custGeom>
            <a:avLst/>
            <a:gdLst/>
            <a:ahLst/>
            <a:cxnLst/>
            <a:rect l="l" t="t" r="r" b="b"/>
            <a:pathLst>
              <a:path w="9020810" h="120650">
                <a:moveTo>
                  <a:pt x="0" y="120657"/>
                </a:moveTo>
                <a:lnTo>
                  <a:pt x="9020190" y="120657"/>
                </a:lnTo>
                <a:lnTo>
                  <a:pt x="9020190" y="0"/>
                </a:lnTo>
                <a:lnTo>
                  <a:pt x="0" y="0"/>
                </a:lnTo>
                <a:lnTo>
                  <a:pt x="0" y="120657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87495" y="2976504"/>
            <a:ext cx="9020810" cy="111125"/>
          </a:xfrm>
          <a:custGeom>
            <a:avLst/>
            <a:gdLst/>
            <a:ahLst/>
            <a:cxnLst/>
            <a:rect l="l" t="t" r="r" b="b"/>
            <a:pathLst>
              <a:path w="9020810" h="111125">
                <a:moveTo>
                  <a:pt x="0" y="111120"/>
                </a:moveTo>
                <a:lnTo>
                  <a:pt x="9020190" y="111120"/>
                </a:lnTo>
                <a:lnTo>
                  <a:pt x="9020190" y="0"/>
                </a:lnTo>
                <a:lnTo>
                  <a:pt x="0" y="0"/>
                </a:lnTo>
                <a:lnTo>
                  <a:pt x="0" y="111120"/>
                </a:lnTo>
                <a:close/>
              </a:path>
            </a:pathLst>
          </a:custGeom>
          <a:solidFill>
            <a:srgbClr val="464A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72005" y="4092721"/>
            <a:ext cx="3669029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400" b="1" spc="-20" dirty="0">
                <a:solidFill>
                  <a:srgbClr val="FFFFFF"/>
                </a:solidFill>
                <a:latin typeface="Arial"/>
                <a:cs typeface="Arial"/>
              </a:rPr>
              <a:t>Strat</a:t>
            </a:r>
            <a:r>
              <a:rPr sz="3400" b="1" spc="-4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400" b="1" spc="-20" dirty="0">
                <a:solidFill>
                  <a:srgbClr val="FFFFFF"/>
                </a:solidFill>
                <a:latin typeface="Arial"/>
                <a:cs typeface="Arial"/>
              </a:rPr>
              <a:t>gic</a:t>
            </a:r>
            <a:r>
              <a:rPr sz="34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b="1" spc="-2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b="1" spc="-25" dirty="0">
                <a:solidFill>
                  <a:srgbClr val="FFFFFF"/>
                </a:solidFill>
                <a:latin typeface="Arial"/>
                <a:cs typeface="Arial"/>
              </a:rPr>
              <a:t>raining</a:t>
            </a:r>
            <a:endParaRPr sz="3400">
              <a:latin typeface="Arial"/>
              <a:cs typeface="Arial"/>
            </a:endParaRPr>
          </a:p>
          <a:p>
            <a:pPr marL="1905" algn="ctr">
              <a:spcBef>
                <a:spcPts val="620"/>
              </a:spcBef>
            </a:pP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6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101841" y="1556003"/>
            <a:ext cx="3532631" cy="41849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0" y="0"/>
            <a:ext cx="9144000" cy="16215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1" y="1"/>
            <a:ext cx="9123173" cy="14289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1" y="1993393"/>
            <a:ext cx="5910071" cy="18287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58924" y="2189161"/>
            <a:ext cx="5481706" cy="12398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37170" y="5871773"/>
            <a:ext cx="5231130" cy="95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20770" indent="618490"/>
            <a:r>
              <a:rPr b="1" spc="-1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b="1" spc="-15" baseline="25462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b="1" spc="150" baseline="2546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dition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b="1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b="1" spc="-15" dirty="0">
                <a:solidFill>
                  <a:srgbClr val="FFFFFF"/>
                </a:solidFill>
                <a:latin typeface="Calibri"/>
                <a:cs typeface="Calibri"/>
              </a:rPr>
              <a:t>ymo</a:t>
            </a:r>
            <a:r>
              <a:rPr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>
              <a:latin typeface="Calibri"/>
              <a:cs typeface="Calibri"/>
            </a:endParaRPr>
          </a:p>
          <a:p>
            <a:pPr>
              <a:spcBef>
                <a:spcPts val="29"/>
              </a:spcBef>
            </a:pPr>
            <a:endParaRPr sz="1400">
              <a:latin typeface="Times New Roman"/>
              <a:cs typeface="Times New Roman"/>
            </a:endParaRPr>
          </a:p>
          <a:p>
            <a:pPr marL="458470"/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Cop</a:t>
            </a:r>
            <a:r>
              <a:rPr sz="1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rig</a:t>
            </a:r>
            <a:r>
              <a:rPr sz="12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2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© 2013 by</a:t>
            </a:r>
            <a:r>
              <a:rPr sz="12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2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Mc</a:t>
            </a:r>
            <a:r>
              <a:rPr sz="12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ra</a:t>
            </a:r>
            <a:r>
              <a:rPr sz="1200" b="1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1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Hill Co</a:t>
            </a:r>
            <a:r>
              <a:rPr sz="1200" b="1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panies,</a:t>
            </a:r>
            <a:r>
              <a:rPr sz="12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200" b="1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All rig</a:t>
            </a:r>
            <a:r>
              <a:rPr sz="12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ts</a:t>
            </a:r>
            <a:r>
              <a:rPr sz="12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4260" y="6617423"/>
            <a:ext cx="12636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Mc</a:t>
            </a:r>
            <a:r>
              <a:rPr sz="12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ra</a:t>
            </a:r>
            <a:r>
              <a:rPr sz="12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1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Hill/Irwin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16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50799"/>
            <a:ext cx="10515600" cy="135421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457200">
              <a:lnSpc>
                <a:spcPct val="100000"/>
              </a:lnSpc>
            </a:pPr>
            <a:r>
              <a:rPr spc="-20" dirty="0"/>
              <a:t>Figu</a:t>
            </a:r>
            <a:r>
              <a:rPr spc="-35" dirty="0"/>
              <a:t>r</a:t>
            </a:r>
            <a:r>
              <a:rPr spc="-20" dirty="0"/>
              <a:t>e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0" dirty="0"/>
              <a:t>2.</a:t>
            </a:r>
            <a:r>
              <a:rPr spc="-30" dirty="0"/>
              <a:t>1</a:t>
            </a:r>
            <a:r>
              <a:rPr spc="-15" dirty="0"/>
              <a:t>-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The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0" dirty="0"/>
              <a:t>Strate</a:t>
            </a:r>
            <a:r>
              <a:rPr spc="-35" dirty="0"/>
              <a:t>g</a:t>
            </a:r>
            <a:r>
              <a:rPr spc="-15" dirty="0"/>
              <a:t>i</a:t>
            </a:r>
            <a:r>
              <a:rPr spc="-20" dirty="0"/>
              <a:t>c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0" dirty="0"/>
              <a:t>ing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and</a:t>
            </a:r>
          </a:p>
          <a:p>
            <a:pPr marL="457200">
              <a:lnSpc>
                <a:spcPct val="100000"/>
              </a:lnSpc>
            </a:pPr>
            <a:r>
              <a:rPr spc="-25" dirty="0"/>
              <a:t>Develo</a:t>
            </a:r>
            <a:r>
              <a:rPr spc="-35" dirty="0"/>
              <a:t>p</a:t>
            </a:r>
            <a:r>
              <a:rPr spc="-20" dirty="0"/>
              <a:t>ment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0" dirty="0"/>
              <a:t>Process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10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2108013" y="2194438"/>
            <a:ext cx="1447165" cy="1031240"/>
          </a:xfrm>
          <a:custGeom>
            <a:avLst/>
            <a:gdLst/>
            <a:ahLst/>
            <a:cxnLst/>
            <a:rect l="l" t="t" r="r" b="b"/>
            <a:pathLst>
              <a:path w="1447164" h="1031239">
                <a:moveTo>
                  <a:pt x="1343847" y="0"/>
                </a:moveTo>
                <a:lnTo>
                  <a:pt x="103098" y="0"/>
                </a:lnTo>
                <a:lnTo>
                  <a:pt x="95995" y="241"/>
                </a:lnTo>
                <a:lnTo>
                  <a:pt x="55263" y="11755"/>
                </a:lnTo>
                <a:lnTo>
                  <a:pt x="23340" y="37787"/>
                </a:lnTo>
                <a:lnTo>
                  <a:pt x="4015" y="74537"/>
                </a:lnTo>
                <a:lnTo>
                  <a:pt x="0" y="103113"/>
                </a:lnTo>
                <a:lnTo>
                  <a:pt x="0" y="927994"/>
                </a:lnTo>
                <a:lnTo>
                  <a:pt x="11715" y="975720"/>
                </a:lnTo>
                <a:lnTo>
                  <a:pt x="37734" y="1007642"/>
                </a:lnTo>
                <a:lnTo>
                  <a:pt x="74496" y="1026970"/>
                </a:lnTo>
                <a:lnTo>
                  <a:pt x="103098" y="1030985"/>
                </a:lnTo>
                <a:lnTo>
                  <a:pt x="1343847" y="1030985"/>
                </a:lnTo>
                <a:lnTo>
                  <a:pt x="1391675" y="1019276"/>
                </a:lnTo>
                <a:lnTo>
                  <a:pt x="1423623" y="993284"/>
                </a:lnTo>
                <a:lnTo>
                  <a:pt x="1442953" y="956563"/>
                </a:lnTo>
                <a:lnTo>
                  <a:pt x="1446967" y="927994"/>
                </a:lnTo>
                <a:lnTo>
                  <a:pt x="1446967" y="103113"/>
                </a:lnTo>
                <a:lnTo>
                  <a:pt x="1435227" y="55278"/>
                </a:lnTo>
                <a:lnTo>
                  <a:pt x="1409217" y="23352"/>
                </a:lnTo>
                <a:lnTo>
                  <a:pt x="1372462" y="4017"/>
                </a:lnTo>
                <a:lnTo>
                  <a:pt x="1343847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05889" y="2490941"/>
            <a:ext cx="850265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5080" indent="-36830">
              <a:lnSpc>
                <a:spcPts val="166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Strategy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99760" y="2530603"/>
            <a:ext cx="306705" cy="358775"/>
          </a:xfrm>
          <a:custGeom>
            <a:avLst/>
            <a:gdLst/>
            <a:ahLst/>
            <a:cxnLst/>
            <a:rect l="l" t="t" r="r" b="b"/>
            <a:pathLst>
              <a:path w="306705" h="358775">
                <a:moveTo>
                  <a:pt x="153293" y="0"/>
                </a:moveTo>
                <a:lnTo>
                  <a:pt x="153293" y="71749"/>
                </a:lnTo>
                <a:lnTo>
                  <a:pt x="0" y="71749"/>
                </a:lnTo>
                <a:lnTo>
                  <a:pt x="0" y="287030"/>
                </a:lnTo>
                <a:lnTo>
                  <a:pt x="153293" y="287030"/>
                </a:lnTo>
                <a:lnTo>
                  <a:pt x="153293" y="358780"/>
                </a:lnTo>
                <a:lnTo>
                  <a:pt x="306704" y="179313"/>
                </a:lnTo>
                <a:lnTo>
                  <a:pt x="153293" y="0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33851" y="2194438"/>
            <a:ext cx="1447165" cy="1031240"/>
          </a:xfrm>
          <a:custGeom>
            <a:avLst/>
            <a:gdLst/>
            <a:ahLst/>
            <a:cxnLst/>
            <a:rect l="l" t="t" r="r" b="b"/>
            <a:pathLst>
              <a:path w="1447164" h="1031239">
                <a:moveTo>
                  <a:pt x="1343924" y="0"/>
                </a:moveTo>
                <a:lnTo>
                  <a:pt x="103119" y="0"/>
                </a:lnTo>
                <a:lnTo>
                  <a:pt x="95990" y="242"/>
                </a:lnTo>
                <a:lnTo>
                  <a:pt x="55233" y="11760"/>
                </a:lnTo>
                <a:lnTo>
                  <a:pt x="23318" y="37793"/>
                </a:lnTo>
                <a:lnTo>
                  <a:pt x="4009" y="74540"/>
                </a:lnTo>
                <a:lnTo>
                  <a:pt x="0" y="103113"/>
                </a:lnTo>
                <a:lnTo>
                  <a:pt x="0" y="927994"/>
                </a:lnTo>
                <a:lnTo>
                  <a:pt x="11710" y="975730"/>
                </a:lnTo>
                <a:lnTo>
                  <a:pt x="37718" y="1007647"/>
                </a:lnTo>
                <a:lnTo>
                  <a:pt x="74489" y="1026971"/>
                </a:lnTo>
                <a:lnTo>
                  <a:pt x="103119" y="1030985"/>
                </a:lnTo>
                <a:lnTo>
                  <a:pt x="1343924" y="1030985"/>
                </a:lnTo>
                <a:lnTo>
                  <a:pt x="1391684" y="1019278"/>
                </a:lnTo>
                <a:lnTo>
                  <a:pt x="1423648" y="993285"/>
                </a:lnTo>
                <a:lnTo>
                  <a:pt x="1443012" y="956564"/>
                </a:lnTo>
                <a:lnTo>
                  <a:pt x="1447037" y="927994"/>
                </a:lnTo>
                <a:lnTo>
                  <a:pt x="1447037" y="103113"/>
                </a:lnTo>
                <a:lnTo>
                  <a:pt x="1435272" y="55281"/>
                </a:lnTo>
                <a:lnTo>
                  <a:pt x="1409233" y="23353"/>
                </a:lnTo>
                <a:lnTo>
                  <a:pt x="1372487" y="4018"/>
                </a:lnTo>
                <a:lnTo>
                  <a:pt x="1343924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46248" y="2280629"/>
            <a:ext cx="1221105" cy="872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ts val="166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Strateg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rain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opme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Initi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25546" y="2530603"/>
            <a:ext cx="306705" cy="358775"/>
          </a:xfrm>
          <a:custGeom>
            <a:avLst/>
            <a:gdLst/>
            <a:ahLst/>
            <a:cxnLst/>
            <a:rect l="l" t="t" r="r" b="b"/>
            <a:pathLst>
              <a:path w="306704" h="358775">
                <a:moveTo>
                  <a:pt x="153405" y="0"/>
                </a:moveTo>
                <a:lnTo>
                  <a:pt x="153405" y="71749"/>
                </a:lnTo>
                <a:lnTo>
                  <a:pt x="0" y="71749"/>
                </a:lnTo>
                <a:lnTo>
                  <a:pt x="0" y="287030"/>
                </a:lnTo>
                <a:lnTo>
                  <a:pt x="153405" y="287030"/>
                </a:lnTo>
                <a:lnTo>
                  <a:pt x="153405" y="358780"/>
                </a:lnTo>
                <a:lnTo>
                  <a:pt x="306689" y="179313"/>
                </a:lnTo>
                <a:lnTo>
                  <a:pt x="153405" y="0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59643" y="2194438"/>
            <a:ext cx="1447165" cy="1031240"/>
          </a:xfrm>
          <a:custGeom>
            <a:avLst/>
            <a:gdLst/>
            <a:ahLst/>
            <a:cxnLst/>
            <a:rect l="l" t="t" r="r" b="b"/>
            <a:pathLst>
              <a:path w="1447164" h="1031239">
                <a:moveTo>
                  <a:pt x="1343893" y="0"/>
                </a:moveTo>
                <a:lnTo>
                  <a:pt x="103113" y="0"/>
                </a:lnTo>
                <a:lnTo>
                  <a:pt x="95988" y="241"/>
                </a:lnTo>
                <a:lnTo>
                  <a:pt x="55227" y="11759"/>
                </a:lnTo>
                <a:lnTo>
                  <a:pt x="23314" y="37791"/>
                </a:lnTo>
                <a:lnTo>
                  <a:pt x="4008" y="74539"/>
                </a:lnTo>
                <a:lnTo>
                  <a:pt x="0" y="103113"/>
                </a:lnTo>
                <a:lnTo>
                  <a:pt x="0" y="927994"/>
                </a:lnTo>
                <a:lnTo>
                  <a:pt x="11705" y="975727"/>
                </a:lnTo>
                <a:lnTo>
                  <a:pt x="37709" y="1007645"/>
                </a:lnTo>
                <a:lnTo>
                  <a:pt x="74479" y="1026970"/>
                </a:lnTo>
                <a:lnTo>
                  <a:pt x="103113" y="1030985"/>
                </a:lnTo>
                <a:lnTo>
                  <a:pt x="1343893" y="1030985"/>
                </a:lnTo>
                <a:lnTo>
                  <a:pt x="1391688" y="1019270"/>
                </a:lnTo>
                <a:lnTo>
                  <a:pt x="1423652" y="993277"/>
                </a:lnTo>
                <a:lnTo>
                  <a:pt x="1443013" y="956560"/>
                </a:lnTo>
                <a:lnTo>
                  <a:pt x="1447037" y="927994"/>
                </a:lnTo>
                <a:lnTo>
                  <a:pt x="1447037" y="103113"/>
                </a:lnTo>
                <a:lnTo>
                  <a:pt x="1435264" y="55267"/>
                </a:lnTo>
                <a:lnTo>
                  <a:pt x="1409220" y="23347"/>
                </a:lnTo>
                <a:lnTo>
                  <a:pt x="1372466" y="4016"/>
                </a:lnTo>
                <a:lnTo>
                  <a:pt x="1343893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72280" y="2385785"/>
            <a:ext cx="1221105" cy="64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270" algn="ctr">
              <a:lnSpc>
                <a:spcPts val="1660"/>
              </a:lnSpc>
            </a:pP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rain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opme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ctiviti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51307" y="2530603"/>
            <a:ext cx="307340" cy="358775"/>
          </a:xfrm>
          <a:custGeom>
            <a:avLst/>
            <a:gdLst/>
            <a:ahLst/>
            <a:cxnLst/>
            <a:rect l="l" t="t" r="r" b="b"/>
            <a:pathLst>
              <a:path w="307340" h="358775">
                <a:moveTo>
                  <a:pt x="153436" y="0"/>
                </a:moveTo>
                <a:lnTo>
                  <a:pt x="153436" y="71749"/>
                </a:lnTo>
                <a:lnTo>
                  <a:pt x="0" y="71749"/>
                </a:lnTo>
                <a:lnTo>
                  <a:pt x="0" y="287030"/>
                </a:lnTo>
                <a:lnTo>
                  <a:pt x="153436" y="287030"/>
                </a:lnTo>
                <a:lnTo>
                  <a:pt x="153436" y="358780"/>
                </a:lnTo>
                <a:lnTo>
                  <a:pt x="306842" y="179313"/>
                </a:lnTo>
                <a:lnTo>
                  <a:pt x="153436" y="0"/>
                </a:lnTo>
                <a:close/>
              </a:path>
            </a:pathLst>
          </a:custGeom>
          <a:solidFill>
            <a:srgbClr val="AC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85404" y="2194438"/>
            <a:ext cx="1447165" cy="1031240"/>
          </a:xfrm>
          <a:custGeom>
            <a:avLst/>
            <a:gdLst/>
            <a:ahLst/>
            <a:cxnLst/>
            <a:rect l="l" t="t" r="r" b="b"/>
            <a:pathLst>
              <a:path w="1447165" h="1031239">
                <a:moveTo>
                  <a:pt x="1343924" y="0"/>
                </a:moveTo>
                <a:lnTo>
                  <a:pt x="103113" y="0"/>
                </a:lnTo>
                <a:lnTo>
                  <a:pt x="96006" y="241"/>
                </a:lnTo>
                <a:lnTo>
                  <a:pt x="55295" y="11759"/>
                </a:lnTo>
                <a:lnTo>
                  <a:pt x="23363" y="37791"/>
                </a:lnTo>
                <a:lnTo>
                  <a:pt x="4020" y="74539"/>
                </a:lnTo>
                <a:lnTo>
                  <a:pt x="0" y="103113"/>
                </a:lnTo>
                <a:lnTo>
                  <a:pt x="0" y="927994"/>
                </a:lnTo>
                <a:lnTo>
                  <a:pt x="11734" y="975727"/>
                </a:lnTo>
                <a:lnTo>
                  <a:pt x="37772" y="1007645"/>
                </a:lnTo>
                <a:lnTo>
                  <a:pt x="74534" y="1026970"/>
                </a:lnTo>
                <a:lnTo>
                  <a:pt x="103113" y="1030985"/>
                </a:lnTo>
                <a:lnTo>
                  <a:pt x="1343924" y="1030985"/>
                </a:lnTo>
                <a:lnTo>
                  <a:pt x="1391751" y="1019278"/>
                </a:lnTo>
                <a:lnTo>
                  <a:pt x="1423697" y="993285"/>
                </a:lnTo>
                <a:lnTo>
                  <a:pt x="1443024" y="956564"/>
                </a:lnTo>
                <a:lnTo>
                  <a:pt x="1447037" y="927994"/>
                </a:lnTo>
                <a:lnTo>
                  <a:pt x="1447037" y="103113"/>
                </a:lnTo>
                <a:lnTo>
                  <a:pt x="1435301" y="55281"/>
                </a:lnTo>
                <a:lnTo>
                  <a:pt x="1409296" y="23353"/>
                </a:lnTo>
                <a:lnTo>
                  <a:pt x="1372542" y="4018"/>
                </a:lnTo>
                <a:lnTo>
                  <a:pt x="1343924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40984" y="2385785"/>
            <a:ext cx="1136650" cy="64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" marR="5080" indent="-21590" algn="just">
              <a:lnSpc>
                <a:spcPts val="166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Metrics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Show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ue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rain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59126" y="3415615"/>
            <a:ext cx="1481455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96520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ers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Learni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rt</a:t>
            </a:r>
            <a:r>
              <a:rPr sz="1200" dirty="0">
                <a:latin typeface="Arial"/>
                <a:cs typeface="Arial"/>
              </a:rPr>
              <a:t>fo</a:t>
            </a:r>
            <a:r>
              <a:rPr sz="1200" spc="-5" dirty="0">
                <a:latin typeface="Arial"/>
                <a:cs typeface="Arial"/>
              </a:rPr>
              <a:t>li</a:t>
            </a:r>
            <a:r>
              <a:rPr sz="1200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184785" marR="34290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Im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Cus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spc="-5" dirty="0">
                <a:latin typeface="Arial"/>
                <a:cs typeface="Arial"/>
              </a:rPr>
              <a:t>ice</a:t>
            </a:r>
            <a:endParaRPr sz="1200">
              <a:latin typeface="Arial"/>
              <a:cs typeface="Arial"/>
            </a:endParaRPr>
          </a:p>
          <a:p>
            <a:pPr marL="184785" marR="52705" indent="-172085">
              <a:buFont typeface="Arial"/>
              <a:buChar char="•"/>
              <a:tabLst>
                <a:tab pos="185420" algn="l"/>
              </a:tabLst>
            </a:pP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</a:t>
            </a:r>
            <a:r>
              <a:rPr sz="1200" spc="-5" dirty="0">
                <a:latin typeface="Arial"/>
                <a:cs typeface="Arial"/>
              </a:rPr>
              <a:t>lera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f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lo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Learni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  <a:p>
            <a:pPr marL="184785" marR="5080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Ca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tu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hare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-5" dirty="0">
                <a:latin typeface="Arial"/>
                <a:cs typeface="Arial"/>
              </a:rPr>
              <a:t>le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04005" y="3464763"/>
            <a:ext cx="1889125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Us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Ba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  <a:p>
            <a:pPr marL="184785" indent="-172085">
              <a:buFont typeface="Arial"/>
              <a:buChar char="•"/>
              <a:tabLst>
                <a:tab pos="185420" algn="l"/>
              </a:tabLst>
            </a:pPr>
            <a:r>
              <a:rPr sz="1200" spc="-1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ak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spc="-5" dirty="0">
                <a:latin typeface="Arial"/>
                <a:cs typeface="Arial"/>
              </a:rPr>
              <a:t>el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84785"/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la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anda</a:t>
            </a:r>
            <a:r>
              <a:rPr sz="1200" spc="-5" dirty="0">
                <a:latin typeface="Arial"/>
                <a:cs typeface="Arial"/>
              </a:rPr>
              <a:t>to</a:t>
            </a:r>
            <a:r>
              <a:rPr sz="1200" dirty="0">
                <a:latin typeface="Arial"/>
                <a:cs typeface="Arial"/>
              </a:rPr>
              <a:t>ry</a:t>
            </a:r>
            <a:endParaRPr sz="1200">
              <a:latin typeface="Arial"/>
              <a:cs typeface="Arial"/>
            </a:endParaRPr>
          </a:p>
          <a:p>
            <a:pPr marL="184785" marR="186055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lo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-5" dirty="0">
                <a:latin typeface="Arial"/>
                <a:cs typeface="Arial"/>
              </a:rPr>
              <a:t>le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har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endParaRPr sz="1200">
              <a:latin typeface="Arial"/>
              <a:cs typeface="Arial"/>
            </a:endParaRPr>
          </a:p>
          <a:p>
            <a:pPr marL="184785" marR="386715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ease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oun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Cus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spc="-5" dirty="0">
                <a:latin typeface="Arial"/>
                <a:cs typeface="Arial"/>
              </a:rPr>
              <a:t>ice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raining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09285" y="3415614"/>
            <a:ext cx="200025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Arial"/>
                <a:cs typeface="Arial"/>
              </a:rPr>
              <a:t>Learni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  <a:p>
            <a:pPr marL="184785" indent="-172085">
              <a:buFont typeface="Arial"/>
              <a:buChar char="•"/>
              <a:tabLst>
                <a:tab pos="185420" algn="l"/>
              </a:tabLst>
            </a:pP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form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Im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84785" marR="497205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uced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Cus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lai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ts</a:t>
            </a:r>
            <a:endParaRPr sz="1200">
              <a:latin typeface="Arial"/>
              <a:cs typeface="Arial"/>
            </a:endParaRPr>
          </a:p>
          <a:p>
            <a:pPr marL="184785" indent="-172085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uced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urno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  <a:p>
            <a:pPr marL="184785" indent="-172085">
              <a:buFont typeface="Arial"/>
              <a:buChar char="•"/>
              <a:tabLst>
                <a:tab pos="185420" algn="l"/>
              </a:tabLst>
            </a:pP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lo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7152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2517"/>
            <a:ext cx="10515600" cy="12107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568325">
              <a:lnSpc>
                <a:spcPct val="100000"/>
              </a:lnSpc>
            </a:pPr>
            <a:r>
              <a:rPr spc="-20" dirty="0"/>
              <a:t>The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15" dirty="0"/>
              <a:t>Strategic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0" dirty="0"/>
              <a:t>ing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30" dirty="0"/>
              <a:t>D</a:t>
            </a:r>
            <a:r>
              <a:rPr spc="-35" dirty="0"/>
              <a:t>e</a:t>
            </a:r>
            <a:r>
              <a:rPr spc="-20" dirty="0"/>
              <a:t>velopm</a:t>
            </a:r>
            <a:r>
              <a:rPr spc="-40" dirty="0"/>
              <a:t>e</a:t>
            </a:r>
            <a:r>
              <a:rPr spc="-20" dirty="0"/>
              <a:t>nt</a:t>
            </a:r>
          </a:p>
          <a:p>
            <a:pPr marL="568325">
              <a:lnSpc>
                <a:spcPts val="4045"/>
              </a:lnSpc>
            </a:pPr>
            <a:r>
              <a:rPr spc="-20" dirty="0"/>
              <a:t>Process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11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8"/>
            <a:ext cx="7850505" cy="404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dirty="0">
                <a:latin typeface="Arial"/>
                <a:cs typeface="Arial"/>
              </a:rPr>
              <a:t>Missi</a:t>
            </a:r>
            <a:r>
              <a:rPr sz="2600" b="1" spc="5" dirty="0">
                <a:latin typeface="Arial"/>
                <a:cs typeface="Arial"/>
              </a:rPr>
              <a:t>on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omp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's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existing</a:t>
            </a:r>
            <a:endParaRPr sz="2600">
              <a:latin typeface="Arial"/>
              <a:cs typeface="Arial"/>
            </a:endParaRPr>
          </a:p>
          <a:p>
            <a:pPr marL="285115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spc="-45" dirty="0">
                <a:latin typeface="Arial"/>
                <a:cs typeface="Arial"/>
              </a:rPr>
              <a:t>V</a:t>
            </a:r>
            <a:r>
              <a:rPr sz="2600" b="1" dirty="0">
                <a:latin typeface="Arial"/>
                <a:cs typeface="Arial"/>
              </a:rPr>
              <a:t>isio</a:t>
            </a:r>
            <a:r>
              <a:rPr sz="2600" b="1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ture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future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ny</a:t>
            </a:r>
            <a:endParaRPr sz="2600">
              <a:latin typeface="Arial"/>
              <a:cs typeface="Arial"/>
            </a:endParaRPr>
          </a:p>
          <a:p>
            <a:pPr marL="285115"/>
            <a:r>
              <a:rPr sz="2600" spc="-5" dirty="0">
                <a:latin typeface="Arial"/>
                <a:cs typeface="Arial"/>
              </a:rPr>
              <a:t>wa</a:t>
            </a:r>
            <a:r>
              <a:rPr sz="2600" dirty="0">
                <a:latin typeface="Arial"/>
                <a:cs typeface="Arial"/>
              </a:rPr>
              <a:t>nts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achieve</a:t>
            </a:r>
            <a:endParaRPr sz="2600">
              <a:latin typeface="Arial"/>
              <a:cs typeface="Arial"/>
            </a:endParaRPr>
          </a:p>
          <a:p>
            <a:pPr marL="285115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spc="-145" dirty="0">
                <a:latin typeface="Arial"/>
                <a:cs typeface="Arial"/>
              </a:rPr>
              <a:t>V</a:t>
            </a:r>
            <a:r>
              <a:rPr sz="2600" b="1" spc="-5" dirty="0">
                <a:latin typeface="Arial"/>
                <a:cs typeface="Arial"/>
              </a:rPr>
              <a:t>alu</a:t>
            </a:r>
            <a:r>
              <a:rPr sz="2600" b="1" spc="5" dirty="0">
                <a:latin typeface="Arial"/>
                <a:cs typeface="Arial"/>
              </a:rPr>
              <a:t>es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Wh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endParaRPr sz="2600">
              <a:latin typeface="Arial"/>
              <a:cs typeface="Arial"/>
            </a:endParaRPr>
          </a:p>
          <a:p>
            <a:pPr marL="285115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SWOT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al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sis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" dirty="0">
                <a:latin typeface="Arial"/>
                <a:cs typeface="Arial"/>
              </a:rPr>
              <a:t>Int</a:t>
            </a:r>
            <a:r>
              <a:rPr sz="2400" spc="-5" dirty="0">
                <a:latin typeface="Arial"/>
                <a:cs typeface="Arial"/>
              </a:rPr>
              <a:t>erna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ysis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ren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15" dirty="0">
                <a:latin typeface="Arial"/>
                <a:cs typeface="Arial"/>
              </a:rPr>
              <a:t>ths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akn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sses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400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20" dirty="0">
                <a:latin typeface="Arial"/>
                <a:cs typeface="Arial"/>
              </a:rPr>
              <a:t>E</a:t>
            </a:r>
            <a:r>
              <a:rPr sz="2400" spc="-3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ternal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lys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pp</a:t>
            </a:r>
            <a:r>
              <a:rPr sz="2400" spc="-10" dirty="0">
                <a:latin typeface="Arial"/>
                <a:cs typeface="Arial"/>
              </a:rPr>
              <a:t>or</a:t>
            </a:r>
            <a:r>
              <a:rPr sz="2400" spc="-5" dirty="0">
                <a:latin typeface="Arial"/>
                <a:cs typeface="Arial"/>
              </a:rPr>
              <a:t>tun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ties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threats</a:t>
            </a:r>
            <a:endParaRPr sz="2400">
              <a:latin typeface="Arial"/>
              <a:cs typeface="Arial"/>
            </a:endParaRPr>
          </a:p>
          <a:p>
            <a:pPr marL="285115" marR="499745" indent="-272415">
              <a:lnSpc>
                <a:spcPct val="100299"/>
              </a:lnSpc>
              <a:spcBef>
                <a:spcPts val="565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dirty="0">
                <a:latin typeface="Arial"/>
                <a:cs typeface="Arial"/>
              </a:rPr>
              <a:t>Exte</a:t>
            </a:r>
            <a:r>
              <a:rPr sz="2600" b="1" spc="-5" dirty="0">
                <a:latin typeface="Arial"/>
                <a:cs typeface="Arial"/>
              </a:rPr>
              <a:t>rna</a:t>
            </a:r>
            <a:r>
              <a:rPr sz="2600" b="1" dirty="0">
                <a:latin typeface="Arial"/>
                <a:cs typeface="Arial"/>
              </a:rPr>
              <a:t>l</a:t>
            </a:r>
            <a:r>
              <a:rPr sz="2600" b="1" spc="6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n</a:t>
            </a:r>
            <a:r>
              <a:rPr sz="2600" b="1" spc="-5" dirty="0">
                <a:latin typeface="Arial"/>
                <a:cs typeface="Arial"/>
              </a:rPr>
              <a:t>al</a:t>
            </a:r>
            <a:r>
              <a:rPr sz="2600" b="1" spc="-25" dirty="0">
                <a:latin typeface="Arial"/>
                <a:cs typeface="Arial"/>
              </a:rPr>
              <a:t>y</a:t>
            </a:r>
            <a:r>
              <a:rPr sz="2600" b="1" spc="-5" dirty="0">
                <a:latin typeface="Arial"/>
                <a:cs typeface="Arial"/>
              </a:rPr>
              <a:t>si</a:t>
            </a:r>
            <a:r>
              <a:rPr sz="2600" b="1" spc="10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: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ami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erating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nviro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ide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ti</a:t>
            </a:r>
            <a:r>
              <a:rPr sz="2600" spc="-15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ortunities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threats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298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2517"/>
            <a:ext cx="10515600" cy="12107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623570">
              <a:lnSpc>
                <a:spcPct val="100000"/>
              </a:lnSpc>
            </a:pPr>
            <a:r>
              <a:rPr spc="-20" dirty="0"/>
              <a:t>The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15" dirty="0"/>
              <a:t>Strategic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0" dirty="0"/>
              <a:t>ing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30" dirty="0"/>
              <a:t>D</a:t>
            </a:r>
            <a:r>
              <a:rPr spc="-35" dirty="0"/>
              <a:t>e</a:t>
            </a:r>
            <a:r>
              <a:rPr spc="-20" dirty="0"/>
              <a:t>velopm</a:t>
            </a:r>
            <a:r>
              <a:rPr spc="-40" dirty="0"/>
              <a:t>e</a:t>
            </a:r>
            <a:r>
              <a:rPr spc="-20" dirty="0"/>
              <a:t>nt</a:t>
            </a:r>
          </a:p>
          <a:p>
            <a:pPr marL="623570">
              <a:lnSpc>
                <a:spcPts val="4045"/>
              </a:lnSpc>
            </a:pPr>
            <a:r>
              <a:rPr spc="-20" dirty="0"/>
              <a:t>Process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12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9"/>
            <a:ext cx="7569200" cy="2487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Internal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al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sis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Identifies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compa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5" dirty="0">
                <a:latin typeface="Arial"/>
                <a:cs typeface="Arial"/>
              </a:rPr>
              <a:t>’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th 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weak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esses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ami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av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tity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q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dirty="0">
                <a:latin typeface="Arial"/>
                <a:cs typeface="Arial"/>
              </a:rPr>
              <a:t>fina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phys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</a:t>
            </a:r>
            <a:r>
              <a:rPr sz="2400" spc="-10" dirty="0">
                <a:latin typeface="Arial"/>
                <a:cs typeface="Arial"/>
              </a:rPr>
              <a:t>l,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huma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cap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tal</a:t>
            </a:r>
            <a:endParaRPr sz="2400">
              <a:latin typeface="Arial"/>
              <a:cs typeface="Arial"/>
            </a:endParaRPr>
          </a:p>
          <a:p>
            <a:pPr marL="285115" marR="5080" indent="-272415">
              <a:spcBef>
                <a:spcPts val="59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dirty="0">
                <a:latin typeface="Arial"/>
                <a:cs typeface="Arial"/>
              </a:rPr>
              <a:t>Strategic</a:t>
            </a:r>
            <a:r>
              <a:rPr sz="2600" b="1" spc="6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h</a:t>
            </a:r>
            <a:r>
              <a:rPr sz="2600" b="1" dirty="0">
                <a:latin typeface="Arial"/>
                <a:cs typeface="Arial"/>
              </a:rPr>
              <a:t>oic</a:t>
            </a:r>
            <a:r>
              <a:rPr sz="2600" b="1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strategy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belie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est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alternativ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hie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als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330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2836" y="398703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579120">
              <a:lnSpc>
                <a:spcPct val="100000"/>
              </a:lnSpc>
            </a:pPr>
            <a:r>
              <a:rPr spc="-20" dirty="0"/>
              <a:t>Figu</a:t>
            </a:r>
            <a:r>
              <a:rPr spc="-35" dirty="0"/>
              <a:t>r</a:t>
            </a:r>
            <a:r>
              <a:rPr spc="-20" dirty="0"/>
              <a:t>e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0" dirty="0"/>
              <a:t>2.</a:t>
            </a:r>
            <a:r>
              <a:rPr spc="-30" dirty="0"/>
              <a:t>2</a:t>
            </a:r>
            <a:r>
              <a:rPr spc="-15" dirty="0"/>
              <a:t>-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0" dirty="0"/>
              <a:t>Form</a:t>
            </a:r>
            <a:r>
              <a:rPr spc="-40" dirty="0"/>
              <a:t>u</a:t>
            </a:r>
            <a:r>
              <a:rPr spc="-20" dirty="0"/>
              <a:t>lating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20" dirty="0"/>
              <a:t>the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0" dirty="0"/>
              <a:t>Business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169668" y="866791"/>
            <a:ext cx="1631950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Strategy</a:t>
            </a:r>
            <a:endParaRPr sz="3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24114" y="2908305"/>
            <a:ext cx="1681480" cy="1368425"/>
          </a:xfrm>
          <a:custGeom>
            <a:avLst/>
            <a:gdLst/>
            <a:ahLst/>
            <a:cxnLst/>
            <a:rect l="l" t="t" r="r" b="b"/>
            <a:pathLst>
              <a:path w="1681480" h="1368425">
                <a:moveTo>
                  <a:pt x="0" y="1368420"/>
                </a:moveTo>
                <a:lnTo>
                  <a:pt x="1681103" y="1368420"/>
                </a:lnTo>
                <a:lnTo>
                  <a:pt x="1681103" y="0"/>
                </a:lnTo>
                <a:lnTo>
                  <a:pt x="0" y="0"/>
                </a:lnTo>
                <a:lnTo>
                  <a:pt x="0" y="136842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4114" y="2908305"/>
            <a:ext cx="1681480" cy="1368425"/>
          </a:xfrm>
          <a:custGeom>
            <a:avLst/>
            <a:gdLst/>
            <a:ahLst/>
            <a:cxnLst/>
            <a:rect l="l" t="t" r="r" b="b"/>
            <a:pathLst>
              <a:path w="1681480" h="1368425">
                <a:moveTo>
                  <a:pt x="0" y="1368420"/>
                </a:moveTo>
                <a:lnTo>
                  <a:pt x="1681103" y="1368420"/>
                </a:lnTo>
                <a:lnTo>
                  <a:pt x="1681103" y="0"/>
                </a:lnTo>
                <a:lnTo>
                  <a:pt x="0" y="0"/>
                </a:lnTo>
                <a:lnTo>
                  <a:pt x="0" y="136842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07285" y="3248751"/>
            <a:ext cx="71501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ssi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4092" y="3736432"/>
            <a:ext cx="150241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6839"/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doe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Compan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Exi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57857" y="2663821"/>
            <a:ext cx="1685925" cy="1295400"/>
          </a:xfrm>
          <a:custGeom>
            <a:avLst/>
            <a:gdLst/>
            <a:ahLst/>
            <a:cxnLst/>
            <a:rect l="l" t="t" r="r" b="b"/>
            <a:pathLst>
              <a:path w="1685925" h="1295400">
                <a:moveTo>
                  <a:pt x="0" y="1295399"/>
                </a:moveTo>
                <a:lnTo>
                  <a:pt x="1685924" y="1295399"/>
                </a:lnTo>
                <a:lnTo>
                  <a:pt x="1685924" y="0"/>
                </a:lnTo>
                <a:lnTo>
                  <a:pt x="0" y="0"/>
                </a:lnTo>
                <a:lnTo>
                  <a:pt x="0" y="1295399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7857" y="2663821"/>
            <a:ext cx="1685925" cy="1295400"/>
          </a:xfrm>
          <a:custGeom>
            <a:avLst/>
            <a:gdLst/>
            <a:ahLst/>
            <a:cxnLst/>
            <a:rect l="l" t="t" r="r" b="b"/>
            <a:pathLst>
              <a:path w="1685925" h="1295400">
                <a:moveTo>
                  <a:pt x="0" y="1295399"/>
                </a:moveTo>
                <a:lnTo>
                  <a:pt x="1685924" y="1295399"/>
                </a:lnTo>
                <a:lnTo>
                  <a:pt x="1685924" y="0"/>
                </a:lnTo>
                <a:lnTo>
                  <a:pt x="0" y="0"/>
                </a:lnTo>
                <a:lnTo>
                  <a:pt x="0" y="12953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722369" y="2967700"/>
            <a:ext cx="55499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oa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13582" y="3455380"/>
            <a:ext cx="97345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0640"/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ctiv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967716" y="2908305"/>
            <a:ext cx="1729105" cy="1368425"/>
          </a:xfrm>
          <a:custGeom>
            <a:avLst/>
            <a:gdLst/>
            <a:ahLst/>
            <a:cxnLst/>
            <a:rect l="l" t="t" r="r" b="b"/>
            <a:pathLst>
              <a:path w="1729104" h="1368425">
                <a:moveTo>
                  <a:pt x="0" y="1368420"/>
                </a:moveTo>
                <a:lnTo>
                  <a:pt x="1728728" y="1368420"/>
                </a:lnTo>
                <a:lnTo>
                  <a:pt x="1728728" y="0"/>
                </a:lnTo>
                <a:lnTo>
                  <a:pt x="0" y="0"/>
                </a:lnTo>
                <a:lnTo>
                  <a:pt x="0" y="136842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67716" y="2908305"/>
            <a:ext cx="1729105" cy="1368425"/>
          </a:xfrm>
          <a:custGeom>
            <a:avLst/>
            <a:gdLst/>
            <a:ahLst/>
            <a:cxnLst/>
            <a:rect l="l" t="t" r="r" b="b"/>
            <a:pathLst>
              <a:path w="1729104" h="1368425">
                <a:moveTo>
                  <a:pt x="0" y="1368420"/>
                </a:moveTo>
                <a:lnTo>
                  <a:pt x="1728728" y="1368420"/>
                </a:lnTo>
                <a:lnTo>
                  <a:pt x="1728728" y="0"/>
                </a:lnTo>
                <a:lnTo>
                  <a:pt x="0" y="0"/>
                </a:lnTo>
                <a:lnTo>
                  <a:pt x="0" y="136842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75173" y="3004664"/>
            <a:ext cx="15157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Strate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Choi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3105" y="3736432"/>
            <a:ext cx="10795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755" marR="5080" indent="-59690"/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Compet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03917" y="4492622"/>
            <a:ext cx="1736725" cy="1368425"/>
          </a:xfrm>
          <a:custGeom>
            <a:avLst/>
            <a:gdLst/>
            <a:ahLst/>
            <a:cxnLst/>
            <a:rect l="l" t="t" r="r" b="b"/>
            <a:pathLst>
              <a:path w="1736725" h="1368425">
                <a:moveTo>
                  <a:pt x="0" y="1368433"/>
                </a:moveTo>
                <a:lnTo>
                  <a:pt x="1736729" y="1368433"/>
                </a:lnTo>
                <a:lnTo>
                  <a:pt x="1736729" y="0"/>
                </a:lnTo>
                <a:lnTo>
                  <a:pt x="0" y="0"/>
                </a:lnTo>
                <a:lnTo>
                  <a:pt x="0" y="1368433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03917" y="4492622"/>
            <a:ext cx="1736725" cy="1368425"/>
          </a:xfrm>
          <a:custGeom>
            <a:avLst/>
            <a:gdLst/>
            <a:ahLst/>
            <a:cxnLst/>
            <a:rect l="l" t="t" r="r" b="b"/>
            <a:pathLst>
              <a:path w="1736725" h="1368425">
                <a:moveTo>
                  <a:pt x="0" y="1368433"/>
                </a:moveTo>
                <a:lnTo>
                  <a:pt x="1736729" y="1368433"/>
                </a:lnTo>
                <a:lnTo>
                  <a:pt x="1736729" y="0"/>
                </a:lnTo>
                <a:lnTo>
                  <a:pt x="0" y="0"/>
                </a:lnTo>
                <a:lnTo>
                  <a:pt x="0" y="1368433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78860" y="4589237"/>
            <a:ext cx="1185545" cy="12388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marR="151130" indent="635" algn="ctr"/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sis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 algn="ctr"/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Strengths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00301" y="3609959"/>
            <a:ext cx="1729105" cy="0"/>
          </a:xfrm>
          <a:custGeom>
            <a:avLst/>
            <a:gdLst/>
            <a:ahLst/>
            <a:cxnLst/>
            <a:rect l="l" t="t" r="r" b="b"/>
            <a:pathLst>
              <a:path w="1729105">
                <a:moveTo>
                  <a:pt x="0" y="0"/>
                </a:moveTo>
                <a:lnTo>
                  <a:pt x="1728846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59381" y="3311530"/>
            <a:ext cx="1729105" cy="0"/>
          </a:xfrm>
          <a:custGeom>
            <a:avLst/>
            <a:gdLst/>
            <a:ahLst/>
            <a:cxnLst/>
            <a:rect l="l" t="t" r="r" b="b"/>
            <a:pathLst>
              <a:path w="1729104">
                <a:moveTo>
                  <a:pt x="0" y="0"/>
                </a:moveTo>
                <a:lnTo>
                  <a:pt x="1728856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67716" y="3592586"/>
            <a:ext cx="1729105" cy="0"/>
          </a:xfrm>
          <a:custGeom>
            <a:avLst/>
            <a:gdLst/>
            <a:ahLst/>
            <a:cxnLst/>
            <a:rect l="l" t="t" r="r" b="b"/>
            <a:pathLst>
              <a:path w="1729104">
                <a:moveTo>
                  <a:pt x="0" y="0"/>
                </a:moveTo>
                <a:lnTo>
                  <a:pt x="1728734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11781" y="5176778"/>
            <a:ext cx="1729105" cy="0"/>
          </a:xfrm>
          <a:custGeom>
            <a:avLst/>
            <a:gdLst/>
            <a:ahLst/>
            <a:cxnLst/>
            <a:rect l="l" t="t" r="r" b="b"/>
            <a:pathLst>
              <a:path w="1729104">
                <a:moveTo>
                  <a:pt x="0" y="0"/>
                </a:moveTo>
                <a:lnTo>
                  <a:pt x="1728856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31954" y="1629035"/>
            <a:ext cx="3384550" cy="111125"/>
          </a:xfrm>
          <a:custGeom>
            <a:avLst/>
            <a:gdLst/>
            <a:ahLst/>
            <a:cxnLst/>
            <a:rect l="l" t="t" r="r" b="b"/>
            <a:pathLst>
              <a:path w="3384550" h="111125">
                <a:moveTo>
                  <a:pt x="3346880" y="55305"/>
                </a:moveTo>
                <a:lnTo>
                  <a:pt x="3280141" y="94213"/>
                </a:lnTo>
                <a:lnTo>
                  <a:pt x="3278617" y="100065"/>
                </a:lnTo>
                <a:lnTo>
                  <a:pt x="3281299" y="104515"/>
                </a:lnTo>
                <a:lnTo>
                  <a:pt x="3283951" y="109087"/>
                </a:lnTo>
                <a:lnTo>
                  <a:pt x="3289803" y="110611"/>
                </a:lnTo>
                <a:lnTo>
                  <a:pt x="3294253" y="107929"/>
                </a:lnTo>
                <a:lnTo>
                  <a:pt x="3368192" y="64769"/>
                </a:lnTo>
                <a:lnTo>
                  <a:pt x="3365753" y="64769"/>
                </a:lnTo>
                <a:lnTo>
                  <a:pt x="3365753" y="63489"/>
                </a:lnTo>
                <a:lnTo>
                  <a:pt x="3360913" y="63489"/>
                </a:lnTo>
                <a:lnTo>
                  <a:pt x="3346880" y="55305"/>
                </a:lnTo>
                <a:close/>
              </a:path>
              <a:path w="3384550" h="111125">
                <a:moveTo>
                  <a:pt x="3330444" y="45719"/>
                </a:moveTo>
                <a:lnTo>
                  <a:pt x="0" y="45719"/>
                </a:lnTo>
                <a:lnTo>
                  <a:pt x="0" y="64769"/>
                </a:lnTo>
                <a:lnTo>
                  <a:pt x="3330653" y="64769"/>
                </a:lnTo>
                <a:lnTo>
                  <a:pt x="3346880" y="55305"/>
                </a:lnTo>
                <a:lnTo>
                  <a:pt x="3330444" y="45719"/>
                </a:lnTo>
                <a:close/>
              </a:path>
              <a:path w="3384550" h="111125">
                <a:moveTo>
                  <a:pt x="3368206" y="45719"/>
                </a:moveTo>
                <a:lnTo>
                  <a:pt x="3365753" y="45719"/>
                </a:lnTo>
                <a:lnTo>
                  <a:pt x="3365753" y="64769"/>
                </a:lnTo>
                <a:lnTo>
                  <a:pt x="3368192" y="64769"/>
                </a:lnTo>
                <a:lnTo>
                  <a:pt x="3384535" y="55229"/>
                </a:lnTo>
                <a:lnTo>
                  <a:pt x="3368206" y="45719"/>
                </a:lnTo>
                <a:close/>
              </a:path>
              <a:path w="3384550" h="111125">
                <a:moveTo>
                  <a:pt x="3360913" y="47122"/>
                </a:moveTo>
                <a:lnTo>
                  <a:pt x="3346880" y="55305"/>
                </a:lnTo>
                <a:lnTo>
                  <a:pt x="3360913" y="63489"/>
                </a:lnTo>
                <a:lnTo>
                  <a:pt x="3360913" y="47122"/>
                </a:lnTo>
                <a:close/>
              </a:path>
              <a:path w="3384550" h="111125">
                <a:moveTo>
                  <a:pt x="3365753" y="47122"/>
                </a:moveTo>
                <a:lnTo>
                  <a:pt x="3360913" y="47122"/>
                </a:lnTo>
                <a:lnTo>
                  <a:pt x="3360913" y="63489"/>
                </a:lnTo>
                <a:lnTo>
                  <a:pt x="3365753" y="63489"/>
                </a:lnTo>
                <a:lnTo>
                  <a:pt x="3365753" y="47122"/>
                </a:lnTo>
                <a:close/>
              </a:path>
              <a:path w="3384550" h="111125">
                <a:moveTo>
                  <a:pt x="3289803" y="0"/>
                </a:moveTo>
                <a:lnTo>
                  <a:pt x="3283951" y="1523"/>
                </a:lnTo>
                <a:lnTo>
                  <a:pt x="3281299" y="6095"/>
                </a:lnTo>
                <a:lnTo>
                  <a:pt x="3278617" y="10546"/>
                </a:lnTo>
                <a:lnTo>
                  <a:pt x="3280141" y="16367"/>
                </a:lnTo>
                <a:lnTo>
                  <a:pt x="3346880" y="55305"/>
                </a:lnTo>
                <a:lnTo>
                  <a:pt x="3360913" y="47122"/>
                </a:lnTo>
                <a:lnTo>
                  <a:pt x="3365753" y="47122"/>
                </a:lnTo>
                <a:lnTo>
                  <a:pt x="3365753" y="45719"/>
                </a:lnTo>
                <a:lnTo>
                  <a:pt x="3368206" y="45719"/>
                </a:lnTo>
                <a:lnTo>
                  <a:pt x="3294253" y="2651"/>
                </a:lnTo>
                <a:lnTo>
                  <a:pt x="3289803" y="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77479" y="4419600"/>
            <a:ext cx="111125" cy="2233930"/>
          </a:xfrm>
          <a:custGeom>
            <a:avLst/>
            <a:gdLst/>
            <a:ahLst/>
            <a:cxnLst/>
            <a:rect l="l" t="t" r="r" b="b"/>
            <a:pathLst>
              <a:path w="111125" h="2233929">
                <a:moveTo>
                  <a:pt x="55379" y="37780"/>
                </a:moveTo>
                <a:lnTo>
                  <a:pt x="45860" y="54091"/>
                </a:lnTo>
                <a:lnTo>
                  <a:pt x="45841" y="2233613"/>
                </a:lnTo>
                <a:lnTo>
                  <a:pt x="64891" y="2233613"/>
                </a:lnTo>
                <a:lnTo>
                  <a:pt x="64891" y="54091"/>
                </a:lnTo>
                <a:lnTo>
                  <a:pt x="55379" y="37780"/>
                </a:lnTo>
                <a:close/>
              </a:path>
              <a:path w="111125" h="2233929">
                <a:moveTo>
                  <a:pt x="55382" y="0"/>
                </a:moveTo>
                <a:lnTo>
                  <a:pt x="2682" y="90296"/>
                </a:lnTo>
                <a:lnTo>
                  <a:pt x="0" y="94737"/>
                </a:lnTo>
                <a:lnTo>
                  <a:pt x="1523" y="100583"/>
                </a:lnTo>
                <a:lnTo>
                  <a:pt x="10667" y="105917"/>
                </a:lnTo>
                <a:lnTo>
                  <a:pt x="16520" y="104393"/>
                </a:lnTo>
                <a:lnTo>
                  <a:pt x="19171" y="99821"/>
                </a:lnTo>
                <a:lnTo>
                  <a:pt x="45841" y="54122"/>
                </a:lnTo>
                <a:lnTo>
                  <a:pt x="45841" y="18800"/>
                </a:lnTo>
                <a:lnTo>
                  <a:pt x="66354" y="18800"/>
                </a:lnTo>
                <a:lnTo>
                  <a:pt x="55382" y="0"/>
                </a:lnTo>
                <a:close/>
              </a:path>
              <a:path w="111125" h="2233929">
                <a:moveTo>
                  <a:pt x="66354" y="18800"/>
                </a:moveTo>
                <a:lnTo>
                  <a:pt x="64891" y="18800"/>
                </a:lnTo>
                <a:lnTo>
                  <a:pt x="64910" y="54122"/>
                </a:lnTo>
                <a:lnTo>
                  <a:pt x="91561" y="99821"/>
                </a:lnTo>
                <a:lnTo>
                  <a:pt x="94244" y="104393"/>
                </a:lnTo>
                <a:lnTo>
                  <a:pt x="100065" y="105917"/>
                </a:lnTo>
                <a:lnTo>
                  <a:pt x="109209" y="100583"/>
                </a:lnTo>
                <a:lnTo>
                  <a:pt x="110733" y="94737"/>
                </a:lnTo>
                <a:lnTo>
                  <a:pt x="108082" y="90296"/>
                </a:lnTo>
                <a:lnTo>
                  <a:pt x="66354" y="18800"/>
                </a:lnTo>
                <a:close/>
              </a:path>
              <a:path w="111125" h="2233929">
                <a:moveTo>
                  <a:pt x="64891" y="18800"/>
                </a:moveTo>
                <a:lnTo>
                  <a:pt x="45841" y="18800"/>
                </a:lnTo>
                <a:lnTo>
                  <a:pt x="45841" y="54122"/>
                </a:lnTo>
                <a:lnTo>
                  <a:pt x="55379" y="37780"/>
                </a:lnTo>
                <a:lnTo>
                  <a:pt x="47122" y="23621"/>
                </a:lnTo>
                <a:lnTo>
                  <a:pt x="64891" y="23621"/>
                </a:lnTo>
                <a:lnTo>
                  <a:pt x="64891" y="18800"/>
                </a:lnTo>
                <a:close/>
              </a:path>
              <a:path w="111125" h="2233929">
                <a:moveTo>
                  <a:pt x="64891" y="23621"/>
                </a:moveTo>
                <a:lnTo>
                  <a:pt x="63642" y="23621"/>
                </a:lnTo>
                <a:lnTo>
                  <a:pt x="55379" y="37780"/>
                </a:lnTo>
                <a:lnTo>
                  <a:pt x="64891" y="54091"/>
                </a:lnTo>
                <a:lnTo>
                  <a:pt x="64891" y="23621"/>
                </a:lnTo>
                <a:close/>
              </a:path>
              <a:path w="111125" h="2233929">
                <a:moveTo>
                  <a:pt x="63642" y="23621"/>
                </a:moveTo>
                <a:lnTo>
                  <a:pt x="47122" y="23621"/>
                </a:lnTo>
                <a:lnTo>
                  <a:pt x="55379" y="37780"/>
                </a:lnTo>
                <a:lnTo>
                  <a:pt x="63642" y="23621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68849" y="4276726"/>
            <a:ext cx="111125" cy="2376805"/>
          </a:xfrm>
          <a:custGeom>
            <a:avLst/>
            <a:gdLst/>
            <a:ahLst/>
            <a:cxnLst/>
            <a:rect l="l" t="t" r="r" b="b"/>
            <a:pathLst>
              <a:path w="111125" h="2376804">
                <a:moveTo>
                  <a:pt x="55376" y="37767"/>
                </a:moveTo>
                <a:lnTo>
                  <a:pt x="45851" y="54097"/>
                </a:lnTo>
                <a:lnTo>
                  <a:pt x="45851" y="2376488"/>
                </a:lnTo>
                <a:lnTo>
                  <a:pt x="64901" y="2376488"/>
                </a:lnTo>
                <a:lnTo>
                  <a:pt x="64901" y="54097"/>
                </a:lnTo>
                <a:lnTo>
                  <a:pt x="55376" y="37767"/>
                </a:lnTo>
                <a:close/>
              </a:path>
              <a:path w="111125" h="2376804">
                <a:moveTo>
                  <a:pt x="55376" y="0"/>
                </a:moveTo>
                <a:lnTo>
                  <a:pt x="2666" y="90296"/>
                </a:lnTo>
                <a:lnTo>
                  <a:pt x="0" y="94737"/>
                </a:lnTo>
                <a:lnTo>
                  <a:pt x="1523" y="100583"/>
                </a:lnTo>
                <a:lnTo>
                  <a:pt x="10667" y="105917"/>
                </a:lnTo>
                <a:lnTo>
                  <a:pt x="16514" y="104393"/>
                </a:lnTo>
                <a:lnTo>
                  <a:pt x="45851" y="54097"/>
                </a:lnTo>
                <a:lnTo>
                  <a:pt x="45851" y="18800"/>
                </a:lnTo>
                <a:lnTo>
                  <a:pt x="66350" y="18800"/>
                </a:lnTo>
                <a:lnTo>
                  <a:pt x="55376" y="0"/>
                </a:lnTo>
                <a:close/>
              </a:path>
              <a:path w="111125" h="2376804">
                <a:moveTo>
                  <a:pt x="66350" y="18800"/>
                </a:moveTo>
                <a:lnTo>
                  <a:pt x="64901" y="18800"/>
                </a:lnTo>
                <a:lnTo>
                  <a:pt x="64901" y="54097"/>
                </a:lnTo>
                <a:lnTo>
                  <a:pt x="94238" y="104393"/>
                </a:lnTo>
                <a:lnTo>
                  <a:pt x="100084" y="105917"/>
                </a:lnTo>
                <a:lnTo>
                  <a:pt x="109228" y="100583"/>
                </a:lnTo>
                <a:lnTo>
                  <a:pt x="110752" y="94737"/>
                </a:lnTo>
                <a:lnTo>
                  <a:pt x="108085" y="90296"/>
                </a:lnTo>
                <a:lnTo>
                  <a:pt x="66350" y="18800"/>
                </a:lnTo>
                <a:close/>
              </a:path>
              <a:path w="111125" h="2376804">
                <a:moveTo>
                  <a:pt x="64901" y="18800"/>
                </a:moveTo>
                <a:lnTo>
                  <a:pt x="45851" y="18800"/>
                </a:lnTo>
                <a:lnTo>
                  <a:pt x="45851" y="54097"/>
                </a:lnTo>
                <a:lnTo>
                  <a:pt x="55376" y="37767"/>
                </a:lnTo>
                <a:lnTo>
                  <a:pt x="47125" y="23621"/>
                </a:lnTo>
                <a:lnTo>
                  <a:pt x="64901" y="23621"/>
                </a:lnTo>
                <a:lnTo>
                  <a:pt x="64901" y="18800"/>
                </a:lnTo>
                <a:close/>
              </a:path>
              <a:path w="111125" h="2376804">
                <a:moveTo>
                  <a:pt x="64901" y="23621"/>
                </a:moveTo>
                <a:lnTo>
                  <a:pt x="63626" y="23621"/>
                </a:lnTo>
                <a:lnTo>
                  <a:pt x="55376" y="37767"/>
                </a:lnTo>
                <a:lnTo>
                  <a:pt x="64901" y="54097"/>
                </a:lnTo>
                <a:lnTo>
                  <a:pt x="64901" y="23621"/>
                </a:lnTo>
                <a:close/>
              </a:path>
              <a:path w="111125" h="2376804">
                <a:moveTo>
                  <a:pt x="63626" y="23621"/>
                </a:moveTo>
                <a:lnTo>
                  <a:pt x="47125" y="23621"/>
                </a:lnTo>
                <a:lnTo>
                  <a:pt x="55376" y="37767"/>
                </a:lnTo>
                <a:lnTo>
                  <a:pt x="63626" y="23621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23188" y="5860994"/>
            <a:ext cx="111125" cy="870585"/>
          </a:xfrm>
          <a:custGeom>
            <a:avLst/>
            <a:gdLst/>
            <a:ahLst/>
            <a:cxnLst/>
            <a:rect l="l" t="t" r="r" b="b"/>
            <a:pathLst>
              <a:path w="111125" h="870584">
                <a:moveTo>
                  <a:pt x="55366" y="37856"/>
                </a:moveTo>
                <a:lnTo>
                  <a:pt x="45841" y="54189"/>
                </a:lnTo>
                <a:lnTo>
                  <a:pt x="45841" y="870002"/>
                </a:lnTo>
                <a:lnTo>
                  <a:pt x="64891" y="870002"/>
                </a:lnTo>
                <a:lnTo>
                  <a:pt x="64891" y="54189"/>
                </a:lnTo>
                <a:lnTo>
                  <a:pt x="55366" y="37856"/>
                </a:lnTo>
                <a:close/>
              </a:path>
              <a:path w="111125" h="870584">
                <a:moveTo>
                  <a:pt x="55351" y="0"/>
                </a:moveTo>
                <a:lnTo>
                  <a:pt x="0" y="94859"/>
                </a:lnTo>
                <a:lnTo>
                  <a:pt x="1523" y="100693"/>
                </a:lnTo>
                <a:lnTo>
                  <a:pt x="10667" y="105991"/>
                </a:lnTo>
                <a:lnTo>
                  <a:pt x="16489" y="104467"/>
                </a:lnTo>
                <a:lnTo>
                  <a:pt x="19171" y="99919"/>
                </a:lnTo>
                <a:lnTo>
                  <a:pt x="45841" y="54189"/>
                </a:lnTo>
                <a:lnTo>
                  <a:pt x="45841" y="18918"/>
                </a:lnTo>
                <a:lnTo>
                  <a:pt x="66398" y="18918"/>
                </a:lnTo>
                <a:lnTo>
                  <a:pt x="55351" y="0"/>
                </a:lnTo>
                <a:close/>
              </a:path>
              <a:path w="111125" h="870584">
                <a:moveTo>
                  <a:pt x="66398" y="18918"/>
                </a:moveTo>
                <a:lnTo>
                  <a:pt x="64891" y="18918"/>
                </a:lnTo>
                <a:lnTo>
                  <a:pt x="64891" y="54189"/>
                </a:lnTo>
                <a:lnTo>
                  <a:pt x="94213" y="104467"/>
                </a:lnTo>
                <a:lnTo>
                  <a:pt x="100065" y="105991"/>
                </a:lnTo>
                <a:lnTo>
                  <a:pt x="109209" y="100693"/>
                </a:lnTo>
                <a:lnTo>
                  <a:pt x="110733" y="94859"/>
                </a:lnTo>
                <a:lnTo>
                  <a:pt x="66398" y="18918"/>
                </a:lnTo>
                <a:close/>
              </a:path>
              <a:path w="111125" h="870584">
                <a:moveTo>
                  <a:pt x="64891" y="23719"/>
                </a:moveTo>
                <a:lnTo>
                  <a:pt x="63611" y="23719"/>
                </a:lnTo>
                <a:lnTo>
                  <a:pt x="55366" y="37856"/>
                </a:lnTo>
                <a:lnTo>
                  <a:pt x="64891" y="54189"/>
                </a:lnTo>
                <a:lnTo>
                  <a:pt x="64891" y="23719"/>
                </a:lnTo>
                <a:close/>
              </a:path>
              <a:path w="111125" h="870584">
                <a:moveTo>
                  <a:pt x="64891" y="18918"/>
                </a:moveTo>
                <a:lnTo>
                  <a:pt x="45841" y="18918"/>
                </a:lnTo>
                <a:lnTo>
                  <a:pt x="45841" y="54189"/>
                </a:lnTo>
                <a:lnTo>
                  <a:pt x="55366" y="37856"/>
                </a:lnTo>
                <a:lnTo>
                  <a:pt x="47122" y="23719"/>
                </a:lnTo>
                <a:lnTo>
                  <a:pt x="64891" y="23719"/>
                </a:lnTo>
                <a:lnTo>
                  <a:pt x="64891" y="18918"/>
                </a:lnTo>
                <a:close/>
              </a:path>
              <a:path w="111125" h="870584">
                <a:moveTo>
                  <a:pt x="63611" y="23719"/>
                </a:moveTo>
                <a:lnTo>
                  <a:pt x="47122" y="23719"/>
                </a:lnTo>
                <a:lnTo>
                  <a:pt x="55366" y="37856"/>
                </a:lnTo>
                <a:lnTo>
                  <a:pt x="63611" y="23719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23813" y="3268583"/>
            <a:ext cx="996315" cy="665480"/>
          </a:xfrm>
          <a:custGeom>
            <a:avLst/>
            <a:gdLst/>
            <a:ahLst/>
            <a:cxnLst/>
            <a:rect l="l" t="t" r="r" b="b"/>
            <a:pathLst>
              <a:path w="996314" h="665479">
                <a:moveTo>
                  <a:pt x="964361" y="20926"/>
                </a:moveTo>
                <a:lnTo>
                  <a:pt x="945496" y="22036"/>
                </a:lnTo>
                <a:lnTo>
                  <a:pt x="0" y="649370"/>
                </a:lnTo>
                <a:lnTo>
                  <a:pt x="10549" y="665241"/>
                </a:lnTo>
                <a:lnTo>
                  <a:pt x="956023" y="37929"/>
                </a:lnTo>
                <a:lnTo>
                  <a:pt x="964361" y="20926"/>
                </a:lnTo>
                <a:close/>
              </a:path>
              <a:path w="996314" h="665479">
                <a:moveTo>
                  <a:pt x="994685" y="2560"/>
                </a:moveTo>
                <a:lnTo>
                  <a:pt x="974850" y="2560"/>
                </a:lnTo>
                <a:lnTo>
                  <a:pt x="985397" y="18440"/>
                </a:lnTo>
                <a:lnTo>
                  <a:pt x="956023" y="37929"/>
                </a:lnTo>
                <a:lnTo>
                  <a:pt x="932697" y="85496"/>
                </a:lnTo>
                <a:lnTo>
                  <a:pt x="930411" y="90190"/>
                </a:lnTo>
                <a:lnTo>
                  <a:pt x="932300" y="95890"/>
                </a:lnTo>
                <a:lnTo>
                  <a:pt x="937025" y="98176"/>
                </a:lnTo>
                <a:lnTo>
                  <a:pt x="941719" y="100583"/>
                </a:lnTo>
                <a:lnTo>
                  <a:pt x="947418" y="98572"/>
                </a:lnTo>
                <a:lnTo>
                  <a:pt x="949826" y="93878"/>
                </a:lnTo>
                <a:lnTo>
                  <a:pt x="994685" y="2560"/>
                </a:lnTo>
                <a:close/>
              </a:path>
              <a:path w="996314" h="665479">
                <a:moveTo>
                  <a:pt x="977300" y="6248"/>
                </a:moveTo>
                <a:lnTo>
                  <a:pt x="971559" y="6248"/>
                </a:lnTo>
                <a:lnTo>
                  <a:pt x="980703" y="19964"/>
                </a:lnTo>
                <a:lnTo>
                  <a:pt x="964361" y="20926"/>
                </a:lnTo>
                <a:lnTo>
                  <a:pt x="956023" y="37929"/>
                </a:lnTo>
                <a:lnTo>
                  <a:pt x="985397" y="18440"/>
                </a:lnTo>
                <a:lnTo>
                  <a:pt x="977300" y="6248"/>
                </a:lnTo>
                <a:close/>
              </a:path>
              <a:path w="996314" h="665479">
                <a:moveTo>
                  <a:pt x="995943" y="0"/>
                </a:moveTo>
                <a:lnTo>
                  <a:pt x="886337" y="6370"/>
                </a:lnTo>
                <a:lnTo>
                  <a:pt x="882283" y="10942"/>
                </a:lnTo>
                <a:lnTo>
                  <a:pt x="882527" y="16154"/>
                </a:lnTo>
                <a:lnTo>
                  <a:pt x="882923" y="21335"/>
                </a:lnTo>
                <a:lnTo>
                  <a:pt x="887342" y="25420"/>
                </a:lnTo>
                <a:lnTo>
                  <a:pt x="945496" y="22036"/>
                </a:lnTo>
                <a:lnTo>
                  <a:pt x="974850" y="2560"/>
                </a:lnTo>
                <a:lnTo>
                  <a:pt x="994685" y="2560"/>
                </a:lnTo>
                <a:lnTo>
                  <a:pt x="995943" y="0"/>
                </a:lnTo>
                <a:close/>
              </a:path>
              <a:path w="996314" h="665479">
                <a:moveTo>
                  <a:pt x="974850" y="2560"/>
                </a:moveTo>
                <a:lnTo>
                  <a:pt x="945496" y="22036"/>
                </a:lnTo>
                <a:lnTo>
                  <a:pt x="964361" y="20926"/>
                </a:lnTo>
                <a:lnTo>
                  <a:pt x="971559" y="6248"/>
                </a:lnTo>
                <a:lnTo>
                  <a:pt x="977300" y="6248"/>
                </a:lnTo>
                <a:lnTo>
                  <a:pt x="974850" y="2560"/>
                </a:lnTo>
                <a:close/>
              </a:path>
              <a:path w="996314" h="665479">
                <a:moveTo>
                  <a:pt x="971559" y="6248"/>
                </a:moveTo>
                <a:lnTo>
                  <a:pt x="964361" y="20926"/>
                </a:lnTo>
                <a:lnTo>
                  <a:pt x="980703" y="19964"/>
                </a:lnTo>
                <a:lnTo>
                  <a:pt x="971559" y="6248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83908" y="3403975"/>
            <a:ext cx="1083945" cy="549910"/>
          </a:xfrm>
          <a:custGeom>
            <a:avLst/>
            <a:gdLst/>
            <a:ahLst/>
            <a:cxnLst/>
            <a:rect l="l" t="t" r="r" b="b"/>
            <a:pathLst>
              <a:path w="1083945" h="549910">
                <a:moveTo>
                  <a:pt x="1031082" y="22959"/>
                </a:moveTo>
                <a:lnTo>
                  <a:pt x="0" y="532385"/>
                </a:lnTo>
                <a:lnTo>
                  <a:pt x="8503" y="549530"/>
                </a:lnTo>
                <a:lnTo>
                  <a:pt x="1039586" y="39972"/>
                </a:lnTo>
                <a:lnTo>
                  <a:pt x="1049956" y="24267"/>
                </a:lnTo>
                <a:lnTo>
                  <a:pt x="1031082" y="22959"/>
                </a:lnTo>
                <a:close/>
              </a:path>
              <a:path w="1083945" h="549910">
                <a:moveTo>
                  <a:pt x="1082055" y="7376"/>
                </a:moveTo>
                <a:lnTo>
                  <a:pt x="1062624" y="7376"/>
                </a:lnTo>
                <a:lnTo>
                  <a:pt x="1071128" y="24383"/>
                </a:lnTo>
                <a:lnTo>
                  <a:pt x="1039586" y="39972"/>
                </a:lnTo>
                <a:lnTo>
                  <a:pt x="1010290" y="84338"/>
                </a:lnTo>
                <a:lnTo>
                  <a:pt x="1007363" y="88635"/>
                </a:lnTo>
                <a:lnTo>
                  <a:pt x="1008644" y="94609"/>
                </a:lnTo>
                <a:lnTo>
                  <a:pt x="1017391" y="100340"/>
                </a:lnTo>
                <a:lnTo>
                  <a:pt x="1023244" y="99181"/>
                </a:lnTo>
                <a:lnTo>
                  <a:pt x="1083807" y="7498"/>
                </a:lnTo>
                <a:lnTo>
                  <a:pt x="1082055" y="7376"/>
                </a:lnTo>
                <a:close/>
              </a:path>
              <a:path w="1083945" h="549910">
                <a:moveTo>
                  <a:pt x="1049956" y="24267"/>
                </a:moveTo>
                <a:lnTo>
                  <a:pt x="1039586" y="39972"/>
                </a:lnTo>
                <a:lnTo>
                  <a:pt x="1069092" y="25389"/>
                </a:lnTo>
                <a:lnTo>
                  <a:pt x="1066159" y="25389"/>
                </a:lnTo>
                <a:lnTo>
                  <a:pt x="1049956" y="24267"/>
                </a:lnTo>
                <a:close/>
              </a:path>
              <a:path w="1083945" h="549910">
                <a:moveTo>
                  <a:pt x="1058936" y="10667"/>
                </a:moveTo>
                <a:lnTo>
                  <a:pt x="1049956" y="24267"/>
                </a:lnTo>
                <a:lnTo>
                  <a:pt x="1066159" y="25389"/>
                </a:lnTo>
                <a:lnTo>
                  <a:pt x="1058936" y="10667"/>
                </a:lnTo>
                <a:close/>
              </a:path>
              <a:path w="1083945" h="549910">
                <a:moveTo>
                  <a:pt x="1064270" y="10667"/>
                </a:moveTo>
                <a:lnTo>
                  <a:pt x="1058936" y="10667"/>
                </a:lnTo>
                <a:lnTo>
                  <a:pt x="1066159" y="25389"/>
                </a:lnTo>
                <a:lnTo>
                  <a:pt x="1069092" y="25389"/>
                </a:lnTo>
                <a:lnTo>
                  <a:pt x="1071128" y="24383"/>
                </a:lnTo>
                <a:lnTo>
                  <a:pt x="1064270" y="10667"/>
                </a:lnTo>
                <a:close/>
              </a:path>
              <a:path w="1083945" h="549910">
                <a:moveTo>
                  <a:pt x="1062624" y="7376"/>
                </a:moveTo>
                <a:lnTo>
                  <a:pt x="1031082" y="22959"/>
                </a:lnTo>
                <a:lnTo>
                  <a:pt x="1049956" y="24267"/>
                </a:lnTo>
                <a:lnTo>
                  <a:pt x="1058936" y="10667"/>
                </a:lnTo>
                <a:lnTo>
                  <a:pt x="1064270" y="10667"/>
                </a:lnTo>
                <a:lnTo>
                  <a:pt x="1062624" y="7376"/>
                </a:lnTo>
                <a:close/>
              </a:path>
              <a:path w="1083945" h="549910">
                <a:moveTo>
                  <a:pt x="974232" y="0"/>
                </a:moveTo>
                <a:lnTo>
                  <a:pt x="969660" y="3931"/>
                </a:lnTo>
                <a:lnTo>
                  <a:pt x="969385" y="9143"/>
                </a:lnTo>
                <a:lnTo>
                  <a:pt x="969020" y="14356"/>
                </a:lnTo>
                <a:lnTo>
                  <a:pt x="972952" y="18928"/>
                </a:lnTo>
                <a:lnTo>
                  <a:pt x="1031082" y="22959"/>
                </a:lnTo>
                <a:lnTo>
                  <a:pt x="1062624" y="7376"/>
                </a:lnTo>
                <a:lnTo>
                  <a:pt x="1082055" y="7376"/>
                </a:lnTo>
                <a:lnTo>
                  <a:pt x="979566" y="243"/>
                </a:lnTo>
                <a:lnTo>
                  <a:pt x="974232" y="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09979" y="3959222"/>
            <a:ext cx="1970405" cy="2694305"/>
          </a:xfrm>
          <a:custGeom>
            <a:avLst/>
            <a:gdLst/>
            <a:ahLst/>
            <a:cxnLst/>
            <a:rect l="l" t="t" r="r" b="b"/>
            <a:pathLst>
              <a:path w="1970404" h="2694304">
                <a:moveTo>
                  <a:pt x="1905006" y="383417"/>
                </a:moveTo>
                <a:lnTo>
                  <a:pt x="4309" y="383417"/>
                </a:lnTo>
                <a:lnTo>
                  <a:pt x="0" y="387608"/>
                </a:lnTo>
                <a:lnTo>
                  <a:pt x="0" y="2693991"/>
                </a:lnTo>
                <a:lnTo>
                  <a:pt x="19049" y="2693991"/>
                </a:lnTo>
                <a:lnTo>
                  <a:pt x="19049" y="402467"/>
                </a:lnTo>
                <a:lnTo>
                  <a:pt x="9524" y="402467"/>
                </a:lnTo>
                <a:lnTo>
                  <a:pt x="19049" y="392942"/>
                </a:lnTo>
                <a:lnTo>
                  <a:pt x="1905006" y="392942"/>
                </a:lnTo>
                <a:lnTo>
                  <a:pt x="1905006" y="383417"/>
                </a:lnTo>
                <a:close/>
              </a:path>
              <a:path w="1970404" h="2694304">
                <a:moveTo>
                  <a:pt x="19049" y="392942"/>
                </a:moveTo>
                <a:lnTo>
                  <a:pt x="9524" y="402467"/>
                </a:lnTo>
                <a:lnTo>
                  <a:pt x="19049" y="402467"/>
                </a:lnTo>
                <a:lnTo>
                  <a:pt x="19049" y="392942"/>
                </a:lnTo>
                <a:close/>
              </a:path>
              <a:path w="1970404" h="2694304">
                <a:moveTo>
                  <a:pt x="1924056" y="383417"/>
                </a:moveTo>
                <a:lnTo>
                  <a:pt x="1914515" y="383417"/>
                </a:lnTo>
                <a:lnTo>
                  <a:pt x="1905006" y="392942"/>
                </a:lnTo>
                <a:lnTo>
                  <a:pt x="19049" y="392942"/>
                </a:lnTo>
                <a:lnTo>
                  <a:pt x="19049" y="402467"/>
                </a:lnTo>
                <a:lnTo>
                  <a:pt x="1919849" y="402467"/>
                </a:lnTo>
                <a:lnTo>
                  <a:pt x="1924056" y="398144"/>
                </a:lnTo>
                <a:lnTo>
                  <a:pt x="1924056" y="383417"/>
                </a:lnTo>
                <a:close/>
              </a:path>
              <a:path w="1970404" h="2694304">
                <a:moveTo>
                  <a:pt x="1914592" y="37654"/>
                </a:moveTo>
                <a:lnTo>
                  <a:pt x="1905006" y="54091"/>
                </a:lnTo>
                <a:lnTo>
                  <a:pt x="1905006" y="392942"/>
                </a:lnTo>
                <a:lnTo>
                  <a:pt x="1914515" y="383417"/>
                </a:lnTo>
                <a:lnTo>
                  <a:pt x="1924056" y="383417"/>
                </a:lnTo>
                <a:lnTo>
                  <a:pt x="1924056" y="53882"/>
                </a:lnTo>
                <a:lnTo>
                  <a:pt x="1914592" y="37654"/>
                </a:lnTo>
                <a:close/>
              </a:path>
              <a:path w="1970404" h="2694304">
                <a:moveTo>
                  <a:pt x="1914515" y="0"/>
                </a:moveTo>
                <a:lnTo>
                  <a:pt x="1861937" y="90296"/>
                </a:lnTo>
                <a:lnTo>
                  <a:pt x="1859286" y="94750"/>
                </a:lnTo>
                <a:lnTo>
                  <a:pt x="1860810" y="100583"/>
                </a:lnTo>
                <a:lnTo>
                  <a:pt x="1865382" y="103250"/>
                </a:lnTo>
                <a:lnTo>
                  <a:pt x="1869832" y="105917"/>
                </a:lnTo>
                <a:lnTo>
                  <a:pt x="1875653" y="104393"/>
                </a:lnTo>
                <a:lnTo>
                  <a:pt x="1878336" y="99821"/>
                </a:lnTo>
                <a:lnTo>
                  <a:pt x="1905006" y="54091"/>
                </a:lnTo>
                <a:lnTo>
                  <a:pt x="1905006" y="18800"/>
                </a:lnTo>
                <a:lnTo>
                  <a:pt x="1925488" y="18800"/>
                </a:lnTo>
                <a:lnTo>
                  <a:pt x="1914515" y="0"/>
                </a:lnTo>
                <a:close/>
              </a:path>
              <a:path w="1970404" h="2694304">
                <a:moveTo>
                  <a:pt x="1925488" y="18800"/>
                </a:moveTo>
                <a:lnTo>
                  <a:pt x="1924056" y="18800"/>
                </a:lnTo>
                <a:lnTo>
                  <a:pt x="1924056" y="53882"/>
                </a:lnTo>
                <a:lnTo>
                  <a:pt x="1953499" y="104393"/>
                </a:lnTo>
                <a:lnTo>
                  <a:pt x="1959351" y="105917"/>
                </a:lnTo>
                <a:lnTo>
                  <a:pt x="1963801" y="103250"/>
                </a:lnTo>
                <a:lnTo>
                  <a:pt x="1968373" y="100583"/>
                </a:lnTo>
                <a:lnTo>
                  <a:pt x="1969897" y="94750"/>
                </a:lnTo>
                <a:lnTo>
                  <a:pt x="1967215" y="90296"/>
                </a:lnTo>
                <a:lnTo>
                  <a:pt x="1925488" y="18800"/>
                </a:lnTo>
                <a:close/>
              </a:path>
              <a:path w="1970404" h="2694304">
                <a:moveTo>
                  <a:pt x="1924056" y="18800"/>
                </a:moveTo>
                <a:lnTo>
                  <a:pt x="1905006" y="18800"/>
                </a:lnTo>
                <a:lnTo>
                  <a:pt x="1905006" y="54091"/>
                </a:lnTo>
                <a:lnTo>
                  <a:pt x="1914592" y="37654"/>
                </a:lnTo>
                <a:lnTo>
                  <a:pt x="1906408" y="23621"/>
                </a:lnTo>
                <a:lnTo>
                  <a:pt x="1924056" y="23621"/>
                </a:lnTo>
                <a:lnTo>
                  <a:pt x="1924056" y="18800"/>
                </a:lnTo>
                <a:close/>
              </a:path>
              <a:path w="1970404" h="2694304">
                <a:moveTo>
                  <a:pt x="1924056" y="23621"/>
                </a:moveTo>
                <a:lnTo>
                  <a:pt x="1922775" y="23621"/>
                </a:lnTo>
                <a:lnTo>
                  <a:pt x="1914592" y="37654"/>
                </a:lnTo>
                <a:lnTo>
                  <a:pt x="1924056" y="53882"/>
                </a:lnTo>
                <a:lnTo>
                  <a:pt x="1924056" y="23621"/>
                </a:lnTo>
                <a:close/>
              </a:path>
              <a:path w="1970404" h="2694304">
                <a:moveTo>
                  <a:pt x="1922775" y="23621"/>
                </a:moveTo>
                <a:lnTo>
                  <a:pt x="1906408" y="23621"/>
                </a:lnTo>
                <a:lnTo>
                  <a:pt x="1914592" y="37654"/>
                </a:lnTo>
                <a:lnTo>
                  <a:pt x="1922775" y="23621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80554" y="2044705"/>
            <a:ext cx="111125" cy="1548130"/>
          </a:xfrm>
          <a:custGeom>
            <a:avLst/>
            <a:gdLst/>
            <a:ahLst/>
            <a:cxnLst/>
            <a:rect l="l" t="t" r="r" b="b"/>
            <a:pathLst>
              <a:path w="111125" h="1548129">
                <a:moveTo>
                  <a:pt x="10546" y="1441810"/>
                </a:moveTo>
                <a:lnTo>
                  <a:pt x="6095" y="1444492"/>
                </a:lnTo>
                <a:lnTo>
                  <a:pt x="1523" y="1447144"/>
                </a:lnTo>
                <a:lnTo>
                  <a:pt x="0" y="1452996"/>
                </a:lnTo>
                <a:lnTo>
                  <a:pt x="2682" y="1457568"/>
                </a:lnTo>
                <a:lnTo>
                  <a:pt x="55260" y="1547881"/>
                </a:lnTo>
                <a:lnTo>
                  <a:pt x="66305" y="1528952"/>
                </a:lnTo>
                <a:lnTo>
                  <a:pt x="45719" y="1528952"/>
                </a:lnTo>
                <a:lnTo>
                  <a:pt x="45719" y="1493637"/>
                </a:lnTo>
                <a:lnTo>
                  <a:pt x="16398" y="1443334"/>
                </a:lnTo>
                <a:lnTo>
                  <a:pt x="10546" y="1441810"/>
                </a:lnTo>
                <a:close/>
              </a:path>
              <a:path w="111125" h="1548129">
                <a:moveTo>
                  <a:pt x="45719" y="1493637"/>
                </a:moveTo>
                <a:lnTo>
                  <a:pt x="45719" y="1528952"/>
                </a:lnTo>
                <a:lnTo>
                  <a:pt x="64769" y="1528952"/>
                </a:lnTo>
                <a:lnTo>
                  <a:pt x="64769" y="1524106"/>
                </a:lnTo>
                <a:lnTo>
                  <a:pt x="47122" y="1524106"/>
                </a:lnTo>
                <a:lnTo>
                  <a:pt x="55305" y="1510073"/>
                </a:lnTo>
                <a:lnTo>
                  <a:pt x="45719" y="1493637"/>
                </a:lnTo>
                <a:close/>
              </a:path>
              <a:path w="111125" h="1548129">
                <a:moveTo>
                  <a:pt x="99943" y="1441810"/>
                </a:moveTo>
                <a:lnTo>
                  <a:pt x="94244" y="1443334"/>
                </a:lnTo>
                <a:lnTo>
                  <a:pt x="91561" y="1447906"/>
                </a:lnTo>
                <a:lnTo>
                  <a:pt x="64769" y="1493846"/>
                </a:lnTo>
                <a:lnTo>
                  <a:pt x="64769" y="1528952"/>
                </a:lnTo>
                <a:lnTo>
                  <a:pt x="66305" y="1528952"/>
                </a:lnTo>
                <a:lnTo>
                  <a:pt x="107960" y="1457568"/>
                </a:lnTo>
                <a:lnTo>
                  <a:pt x="110611" y="1452996"/>
                </a:lnTo>
                <a:lnTo>
                  <a:pt x="109087" y="1447144"/>
                </a:lnTo>
                <a:lnTo>
                  <a:pt x="99943" y="1441810"/>
                </a:lnTo>
                <a:close/>
              </a:path>
              <a:path w="111125" h="1548129">
                <a:moveTo>
                  <a:pt x="55305" y="1510073"/>
                </a:moveTo>
                <a:lnTo>
                  <a:pt x="47122" y="1524106"/>
                </a:lnTo>
                <a:lnTo>
                  <a:pt x="63489" y="1524106"/>
                </a:lnTo>
                <a:lnTo>
                  <a:pt x="55305" y="1510073"/>
                </a:lnTo>
                <a:close/>
              </a:path>
              <a:path w="111125" h="1548129">
                <a:moveTo>
                  <a:pt x="64769" y="1493846"/>
                </a:moveTo>
                <a:lnTo>
                  <a:pt x="55305" y="1510073"/>
                </a:lnTo>
                <a:lnTo>
                  <a:pt x="63489" y="1524106"/>
                </a:lnTo>
                <a:lnTo>
                  <a:pt x="64769" y="1524106"/>
                </a:lnTo>
                <a:lnTo>
                  <a:pt x="64769" y="1493846"/>
                </a:lnTo>
                <a:close/>
              </a:path>
              <a:path w="111125" h="1548129">
                <a:moveTo>
                  <a:pt x="64769" y="0"/>
                </a:moveTo>
                <a:lnTo>
                  <a:pt x="45719" y="0"/>
                </a:lnTo>
                <a:lnTo>
                  <a:pt x="45719" y="1493637"/>
                </a:lnTo>
                <a:lnTo>
                  <a:pt x="55305" y="1510073"/>
                </a:lnTo>
                <a:lnTo>
                  <a:pt x="64769" y="1493846"/>
                </a:lnTo>
                <a:lnTo>
                  <a:pt x="64769" y="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80554" y="3627363"/>
            <a:ext cx="111125" cy="1225550"/>
          </a:xfrm>
          <a:custGeom>
            <a:avLst/>
            <a:gdLst/>
            <a:ahLst/>
            <a:cxnLst/>
            <a:rect l="l" t="t" r="r" b="b"/>
            <a:pathLst>
              <a:path w="111125" h="1225550">
                <a:moveTo>
                  <a:pt x="55305" y="37776"/>
                </a:moveTo>
                <a:lnTo>
                  <a:pt x="45719" y="54213"/>
                </a:lnTo>
                <a:lnTo>
                  <a:pt x="45719" y="1225555"/>
                </a:lnTo>
                <a:lnTo>
                  <a:pt x="64769" y="1225555"/>
                </a:lnTo>
                <a:lnTo>
                  <a:pt x="64769" y="54004"/>
                </a:lnTo>
                <a:lnTo>
                  <a:pt x="55305" y="37776"/>
                </a:lnTo>
                <a:close/>
              </a:path>
              <a:path w="111125" h="1225550">
                <a:moveTo>
                  <a:pt x="55260" y="0"/>
                </a:moveTo>
                <a:lnTo>
                  <a:pt x="2682" y="90312"/>
                </a:lnTo>
                <a:lnTo>
                  <a:pt x="0" y="94884"/>
                </a:lnTo>
                <a:lnTo>
                  <a:pt x="1523" y="100705"/>
                </a:lnTo>
                <a:lnTo>
                  <a:pt x="10546" y="106039"/>
                </a:lnTo>
                <a:lnTo>
                  <a:pt x="16398" y="104515"/>
                </a:lnTo>
                <a:lnTo>
                  <a:pt x="45719" y="54213"/>
                </a:lnTo>
                <a:lnTo>
                  <a:pt x="45719" y="18928"/>
                </a:lnTo>
                <a:lnTo>
                  <a:pt x="66305" y="18928"/>
                </a:lnTo>
                <a:lnTo>
                  <a:pt x="55260" y="0"/>
                </a:lnTo>
                <a:close/>
              </a:path>
              <a:path w="111125" h="1225550">
                <a:moveTo>
                  <a:pt x="66305" y="18928"/>
                </a:moveTo>
                <a:lnTo>
                  <a:pt x="64769" y="18928"/>
                </a:lnTo>
                <a:lnTo>
                  <a:pt x="64769" y="54004"/>
                </a:lnTo>
                <a:lnTo>
                  <a:pt x="91561" y="99943"/>
                </a:lnTo>
                <a:lnTo>
                  <a:pt x="94244" y="104515"/>
                </a:lnTo>
                <a:lnTo>
                  <a:pt x="99943" y="106039"/>
                </a:lnTo>
                <a:lnTo>
                  <a:pt x="109087" y="100705"/>
                </a:lnTo>
                <a:lnTo>
                  <a:pt x="110611" y="94884"/>
                </a:lnTo>
                <a:lnTo>
                  <a:pt x="107960" y="90312"/>
                </a:lnTo>
                <a:lnTo>
                  <a:pt x="66305" y="18928"/>
                </a:lnTo>
                <a:close/>
              </a:path>
              <a:path w="111125" h="1225550">
                <a:moveTo>
                  <a:pt x="64769" y="18928"/>
                </a:moveTo>
                <a:lnTo>
                  <a:pt x="45719" y="18928"/>
                </a:lnTo>
                <a:lnTo>
                  <a:pt x="45719" y="54213"/>
                </a:lnTo>
                <a:lnTo>
                  <a:pt x="55305" y="37776"/>
                </a:lnTo>
                <a:lnTo>
                  <a:pt x="47122" y="23743"/>
                </a:lnTo>
                <a:lnTo>
                  <a:pt x="64769" y="23743"/>
                </a:lnTo>
                <a:lnTo>
                  <a:pt x="64769" y="18928"/>
                </a:lnTo>
                <a:close/>
              </a:path>
              <a:path w="111125" h="1225550">
                <a:moveTo>
                  <a:pt x="64769" y="23743"/>
                </a:moveTo>
                <a:lnTo>
                  <a:pt x="63489" y="23743"/>
                </a:lnTo>
                <a:lnTo>
                  <a:pt x="55305" y="37776"/>
                </a:lnTo>
                <a:lnTo>
                  <a:pt x="64769" y="54004"/>
                </a:lnTo>
                <a:lnTo>
                  <a:pt x="64769" y="23743"/>
                </a:lnTo>
                <a:close/>
              </a:path>
              <a:path w="111125" h="1225550">
                <a:moveTo>
                  <a:pt x="63489" y="23743"/>
                </a:moveTo>
                <a:lnTo>
                  <a:pt x="47122" y="23743"/>
                </a:lnTo>
                <a:lnTo>
                  <a:pt x="55305" y="37776"/>
                </a:lnTo>
                <a:lnTo>
                  <a:pt x="63489" y="23743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40636" y="4852928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299" y="0"/>
                </a:lnTo>
              </a:path>
            </a:pathLst>
          </a:custGeom>
          <a:ln w="19049">
            <a:solidFill>
              <a:srgbClr val="DA1F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5149856" y="1098555"/>
          <a:ext cx="2376555" cy="1368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266">
                <a:tc>
                  <a:txBody>
                    <a:bodyPr/>
                    <a:lstStyle/>
                    <a:p>
                      <a:pPr marL="477520" marR="469265" indent="571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Exte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rnal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Ana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B w="19049">
                      <a:solidFill>
                        <a:srgbClr val="DA1F2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43"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ppo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tuniti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B w="19049">
                      <a:solidFill>
                        <a:srgbClr val="DA1F2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T w="19049">
                      <a:solidFill>
                        <a:srgbClr val="DA1F2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600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350799"/>
            <a:ext cx="10515600" cy="135421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0" dirty="0"/>
              <a:t>T</a:t>
            </a:r>
            <a:r>
              <a:rPr spc="-25" dirty="0"/>
              <a:t>a</a:t>
            </a:r>
            <a:r>
              <a:rPr spc="-35" dirty="0"/>
              <a:t>b</a:t>
            </a:r>
            <a:r>
              <a:rPr spc="-15" dirty="0"/>
              <a:t>l</a:t>
            </a:r>
            <a:r>
              <a:rPr spc="-20" dirty="0"/>
              <a:t>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25" dirty="0"/>
              <a:t>2.2</a:t>
            </a:r>
            <a:r>
              <a:rPr spc="-15" dirty="0"/>
              <a:t>-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0" dirty="0"/>
              <a:t>Possible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20" dirty="0"/>
              <a:t>Business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45" dirty="0"/>
              <a:t>G</a:t>
            </a:r>
            <a:r>
              <a:rPr spc="-25" dirty="0"/>
              <a:t>o</a:t>
            </a:r>
            <a:r>
              <a:rPr spc="-35" dirty="0"/>
              <a:t>a</a:t>
            </a:r>
            <a:r>
              <a:rPr spc="-20" dirty="0"/>
              <a:t>ls</a:t>
            </a:r>
          </a:p>
          <a:p>
            <a:pPr marL="12700">
              <a:lnSpc>
                <a:spcPct val="100000"/>
              </a:lnSpc>
            </a:pPr>
            <a:r>
              <a:rPr spc="-20" dirty="0"/>
              <a:t>Influenced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25" dirty="0"/>
              <a:t>b</a:t>
            </a:r>
            <a:r>
              <a:rPr spc="-20" dirty="0"/>
              <a:t>y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2362200" y="1825626"/>
            <a:ext cx="10515600" cy="4137997"/>
          </a:xfrm>
          <a:prstGeom prst="rect">
            <a:avLst/>
          </a:prstGeom>
        </p:spPr>
        <p:txBody>
          <a:bodyPr vert="horz" wrap="square" lIns="0" tIns="465778" rIns="0" bIns="0" rtlCol="0">
            <a:spAutoFit/>
          </a:bodyPr>
          <a:lstStyle/>
          <a:p>
            <a:pPr marL="123189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ctiv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endParaRPr sz="1800">
              <a:latin typeface="Arial"/>
              <a:cs typeface="Arial"/>
            </a:endParaRPr>
          </a:p>
          <a:p>
            <a:pPr marL="123189" marR="521335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ced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scrap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45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ork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Incr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stom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satisfacti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23189" marR="116395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ced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risks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acc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nt</a:t>
            </a:r>
            <a:r>
              <a:rPr sz="1800" spc="-10" dirty="0">
                <a:latin typeface="Arial"/>
                <a:cs typeface="Arial"/>
              </a:rPr>
              <a:t>s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to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em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car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Incr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satisf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ction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ret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23189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Incr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time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va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5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ds,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such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cre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ect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  <a:p>
            <a:pPr marL="123189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hou</a:t>
            </a:r>
            <a:r>
              <a:rPr sz="1800" dirty="0">
                <a:latin typeface="Arial"/>
                <a:cs typeface="Arial"/>
              </a:rPr>
              <a:t>rs</a:t>
            </a:r>
            <a:endParaRPr sz="1800">
              <a:latin typeface="Arial"/>
              <a:cs typeface="Arial"/>
            </a:endParaRPr>
          </a:p>
          <a:p>
            <a:pPr marL="123189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em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23189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Incr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pm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man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ital</a:t>
            </a:r>
            <a:endParaRPr sz="1800">
              <a:latin typeface="Arial"/>
              <a:cs typeface="Arial"/>
            </a:endParaRPr>
          </a:p>
          <a:p>
            <a:pPr marL="123189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ccess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for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com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etitiv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va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-45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th.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14</a:t>
            </a:fld>
            <a:endParaRPr spc="-5" dirty="0"/>
          </a:p>
        </p:txBody>
      </p:sp>
      <p:sp>
        <p:nvSpPr>
          <p:cNvPr id="7" name="object 7"/>
          <p:cNvSpPr/>
          <p:nvPr/>
        </p:nvSpPr>
        <p:spPr>
          <a:xfrm>
            <a:off x="1847850" y="2133600"/>
            <a:ext cx="8641080" cy="2735580"/>
          </a:xfrm>
          <a:custGeom>
            <a:avLst/>
            <a:gdLst/>
            <a:ahLst/>
            <a:cxnLst/>
            <a:rect l="l" t="t" r="r" b="b"/>
            <a:pathLst>
              <a:path w="8641080" h="2735579">
                <a:moveTo>
                  <a:pt x="0" y="2735330"/>
                </a:moveTo>
                <a:lnTo>
                  <a:pt x="8640835" y="2735330"/>
                </a:lnTo>
                <a:lnTo>
                  <a:pt x="8640835" y="0"/>
                </a:lnTo>
                <a:lnTo>
                  <a:pt x="0" y="0"/>
                </a:lnTo>
                <a:lnTo>
                  <a:pt x="0" y="2735330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2755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508336"/>
            <a:ext cx="10515600" cy="1039143"/>
          </a:xfrm>
          <a:prstGeom prst="rect">
            <a:avLst/>
          </a:prstGeom>
        </p:spPr>
        <p:txBody>
          <a:bodyPr vert="horz" wrap="square" lIns="0" tIns="84213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365" dirty="0"/>
              <a:t>T</a:t>
            </a:r>
            <a:r>
              <a:rPr sz="3100" spc="-25" dirty="0"/>
              <a:t>a</a:t>
            </a:r>
            <a:r>
              <a:rPr sz="3100" spc="-35" dirty="0"/>
              <a:t>b</a:t>
            </a:r>
            <a:r>
              <a:rPr sz="3100" spc="-15" dirty="0"/>
              <a:t>l</a:t>
            </a:r>
            <a:r>
              <a:rPr sz="3100" spc="-20" dirty="0"/>
              <a:t>e</a:t>
            </a:r>
            <a:r>
              <a:rPr sz="3100" spc="85" dirty="0">
                <a:latin typeface="Times New Roman"/>
                <a:cs typeface="Times New Roman"/>
              </a:rPr>
              <a:t> </a:t>
            </a:r>
            <a:r>
              <a:rPr sz="3100" spc="-20" dirty="0"/>
              <a:t>2.</a:t>
            </a:r>
            <a:r>
              <a:rPr sz="3100" spc="-30" dirty="0"/>
              <a:t>3</a:t>
            </a:r>
            <a:r>
              <a:rPr sz="3100" spc="-15" dirty="0"/>
              <a:t>-</a:t>
            </a:r>
            <a:r>
              <a:rPr sz="3100" spc="110" dirty="0">
                <a:latin typeface="Times New Roman"/>
                <a:cs typeface="Times New Roman"/>
              </a:rPr>
              <a:t> </a:t>
            </a:r>
            <a:r>
              <a:rPr sz="3100" spc="-30" dirty="0"/>
              <a:t>D</a:t>
            </a:r>
            <a:r>
              <a:rPr sz="3100" spc="-35" dirty="0"/>
              <a:t>e</a:t>
            </a:r>
            <a:r>
              <a:rPr sz="3100" spc="-15" dirty="0"/>
              <a:t>cis</a:t>
            </a:r>
            <a:r>
              <a:rPr sz="3100" spc="-25" dirty="0"/>
              <a:t>io</a:t>
            </a:r>
            <a:r>
              <a:rPr sz="3100" spc="-35" dirty="0"/>
              <a:t>n</a:t>
            </a:r>
            <a:r>
              <a:rPr sz="3100" spc="-20" dirty="0"/>
              <a:t>s</a:t>
            </a:r>
            <a:r>
              <a:rPr sz="3100" spc="120" dirty="0">
                <a:latin typeface="Times New Roman"/>
                <a:cs typeface="Times New Roman"/>
              </a:rPr>
              <a:t> </a:t>
            </a:r>
            <a:r>
              <a:rPr sz="3100" spc="-20" dirty="0"/>
              <a:t>a</a:t>
            </a:r>
            <a:r>
              <a:rPr sz="3100" spc="85" dirty="0">
                <a:latin typeface="Times New Roman"/>
                <a:cs typeface="Times New Roman"/>
              </a:rPr>
              <a:t> </a:t>
            </a:r>
            <a:r>
              <a:rPr sz="3100" spc="-30" dirty="0"/>
              <a:t>Com</a:t>
            </a:r>
            <a:r>
              <a:rPr sz="3100" spc="-35" dirty="0"/>
              <a:t>p</a:t>
            </a:r>
            <a:r>
              <a:rPr sz="3100" spc="-25" dirty="0"/>
              <a:t>a</a:t>
            </a:r>
            <a:r>
              <a:rPr sz="3100" spc="-35" dirty="0"/>
              <a:t>n</a:t>
            </a:r>
            <a:r>
              <a:rPr sz="3100" spc="-20" dirty="0"/>
              <a:t>y</a:t>
            </a:r>
            <a:r>
              <a:rPr sz="3100" spc="130" dirty="0">
                <a:latin typeface="Times New Roman"/>
                <a:cs typeface="Times New Roman"/>
              </a:rPr>
              <a:t> </a:t>
            </a:r>
            <a:r>
              <a:rPr sz="3100" spc="-20" dirty="0"/>
              <a:t>Must</a:t>
            </a:r>
            <a:r>
              <a:rPr sz="3100" spc="105" dirty="0">
                <a:latin typeface="Times New Roman"/>
                <a:cs typeface="Times New Roman"/>
              </a:rPr>
              <a:t> </a:t>
            </a:r>
            <a:r>
              <a:rPr sz="3100" spc="-20" dirty="0"/>
              <a:t>Make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100" spc="-20" dirty="0"/>
              <a:t>Ab</a:t>
            </a:r>
            <a:r>
              <a:rPr sz="3100" spc="-35" dirty="0"/>
              <a:t>o</a:t>
            </a:r>
            <a:r>
              <a:rPr sz="3100" spc="-25" dirty="0"/>
              <a:t>u</a:t>
            </a:r>
            <a:r>
              <a:rPr sz="3100" spc="-10" dirty="0"/>
              <a:t>t</a:t>
            </a:r>
            <a:r>
              <a:rPr sz="3100" spc="95" dirty="0">
                <a:latin typeface="Times New Roman"/>
                <a:cs typeface="Times New Roman"/>
              </a:rPr>
              <a:t> </a:t>
            </a:r>
            <a:r>
              <a:rPr sz="3100" spc="-25" dirty="0"/>
              <a:t>How</a:t>
            </a:r>
            <a:r>
              <a:rPr sz="3100" spc="85" dirty="0">
                <a:latin typeface="Times New Roman"/>
                <a:cs typeface="Times New Roman"/>
              </a:rPr>
              <a:t> </a:t>
            </a:r>
            <a:r>
              <a:rPr sz="3100" spc="-15" dirty="0"/>
              <a:t>to</a:t>
            </a:r>
            <a:r>
              <a:rPr sz="3100" spc="90" dirty="0">
                <a:latin typeface="Times New Roman"/>
                <a:cs typeface="Times New Roman"/>
              </a:rPr>
              <a:t> </a:t>
            </a:r>
            <a:r>
              <a:rPr sz="3100" spc="-30" dirty="0"/>
              <a:t>Com</a:t>
            </a:r>
            <a:r>
              <a:rPr sz="3100" spc="-35" dirty="0"/>
              <a:t>p</a:t>
            </a:r>
            <a:r>
              <a:rPr sz="3100" spc="-20" dirty="0"/>
              <a:t>ete</a:t>
            </a:r>
            <a:r>
              <a:rPr sz="3100" spc="125" dirty="0">
                <a:latin typeface="Times New Roman"/>
                <a:cs typeface="Times New Roman"/>
              </a:rPr>
              <a:t> </a:t>
            </a:r>
            <a:r>
              <a:rPr sz="3100" spc="-15" dirty="0"/>
              <a:t>to</a:t>
            </a:r>
            <a:r>
              <a:rPr sz="3100" spc="80" dirty="0">
                <a:latin typeface="Times New Roman"/>
                <a:cs typeface="Times New Roman"/>
              </a:rPr>
              <a:t> </a:t>
            </a:r>
            <a:r>
              <a:rPr sz="3100" spc="-25" dirty="0"/>
              <a:t>Re</a:t>
            </a:r>
            <a:r>
              <a:rPr sz="3100" spc="-35" dirty="0"/>
              <a:t>a</a:t>
            </a:r>
            <a:r>
              <a:rPr sz="3100" spc="-20" dirty="0"/>
              <a:t>ch</a:t>
            </a:r>
            <a:r>
              <a:rPr sz="3100" spc="114" dirty="0">
                <a:latin typeface="Times New Roman"/>
                <a:cs typeface="Times New Roman"/>
              </a:rPr>
              <a:t> </a:t>
            </a:r>
            <a:r>
              <a:rPr sz="3100" spc="-15" dirty="0"/>
              <a:t>it</a:t>
            </a:r>
            <a:r>
              <a:rPr sz="3100" spc="-20" dirty="0"/>
              <a:t>s</a:t>
            </a:r>
            <a:r>
              <a:rPr sz="3100" spc="85" dirty="0">
                <a:latin typeface="Times New Roman"/>
                <a:cs typeface="Times New Roman"/>
              </a:rPr>
              <a:t> </a:t>
            </a:r>
            <a:r>
              <a:rPr sz="3100" spc="-20" dirty="0"/>
              <a:t>Goals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15</a:t>
            </a:fld>
            <a:endParaRPr spc="-5" dirty="0"/>
          </a:p>
        </p:txBody>
      </p:sp>
      <p:sp>
        <p:nvSpPr>
          <p:cNvPr id="7" name="object 7"/>
          <p:cNvSpPr/>
          <p:nvPr/>
        </p:nvSpPr>
        <p:spPr>
          <a:xfrm>
            <a:off x="1965330" y="2204979"/>
            <a:ext cx="7704455" cy="2447925"/>
          </a:xfrm>
          <a:custGeom>
            <a:avLst/>
            <a:gdLst/>
            <a:ahLst/>
            <a:cxnLst/>
            <a:rect l="l" t="t" r="r" b="b"/>
            <a:pathLst>
              <a:path w="7704455" h="2447925">
                <a:moveTo>
                  <a:pt x="0" y="2447924"/>
                </a:moveTo>
                <a:lnTo>
                  <a:pt x="7704216" y="2447924"/>
                </a:lnTo>
                <a:lnTo>
                  <a:pt x="7704216" y="0"/>
                </a:lnTo>
                <a:lnTo>
                  <a:pt x="0" y="0"/>
                </a:lnTo>
                <a:lnTo>
                  <a:pt x="0" y="2447924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44094" y="2082217"/>
            <a:ext cx="6978015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430" indent="-252729">
              <a:buFont typeface="Arial"/>
              <a:buAutoNum type="arabicPeriod"/>
              <a:tabLst>
                <a:tab pos="266065" algn="l"/>
              </a:tabLst>
            </a:pPr>
            <a:r>
              <a:rPr b="1" spc="-20" dirty="0">
                <a:latin typeface="Arial"/>
                <a:cs typeface="Arial"/>
              </a:rPr>
              <a:t>W</a:t>
            </a:r>
            <a:r>
              <a:rPr b="1" spc="-10" dirty="0">
                <a:latin typeface="Arial"/>
                <a:cs typeface="Arial"/>
              </a:rPr>
              <a:t>h</a:t>
            </a:r>
            <a:r>
              <a:rPr b="1" spc="-5" dirty="0">
                <a:latin typeface="Arial"/>
                <a:cs typeface="Arial"/>
              </a:rPr>
              <a:t>e</a:t>
            </a:r>
            <a:r>
              <a:rPr b="1" spc="-10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Arial"/>
                <a:cs typeface="Arial"/>
              </a:rPr>
              <a:t>to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Arial"/>
                <a:cs typeface="Arial"/>
              </a:rPr>
              <a:t>c</a:t>
            </a:r>
            <a:r>
              <a:rPr b="1" spc="-15" dirty="0">
                <a:latin typeface="Arial"/>
                <a:cs typeface="Arial"/>
              </a:rPr>
              <a:t>ompete?</a:t>
            </a:r>
            <a:endParaRPr dirty="0">
              <a:latin typeface="Arial"/>
              <a:cs typeface="Arial"/>
            </a:endParaRPr>
          </a:p>
          <a:p>
            <a:pPr marL="265430"/>
            <a:r>
              <a:rPr spc="-10" dirty="0">
                <a:latin typeface="Arial"/>
                <a:cs typeface="Arial"/>
              </a:rPr>
              <a:t>In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mark</a:t>
            </a:r>
            <a:r>
              <a:rPr spc="-10" dirty="0">
                <a:latin typeface="Arial"/>
                <a:cs typeface="Arial"/>
              </a:rPr>
              <a:t>ets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(i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ustries,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ucts,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etc</a:t>
            </a:r>
            <a:r>
              <a:rPr spc="-5" dirty="0">
                <a:latin typeface="Arial"/>
                <a:cs typeface="Arial"/>
              </a:rPr>
              <a:t>.</a:t>
            </a:r>
            <a:r>
              <a:rPr dirty="0">
                <a:latin typeface="Arial"/>
                <a:cs typeface="Arial"/>
              </a:rPr>
              <a:t>)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il</a:t>
            </a:r>
            <a:r>
              <a:rPr dirty="0">
                <a:latin typeface="Arial"/>
                <a:cs typeface="Arial"/>
              </a:rPr>
              <a:t>l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e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et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?</a:t>
            </a:r>
          </a:p>
          <a:p>
            <a:pPr marL="265430" indent="-252729">
              <a:buFont typeface="Arial"/>
              <a:buAutoNum type="arabicPeriod" startAt="2"/>
              <a:tabLst>
                <a:tab pos="266065" algn="l"/>
              </a:tabLst>
            </a:pPr>
            <a:r>
              <a:rPr b="1" spc="-20" dirty="0">
                <a:latin typeface="Arial"/>
                <a:cs typeface="Arial"/>
              </a:rPr>
              <a:t>Ho</a:t>
            </a:r>
            <a:r>
              <a:rPr b="1" spc="-15" dirty="0">
                <a:latin typeface="Arial"/>
                <a:cs typeface="Arial"/>
              </a:rPr>
              <a:t>w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Arial"/>
                <a:cs typeface="Arial"/>
              </a:rPr>
              <a:t>to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Arial"/>
                <a:cs typeface="Arial"/>
              </a:rPr>
              <a:t>c</a:t>
            </a:r>
            <a:r>
              <a:rPr b="1" spc="-15" dirty="0">
                <a:latin typeface="Arial"/>
                <a:cs typeface="Arial"/>
              </a:rPr>
              <a:t>ompete?</a:t>
            </a:r>
            <a:endParaRPr dirty="0">
              <a:latin typeface="Arial"/>
              <a:cs typeface="Arial"/>
            </a:endParaRPr>
          </a:p>
          <a:p>
            <a:pPr marL="265430"/>
            <a:r>
              <a:rPr spc="-15" dirty="0">
                <a:latin typeface="Arial"/>
                <a:cs typeface="Arial"/>
              </a:rPr>
              <a:t>On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tcome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40" dirty="0">
                <a:latin typeface="Arial"/>
                <a:cs typeface="Arial"/>
              </a:rPr>
              <a:t>f</a:t>
            </a:r>
            <a:r>
              <a:rPr dirty="0">
                <a:latin typeface="Arial"/>
                <a:cs typeface="Arial"/>
              </a:rPr>
              <a:t>fer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nti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ting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ract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ristic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il</a:t>
            </a:r>
            <a:r>
              <a:rPr dirty="0">
                <a:latin typeface="Arial"/>
                <a:cs typeface="Arial"/>
              </a:rPr>
              <a:t>l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e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et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?</a:t>
            </a:r>
          </a:p>
          <a:p>
            <a:pPr marL="12700"/>
            <a:r>
              <a:rPr spc="-5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ost?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Qu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</a:p>
          <a:p>
            <a:pPr marL="265430"/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it</a:t>
            </a:r>
            <a:r>
              <a:rPr spc="-1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ver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In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ov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tive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ess?</a:t>
            </a:r>
            <a:endParaRPr dirty="0">
              <a:latin typeface="Arial"/>
              <a:cs typeface="Arial"/>
            </a:endParaRPr>
          </a:p>
          <a:p>
            <a:pPr marL="265430" indent="-252729">
              <a:buFont typeface="Arial"/>
              <a:buAutoNum type="arabicPeriod" startAt="3"/>
              <a:tabLst>
                <a:tab pos="266065" algn="l"/>
              </a:tabLst>
            </a:pPr>
            <a:r>
              <a:rPr b="1" spc="-10" dirty="0">
                <a:latin typeface="Arial"/>
                <a:cs typeface="Arial"/>
              </a:rPr>
              <a:t>W</a:t>
            </a:r>
            <a:r>
              <a:rPr b="1" dirty="0">
                <a:latin typeface="Arial"/>
                <a:cs typeface="Arial"/>
              </a:rPr>
              <a:t>ith</a:t>
            </a:r>
            <a:r>
              <a:rPr b="1" spc="30" dirty="0">
                <a:latin typeface="Times New Roman"/>
                <a:cs typeface="Times New Roman"/>
              </a:rPr>
              <a:t> </a:t>
            </a:r>
            <a:r>
              <a:rPr b="1" spc="45" dirty="0">
                <a:latin typeface="Arial"/>
                <a:cs typeface="Arial"/>
              </a:rPr>
              <a:t>w</a:t>
            </a:r>
            <a:r>
              <a:rPr b="1" spc="-10" dirty="0">
                <a:latin typeface="Arial"/>
                <a:cs typeface="Arial"/>
              </a:rPr>
              <a:t>ha</a:t>
            </a:r>
            <a:r>
              <a:rPr b="1" dirty="0">
                <a:latin typeface="Arial"/>
                <a:cs typeface="Arial"/>
              </a:rPr>
              <a:t>t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45" dirty="0">
                <a:latin typeface="Arial"/>
                <a:cs typeface="Arial"/>
              </a:rPr>
              <a:t>w</a:t>
            </a:r>
            <a:r>
              <a:rPr b="1" dirty="0">
                <a:latin typeface="Arial"/>
                <a:cs typeface="Arial"/>
              </a:rPr>
              <a:t>i</a:t>
            </a:r>
            <a:r>
              <a:rPr b="1" spc="-5" dirty="0">
                <a:latin typeface="Arial"/>
                <a:cs typeface="Arial"/>
              </a:rPr>
              <a:t>l</a:t>
            </a:r>
            <a:r>
              <a:rPr b="1" dirty="0">
                <a:latin typeface="Arial"/>
                <a:cs typeface="Arial"/>
              </a:rPr>
              <a:t>l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35" dirty="0">
                <a:latin typeface="Arial"/>
                <a:cs typeface="Arial"/>
              </a:rPr>
              <a:t>w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Arial"/>
                <a:cs typeface="Arial"/>
              </a:rPr>
              <a:t>c</a:t>
            </a:r>
            <a:r>
              <a:rPr b="1" dirty="0">
                <a:latin typeface="Arial"/>
                <a:cs typeface="Arial"/>
              </a:rPr>
              <a:t>omp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t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  <a:p>
            <a:pPr marL="12700" marR="81280" indent="252729"/>
            <a:r>
              <a:rPr spc="-15" dirty="0">
                <a:latin typeface="Arial"/>
                <a:cs typeface="Arial"/>
              </a:rPr>
              <a:t>What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res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urc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il</a:t>
            </a:r>
            <a:r>
              <a:rPr dirty="0">
                <a:latin typeface="Arial"/>
                <a:cs typeface="Arial"/>
              </a:rPr>
              <a:t>l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lo</a:t>
            </a:r>
            <a:r>
              <a:rPr dirty="0">
                <a:latin typeface="Arial"/>
                <a:cs typeface="Arial"/>
              </a:rPr>
              <a:t>w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etiti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?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w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ac</a:t>
            </a:r>
            <a:r>
              <a:rPr spc="-10" dirty="0">
                <a:latin typeface="Arial"/>
                <a:cs typeface="Arial"/>
              </a:rPr>
              <a:t>q</a:t>
            </a:r>
            <a:r>
              <a:rPr spc="-5"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ire,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ve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,</a:t>
            </a:r>
            <a:endParaRPr dirty="0">
              <a:latin typeface="Arial"/>
              <a:cs typeface="Arial"/>
            </a:endParaRPr>
          </a:p>
          <a:p>
            <a:pPr marL="265430"/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y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se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rces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et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083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9669" y="361085"/>
            <a:ext cx="7744459" cy="1036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The</a:t>
            </a:r>
            <a:r>
              <a:rPr sz="34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Strategic</a:t>
            </a:r>
            <a:r>
              <a:rPr sz="3400" spc="3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14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rai</a:t>
            </a:r>
            <a:r>
              <a:rPr sz="3400" spc="-40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ing</a:t>
            </a:r>
            <a:r>
              <a:rPr sz="3400" spc="9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an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3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velopm</a:t>
            </a:r>
            <a:r>
              <a:rPr sz="3400" spc="-4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nt</a:t>
            </a:r>
            <a:endParaRPr sz="3400">
              <a:latin typeface="Arial"/>
              <a:cs typeface="Arial"/>
            </a:endParaRPr>
          </a:p>
          <a:p>
            <a:pPr marL="12700">
              <a:lnSpc>
                <a:spcPts val="4045"/>
              </a:lnSpc>
            </a:pP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Process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469898" y="295275"/>
            <a:ext cx="9144000" cy="461664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663575" marR="5080" indent="-272415">
              <a:lnSpc>
                <a:spcPct val="100000"/>
              </a:lnSpc>
              <a:buClr>
                <a:srgbClr val="2CA1BE"/>
              </a:buClr>
              <a:buSzPct val="84615"/>
              <a:buFont typeface="Wingdings 2"/>
              <a:buChar char=""/>
              <a:tabLst>
                <a:tab pos="664845" algn="l"/>
              </a:tabLst>
            </a:pPr>
            <a:r>
              <a:rPr b="1" dirty="0">
                <a:latin typeface="Arial"/>
                <a:cs typeface="Arial"/>
              </a:rPr>
              <a:t>Strategic</a:t>
            </a:r>
            <a:r>
              <a:rPr b="1" spc="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Arial"/>
                <a:cs typeface="Arial"/>
              </a:rPr>
              <a:t>t</a:t>
            </a:r>
            <a:r>
              <a:rPr b="1" spc="-10" dirty="0">
                <a:latin typeface="Arial"/>
                <a:cs typeface="Arial"/>
              </a:rPr>
              <a:t>r</a:t>
            </a:r>
            <a:r>
              <a:rPr b="1" spc="-5" dirty="0">
                <a:latin typeface="Arial"/>
                <a:cs typeface="Arial"/>
              </a:rPr>
              <a:t>ainin</a:t>
            </a:r>
            <a:r>
              <a:rPr b="1" dirty="0">
                <a:latin typeface="Arial"/>
                <a:cs typeface="Arial"/>
              </a:rPr>
              <a:t>g</a:t>
            </a:r>
            <a:r>
              <a:rPr b="1" spc="6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Arial"/>
                <a:cs typeface="Arial"/>
              </a:rPr>
              <a:t>a</a:t>
            </a:r>
            <a:r>
              <a:rPr b="1" spc="5" dirty="0">
                <a:latin typeface="Arial"/>
                <a:cs typeface="Arial"/>
              </a:rPr>
              <a:t>n</a:t>
            </a:r>
            <a:r>
              <a:rPr b="1" dirty="0">
                <a:latin typeface="Arial"/>
                <a:cs typeface="Arial"/>
              </a:rPr>
              <a:t>d</a:t>
            </a:r>
            <a:r>
              <a:rPr b="1" spc="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Arial"/>
                <a:cs typeface="Arial"/>
              </a:rPr>
              <a:t>d</a:t>
            </a:r>
            <a:r>
              <a:rPr b="1" spc="5" dirty="0">
                <a:latin typeface="Arial"/>
                <a:cs typeface="Arial"/>
              </a:rPr>
              <a:t>e</a:t>
            </a:r>
            <a:r>
              <a:rPr b="1" spc="-5" dirty="0">
                <a:latin typeface="Arial"/>
                <a:cs typeface="Arial"/>
              </a:rPr>
              <a:t>v</a:t>
            </a:r>
            <a:r>
              <a:rPr b="1" dirty="0">
                <a:latin typeface="Arial"/>
                <a:cs typeface="Arial"/>
              </a:rPr>
              <a:t>elopm</a:t>
            </a:r>
            <a:r>
              <a:rPr b="1" spc="5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nt</a:t>
            </a:r>
            <a:r>
              <a:rPr b="1" spc="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Arial"/>
                <a:cs typeface="Arial"/>
              </a:rPr>
              <a:t>init</a:t>
            </a:r>
            <a:r>
              <a:rPr b="1" spc="-15" dirty="0">
                <a:latin typeface="Arial"/>
                <a:cs typeface="Arial"/>
              </a:rPr>
              <a:t>i</a:t>
            </a:r>
            <a:r>
              <a:rPr b="1" spc="-5" dirty="0">
                <a:latin typeface="Arial"/>
                <a:cs typeface="Arial"/>
              </a:rPr>
              <a:t>ative</a:t>
            </a:r>
            <a:r>
              <a:rPr b="1" spc="30" dirty="0">
                <a:latin typeface="Arial"/>
                <a:cs typeface="Arial"/>
              </a:rPr>
              <a:t>s</a:t>
            </a:r>
            <a:r>
              <a:rPr dirty="0"/>
              <a:t>: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/>
              <a:t>L</a:t>
            </a:r>
            <a:r>
              <a:rPr dirty="0"/>
              <a:t>e</a:t>
            </a:r>
            <a:r>
              <a:rPr spc="-5" dirty="0"/>
              <a:t>arnin</a:t>
            </a:r>
            <a:r>
              <a:rPr spc="10" dirty="0"/>
              <a:t>g</a:t>
            </a:r>
            <a:r>
              <a:rPr spc="-5" dirty="0"/>
              <a:t>-</a:t>
            </a:r>
            <a:r>
              <a:rPr dirty="0"/>
              <a:t>related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/>
              <a:t>a</a:t>
            </a:r>
            <a:r>
              <a:rPr spc="5" dirty="0"/>
              <a:t>c</a:t>
            </a:r>
            <a:r>
              <a:rPr dirty="0"/>
              <a:t>tions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that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hel</a:t>
            </a:r>
            <a:r>
              <a:rPr dirty="0"/>
              <a:t>p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a</a:t>
            </a:r>
            <a:r>
              <a:rPr spc="5" dirty="0"/>
              <a:t>c</a:t>
            </a:r>
            <a:r>
              <a:rPr spc="-5" dirty="0"/>
              <a:t>hie</a:t>
            </a:r>
            <a:r>
              <a:rPr spc="10" dirty="0"/>
              <a:t>v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/>
              <a:t>bu</a:t>
            </a:r>
            <a:r>
              <a:rPr spc="5" dirty="0"/>
              <a:t>s</a:t>
            </a:r>
            <a:r>
              <a:rPr spc="-5" dirty="0"/>
              <a:t>ine</a:t>
            </a:r>
            <a:r>
              <a:rPr spc="5" dirty="0"/>
              <a:t>s</a:t>
            </a:r>
            <a:r>
              <a:rPr dirty="0"/>
              <a:t>s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16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553506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63279" y="980727"/>
            <a:ext cx="2232660" cy="5243830"/>
          </a:xfrm>
          <a:custGeom>
            <a:avLst/>
            <a:gdLst/>
            <a:ahLst/>
            <a:cxnLst/>
            <a:rect l="l" t="t" r="r" b="b"/>
            <a:pathLst>
              <a:path w="2232660" h="5243830">
                <a:moveTo>
                  <a:pt x="0" y="5243443"/>
                </a:moveTo>
                <a:lnTo>
                  <a:pt x="2232267" y="5243443"/>
                </a:lnTo>
                <a:lnTo>
                  <a:pt x="2232267" y="0"/>
                </a:lnTo>
                <a:lnTo>
                  <a:pt x="0" y="0"/>
                </a:lnTo>
                <a:lnTo>
                  <a:pt x="0" y="5243443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03909" y="1023275"/>
            <a:ext cx="2013585" cy="947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7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ate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elo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iti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ati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fy</a:t>
            </a:r>
            <a:r>
              <a:rPr sz="1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3909" y="2192222"/>
            <a:ext cx="16084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pand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rain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3908" y="2631135"/>
            <a:ext cx="155702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40"/>
              </a:lnSpc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Acce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lera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ace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3909" y="3227269"/>
            <a:ext cx="18256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Cus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3908" y="3664657"/>
            <a:ext cx="2073910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50"/>
              </a:lnSpc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portu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itie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ica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3909" y="4419049"/>
            <a:ext cx="210756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tu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3908" y="4858209"/>
            <a:ext cx="1489710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6300"/>
              </a:lnSpc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raining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pan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03908" y="5611124"/>
            <a:ext cx="2166620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6300"/>
              </a:lnSpc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rk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uppo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rts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rai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95548" y="980739"/>
            <a:ext cx="6388735" cy="5257800"/>
          </a:xfrm>
          <a:custGeom>
            <a:avLst/>
            <a:gdLst/>
            <a:ahLst/>
            <a:cxnLst/>
            <a:rect l="l" t="t" r="r" b="b"/>
            <a:pathLst>
              <a:path w="6388734" h="5257800">
                <a:moveTo>
                  <a:pt x="0" y="5257312"/>
                </a:moveTo>
                <a:lnTo>
                  <a:pt x="6388607" y="5257312"/>
                </a:lnTo>
                <a:lnTo>
                  <a:pt x="6388607" y="0"/>
                </a:lnTo>
                <a:lnTo>
                  <a:pt x="0" y="0"/>
                </a:lnTo>
                <a:lnTo>
                  <a:pt x="0" y="5257312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95548" y="980739"/>
            <a:ext cx="6388735" cy="5257800"/>
          </a:xfrm>
          <a:custGeom>
            <a:avLst/>
            <a:gdLst/>
            <a:ahLst/>
            <a:cxnLst/>
            <a:rect l="l" t="t" r="r" b="b"/>
            <a:pathLst>
              <a:path w="6388734" h="5257800">
                <a:moveTo>
                  <a:pt x="0" y="5257312"/>
                </a:moveTo>
                <a:lnTo>
                  <a:pt x="6388607" y="5257312"/>
                </a:lnTo>
                <a:lnTo>
                  <a:pt x="6388607" y="0"/>
                </a:lnTo>
                <a:lnTo>
                  <a:pt x="0" y="0"/>
                </a:lnTo>
                <a:lnTo>
                  <a:pt x="0" y="5257312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969418" y="238813"/>
            <a:ext cx="8522335" cy="76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299"/>
              </a:lnSpc>
            </a:pPr>
            <a:r>
              <a:rPr sz="2500" b="1" spc="-204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2500" b="1" spc="-20" dirty="0">
                <a:solidFill>
                  <a:srgbClr val="464646"/>
                </a:solidFill>
                <a:latin typeface="Arial"/>
                <a:cs typeface="Arial"/>
              </a:rPr>
              <a:t>abl</a:t>
            </a:r>
            <a:r>
              <a:rPr sz="2500" b="1" spc="-1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2500" b="1" spc="6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500" b="1" spc="-20" dirty="0">
                <a:solidFill>
                  <a:srgbClr val="464646"/>
                </a:solidFill>
                <a:latin typeface="Arial"/>
                <a:cs typeface="Arial"/>
              </a:rPr>
              <a:t>2.</a:t>
            </a:r>
            <a:r>
              <a:rPr sz="2500" b="1" dirty="0">
                <a:solidFill>
                  <a:srgbClr val="464646"/>
                </a:solidFill>
                <a:latin typeface="Arial"/>
                <a:cs typeface="Arial"/>
              </a:rPr>
              <a:t>4</a:t>
            </a:r>
            <a:r>
              <a:rPr sz="2500" b="1" spc="-10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2500" b="1" spc="6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500" b="1" spc="-15" dirty="0">
                <a:solidFill>
                  <a:srgbClr val="464646"/>
                </a:solidFill>
                <a:latin typeface="Arial"/>
                <a:cs typeface="Arial"/>
              </a:rPr>
              <a:t>Strategic</a:t>
            </a:r>
            <a:r>
              <a:rPr sz="2500" b="1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500" b="1" spc="-15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2500" b="1" spc="-20" dirty="0">
                <a:solidFill>
                  <a:srgbClr val="464646"/>
                </a:solidFill>
                <a:latin typeface="Arial"/>
                <a:cs typeface="Arial"/>
              </a:rPr>
              <a:t>rain</a:t>
            </a:r>
            <a:r>
              <a:rPr sz="2500" b="1" spc="-5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464646"/>
                </a:solidFill>
                <a:latin typeface="Arial"/>
                <a:cs typeface="Arial"/>
              </a:rPr>
              <a:t>ng</a:t>
            </a:r>
            <a:r>
              <a:rPr sz="2500" b="1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500" b="1" spc="-20" dirty="0">
                <a:solidFill>
                  <a:srgbClr val="464646"/>
                </a:solidFill>
                <a:latin typeface="Arial"/>
                <a:cs typeface="Arial"/>
              </a:rPr>
              <a:t>and</a:t>
            </a:r>
            <a:r>
              <a:rPr sz="2500" b="1" spc="7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500" b="1" spc="-25" dirty="0">
                <a:solidFill>
                  <a:srgbClr val="464646"/>
                </a:solidFill>
                <a:latin typeface="Arial"/>
                <a:cs typeface="Arial"/>
              </a:rPr>
              <a:t>De</a:t>
            </a:r>
            <a:r>
              <a:rPr sz="2500" b="1" spc="-10" dirty="0">
                <a:solidFill>
                  <a:srgbClr val="464646"/>
                </a:solidFill>
                <a:latin typeface="Arial"/>
                <a:cs typeface="Arial"/>
              </a:rPr>
              <a:t>v</a:t>
            </a:r>
            <a:r>
              <a:rPr sz="2500" b="1" spc="-20" dirty="0">
                <a:solidFill>
                  <a:srgbClr val="464646"/>
                </a:solidFill>
                <a:latin typeface="Arial"/>
                <a:cs typeface="Arial"/>
              </a:rPr>
              <a:t>elopmen</a:t>
            </a:r>
            <a:r>
              <a:rPr sz="2500" b="1" spc="-10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2500" b="1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500" b="1" spc="-10" dirty="0">
                <a:solidFill>
                  <a:srgbClr val="464646"/>
                </a:solidFill>
                <a:latin typeface="Arial"/>
                <a:cs typeface="Arial"/>
              </a:rPr>
              <a:t>Initiativ</a:t>
            </a:r>
            <a:r>
              <a:rPr sz="2500" b="1" spc="-20" dirty="0">
                <a:solidFill>
                  <a:srgbClr val="464646"/>
                </a:solidFill>
                <a:latin typeface="Arial"/>
                <a:cs typeface="Arial"/>
              </a:rPr>
              <a:t>es</a:t>
            </a:r>
            <a:r>
              <a:rPr sz="2500" b="1" spc="-1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750" b="1" spc="-30" baseline="2222" dirty="0">
                <a:solidFill>
                  <a:srgbClr val="464646"/>
                </a:solidFill>
                <a:latin typeface="Arial"/>
                <a:cs typeface="Arial"/>
              </a:rPr>
              <a:t>and</a:t>
            </a:r>
            <a:r>
              <a:rPr sz="3750" b="1" spc="89" baseline="2222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750" b="1" spc="-22" baseline="2222" dirty="0">
                <a:solidFill>
                  <a:srgbClr val="464646"/>
                </a:solidFill>
                <a:latin typeface="Arial"/>
                <a:cs typeface="Arial"/>
              </a:rPr>
              <a:t>Their</a:t>
            </a:r>
            <a:r>
              <a:rPr sz="3750" b="1" spc="120" baseline="2222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750" b="1" spc="-22" baseline="2222" dirty="0">
                <a:solidFill>
                  <a:srgbClr val="464646"/>
                </a:solidFill>
                <a:latin typeface="Arial"/>
                <a:cs typeface="Arial"/>
              </a:rPr>
              <a:t>Im</a:t>
            </a:r>
            <a:r>
              <a:rPr sz="3750" b="1" spc="-179" baseline="2222" dirty="0">
                <a:solidFill>
                  <a:srgbClr val="464646"/>
                </a:solidFill>
                <a:latin typeface="Arial"/>
                <a:cs typeface="Arial"/>
              </a:rPr>
              <a:t>p</a:t>
            </a:r>
            <a:r>
              <a:rPr sz="1400" b="1" spc="-2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750" b="1" spc="-15" baseline="2222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3750" b="1" spc="-7" baseline="2222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3750" b="1" spc="-607" baseline="2222" dirty="0">
                <a:solidFill>
                  <a:srgbClr val="464646"/>
                </a:solidFill>
                <a:latin typeface="Arial"/>
                <a:cs typeface="Arial"/>
              </a:rPr>
              <a:t>c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750" b="1" spc="-2100" baseline="2222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spc="-5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750" b="1" spc="-412" baseline="2222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1400" b="1" spc="-2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750" b="1" spc="-750" baseline="2222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7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750" b="1" spc="-1185" baseline="2222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750" b="1" spc="-2190" baseline="2222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750" b="1" spc="-22" baseline="2222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endParaRPr sz="3750" baseline="2222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17</a:t>
            </a:fld>
            <a:endParaRPr spc="-5" dirty="0"/>
          </a:p>
        </p:txBody>
      </p:sp>
      <p:sp>
        <p:nvSpPr>
          <p:cNvPr id="17" name="object 17"/>
          <p:cNvSpPr txBox="1"/>
          <p:nvPr/>
        </p:nvSpPr>
        <p:spPr>
          <a:xfrm>
            <a:off x="4036570" y="1000453"/>
            <a:ext cx="6294120" cy="531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indent="-93980"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chnolo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spc="-1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as the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rnet,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Facil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ormal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90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ide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personal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pportu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ities</a:t>
            </a:r>
            <a:endParaRPr sz="1200" dirty="0">
              <a:latin typeface="Arial"/>
              <a:cs typeface="Arial"/>
            </a:endParaRPr>
          </a:p>
          <a:p>
            <a:pPr marL="104139" indent="-91440">
              <a:spcBef>
                <a:spcPts val="275"/>
              </a:spcBef>
              <a:buClr>
                <a:srgbClr val="FFFFFF"/>
              </a:buClr>
              <a:buFont typeface="Arial"/>
              <a:buChar char="•"/>
              <a:tabLst>
                <a:tab pos="104139" algn="l"/>
              </a:tabLst>
            </a:pP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rain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cust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ers,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suppl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ers,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opportu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ities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ick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identi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ide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hi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spc="2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lity</a:t>
            </a:r>
            <a:r>
              <a:rPr sz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uce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elop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Facil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access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urces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needed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basis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7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ser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ice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kno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90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ski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ls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needed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interact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ith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cust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ers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understa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eir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roles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decis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aking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au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opportu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ities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elop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understa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career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opportu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ities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personal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opportu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ities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lnSpc>
                <a:spcPts val="1345"/>
              </a:lnSpc>
              <a:spcBef>
                <a:spcPts val="27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elo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addresses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ees’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 cur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ell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pportu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ities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insi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ht and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ormation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rom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kno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eable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0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 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ormation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ally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ide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ods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ake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ormation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able (e.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.,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resource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uid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s,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ebsites)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enti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needed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kno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ski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ls,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abi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ities,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pet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ncies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lnSpc>
                <a:spcPts val="1340"/>
              </a:lnSpc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elo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support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pan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strate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4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constraints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learnin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lack of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resources,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uip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lnSpc>
                <a:spcPts val="1345"/>
              </a:lnSpc>
              <a:spcBef>
                <a:spcPts val="28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icate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ph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sical s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ace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encoura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ork,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aboration,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eati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200" spc="-1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kno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shar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endParaRPr sz="1200" dirty="0">
              <a:latin typeface="Arial"/>
              <a:cs typeface="Arial"/>
            </a:endParaRPr>
          </a:p>
          <a:p>
            <a:pPr marL="106680" indent="-93980">
              <a:spcBef>
                <a:spcPts val="275"/>
              </a:spcBef>
              <a:buClr>
                <a:srgbClr val="FFFFFF"/>
              </a:buClr>
              <a:buFont typeface="Arial"/>
              <a:buChar char="•"/>
              <a:tabLst>
                <a:tab pos="107314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plo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ees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understa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importa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rning</a:t>
            </a: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7337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190741" y="6481455"/>
            <a:ext cx="259079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sz="1000" dirty="0">
                <a:latin typeface="Times New Roman"/>
                <a:cs typeface="Times New Roman"/>
              </a:rPr>
              <a:t>2</a:t>
            </a:r>
            <a:r>
              <a:rPr sz="1000" spc="-15" dirty="0">
                <a:latin typeface="Times New Roman"/>
                <a:cs typeface="Times New Roman"/>
              </a:rPr>
              <a:t>-</a:t>
            </a:r>
            <a:r>
              <a:rPr sz="1000" dirty="0">
                <a:latin typeface="Times New Roman"/>
                <a:cs typeface="Times New Roman"/>
              </a:rPr>
              <a:t>18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5139" y="1"/>
            <a:ext cx="713105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spc="-36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b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200" spc="6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2.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5</a:t>
            </a:r>
            <a:r>
              <a:rPr sz="32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32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Questi</a:t>
            </a:r>
            <a:r>
              <a:rPr sz="3200" spc="-20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3200" spc="6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to</a:t>
            </a:r>
            <a:r>
              <a:rPr sz="3200" spc="-10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Ask</a:t>
            </a:r>
            <a:r>
              <a:rPr sz="32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to</a:t>
            </a:r>
            <a:r>
              <a:rPr sz="32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Devel</a:t>
            </a:r>
            <a:r>
              <a:rPr sz="3200" spc="-10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p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3109" y="403196"/>
            <a:ext cx="6477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Str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c</a:t>
            </a:r>
            <a:r>
              <a:rPr sz="3200" spc="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12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ra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2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200" spc="6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Deve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m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nt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79654" y="1844664"/>
            <a:ext cx="8064500" cy="4032250"/>
          </a:xfrm>
          <a:custGeom>
            <a:avLst/>
            <a:gdLst/>
            <a:ahLst/>
            <a:cxnLst/>
            <a:rect l="l" t="t" r="r" b="b"/>
            <a:pathLst>
              <a:path w="8064500" h="4032250">
                <a:moveTo>
                  <a:pt x="0" y="4032260"/>
                </a:moveTo>
                <a:lnTo>
                  <a:pt x="8064489" y="4032260"/>
                </a:lnTo>
                <a:lnTo>
                  <a:pt x="8064489" y="0"/>
                </a:lnTo>
                <a:lnTo>
                  <a:pt x="0" y="0"/>
                </a:lnTo>
                <a:lnTo>
                  <a:pt x="0" y="4032260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49571" y="246222"/>
            <a:ext cx="7210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-15" dirty="0">
                <a:latin typeface="Arial"/>
                <a:cs typeface="Arial"/>
              </a:rPr>
              <a:t>1</a:t>
            </a:r>
            <a:r>
              <a:rPr spc="-5" dirty="0">
                <a:latin typeface="Arial"/>
                <a:cs typeface="Arial"/>
              </a:rPr>
              <a:t>.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What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visi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mis</a:t>
            </a:r>
            <a:r>
              <a:rPr spc="-5" dirty="0">
                <a:latin typeface="Arial"/>
                <a:cs typeface="Arial"/>
              </a:rPr>
              <a:t>s</a:t>
            </a:r>
            <a:r>
              <a:rPr spc="-220" dirty="0">
                <a:latin typeface="Arial"/>
                <a:cs typeface="Arial"/>
              </a:rPr>
              <a:t>i</a:t>
            </a:r>
            <a:r>
              <a:rPr sz="4800" spc="-1019" baseline="-22569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pc="-325" dirty="0">
                <a:latin typeface="Arial"/>
                <a:cs typeface="Arial"/>
              </a:rPr>
              <a:t>o</a:t>
            </a:r>
            <a:r>
              <a:rPr sz="4800" spc="-2197" baseline="-22569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n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z="4800" spc="-1005" baseline="-22569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pc="-350" dirty="0">
                <a:latin typeface="Arial"/>
                <a:cs typeface="Arial"/>
              </a:rPr>
              <a:t>o</a:t>
            </a:r>
            <a:r>
              <a:rPr sz="4800" spc="-817" baseline="-22569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pc="30" dirty="0">
                <a:latin typeface="Arial"/>
                <a:cs typeface="Arial"/>
              </a:rPr>
              <a:t>f</a:t>
            </a:r>
            <a:r>
              <a:rPr sz="4800" spc="-382" baseline="-22569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pc="-254" dirty="0">
                <a:latin typeface="Arial"/>
                <a:cs typeface="Arial"/>
              </a:rPr>
              <a:t>t</a:t>
            </a:r>
            <a:r>
              <a:rPr sz="4800" spc="-2302" baseline="-22569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484" dirty="0">
                <a:latin typeface="Arial"/>
                <a:cs typeface="Arial"/>
              </a:rPr>
              <a:t>e</a:t>
            </a:r>
            <a:r>
              <a:rPr sz="4800" baseline="-22569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4800" spc="-944" baseline="-22569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pc="-275" dirty="0">
                <a:latin typeface="Arial"/>
                <a:cs typeface="Arial"/>
              </a:rPr>
              <a:t>c</a:t>
            </a:r>
            <a:r>
              <a:rPr sz="4800" spc="-1995" baseline="-22569" dirty="0">
                <a:solidFill>
                  <a:srgbClr val="464646"/>
                </a:solidFill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175" dirty="0">
                <a:latin typeface="Arial"/>
                <a:cs typeface="Arial"/>
              </a:rPr>
              <a:t>m</a:t>
            </a:r>
            <a:r>
              <a:rPr sz="4800" spc="-922" baseline="-22569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pc="-390" dirty="0">
                <a:latin typeface="Arial"/>
                <a:cs typeface="Arial"/>
              </a:rPr>
              <a:t>p</a:t>
            </a:r>
            <a:r>
              <a:rPr sz="4800" spc="-1829" baseline="-22569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2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Id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ntif</a:t>
            </a:r>
            <a:r>
              <a:rPr spc="-10" dirty="0">
                <a:latin typeface="Arial"/>
                <a:cs typeface="Arial"/>
              </a:rPr>
              <a:t>y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trat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g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c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238395" y="757599"/>
            <a:ext cx="722249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ri</a:t>
            </a:r>
            <a:r>
              <a:rPr spc="-10" dirty="0">
                <a:latin typeface="Arial"/>
                <a:cs typeface="Arial"/>
              </a:rPr>
              <a:t>ve</a:t>
            </a:r>
            <a:r>
              <a:rPr dirty="0">
                <a:latin typeface="Arial"/>
                <a:cs typeface="Arial"/>
              </a:rPr>
              <a:t>rs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</a:p>
          <a:p>
            <a:pPr marL="327660"/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es</a:t>
            </a:r>
            <a:r>
              <a:rPr dirty="0">
                <a:latin typeface="Arial"/>
                <a:cs typeface="Arial"/>
              </a:rPr>
              <a:t>s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strate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160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.</a:t>
            </a:r>
            <a:endParaRPr dirty="0">
              <a:latin typeface="Arial"/>
              <a:cs typeface="Arial"/>
            </a:endParaRPr>
          </a:p>
          <a:p>
            <a:pPr marL="12700"/>
            <a:r>
              <a:rPr spc="-15" dirty="0">
                <a:latin typeface="Arial"/>
                <a:cs typeface="Arial"/>
              </a:rPr>
              <a:t>2</a:t>
            </a:r>
            <a:r>
              <a:rPr spc="-5" dirty="0">
                <a:latin typeface="Arial"/>
                <a:cs typeface="Arial"/>
              </a:rPr>
              <a:t>.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What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ca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iti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res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ess</a:t>
            </a:r>
            <a:endParaRPr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8645" y="1721930"/>
            <a:ext cx="7640955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dirty="0">
                <a:latin typeface="Arial"/>
                <a:cs typeface="Arial"/>
              </a:rPr>
              <a:t>strate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y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</a:p>
          <a:p>
            <a:pPr marL="265430"/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es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vir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nm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g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s?</a:t>
            </a:r>
          </a:p>
          <a:p>
            <a:pPr marL="12700">
              <a:buFont typeface="Arial"/>
              <a:buAutoNum type="arabicPeriod" startAt="3"/>
              <a:tabLst>
                <a:tab pos="266065" algn="l"/>
              </a:tabLst>
            </a:pPr>
            <a:r>
              <a:rPr spc="-15" dirty="0">
                <a:latin typeface="Arial"/>
                <a:cs typeface="Arial"/>
              </a:rPr>
              <a:t>What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ve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me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est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attract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ret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</a:p>
          <a:p>
            <a:pPr marL="12700"/>
            <a:r>
              <a:rPr spc="-10" dirty="0">
                <a:latin typeface="Arial"/>
                <a:cs typeface="Arial"/>
              </a:rPr>
              <a:t>de</a:t>
            </a:r>
            <a:r>
              <a:rPr dirty="0">
                <a:latin typeface="Arial"/>
                <a:cs typeface="Arial"/>
              </a:rPr>
              <a:t>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p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</a:p>
          <a:p>
            <a:pPr marL="265430"/>
            <a:r>
              <a:rPr dirty="0">
                <a:latin typeface="Arial"/>
                <a:cs typeface="Arial"/>
              </a:rPr>
              <a:t>tal</a:t>
            </a:r>
            <a:r>
              <a:rPr spc="-15" dirty="0">
                <a:latin typeface="Arial"/>
                <a:cs typeface="Arial"/>
              </a:rPr>
              <a:t>en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succ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ss?</a:t>
            </a:r>
          </a:p>
          <a:p>
            <a:pPr marL="12700" marR="156845">
              <a:buFont typeface="Arial"/>
              <a:buAutoNum type="arabicPeriod" startAt="4"/>
              <a:tabLst>
                <a:tab pos="266065" algn="l"/>
              </a:tabLst>
            </a:pPr>
            <a:r>
              <a:rPr dirty="0">
                <a:latin typeface="Arial"/>
                <a:cs typeface="Arial"/>
              </a:rPr>
              <a:t>Which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et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nc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ar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critical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succ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ess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strate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2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</a:p>
          <a:p>
            <a:pPr marL="12700" marR="118110">
              <a:buFont typeface="Arial"/>
              <a:buAutoNum type="arabicPeriod" startAt="4"/>
              <a:tabLst>
                <a:tab pos="266065" algn="l"/>
              </a:tabLst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ve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maki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li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k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t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n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ve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me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endParaRPr dirty="0">
              <a:latin typeface="Arial"/>
              <a:cs typeface="Arial"/>
            </a:endParaRPr>
          </a:p>
          <a:p>
            <a:pPr marL="12700" marR="460375" indent="252729"/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es</a:t>
            </a:r>
            <a:r>
              <a:rPr dirty="0">
                <a:latin typeface="Arial"/>
                <a:cs typeface="Arial"/>
              </a:rPr>
              <a:t>s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strate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y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rsto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y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2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ec</a:t>
            </a:r>
            <a:r>
              <a:rPr spc="-10" dirty="0">
                <a:latin typeface="Arial"/>
                <a:cs typeface="Arial"/>
              </a:rPr>
              <a:t>utives,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15" dirty="0">
                <a:latin typeface="Arial"/>
                <a:cs typeface="Arial"/>
              </a:rPr>
              <a:t>ers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or</a:t>
            </a:r>
            <a:endParaRPr dirty="0">
              <a:latin typeface="Arial"/>
              <a:cs typeface="Arial"/>
            </a:endParaRPr>
          </a:p>
          <a:p>
            <a:pPr marL="265430"/>
            <a:r>
              <a:rPr dirty="0">
                <a:latin typeface="Arial"/>
                <a:cs typeface="Arial"/>
              </a:rPr>
              <a:t>cust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mers?</a:t>
            </a:r>
          </a:p>
          <a:p>
            <a:pPr marL="12700" marR="5080">
              <a:buFont typeface="Arial"/>
              <a:buAutoNum type="arabicPeriod" startAt="6"/>
              <a:tabLst>
                <a:tab pos="266065" algn="l"/>
              </a:tabLst>
            </a:pPr>
            <a:r>
              <a:rPr dirty="0">
                <a:latin typeface="Arial"/>
                <a:cs typeface="Arial"/>
              </a:rPr>
              <a:t>Will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5" dirty="0">
                <a:latin typeface="Arial"/>
                <a:cs typeface="Arial"/>
              </a:rPr>
              <a:t>em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m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ic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su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ort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mp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and</a:t>
            </a:r>
            <a:endParaRPr dirty="0">
              <a:latin typeface="Arial"/>
              <a:cs typeface="Arial"/>
            </a:endParaRPr>
          </a:p>
          <a:p>
            <a:pPr marL="265430"/>
            <a:r>
              <a:rPr spc="-10" dirty="0">
                <a:latin typeface="Arial"/>
                <a:cs typeface="Arial"/>
              </a:rPr>
              <a:t>de</a:t>
            </a:r>
            <a:r>
              <a:rPr dirty="0">
                <a:latin typeface="Arial"/>
                <a:cs typeface="Arial"/>
              </a:rPr>
              <a:t>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358645" y="5876914"/>
            <a:ext cx="7502525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pc="-15" dirty="0">
                <a:latin typeface="Arial"/>
                <a:cs typeface="Arial"/>
              </a:rPr>
              <a:t>7</a:t>
            </a:r>
            <a:r>
              <a:rPr spc="-5" dirty="0">
                <a:latin typeface="Arial"/>
                <a:cs typeface="Arial"/>
              </a:rPr>
              <a:t>.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vi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e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rtu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iti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ev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ly</a:t>
            </a:r>
            <a:endParaRPr dirty="0">
              <a:latin typeface="Arial"/>
              <a:cs typeface="Arial"/>
            </a:endParaRPr>
          </a:p>
          <a:p>
            <a:pPr marL="265430"/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vi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s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so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ms?</a:t>
            </a:r>
          </a:p>
        </p:txBody>
      </p:sp>
    </p:spTree>
    <p:extLst>
      <p:ext uri="{BB962C8B-B14F-4D97-AF65-F5344CB8AC3E}">
        <p14:creationId xmlns:p14="http://schemas.microsoft.com/office/powerpoint/2010/main" val="2058531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8411" y="295275"/>
            <a:ext cx="10515600" cy="12107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701675">
              <a:lnSpc>
                <a:spcPct val="100000"/>
              </a:lnSpc>
            </a:pPr>
            <a:r>
              <a:rPr spc="-20" dirty="0"/>
              <a:t>The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15" dirty="0"/>
              <a:t>Strategic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0" dirty="0"/>
              <a:t>ing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30" dirty="0"/>
              <a:t>D</a:t>
            </a:r>
            <a:r>
              <a:rPr spc="-35" dirty="0"/>
              <a:t>e</a:t>
            </a:r>
            <a:r>
              <a:rPr spc="-20" dirty="0"/>
              <a:t>velopm</a:t>
            </a:r>
            <a:r>
              <a:rPr spc="-40" dirty="0"/>
              <a:t>e</a:t>
            </a:r>
            <a:r>
              <a:rPr spc="-20" dirty="0"/>
              <a:t>nt</a:t>
            </a:r>
          </a:p>
          <a:p>
            <a:pPr marL="701675">
              <a:lnSpc>
                <a:spcPts val="4045"/>
              </a:lnSpc>
            </a:pPr>
            <a:r>
              <a:rPr spc="-20" dirty="0"/>
              <a:t>Process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19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8"/>
            <a:ext cx="7826375" cy="35958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Metrics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ess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vel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outcome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chosen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measure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spc="-5" dirty="0">
                <a:latin typeface="Arial"/>
                <a:cs typeface="Arial"/>
              </a:rPr>
              <a:t>ov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rall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  <a:p>
            <a:pPr marL="560705" marR="5080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5" dirty="0">
                <a:latin typeface="Arial"/>
                <a:cs typeface="Arial"/>
              </a:rPr>
              <a:t>Stra</a:t>
            </a:r>
            <a:r>
              <a:rPr sz="2400" spc="-5" dirty="0">
                <a:latin typeface="Arial"/>
                <a:cs typeface="Arial"/>
              </a:rPr>
              <a:t>teg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related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measures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nke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course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ogram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Bal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ore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ard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20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Mea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meas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rement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or:</a:t>
            </a:r>
            <a:endParaRPr sz="2400">
              <a:latin typeface="Arial"/>
              <a:cs typeface="Arial"/>
            </a:endParaRPr>
          </a:p>
          <a:p>
            <a:pPr marL="835025" lvl="2" indent="-228600">
              <a:spcBef>
                <a:spcPts val="400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Overall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mpany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forman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lnSpc>
                <a:spcPts val="2380"/>
              </a:lnSpc>
              <a:spcBef>
                <a:spcPts val="40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Performance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dep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rtments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functions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602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98574"/>
            <a:ext cx="10515600" cy="1058667"/>
          </a:xfrm>
          <a:prstGeom prst="rect">
            <a:avLst/>
          </a:prstGeom>
        </p:spPr>
        <p:txBody>
          <a:bodyPr vert="horz" wrap="square" lIns="0" tIns="476928" rIns="0" bIns="0" rtlCol="0" anchor="ctr">
            <a:spAutoFit/>
          </a:bodyPr>
          <a:lstStyle/>
          <a:p>
            <a:pPr marL="912494">
              <a:lnSpc>
                <a:spcPts val="4520"/>
              </a:lnSpc>
            </a:pPr>
            <a:r>
              <a:rPr sz="3800" spc="-5" dirty="0"/>
              <a:t>Learni</a:t>
            </a:r>
            <a:r>
              <a:rPr sz="3800" spc="-20" dirty="0"/>
              <a:t>n</a:t>
            </a:r>
            <a:r>
              <a:rPr sz="3800" dirty="0"/>
              <a:t>g</a:t>
            </a:r>
            <a:r>
              <a:rPr sz="3800" spc="90" dirty="0">
                <a:latin typeface="Times New Roman"/>
                <a:cs typeface="Times New Roman"/>
              </a:rPr>
              <a:t> </a:t>
            </a:r>
            <a:r>
              <a:rPr sz="3800" dirty="0"/>
              <a:t>Objectives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8"/>
            <a:ext cx="7912734" cy="3831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252729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ho</a:t>
            </a:r>
            <a:r>
              <a:rPr sz="2600" dirty="0">
                <a:latin typeface="Arial"/>
                <a:cs typeface="Arial"/>
              </a:rPr>
              <a:t>w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usin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strategy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influe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type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am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nt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ny</a:t>
            </a:r>
            <a:endParaRPr sz="2600">
              <a:latin typeface="Arial"/>
              <a:cs typeface="Arial"/>
            </a:endParaRPr>
          </a:p>
          <a:p>
            <a:pPr marL="285115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cribe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egi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ainin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de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elopm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nt</a:t>
            </a:r>
            <a:endParaRPr sz="2600">
              <a:latin typeface="Arial"/>
              <a:cs typeface="Arial"/>
            </a:endParaRPr>
          </a:p>
          <a:p>
            <a:pPr marL="285115"/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285115" marR="875030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ss how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0" dirty="0">
                <a:latin typeface="Arial"/>
                <a:cs typeface="Arial"/>
              </a:rPr>
              <a:t>’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sta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fing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uman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urc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pla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nin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strategi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influe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ce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raining</a:t>
            </a:r>
            <a:endParaRPr sz="2600">
              <a:latin typeface="Arial"/>
              <a:cs typeface="Arial"/>
            </a:endParaRPr>
          </a:p>
          <a:p>
            <a:pPr marL="285115" marR="5080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Ex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lai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raining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nee</a:t>
            </a:r>
            <a:r>
              <a:rPr sz="2600" dirty="0">
                <a:latin typeface="Arial"/>
                <a:cs typeface="Arial"/>
              </a:rPr>
              <a:t>ds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created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ce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ation,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interna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gro</a:t>
            </a:r>
            <a:r>
              <a:rPr sz="2600" spc="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th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dirty="0">
                <a:latin typeface="Arial"/>
                <a:cs typeface="Arial"/>
              </a:rPr>
              <a:t>ternal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gro</a:t>
            </a:r>
            <a:r>
              <a:rPr sz="2600" spc="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th,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tment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usin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strategi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111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5589" y="295275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746125">
              <a:lnSpc>
                <a:spcPct val="100000"/>
              </a:lnSpc>
            </a:pPr>
            <a:r>
              <a:rPr spc="-20" dirty="0"/>
              <a:t>The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15" dirty="0"/>
              <a:t>Strategic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0" dirty="0"/>
              <a:t>ing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30" dirty="0"/>
              <a:t>D</a:t>
            </a:r>
            <a:r>
              <a:rPr spc="-35" dirty="0"/>
              <a:t>e</a:t>
            </a:r>
            <a:r>
              <a:rPr spc="-20" dirty="0"/>
              <a:t>velopm</a:t>
            </a:r>
            <a:r>
              <a:rPr spc="-40" dirty="0"/>
              <a:t>e</a:t>
            </a:r>
            <a:r>
              <a:rPr spc="-20" dirty="0"/>
              <a:t>nt</a:t>
            </a:r>
          </a:p>
          <a:p>
            <a:pPr marL="746125">
              <a:lnSpc>
                <a:spcPts val="4045"/>
              </a:lnSpc>
            </a:pPr>
            <a:r>
              <a:rPr spc="-20" dirty="0"/>
              <a:t>Process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15" dirty="0"/>
              <a:t>(cont.)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20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837436" y="1725068"/>
            <a:ext cx="4030345" cy="1805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buClr>
                <a:srgbClr val="DA1F28"/>
              </a:buClr>
              <a:buSzPct val="85416"/>
              <a:buFont typeface="Wingdings 2"/>
              <a:buChar char="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four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perspectiv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515620" lvl="1" indent="-228600">
              <a:spcBef>
                <a:spcPts val="400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spc="-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ustomer</a:t>
            </a:r>
            <a:endParaRPr sz="2000">
              <a:latin typeface="Arial"/>
              <a:cs typeface="Arial"/>
            </a:endParaRPr>
          </a:p>
          <a:p>
            <a:pPr marL="515620" lvl="1" indent="-228600">
              <a:spcBef>
                <a:spcPts val="409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innovation</a:t>
            </a:r>
            <a:endParaRPr sz="2000">
              <a:latin typeface="Arial"/>
              <a:cs typeface="Arial"/>
            </a:endParaRPr>
          </a:p>
          <a:p>
            <a:pPr marL="515620" lvl="1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spc="-5" dirty="0">
                <a:latin typeface="Arial"/>
                <a:cs typeface="Arial"/>
              </a:rPr>
              <a:t>Lea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ning</a:t>
            </a:r>
            <a:endParaRPr sz="2000">
              <a:latin typeface="Arial"/>
              <a:cs typeface="Arial"/>
            </a:endParaRPr>
          </a:p>
          <a:p>
            <a:pPr marL="515620" lvl="1" indent="-228600">
              <a:lnSpc>
                <a:spcPts val="2380"/>
              </a:lnSpc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dirty="0">
                <a:latin typeface="Arial"/>
                <a:cs typeface="Arial"/>
              </a:rPr>
              <a:t>Finan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ial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9268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712470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35" dirty="0"/>
              <a:t>h</a:t>
            </a:r>
            <a:r>
              <a:rPr spc="-25" dirty="0"/>
              <a:t>ar</a:t>
            </a:r>
            <a:r>
              <a:rPr spc="-35" dirty="0"/>
              <a:t>a</a:t>
            </a:r>
            <a:r>
              <a:rPr spc="-15" dirty="0"/>
              <a:t>cteristic</a:t>
            </a:r>
            <a:r>
              <a:rPr spc="-20" dirty="0"/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Th</a:t>
            </a:r>
            <a:r>
              <a:rPr spc="-35" dirty="0"/>
              <a:t>a</a:t>
            </a:r>
            <a:r>
              <a:rPr spc="-10" dirty="0"/>
              <a:t>t</a:t>
            </a:r>
          </a:p>
          <a:p>
            <a:pPr marL="712470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21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8"/>
            <a:ext cx="7202170" cy="41242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ers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Empl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yee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spo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le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ity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oo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dirty="0">
                <a:latin typeface="Arial"/>
                <a:cs typeface="Arial"/>
              </a:rPr>
              <a:t>serv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ces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Managers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5" dirty="0">
                <a:latin typeface="Arial"/>
                <a:cs typeface="Arial"/>
              </a:rPr>
              <a:t>ust:</a:t>
            </a:r>
            <a:endParaRPr sz="2400">
              <a:latin typeface="Arial"/>
              <a:cs typeface="Arial"/>
            </a:endParaRPr>
          </a:p>
          <a:p>
            <a:pPr marL="835025" lvl="2" indent="-228600">
              <a:spcBef>
                <a:spcPts val="409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Manage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individua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formance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evelop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employee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ou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ag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ntinuou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ning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409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Plan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allo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at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res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rc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dinat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</a:t>
            </a:r>
            <a:r>
              <a:rPr sz="2000" spc="-15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it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interde</a:t>
            </a:r>
            <a:r>
              <a:rPr sz="2000" spc="5" dirty="0">
                <a:latin typeface="Arial"/>
                <a:cs typeface="Arial"/>
              </a:rPr>
              <a:t>p</a:t>
            </a:r>
            <a:r>
              <a:rPr sz="2000" spc="-5" dirty="0">
                <a:latin typeface="Arial"/>
                <a:cs typeface="Arial"/>
              </a:rPr>
              <a:t>end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team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Fa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ili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at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isio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mak</a:t>
            </a:r>
            <a:r>
              <a:rPr sz="2000" spc="-5" dirty="0">
                <a:latin typeface="Arial"/>
                <a:cs typeface="Arial"/>
              </a:rPr>
              <a:t>ing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40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eat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maintain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tru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lnSpc>
                <a:spcPts val="2380"/>
              </a:lnSpc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Repre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ent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one</a:t>
            </a:r>
            <a:r>
              <a:rPr sz="2000" spc="-35" dirty="0">
                <a:latin typeface="Arial"/>
                <a:cs typeface="Arial"/>
              </a:rPr>
              <a:t>’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unit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803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601345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35" dirty="0"/>
              <a:t>h</a:t>
            </a:r>
            <a:r>
              <a:rPr spc="-25" dirty="0"/>
              <a:t>ar</a:t>
            </a:r>
            <a:r>
              <a:rPr spc="-35" dirty="0"/>
              <a:t>a</a:t>
            </a:r>
            <a:r>
              <a:rPr spc="-15" dirty="0"/>
              <a:t>cteristic</a:t>
            </a:r>
            <a:r>
              <a:rPr spc="-20" dirty="0"/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Th</a:t>
            </a:r>
            <a:r>
              <a:rPr spc="-35" dirty="0"/>
              <a:t>a</a:t>
            </a:r>
            <a:r>
              <a:rPr spc="-10" dirty="0"/>
              <a:t>t</a:t>
            </a:r>
          </a:p>
          <a:p>
            <a:pPr marL="601345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22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7305675" cy="3642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285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ort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20" dirty="0">
                <a:latin typeface="Arial"/>
                <a:cs typeface="Arial"/>
              </a:rPr>
              <a:t>EO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esp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nsi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835025" lvl="2" indent="-228600">
              <a:spcBef>
                <a:spcPts val="414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et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clear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dire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learning</a:t>
            </a:r>
            <a:endParaRPr sz="2000">
              <a:latin typeface="Arial"/>
              <a:cs typeface="Arial"/>
            </a:endParaRPr>
          </a:p>
          <a:p>
            <a:pPr marL="835025" marR="5080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Providing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ou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agem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nt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res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rc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mmi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ment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str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tegic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ning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Governing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rev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w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obje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</a:t>
            </a:r>
            <a:r>
              <a:rPr sz="2000" spc="-15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40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eveloping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ne</a:t>
            </a:r>
            <a:r>
              <a:rPr sz="2000" dirty="0">
                <a:latin typeface="Arial"/>
                <a:cs typeface="Arial"/>
              </a:rPr>
              <a:t>w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og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am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mpany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400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22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eac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prog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providin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onlin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our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Serving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ro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model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ning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lnSpc>
                <a:spcPts val="2380"/>
              </a:lnSpc>
              <a:spcBef>
                <a:spcPts val="40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Promoting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mpanies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mmi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ment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ning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663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579120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35" dirty="0"/>
              <a:t>h</a:t>
            </a:r>
            <a:r>
              <a:rPr spc="-25" dirty="0"/>
              <a:t>ar</a:t>
            </a:r>
            <a:r>
              <a:rPr spc="-35" dirty="0"/>
              <a:t>a</a:t>
            </a:r>
            <a:r>
              <a:rPr spc="-15" dirty="0"/>
              <a:t>cteristic</a:t>
            </a:r>
            <a:r>
              <a:rPr spc="-20" dirty="0"/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Th</a:t>
            </a:r>
            <a:r>
              <a:rPr spc="-35" dirty="0"/>
              <a:t>a</a:t>
            </a:r>
            <a:r>
              <a:rPr spc="-10" dirty="0"/>
              <a:t>t</a:t>
            </a:r>
          </a:p>
          <a:p>
            <a:pPr marL="579120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269646" y="1728458"/>
            <a:ext cx="7528559" cy="3724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Integration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usin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its</a:t>
            </a:r>
            <a:endParaRPr sz="2600">
              <a:latin typeface="Arial"/>
              <a:cs typeface="Arial"/>
            </a:endParaRPr>
          </a:p>
          <a:p>
            <a:pPr marL="560705" lvl="1" indent="-227965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ke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rota</a:t>
            </a:r>
            <a:r>
              <a:rPr sz="2400" spc="-5" dirty="0">
                <a:latin typeface="Arial"/>
                <a:cs typeface="Arial"/>
              </a:rPr>
              <a:t>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employe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betwe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spc="-5" dirty="0">
                <a:latin typeface="Arial"/>
                <a:cs typeface="Arial"/>
              </a:rPr>
              <a:t>job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ferent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sses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Glob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nce</a:t>
            </a:r>
            <a:endParaRPr sz="2600">
              <a:latin typeface="Arial"/>
              <a:cs typeface="Arial"/>
            </a:endParaRPr>
          </a:p>
          <a:p>
            <a:pPr marL="560705" marR="106680" lvl="1" indent="-227965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prepar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employ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tem</a:t>
            </a:r>
            <a:r>
              <a:rPr sz="2400" spc="-5" dirty="0">
                <a:latin typeface="Arial"/>
                <a:cs typeface="Arial"/>
              </a:rPr>
              <a:t>porar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-term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verseas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nments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5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Bu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ine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ditions</a:t>
            </a:r>
            <a:endParaRPr sz="2600">
              <a:latin typeface="Arial"/>
              <a:cs typeface="Arial"/>
            </a:endParaRPr>
          </a:p>
          <a:p>
            <a:pPr marL="560705" marR="97155" lvl="1" indent="-227965">
              <a:spcBef>
                <a:spcPts val="41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1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pac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abi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find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yees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nec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ssary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ski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ls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etai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curr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employ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0960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623570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35" dirty="0"/>
              <a:t>h</a:t>
            </a:r>
            <a:r>
              <a:rPr spc="-25" dirty="0"/>
              <a:t>ar</a:t>
            </a:r>
            <a:r>
              <a:rPr spc="-35" dirty="0"/>
              <a:t>a</a:t>
            </a:r>
            <a:r>
              <a:rPr spc="-15" dirty="0"/>
              <a:t>cteristic</a:t>
            </a:r>
            <a:r>
              <a:rPr spc="-20" dirty="0"/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Th</a:t>
            </a:r>
            <a:r>
              <a:rPr spc="-35" dirty="0"/>
              <a:t>a</a:t>
            </a:r>
            <a:r>
              <a:rPr spc="-10" dirty="0"/>
              <a:t>t</a:t>
            </a:r>
          </a:p>
          <a:p>
            <a:pPr marL="623570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24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9"/>
            <a:ext cx="7435850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Other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RM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tices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b="1" spc="-5" dirty="0">
                <a:latin typeface="Arial"/>
                <a:cs typeface="Arial"/>
              </a:rPr>
              <a:t>Huma</a:t>
            </a:r>
            <a:r>
              <a:rPr sz="2400" b="1" dirty="0">
                <a:latin typeface="Arial"/>
                <a:cs typeface="Arial"/>
              </a:rPr>
              <a:t>n</a:t>
            </a:r>
            <a:r>
              <a:rPr sz="2400" b="1" spc="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Arial"/>
                <a:cs typeface="Arial"/>
              </a:rPr>
              <a:t>r</a:t>
            </a: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spc="-20" dirty="0">
                <a:latin typeface="Arial"/>
                <a:cs typeface="Arial"/>
              </a:rPr>
              <a:t>so</a:t>
            </a:r>
            <a:r>
              <a:rPr sz="2400" b="1" spc="-25" dirty="0">
                <a:latin typeface="Arial"/>
                <a:cs typeface="Arial"/>
              </a:rPr>
              <a:t>u</a:t>
            </a:r>
            <a:r>
              <a:rPr sz="2400" b="1" spc="-5" dirty="0">
                <a:latin typeface="Arial"/>
                <a:cs typeface="Arial"/>
              </a:rPr>
              <a:t>rc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Arial"/>
                <a:cs typeface="Arial"/>
              </a:rPr>
              <a:t>manag</a:t>
            </a: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men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Arial"/>
                <a:cs typeface="Arial"/>
              </a:rPr>
              <a:t>(HRM)</a:t>
            </a:r>
            <a:r>
              <a:rPr sz="2400" b="1" spc="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Arial"/>
                <a:cs typeface="Arial"/>
              </a:rPr>
              <a:t>practice</a:t>
            </a:r>
            <a:r>
              <a:rPr sz="2400" b="1" spc="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tiv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ties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rel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 marL="835025" lvl="2" indent="-228600">
              <a:spcBef>
                <a:spcPts val="409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In</a:t>
            </a:r>
            <a:r>
              <a:rPr sz="2000" spc="-15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spc="-5" dirty="0">
                <a:latin typeface="Arial"/>
                <a:cs typeface="Arial"/>
              </a:rPr>
              <a:t>ents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fing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Performance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40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7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" dirty="0">
                <a:latin typeface="Arial"/>
                <a:cs typeface="Arial"/>
              </a:rPr>
              <a:t>ining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lnSpc>
                <a:spcPts val="2380"/>
              </a:lnSpc>
              <a:spcBef>
                <a:spcPts val="400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ompen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atio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ben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fi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6609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701675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35" dirty="0"/>
              <a:t>h</a:t>
            </a:r>
            <a:r>
              <a:rPr spc="-25" dirty="0"/>
              <a:t>ar</a:t>
            </a:r>
            <a:r>
              <a:rPr spc="-35" dirty="0"/>
              <a:t>a</a:t>
            </a:r>
            <a:r>
              <a:rPr spc="-15" dirty="0"/>
              <a:t>cteristic</a:t>
            </a:r>
            <a:r>
              <a:rPr spc="-20" dirty="0"/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Th</a:t>
            </a:r>
            <a:r>
              <a:rPr spc="-35" dirty="0"/>
              <a:t>a</a:t>
            </a:r>
            <a:r>
              <a:rPr spc="-10" dirty="0"/>
              <a:t>t</a:t>
            </a:r>
          </a:p>
          <a:p>
            <a:pPr marL="701675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25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837436" y="1725067"/>
            <a:ext cx="7155815" cy="144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buClr>
                <a:srgbClr val="DA1F28"/>
              </a:buClr>
              <a:buSzPct val="85416"/>
              <a:buFont typeface="Wingdings 2"/>
              <a:buChar char=""/>
              <a:tabLst>
                <a:tab pos="241300" algn="l"/>
              </a:tabLst>
            </a:pPr>
            <a:r>
              <a:rPr sz="2400" b="1" dirty="0">
                <a:latin typeface="Arial"/>
                <a:cs typeface="Arial"/>
              </a:rPr>
              <a:t>Staff</a:t>
            </a:r>
            <a:r>
              <a:rPr sz="2400" b="1" spc="-15" dirty="0">
                <a:latin typeface="Arial"/>
                <a:cs typeface="Arial"/>
              </a:rPr>
              <a:t>ing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Arial"/>
                <a:cs typeface="Arial"/>
              </a:rPr>
              <a:t>strateg</a:t>
            </a:r>
            <a:r>
              <a:rPr sz="2400" b="1" spc="-20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: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mpany's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regardi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g:</a:t>
            </a:r>
            <a:endParaRPr sz="2400">
              <a:latin typeface="Arial"/>
              <a:cs typeface="Arial"/>
            </a:endParaRPr>
          </a:p>
          <a:p>
            <a:pPr marL="515620" lvl="1" indent="-228600">
              <a:spcBef>
                <a:spcPts val="400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dirty="0">
                <a:latin typeface="Arial"/>
                <a:cs typeface="Arial"/>
              </a:rPr>
              <a:t>Wh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find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employees</a:t>
            </a:r>
            <a:endParaRPr sz="2000">
              <a:latin typeface="Arial"/>
              <a:cs typeface="Arial"/>
            </a:endParaRPr>
          </a:p>
          <a:p>
            <a:pPr marL="515620" lvl="1" indent="-228600">
              <a:spcBef>
                <a:spcPts val="409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spc="-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ow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ct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them</a:t>
            </a:r>
            <a:endParaRPr sz="2000">
              <a:latin typeface="Arial"/>
              <a:cs typeface="Arial"/>
            </a:endParaRPr>
          </a:p>
          <a:p>
            <a:pPr marL="515620" lvl="1" indent="-228600">
              <a:lnSpc>
                <a:spcPts val="2380"/>
              </a:lnSpc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ire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mix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emplo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ill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status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4111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02969" y="348384"/>
            <a:ext cx="6690359" cy="104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Figu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r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2.4</a:t>
            </a:r>
            <a:r>
              <a:rPr sz="3400" spc="10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3400" spc="10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Implications</a:t>
            </a:r>
            <a:r>
              <a:rPr sz="34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400" spc="-10" dirty="0">
                <a:solidFill>
                  <a:srgbClr val="464646"/>
                </a:solidFill>
                <a:latin typeface="Arial"/>
                <a:cs typeface="Arial"/>
              </a:rPr>
              <a:t>f</a:t>
            </a:r>
            <a:r>
              <a:rPr sz="3400" spc="10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Sta</a:t>
            </a:r>
            <a:r>
              <a:rPr sz="3400" spc="-70" dirty="0">
                <a:solidFill>
                  <a:srgbClr val="464646"/>
                </a:solidFill>
                <a:latin typeface="Arial"/>
                <a:cs typeface="Arial"/>
              </a:rPr>
              <a:t>f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fing</a:t>
            </a:r>
            <a:endParaRPr sz="3400">
              <a:latin typeface="Arial"/>
              <a:cs typeface="Arial"/>
            </a:endParaRPr>
          </a:p>
          <a:p>
            <a:pPr marL="12700"/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Strategy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for</a:t>
            </a:r>
            <a:r>
              <a:rPr sz="3400" spc="6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14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raini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27350" y="1892353"/>
            <a:ext cx="6507114" cy="4338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26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501318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56870">
              <a:lnSpc>
                <a:spcPct val="100000"/>
              </a:lnSpc>
            </a:pPr>
            <a:r>
              <a:rPr spc="-20" dirty="0"/>
              <a:t>Orga</a:t>
            </a:r>
            <a:r>
              <a:rPr spc="-40" dirty="0"/>
              <a:t>n</a:t>
            </a:r>
            <a:r>
              <a:rPr spc="-20" dirty="0"/>
              <a:t>izat</a:t>
            </a:r>
            <a:r>
              <a:rPr spc="-5" dirty="0"/>
              <a:t>i</a:t>
            </a:r>
            <a:r>
              <a:rPr spc="-25" dirty="0"/>
              <a:t>ona</a:t>
            </a:r>
            <a:r>
              <a:rPr spc="-10" dirty="0"/>
              <a:t>l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Characteris</a:t>
            </a:r>
            <a:r>
              <a:rPr dirty="0"/>
              <a:t>t</a:t>
            </a:r>
            <a:r>
              <a:rPr spc="-20" dirty="0"/>
              <a:t>ics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20" dirty="0"/>
              <a:t>That</a:t>
            </a:r>
          </a:p>
          <a:p>
            <a:pPr marL="356870">
              <a:lnSpc>
                <a:spcPts val="4045"/>
              </a:lnSpc>
            </a:pPr>
            <a:r>
              <a:rPr spc="-20" dirty="0"/>
              <a:t>Influence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140" dirty="0"/>
              <a:t>T</a:t>
            </a:r>
            <a:r>
              <a:rPr spc="-15" dirty="0"/>
              <a:t>raining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27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688835"/>
            <a:ext cx="7839075" cy="3757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Strategic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lu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J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b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iqu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ess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lnSpc>
                <a:spcPts val="2735"/>
              </a:lnSpc>
              <a:spcBef>
                <a:spcPts val="114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b="1" spc="-20" dirty="0">
                <a:latin typeface="Arial"/>
                <a:cs typeface="Arial"/>
              </a:rPr>
              <a:t>Uniqu</a:t>
            </a:r>
            <a:r>
              <a:rPr sz="2400" b="1" spc="-5" dirty="0">
                <a:latin typeface="Arial"/>
                <a:cs typeface="Arial"/>
              </a:rPr>
              <a:t>en</a:t>
            </a: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ss</a:t>
            </a:r>
            <a:r>
              <a:rPr sz="2400" spc="-10" dirty="0">
                <a:latin typeface="Arial"/>
                <a:cs typeface="Arial"/>
              </a:rPr>
              <a:t>: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spc="-35" dirty="0">
                <a:latin typeface="Arial"/>
                <a:cs typeface="Arial"/>
              </a:rPr>
              <a:t>x</a:t>
            </a:r>
            <a:r>
              <a:rPr sz="2400" spc="-10" dirty="0">
                <a:latin typeface="Arial"/>
                <a:cs typeface="Arial"/>
              </a:rPr>
              <a:t>tent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hic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employ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560705">
              <a:lnSpc>
                <a:spcPts val="2735"/>
              </a:lnSpc>
            </a:pPr>
            <a:r>
              <a:rPr sz="2400" dirty="0">
                <a:latin typeface="Arial"/>
                <a:cs typeface="Arial"/>
              </a:rPr>
              <a:t>sp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zed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av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le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110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5" dirty="0">
                <a:latin typeface="Arial"/>
                <a:cs typeface="Arial"/>
              </a:rPr>
              <a:t>Stra</a:t>
            </a:r>
            <a:r>
              <a:rPr sz="2400" spc="-5" dirty="0">
                <a:latin typeface="Arial"/>
                <a:cs typeface="Arial"/>
              </a:rPr>
              <a:t>teg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ue</a:t>
            </a:r>
            <a:endParaRPr sz="2400">
              <a:latin typeface="Arial"/>
              <a:cs typeface="Arial"/>
            </a:endParaRPr>
          </a:p>
          <a:p>
            <a:pPr marL="835025" marR="442595" lvl="2" indent="-228600">
              <a:lnSpc>
                <a:spcPts val="2160"/>
              </a:lnSpc>
              <a:spcBef>
                <a:spcPts val="44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Emplo</a:t>
            </a:r>
            <a:r>
              <a:rPr sz="2000" spc="-15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potentia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improv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mpany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fecti</a:t>
            </a:r>
            <a:r>
              <a:rPr sz="2000" spc="-15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ene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ficiency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12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es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lt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ou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pe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employees</a:t>
            </a:r>
            <a:endParaRPr sz="2000">
              <a:latin typeface="Arial"/>
              <a:cs typeface="Arial"/>
            </a:endParaRPr>
          </a:p>
          <a:p>
            <a:pPr marL="1109345" lvl="3" indent="-228600">
              <a:spcBef>
                <a:spcPts val="170"/>
              </a:spcBef>
              <a:buClr>
                <a:srgbClr val="EB631B"/>
              </a:buClr>
              <a:buSzPct val="80000"/>
              <a:buFont typeface="Wingdings 2"/>
              <a:buChar char=""/>
              <a:tabLst>
                <a:tab pos="1109980" algn="l"/>
              </a:tabLst>
            </a:pP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nowledg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5" dirty="0">
                <a:latin typeface="Arial"/>
                <a:cs typeface="Arial"/>
              </a:rPr>
              <a:t>bas</a:t>
            </a:r>
            <a:r>
              <a:rPr sz="2000" dirty="0">
                <a:latin typeface="Arial"/>
                <a:cs typeface="Arial"/>
              </a:rPr>
              <a:t>ed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wo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ke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109345" lvl="3" indent="-228600">
              <a:spcBef>
                <a:spcPts val="155"/>
              </a:spcBef>
              <a:buClr>
                <a:srgbClr val="EB631B"/>
              </a:buClr>
              <a:buSzPct val="80000"/>
              <a:buFont typeface="Wingdings 2"/>
              <a:buChar char=""/>
              <a:tabLst>
                <a:tab pos="1109980" algn="l"/>
              </a:tabLst>
            </a:pPr>
            <a:r>
              <a:rPr sz="2000" dirty="0">
                <a:latin typeface="Arial"/>
                <a:cs typeface="Arial"/>
              </a:rPr>
              <a:t>J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b-</a:t>
            </a:r>
            <a:r>
              <a:rPr sz="2000" spc="-5" dirty="0">
                <a:latin typeface="Arial"/>
                <a:cs typeface="Arial"/>
              </a:rPr>
              <a:t>ba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employees</a:t>
            </a:r>
            <a:endParaRPr sz="2000">
              <a:latin typeface="Arial"/>
              <a:cs typeface="Arial"/>
            </a:endParaRPr>
          </a:p>
          <a:p>
            <a:pPr marL="1109345" lvl="3" indent="-228600">
              <a:spcBef>
                <a:spcPts val="155"/>
              </a:spcBef>
              <a:buClr>
                <a:srgbClr val="EB631B"/>
              </a:buClr>
              <a:buSzPct val="80000"/>
              <a:buFont typeface="Wingdings 2"/>
              <a:buChar char=""/>
              <a:tabLst>
                <a:tab pos="1109980" algn="l"/>
              </a:tabLst>
            </a:pPr>
            <a:r>
              <a:rPr sz="2000" spc="-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ntra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employees</a:t>
            </a:r>
            <a:endParaRPr sz="2000">
              <a:latin typeface="Arial"/>
              <a:cs typeface="Arial"/>
            </a:endParaRPr>
          </a:p>
          <a:p>
            <a:pPr marL="1109345" lvl="3" indent="-228600">
              <a:lnSpc>
                <a:spcPts val="2380"/>
              </a:lnSpc>
              <a:spcBef>
                <a:spcPts val="165"/>
              </a:spcBef>
              <a:buClr>
                <a:srgbClr val="EB631B"/>
              </a:buClr>
              <a:buSzPct val="80000"/>
              <a:buFont typeface="Wingdings 2"/>
              <a:buChar char=""/>
              <a:tabLst>
                <a:tab pos="1109980" algn="l"/>
              </a:tabLst>
            </a:pPr>
            <a:r>
              <a:rPr sz="2000" dirty="0">
                <a:latin typeface="Arial"/>
                <a:cs typeface="Arial"/>
              </a:rPr>
              <a:t>Al</a:t>
            </a:r>
            <a:r>
              <a:rPr sz="2000" spc="-1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ian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e/partne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ships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8370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68300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35" dirty="0"/>
              <a:t>h</a:t>
            </a:r>
            <a:r>
              <a:rPr spc="-25" dirty="0"/>
              <a:t>ar</a:t>
            </a:r>
            <a:r>
              <a:rPr spc="-35" dirty="0"/>
              <a:t>a</a:t>
            </a:r>
            <a:r>
              <a:rPr spc="-15" dirty="0"/>
              <a:t>cteristic</a:t>
            </a:r>
            <a:r>
              <a:rPr spc="-20" dirty="0"/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Th</a:t>
            </a:r>
            <a:r>
              <a:rPr spc="-35" dirty="0"/>
              <a:t>a</a:t>
            </a:r>
            <a:r>
              <a:rPr spc="-10" dirty="0"/>
              <a:t>t</a:t>
            </a:r>
          </a:p>
          <a:p>
            <a:pPr marL="368300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837435" y="1725068"/>
            <a:ext cx="7580630" cy="1036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buClr>
                <a:srgbClr val="DA1F28"/>
              </a:buClr>
              <a:buSzPct val="85416"/>
              <a:buFont typeface="Wingdings 2"/>
              <a:buChar char="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man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eso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rce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515620" marR="5080" lvl="1" indent="-228600">
              <a:spcBef>
                <a:spcPts val="400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515620" algn="l"/>
              </a:tabLst>
            </a:pPr>
            <a:r>
              <a:rPr sz="2000" dirty="0">
                <a:latin typeface="Arial"/>
                <a:cs typeface="Arial"/>
              </a:rPr>
              <a:t>Identi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ic</a:t>
            </a:r>
            <a:r>
              <a:rPr sz="2000" dirty="0">
                <a:latin typeface="Arial"/>
                <a:cs typeface="Arial"/>
              </a:rPr>
              <a:t>ation,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analysi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ting,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plan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ang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hel</a:t>
            </a:r>
            <a:r>
              <a:rPr sz="2000" dirty="0">
                <a:latin typeface="Arial"/>
                <a:cs typeface="Arial"/>
              </a:rPr>
              <a:t>p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meet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angi</a:t>
            </a:r>
            <a:r>
              <a:rPr sz="2000" dirty="0">
                <a:latin typeface="Arial"/>
                <a:cs typeface="Arial"/>
              </a:rPr>
              <a:t>ng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ine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nditions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68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401320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</a:t>
            </a:r>
            <a:r>
              <a:rPr spc="-35" dirty="0"/>
              <a:t>h</a:t>
            </a:r>
            <a:r>
              <a:rPr spc="-25" dirty="0"/>
              <a:t>ar</a:t>
            </a:r>
            <a:r>
              <a:rPr spc="-35" dirty="0"/>
              <a:t>a</a:t>
            </a:r>
            <a:r>
              <a:rPr spc="-15" dirty="0"/>
              <a:t>cteristic</a:t>
            </a:r>
            <a:r>
              <a:rPr spc="-20" dirty="0"/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Th</a:t>
            </a:r>
            <a:r>
              <a:rPr spc="-35" dirty="0"/>
              <a:t>a</a:t>
            </a:r>
            <a:r>
              <a:rPr spc="-10" dirty="0"/>
              <a:t>t</a:t>
            </a:r>
          </a:p>
          <a:p>
            <a:pPr marL="401320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29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7719059" cy="3534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dirty="0">
                <a:latin typeface="Arial"/>
                <a:cs typeface="Arial"/>
              </a:rPr>
              <a:t>tent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ioni</a:t>
            </a:r>
            <a:r>
              <a:rPr sz="2600" spc="5" dirty="0">
                <a:latin typeface="Arial"/>
                <a:cs typeface="Arial"/>
              </a:rPr>
              <a:t>z</a:t>
            </a:r>
            <a:r>
              <a:rPr sz="2600" spc="-5" dirty="0">
                <a:latin typeface="Arial"/>
                <a:cs typeface="Arial"/>
              </a:rPr>
              <a:t>ation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Jo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ni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-</a:t>
            </a:r>
            <a:r>
              <a:rPr sz="2400" dirty="0">
                <a:latin typeface="Arial"/>
                <a:cs typeface="Arial"/>
              </a:rPr>
              <a:t>manage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program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employ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spc="-5" dirty="0">
                <a:latin typeface="Arial"/>
                <a:cs typeface="Arial"/>
              </a:rPr>
              <a:t>prep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jobs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Sta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ol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aini</a:t>
            </a:r>
            <a:r>
              <a:rPr sz="2600" dirty="0">
                <a:latin typeface="Arial"/>
                <a:cs typeface="Arial"/>
              </a:rPr>
              <a:t>ng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endParaRPr sz="2600">
              <a:latin typeface="Arial"/>
              <a:cs typeface="Arial"/>
            </a:endParaRPr>
          </a:p>
          <a:p>
            <a:pPr marL="560705" marR="5080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20" dirty="0">
                <a:latin typeface="Arial"/>
                <a:cs typeface="Arial"/>
              </a:rPr>
              <a:t>E</a:t>
            </a:r>
            <a:r>
              <a:rPr sz="2400" spc="-6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fect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progra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vel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nvo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vement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of:</a:t>
            </a:r>
            <a:endParaRPr sz="2400">
              <a:latin typeface="Arial"/>
              <a:cs typeface="Arial"/>
            </a:endParaRPr>
          </a:p>
          <a:p>
            <a:pPr marL="835025" lvl="2" indent="-228600">
              <a:spcBef>
                <a:spcPts val="41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Managers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Emplo</a:t>
            </a:r>
            <a:r>
              <a:rPr sz="2000" spc="-15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ees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lnSpc>
                <a:spcPts val="2380"/>
              </a:lnSpc>
              <a:spcBef>
                <a:spcPts val="40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Speciali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developmen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sta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13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98574"/>
            <a:ext cx="10515600" cy="1058667"/>
          </a:xfrm>
          <a:prstGeom prst="rect">
            <a:avLst/>
          </a:prstGeom>
        </p:spPr>
        <p:txBody>
          <a:bodyPr vert="horz" wrap="square" lIns="0" tIns="476928" rIns="0" bIns="0" rtlCol="0" anchor="ctr">
            <a:spAutoFit/>
          </a:bodyPr>
          <a:lstStyle/>
          <a:p>
            <a:pPr marL="912494">
              <a:lnSpc>
                <a:spcPts val="4520"/>
              </a:lnSpc>
            </a:pPr>
            <a:r>
              <a:rPr sz="3800" spc="-5" dirty="0"/>
              <a:t>Learni</a:t>
            </a:r>
            <a:r>
              <a:rPr sz="3800" spc="-20" dirty="0"/>
              <a:t>n</a:t>
            </a:r>
            <a:r>
              <a:rPr sz="3800" dirty="0"/>
              <a:t>g</a:t>
            </a:r>
            <a:r>
              <a:rPr sz="3800" spc="90" dirty="0">
                <a:latin typeface="Times New Roman"/>
                <a:cs typeface="Times New Roman"/>
              </a:rPr>
              <a:t> </a:t>
            </a:r>
            <a:r>
              <a:rPr sz="3800" dirty="0"/>
              <a:t>Objectives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7431405" cy="2151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388620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dv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nta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dv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nta</a:t>
            </a:r>
            <a:r>
              <a:rPr sz="2600" spc="5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of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ntralizin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fun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</a:t>
            </a:r>
            <a:endParaRPr sz="2600">
              <a:latin typeface="Arial"/>
              <a:cs typeface="Arial"/>
            </a:endParaRPr>
          </a:p>
          <a:p>
            <a:pPr marL="285115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Dis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us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strengths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ine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emb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dd</a:t>
            </a:r>
            <a:r>
              <a:rPr sz="2600" dirty="0">
                <a:latin typeface="Arial"/>
                <a:cs typeface="Arial"/>
              </a:rPr>
              <a:t>ed</a:t>
            </a:r>
            <a:endParaRPr sz="2600">
              <a:latin typeface="Arial"/>
              <a:cs typeface="Arial"/>
            </a:endParaRPr>
          </a:p>
          <a:p>
            <a:pPr marL="285115"/>
            <a:r>
              <a:rPr sz="2600" dirty="0">
                <a:latin typeface="Arial"/>
                <a:cs typeface="Arial"/>
              </a:rPr>
              <a:t>mo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rga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izin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fun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ts val="3095"/>
              </a:lnSpc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plai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rporate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rsity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it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efi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726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79095">
              <a:lnSpc>
                <a:spcPct val="100000"/>
              </a:lnSpc>
            </a:pP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ization</a:t>
            </a:r>
            <a:r>
              <a:rPr spc="-30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Ch</a:t>
            </a:r>
            <a:r>
              <a:rPr spc="-35" dirty="0"/>
              <a:t>a</a:t>
            </a:r>
            <a:r>
              <a:rPr spc="-20" dirty="0"/>
              <a:t>racte</a:t>
            </a:r>
            <a:r>
              <a:rPr spc="-30" dirty="0"/>
              <a:t>r</a:t>
            </a:r>
            <a:r>
              <a:rPr spc="-20" dirty="0"/>
              <a:t>ist</a:t>
            </a:r>
            <a:r>
              <a:rPr spc="-5" dirty="0"/>
              <a:t>i</a:t>
            </a:r>
            <a:r>
              <a:rPr spc="-20" dirty="0"/>
              <a:t>cs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20" dirty="0"/>
              <a:t>That</a:t>
            </a:r>
          </a:p>
          <a:p>
            <a:pPr marL="379095">
              <a:lnSpc>
                <a:spcPts val="4045"/>
              </a:lnSpc>
            </a:pPr>
            <a:r>
              <a:rPr spc="-20" dirty="0"/>
              <a:t>Influence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raini</a:t>
            </a:r>
            <a:r>
              <a:rPr spc="-35" dirty="0"/>
              <a:t>n</a:t>
            </a:r>
            <a:r>
              <a:rPr spc="-20" dirty="0"/>
              <a:t>g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15" dirty="0"/>
              <a:t>(cont.)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30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8"/>
            <a:ext cx="7745730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Sta</a:t>
            </a:r>
            <a:r>
              <a:rPr sz="2600" spc="-5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ol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aini</a:t>
            </a:r>
            <a:r>
              <a:rPr sz="2600" dirty="0">
                <a:latin typeface="Arial"/>
                <a:cs typeface="Arial"/>
              </a:rPr>
              <a:t>ng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lop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endParaRPr sz="2600">
              <a:latin typeface="Arial"/>
              <a:cs typeface="Arial"/>
            </a:endParaRPr>
          </a:p>
          <a:p>
            <a:pPr marL="560705" marR="67373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" dirty="0">
                <a:latin typeface="Arial"/>
                <a:cs typeface="Arial"/>
              </a:rPr>
              <a:t>If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managers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awar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opment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acti</a:t>
            </a:r>
            <a:r>
              <a:rPr sz="2400" spc="-1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more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ved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it.</a:t>
            </a:r>
            <a:endParaRPr sz="2400">
              <a:latin typeface="Arial"/>
              <a:cs typeface="Arial"/>
            </a:endParaRPr>
          </a:p>
          <a:p>
            <a:pPr marL="835025" marR="5080" lvl="2" indent="-228600">
              <a:spcBef>
                <a:spcPts val="409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They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wil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al</a:t>
            </a:r>
            <a:r>
              <a:rPr sz="2000" dirty="0">
                <a:latin typeface="Arial"/>
                <a:cs typeface="Arial"/>
              </a:rPr>
              <a:t>so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om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invol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training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they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-5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ard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ticipating.</a:t>
            </a:r>
            <a:endParaRPr sz="2000">
              <a:latin typeface="Arial"/>
              <a:cs typeface="Arial"/>
            </a:endParaRPr>
          </a:p>
          <a:p>
            <a:pPr marL="560705" marR="1232535" lvl="1" indent="-228600">
              <a:spcBef>
                <a:spcPts val="390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An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mer</a:t>
            </a:r>
            <a:r>
              <a:rPr sz="2400" spc="-5" dirty="0">
                <a:latin typeface="Arial"/>
                <a:cs typeface="Arial"/>
              </a:rPr>
              <a:t>gi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ren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compan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pect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employ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niti</a:t>
            </a:r>
            <a:r>
              <a:rPr sz="2400" spc="-10" dirty="0">
                <a:latin typeface="Arial"/>
                <a:cs typeface="Arial"/>
              </a:rPr>
              <a:t>ate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process.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8302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47165" y="454827"/>
            <a:ext cx="2300605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2800" spc="-33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2800" spc="-2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464646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2800" spc="8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2.7</a:t>
            </a:r>
            <a:r>
              <a:rPr sz="28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Arial"/>
                <a:cs typeface="Arial"/>
              </a:rPr>
              <a:t>Im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pli</a:t>
            </a:r>
            <a:r>
              <a:rPr sz="2800" spc="-5" dirty="0">
                <a:solidFill>
                  <a:srgbClr val="464646"/>
                </a:solidFill>
                <a:latin typeface="Arial"/>
                <a:cs typeface="Arial"/>
              </a:rPr>
              <a:t>c</a:t>
            </a:r>
            <a:r>
              <a:rPr sz="2800" spc="-2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io</a:t>
            </a:r>
            <a:r>
              <a:rPr sz="2800" spc="-2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28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Arial"/>
                <a:cs typeface="Arial"/>
              </a:rPr>
              <a:t>of</a:t>
            </a:r>
            <a:r>
              <a:rPr sz="2800" spc="-1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464646"/>
                </a:solidFill>
                <a:latin typeface="Arial"/>
                <a:cs typeface="Arial"/>
              </a:rPr>
              <a:t>Bu</a:t>
            </a:r>
            <a:r>
              <a:rPr sz="2800" spc="-5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in</a:t>
            </a:r>
            <a:r>
              <a:rPr sz="2800" spc="-2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Str</a:t>
            </a:r>
            <a:r>
              <a:rPr sz="2800" spc="-10" dirty="0">
                <a:solidFill>
                  <a:srgbClr val="464646"/>
                </a:solidFill>
                <a:latin typeface="Arial"/>
                <a:cs typeface="Arial"/>
              </a:rPr>
              <a:t>at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y</a:t>
            </a:r>
            <a:r>
              <a:rPr sz="2800" spc="6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Arial"/>
                <a:cs typeface="Arial"/>
              </a:rPr>
              <a:t>f</a:t>
            </a:r>
            <a:r>
              <a:rPr sz="2800" b="1" spc="-25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464646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2800" spc="-130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464646"/>
                </a:solidFill>
                <a:latin typeface="Arial"/>
                <a:cs typeface="Arial"/>
              </a:rPr>
              <a:t>ra</a:t>
            </a:r>
            <a:r>
              <a:rPr sz="2800" spc="-15" dirty="0">
                <a:solidFill>
                  <a:srgbClr val="464646"/>
                </a:solidFill>
                <a:latin typeface="Arial"/>
                <a:cs typeface="Arial"/>
              </a:rPr>
              <a:t>inin</a:t>
            </a:r>
            <a:r>
              <a:rPr sz="2800" spc="-2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95849" y="304806"/>
            <a:ext cx="5175260" cy="627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31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79435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98574"/>
            <a:ext cx="10515600" cy="1058667"/>
          </a:xfrm>
          <a:prstGeom prst="rect">
            <a:avLst/>
          </a:prstGeom>
        </p:spPr>
        <p:txBody>
          <a:bodyPr vert="horz" wrap="square" lIns="0" tIns="476928" rIns="0" bIns="0" rtlCol="0" anchor="ctr">
            <a:spAutoFit/>
          </a:bodyPr>
          <a:lstStyle/>
          <a:p>
            <a:pPr marL="223520">
              <a:lnSpc>
                <a:spcPts val="4520"/>
              </a:lnSpc>
            </a:pPr>
            <a:r>
              <a:rPr sz="3800" spc="-145" dirty="0"/>
              <a:t>T</a:t>
            </a:r>
            <a:r>
              <a:rPr sz="3800" dirty="0"/>
              <a:t>raini</a:t>
            </a:r>
            <a:r>
              <a:rPr sz="3800" spc="-15" dirty="0"/>
              <a:t>n</a:t>
            </a:r>
            <a:r>
              <a:rPr sz="3800" dirty="0"/>
              <a:t>g</a:t>
            </a:r>
            <a:r>
              <a:rPr sz="3800" spc="105" dirty="0">
                <a:latin typeface="Times New Roman"/>
                <a:cs typeface="Times New Roman"/>
              </a:rPr>
              <a:t> </a:t>
            </a:r>
            <a:r>
              <a:rPr sz="3800" spc="-5" dirty="0"/>
              <a:t>Nee</a:t>
            </a:r>
            <a:r>
              <a:rPr sz="3800" spc="-15" dirty="0"/>
              <a:t>d</a:t>
            </a:r>
            <a:r>
              <a:rPr sz="3800" dirty="0"/>
              <a:t>s</a:t>
            </a:r>
            <a:r>
              <a:rPr sz="3800" spc="105" dirty="0">
                <a:latin typeface="Times New Roman"/>
                <a:cs typeface="Times New Roman"/>
              </a:rPr>
              <a:t> </a:t>
            </a:r>
            <a:r>
              <a:rPr sz="3800" spc="-15" dirty="0"/>
              <a:t>i</a:t>
            </a:r>
            <a:r>
              <a:rPr sz="3800" dirty="0"/>
              <a:t>n</a:t>
            </a:r>
            <a:r>
              <a:rPr sz="3800" spc="105" dirty="0">
                <a:latin typeface="Times New Roman"/>
                <a:cs typeface="Times New Roman"/>
              </a:rPr>
              <a:t> </a:t>
            </a:r>
            <a:r>
              <a:rPr sz="3800" spc="-5" dirty="0"/>
              <a:t>Di</a:t>
            </a:r>
            <a:r>
              <a:rPr sz="3800" spc="-80" dirty="0"/>
              <a:t>f</a:t>
            </a:r>
            <a:r>
              <a:rPr sz="3800" dirty="0"/>
              <a:t>ferent</a:t>
            </a:r>
            <a:r>
              <a:rPr sz="3800" spc="80" dirty="0">
                <a:latin typeface="Times New Roman"/>
                <a:cs typeface="Times New Roman"/>
              </a:rPr>
              <a:t> </a:t>
            </a:r>
            <a:r>
              <a:rPr sz="3800" dirty="0"/>
              <a:t>Strate</a:t>
            </a:r>
            <a:r>
              <a:rPr sz="3800" spc="-15" dirty="0"/>
              <a:t>g</a:t>
            </a:r>
            <a:r>
              <a:rPr sz="3800" spc="-5" dirty="0"/>
              <a:t>ies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32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7964805" cy="33316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Internal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gro</a:t>
            </a:r>
            <a:r>
              <a:rPr sz="2600" spc="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th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strategy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Foc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ses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mar</a:t>
            </a:r>
            <a:r>
              <a:rPr sz="2400" spc="-15" dirty="0">
                <a:latin typeface="Arial"/>
                <a:cs typeface="Arial"/>
              </a:rPr>
              <a:t>ket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produc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opment,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vati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join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tures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dirty="0">
                <a:latin typeface="Arial"/>
                <a:cs typeface="Arial"/>
              </a:rPr>
              <a:t>ternal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gro</a:t>
            </a:r>
            <a:r>
              <a:rPr sz="2600" spc="5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th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strategy</a:t>
            </a:r>
            <a:endParaRPr sz="2600">
              <a:latin typeface="Arial"/>
              <a:cs typeface="Arial"/>
            </a:endParaRPr>
          </a:p>
          <a:p>
            <a:pPr marL="560705" marR="5080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Emphas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zes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acq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irin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ven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sup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buying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nesse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nto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mar</a:t>
            </a:r>
            <a:r>
              <a:rPr sz="2400" spc="-15" dirty="0">
                <a:latin typeface="Arial"/>
                <a:cs typeface="Arial"/>
              </a:rPr>
              <a:t>kets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5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spc="-5" dirty="0">
                <a:latin typeface="Arial"/>
                <a:cs typeface="Arial"/>
              </a:rPr>
              <a:t>Disinve</a:t>
            </a:r>
            <a:r>
              <a:rPr sz="2600" b="1" spc="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tment</a:t>
            </a:r>
            <a:r>
              <a:rPr sz="2600" b="1" spc="3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Arial"/>
                <a:cs typeface="Arial"/>
              </a:rPr>
              <a:t>stra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eg</a:t>
            </a:r>
            <a:r>
              <a:rPr sz="2600" b="1" spc="-10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Emph</a:t>
            </a:r>
            <a:r>
              <a:rPr sz="2600" spc="-5" dirty="0">
                <a:latin typeface="Arial"/>
                <a:cs typeface="Arial"/>
              </a:rPr>
              <a:t>asi</a:t>
            </a:r>
            <a:r>
              <a:rPr sz="2600" spc="5" dirty="0">
                <a:latin typeface="Arial"/>
                <a:cs typeface="Arial"/>
              </a:rPr>
              <a:t>z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liquidation</a:t>
            </a:r>
            <a:endParaRPr sz="2600">
              <a:latin typeface="Arial"/>
              <a:cs typeface="Arial"/>
            </a:endParaRPr>
          </a:p>
          <a:p>
            <a:pPr marL="285115">
              <a:lnSpc>
                <a:spcPts val="3095"/>
              </a:lnSpc>
            </a:pP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ti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ur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usin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4082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2517"/>
            <a:ext cx="10515600" cy="12107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445770">
              <a:lnSpc>
                <a:spcPct val="100000"/>
              </a:lnSpc>
            </a:pPr>
            <a:r>
              <a:rPr spc="-25" dirty="0"/>
              <a:t>Mod</a:t>
            </a:r>
            <a:r>
              <a:rPr spc="-40" dirty="0"/>
              <a:t>e</a:t>
            </a:r>
            <a:r>
              <a:rPr spc="-15" dirty="0"/>
              <a:t>l</a:t>
            </a:r>
            <a:r>
              <a:rPr spc="-20" dirty="0"/>
              <a:t>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izing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0" dirty="0"/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5" dirty="0"/>
              <a:t>ing</a:t>
            </a:r>
          </a:p>
          <a:p>
            <a:pPr marL="445770">
              <a:lnSpc>
                <a:spcPts val="4045"/>
              </a:lnSpc>
            </a:pPr>
            <a:r>
              <a:rPr spc="-30" dirty="0"/>
              <a:t>De</a:t>
            </a:r>
            <a:r>
              <a:rPr spc="-35" dirty="0"/>
              <a:t>p</a:t>
            </a:r>
            <a:r>
              <a:rPr spc="-25" dirty="0"/>
              <a:t>artment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9"/>
            <a:ext cx="7791450" cy="2751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ntralize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opmen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resources,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spc="-5" dirty="0">
                <a:latin typeface="Arial"/>
                <a:cs typeface="Arial"/>
              </a:rPr>
              <a:t>profess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sed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cati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560705" marR="152400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  <a:tab pos="6362065" algn="l"/>
              </a:tabLst>
            </a:pPr>
            <a:r>
              <a:rPr sz="2400" spc="-10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vestm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ry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met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cis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ons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made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rom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art</a:t>
            </a:r>
            <a:r>
              <a:rPr sz="2400" spc="1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vantag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s-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tegrate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program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ping</a:t>
            </a:r>
            <a:endParaRPr sz="2400">
              <a:latin typeface="Arial"/>
              <a:cs typeface="Arial"/>
            </a:endParaRPr>
          </a:p>
          <a:p>
            <a:pPr marL="560705">
              <a:lnSpc>
                <a:spcPts val="2855"/>
              </a:lnSpc>
            </a:pP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tal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508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8417" y="5350"/>
            <a:ext cx="7020559" cy="104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Figure</a:t>
            </a:r>
            <a:r>
              <a:rPr sz="34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2.5-</a:t>
            </a:r>
            <a:r>
              <a:rPr sz="3400" spc="5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The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Corp</a:t>
            </a:r>
            <a:r>
              <a:rPr sz="3400" spc="-30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rate</a:t>
            </a:r>
            <a:r>
              <a:rPr sz="3400" spc="12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University</a:t>
            </a:r>
            <a:endParaRPr sz="3400">
              <a:latin typeface="Arial"/>
              <a:cs typeface="Arial"/>
            </a:endParaRPr>
          </a:p>
          <a:p>
            <a:pPr marL="12700"/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Mod</a:t>
            </a:r>
            <a:r>
              <a:rPr sz="3400" spc="-4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5565" y="1597014"/>
            <a:ext cx="7016739" cy="4622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34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156185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25163" y="161889"/>
            <a:ext cx="719645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3200" spc="-36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b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200" spc="6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2.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9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32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Fe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tur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3200" spc="7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f</a:t>
            </a:r>
            <a:r>
              <a:rPr sz="3200" spc="2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12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rai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in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2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F</a:t>
            </a:r>
            <a:r>
              <a:rPr sz="3200" spc="-10" dirty="0">
                <a:solidFill>
                  <a:srgbClr val="464646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ncti</a:t>
            </a:r>
            <a:r>
              <a:rPr sz="3200" spc="-10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Orga</a:t>
            </a:r>
            <a:r>
              <a:rPr sz="3200" spc="-20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ize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200" spc="4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b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y</a:t>
            </a:r>
            <a:r>
              <a:rPr sz="32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the</a:t>
            </a:r>
            <a:r>
              <a:rPr sz="32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64646"/>
                </a:solidFill>
                <a:latin typeface="Arial"/>
                <a:cs typeface="Arial"/>
              </a:rPr>
              <a:t>BE</a:t>
            </a:r>
            <a:r>
              <a:rPr sz="32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200" spc="-5" dirty="0">
                <a:solidFill>
                  <a:srgbClr val="464646"/>
                </a:solidFill>
                <a:latin typeface="Arial"/>
                <a:cs typeface="Arial"/>
              </a:rPr>
              <a:t>el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6442" y="1146774"/>
            <a:ext cx="9101329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dirty="0">
                <a:latin typeface="Arial"/>
                <a:cs typeface="Arial"/>
              </a:rPr>
              <a:t>Str</a:t>
            </a:r>
            <a:r>
              <a:rPr sz="1400" b="1" spc="-5" dirty="0">
                <a:latin typeface="Arial"/>
                <a:cs typeface="Arial"/>
              </a:rPr>
              <a:t>ate</a:t>
            </a:r>
            <a:r>
              <a:rPr sz="1400" b="1" spc="-10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ic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ir</a:t>
            </a:r>
            <a:r>
              <a:rPr sz="1400" b="1" spc="-5" dirty="0">
                <a:latin typeface="Arial"/>
                <a:cs typeface="Arial"/>
              </a:rPr>
              <a:t>ect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n</a:t>
            </a:r>
            <a:endParaRPr sz="1400" dirty="0">
              <a:latin typeface="Arial"/>
              <a:cs typeface="Arial"/>
            </a:endParaRPr>
          </a:p>
          <a:p>
            <a:pPr marL="12700" marR="3564254"/>
            <a:r>
              <a:rPr sz="1400" dirty="0">
                <a:latin typeface="Arial"/>
                <a:cs typeface="Arial"/>
              </a:rPr>
              <a:t>Broadly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di</a:t>
            </a:r>
            <a:r>
              <a:rPr sz="1400" dirty="0">
                <a:latin typeface="Arial"/>
                <a:cs typeface="Arial"/>
              </a:rPr>
              <a:t>ss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ina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learl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ar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ula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ss</a:t>
            </a:r>
            <a:r>
              <a:rPr sz="1400" spc="-5" dirty="0">
                <a:latin typeface="Arial"/>
                <a:cs typeface="Arial"/>
              </a:rPr>
              <a:t>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ogni</a:t>
            </a:r>
            <a:r>
              <a:rPr sz="1400" dirty="0">
                <a:latin typeface="Arial"/>
                <a:cs typeface="Arial"/>
              </a:rPr>
              <a:t>z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ba</a:t>
            </a:r>
            <a:r>
              <a:rPr sz="1400" dirty="0">
                <a:latin typeface="Arial"/>
                <a:cs typeface="Arial"/>
              </a:rPr>
              <a:t>se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eg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ides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custo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ized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solutions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clients’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needs </a:t>
            </a:r>
            <a:r>
              <a:rPr sz="1400" spc="-10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nder</a:t>
            </a:r>
            <a:r>
              <a:rPr sz="140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produc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li</a:t>
            </a:r>
            <a:r>
              <a:rPr sz="1400" dirty="0">
                <a:latin typeface="Arial"/>
                <a:cs typeface="Arial"/>
              </a:rPr>
              <a:t>fe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les</a:t>
            </a:r>
            <a:endParaRPr sz="1400" dirty="0">
              <a:latin typeface="Arial"/>
              <a:cs typeface="Arial"/>
            </a:endParaRPr>
          </a:p>
          <a:p>
            <a:pPr marL="12700" marR="4346575"/>
            <a:r>
              <a:rPr sz="1400" dirty="0">
                <a:latin typeface="Arial"/>
                <a:cs typeface="Arial"/>
              </a:rPr>
              <a:t>Organiz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ering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ies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erna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ers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Pr</a:t>
            </a:r>
            <a:r>
              <a:rPr sz="1400" b="1" spc="-10" dirty="0">
                <a:latin typeface="Arial"/>
                <a:cs typeface="Arial"/>
              </a:rPr>
              <a:t>odu</a:t>
            </a:r>
            <a:r>
              <a:rPr sz="1400" b="1" spc="-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spc="-5" dirty="0">
                <a:latin typeface="Arial"/>
                <a:cs typeface="Arial"/>
              </a:rPr>
              <a:t>es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n</a:t>
            </a:r>
            <a:endParaRPr sz="1400" dirty="0">
              <a:latin typeface="Arial"/>
              <a:cs typeface="Arial"/>
            </a:endParaRPr>
          </a:p>
          <a:p>
            <a:pPr marL="12700" marR="3568700"/>
            <a:r>
              <a:rPr sz="1400" spc="-10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benchmarkin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inno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de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ign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ple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dirty="0">
                <a:latin typeface="Arial"/>
                <a:cs typeface="Arial"/>
              </a:rPr>
              <a:t>ts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strat</a:t>
            </a:r>
            <a:r>
              <a:rPr sz="1400" spc="-5" dirty="0">
                <a:latin typeface="Arial"/>
                <a:cs typeface="Arial"/>
              </a:rPr>
              <a:t>egie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elo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produc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qui</a:t>
            </a:r>
            <a:r>
              <a:rPr sz="1400" dirty="0">
                <a:latin typeface="Arial"/>
                <a:cs typeface="Arial"/>
              </a:rPr>
              <a:t>ck</a:t>
            </a:r>
            <a:r>
              <a:rPr sz="1400" spc="-5" dirty="0">
                <a:latin typeface="Arial"/>
                <a:cs typeface="Arial"/>
              </a:rPr>
              <a:t>ly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-25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ol</a:t>
            </a:r>
            <a:r>
              <a:rPr sz="1400" spc="-25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up</a:t>
            </a:r>
            <a:r>
              <a:rPr sz="1400" spc="-1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lier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strategic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lly</a:t>
            </a:r>
            <a:endParaRPr sz="1400" dirty="0">
              <a:latin typeface="Arial"/>
              <a:cs typeface="Arial"/>
            </a:endParaRPr>
          </a:p>
          <a:p>
            <a:pPr marL="12700"/>
            <a:r>
              <a:rPr sz="1400" b="1" dirty="0">
                <a:latin typeface="Arial"/>
                <a:cs typeface="Arial"/>
              </a:rPr>
              <a:t>Str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spc="-5" dirty="0">
                <a:latin typeface="Arial"/>
                <a:cs typeface="Arial"/>
              </a:rPr>
              <a:t>ct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l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75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5" dirty="0">
                <a:latin typeface="Arial"/>
                <a:cs typeface="Arial"/>
              </a:rPr>
              <a:t>sat</a:t>
            </a:r>
            <a:r>
              <a:rPr sz="1400" b="1" dirty="0">
                <a:latin typeface="Arial"/>
                <a:cs typeface="Arial"/>
              </a:rPr>
              <a:t>ility</a:t>
            </a:r>
            <a:endParaRPr sz="1400" dirty="0">
              <a:latin typeface="Arial"/>
              <a:cs typeface="Arial"/>
            </a:endParaRPr>
          </a:p>
          <a:p>
            <a:pPr marL="12700" marR="5080"/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plo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pro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ss</a:t>
            </a:r>
            <a:r>
              <a:rPr sz="1400" spc="-5" dirty="0">
                <a:latin typeface="Arial"/>
                <a:cs typeface="Arial"/>
              </a:rPr>
              <a:t>ion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er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produc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la</a:t>
            </a:r>
            <a:r>
              <a:rPr sz="1400" dirty="0">
                <a:latin typeface="Arial"/>
                <a:cs typeface="Arial"/>
              </a:rPr>
              <a:t>ssroom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in</a:t>
            </a:r>
            <a:r>
              <a:rPr sz="1400" dirty="0">
                <a:latin typeface="Arial"/>
                <a:cs typeface="Arial"/>
              </a:rPr>
              <a:t>struct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anagers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ernal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ul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s</a:t>
            </a:r>
          </a:p>
          <a:p>
            <a:pPr marL="12700"/>
            <a:r>
              <a:rPr sz="1400" spc="-10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res</a:t>
            </a:r>
            <a:r>
              <a:rPr sz="1400" spc="-5" dirty="0">
                <a:latin typeface="Arial"/>
                <a:cs typeface="Arial"/>
              </a:rPr>
              <a:t>our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from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areas</a:t>
            </a:r>
            <a:endParaRPr sz="1400" dirty="0">
              <a:latin typeface="Arial"/>
              <a:cs typeface="Arial"/>
            </a:endParaRPr>
          </a:p>
          <a:p>
            <a:pPr marL="12700"/>
            <a:r>
              <a:rPr sz="1400" dirty="0">
                <a:latin typeface="Arial"/>
                <a:cs typeface="Arial"/>
              </a:rPr>
              <a:t>In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ol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line</a:t>
            </a:r>
            <a:r>
              <a:rPr sz="1400" spc="-10" dirty="0">
                <a:latin typeface="Arial"/>
                <a:cs typeface="Arial"/>
              </a:rPr>
              <a:t> m</a:t>
            </a:r>
            <a:r>
              <a:rPr sz="1400" dirty="0">
                <a:latin typeface="Arial"/>
                <a:cs typeface="Arial"/>
              </a:rPr>
              <a:t>anagers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deter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ining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direction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departmen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25" dirty="0">
                <a:latin typeface="Arial"/>
                <a:cs typeface="Arial"/>
              </a:rPr>
              <a:t>’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ferings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content</a:t>
            </a:r>
          </a:p>
          <a:p>
            <a:pPr marL="12700"/>
            <a:r>
              <a:rPr sz="1400" b="1" dirty="0">
                <a:latin typeface="Arial"/>
                <a:cs typeface="Arial"/>
              </a:rPr>
              <a:t>Pr</a:t>
            </a:r>
            <a:r>
              <a:rPr sz="1400" b="1" spc="-10" dirty="0">
                <a:latin typeface="Arial"/>
                <a:cs typeface="Arial"/>
              </a:rPr>
              <a:t>odu</a:t>
            </a:r>
            <a:r>
              <a:rPr sz="1400" b="1" spc="-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li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ry</a:t>
            </a:r>
            <a:endParaRPr sz="1400" dirty="0">
              <a:latin typeface="Arial"/>
              <a:cs typeface="Arial"/>
            </a:endParaRPr>
          </a:p>
          <a:p>
            <a:pPr marL="12700" marR="4870450"/>
            <a:r>
              <a:rPr sz="1400" dirty="0">
                <a:latin typeface="Arial"/>
                <a:cs typeface="Arial"/>
              </a:rPr>
              <a:t>O</a:t>
            </a:r>
            <a:r>
              <a:rPr sz="1400" spc="-2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er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learnin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options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eli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er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training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or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spc="-45" dirty="0">
                <a:latin typeface="Arial"/>
                <a:cs typeface="Arial"/>
              </a:rPr>
              <a:t>A</a:t>
            </a:r>
            <a:r>
              <a:rPr sz="1400" b="1" spc="-5" dirty="0">
                <a:latin typeface="Arial"/>
                <a:cs typeface="Arial"/>
              </a:rPr>
              <a:t>cc</a:t>
            </a:r>
            <a:r>
              <a:rPr sz="1400" b="1" spc="-10" dirty="0">
                <a:latin typeface="Arial"/>
                <a:cs typeface="Arial"/>
              </a:rPr>
              <a:t>oun</a:t>
            </a:r>
            <a:r>
              <a:rPr sz="1400" b="1" dirty="0">
                <a:latin typeface="Arial"/>
                <a:cs typeface="Arial"/>
              </a:rPr>
              <a:t>ta</a:t>
            </a:r>
            <a:r>
              <a:rPr sz="1400" b="1" spc="-10" dirty="0">
                <a:latin typeface="Arial"/>
                <a:cs typeface="Arial"/>
              </a:rPr>
              <a:t>b</a:t>
            </a:r>
            <a:r>
              <a:rPr sz="1400" b="1" dirty="0">
                <a:latin typeface="Arial"/>
                <a:cs typeface="Arial"/>
              </a:rPr>
              <a:t>ility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f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R</a:t>
            </a:r>
            <a:r>
              <a:rPr sz="1400" b="1" spc="-5" dirty="0">
                <a:latin typeface="Arial"/>
                <a:cs typeface="Arial"/>
              </a:rPr>
              <a:t>es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lts</a:t>
            </a:r>
            <a:endParaRPr sz="1400" dirty="0">
              <a:latin typeface="Arial"/>
              <a:cs typeface="Arial"/>
            </a:endParaRPr>
          </a:p>
          <a:p>
            <a:pPr marL="12700" marR="930275"/>
            <a:r>
              <a:rPr sz="1400" dirty="0">
                <a:latin typeface="Arial"/>
                <a:cs typeface="Arial"/>
              </a:rPr>
              <a:t>Belie</a:t>
            </a:r>
            <a:r>
              <a:rPr sz="1400" spc="-25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indi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idua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plo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-5" dirty="0">
                <a:latin typeface="Arial"/>
                <a:cs typeface="Arial"/>
              </a:rPr>
              <a:t>ee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st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ke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res</a:t>
            </a:r>
            <a:r>
              <a:rPr sz="1400" spc="-5" dirty="0">
                <a:latin typeface="Arial"/>
                <a:cs typeface="Arial"/>
              </a:rPr>
              <a:t>pons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bili</a:t>
            </a:r>
            <a:r>
              <a:rPr sz="1400" dirty="0">
                <a:latin typeface="Arial"/>
                <a:cs typeface="Arial"/>
              </a:rPr>
              <a:t>ty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hei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per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ona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gro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ide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ollo</a:t>
            </a:r>
            <a:r>
              <a:rPr sz="1400" spc="-15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jo</a:t>
            </a:r>
            <a:r>
              <a:rPr sz="1400" dirty="0">
                <a:latin typeface="Arial"/>
                <a:cs typeface="Arial"/>
              </a:rPr>
              <a:t>b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ur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learnin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pla</a:t>
            </a:r>
            <a:r>
              <a:rPr sz="1400" dirty="0">
                <a:latin typeface="Arial"/>
                <a:cs typeface="Arial"/>
              </a:rPr>
              <a:t>ce</a:t>
            </a:r>
          </a:p>
          <a:p>
            <a:pPr marL="12700" marR="2193290"/>
            <a:r>
              <a:rPr sz="1400" spc="-1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ider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anage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pla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upportin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learning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aluates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strategic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fects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training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25" dirty="0">
                <a:latin typeface="Arial"/>
                <a:cs typeface="Arial"/>
              </a:rPr>
              <a:t>’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botto</a:t>
            </a:r>
            <a:r>
              <a:rPr sz="1400" spc="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lin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res</a:t>
            </a:r>
            <a:r>
              <a:rPr sz="1400" spc="-5" dirty="0">
                <a:latin typeface="Arial"/>
                <a:cs typeface="Arial"/>
              </a:rPr>
              <a:t>ul</a:t>
            </a:r>
            <a:r>
              <a:rPr sz="1400" dirty="0">
                <a:latin typeface="Arial"/>
                <a:cs typeface="Arial"/>
              </a:rPr>
              <a:t>ts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Guarant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training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il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pro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per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or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35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0761285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2517"/>
            <a:ext cx="10515600" cy="12107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912494">
              <a:lnSpc>
                <a:spcPct val="100000"/>
              </a:lnSpc>
            </a:pPr>
            <a:r>
              <a:rPr spc="-25" dirty="0"/>
              <a:t>Mod</a:t>
            </a:r>
            <a:r>
              <a:rPr spc="-40" dirty="0"/>
              <a:t>e</a:t>
            </a:r>
            <a:r>
              <a:rPr spc="-15" dirty="0"/>
              <a:t>l</a:t>
            </a:r>
            <a:r>
              <a:rPr spc="-20" dirty="0"/>
              <a:t>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izing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0" dirty="0"/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5" dirty="0"/>
              <a:t>ing</a:t>
            </a:r>
          </a:p>
          <a:p>
            <a:pPr marL="912494">
              <a:lnSpc>
                <a:spcPts val="4045"/>
              </a:lnSpc>
            </a:pPr>
            <a:r>
              <a:rPr spc="-30" dirty="0"/>
              <a:t>De</a:t>
            </a:r>
            <a:r>
              <a:rPr spc="-35" dirty="0"/>
              <a:t>p</a:t>
            </a:r>
            <a:r>
              <a:rPr spc="-25" dirty="0"/>
              <a:t>artment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8030209" cy="198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BE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wit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Ce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tralized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company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efits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ntraliz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  <a:p>
            <a:pPr marL="560705" marR="5080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sures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content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ry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met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that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spec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fic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9631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501139"/>
            <a:ext cx="10515600" cy="1053537"/>
          </a:xfrm>
          <a:prstGeom prst="rect">
            <a:avLst/>
          </a:prstGeom>
        </p:spPr>
        <p:txBody>
          <a:bodyPr vert="horz" wrap="square" lIns="0" tIns="464228" rIns="0" bIns="0" rtlCol="0" anchor="ctr">
            <a:spAutoFit/>
          </a:bodyPr>
          <a:lstStyle/>
          <a:p>
            <a:pPr marL="434975">
              <a:lnSpc>
                <a:spcPct val="100000"/>
              </a:lnSpc>
            </a:pPr>
            <a:r>
              <a:rPr sz="3800" dirty="0"/>
              <a:t>Figure</a:t>
            </a:r>
            <a:r>
              <a:rPr sz="3800" spc="65" dirty="0">
                <a:latin typeface="Times New Roman"/>
                <a:cs typeface="Times New Roman"/>
              </a:rPr>
              <a:t> </a:t>
            </a:r>
            <a:r>
              <a:rPr sz="3800" spc="-5" dirty="0"/>
              <a:t>2.6</a:t>
            </a:r>
            <a:r>
              <a:rPr sz="3800" dirty="0"/>
              <a:t>-</a:t>
            </a:r>
            <a:r>
              <a:rPr sz="3800" spc="-120" dirty="0">
                <a:latin typeface="Times New Roman"/>
                <a:cs typeface="Times New Roman"/>
              </a:rPr>
              <a:t> </a:t>
            </a:r>
            <a:r>
              <a:rPr sz="3800" dirty="0"/>
              <a:t>A</a:t>
            </a:r>
            <a:r>
              <a:rPr sz="3800" spc="-105" dirty="0">
                <a:latin typeface="Times New Roman"/>
                <a:cs typeface="Times New Roman"/>
              </a:rPr>
              <a:t> </a:t>
            </a:r>
            <a:r>
              <a:rPr sz="3800" spc="-5" dirty="0"/>
              <a:t>Chan</a:t>
            </a:r>
            <a:r>
              <a:rPr sz="3800" spc="-15" dirty="0"/>
              <a:t>g</a:t>
            </a:r>
            <a:r>
              <a:rPr sz="3800" dirty="0"/>
              <a:t>e</a:t>
            </a:r>
            <a:r>
              <a:rPr sz="3800" spc="105" dirty="0">
                <a:latin typeface="Times New Roman"/>
                <a:cs typeface="Times New Roman"/>
              </a:rPr>
              <a:t> </a:t>
            </a:r>
            <a:r>
              <a:rPr sz="3800" dirty="0"/>
              <a:t>Mod</a:t>
            </a:r>
            <a:r>
              <a:rPr sz="3800" spc="-20" dirty="0"/>
              <a:t>e</a:t>
            </a:r>
            <a:r>
              <a:rPr sz="3800" dirty="0"/>
              <a:t>l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37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2855975" y="1995476"/>
            <a:ext cx="6192774" cy="4241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4498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2517"/>
            <a:ext cx="10515600" cy="12107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579120">
              <a:lnSpc>
                <a:spcPct val="100000"/>
              </a:lnSpc>
            </a:pPr>
            <a:r>
              <a:rPr spc="-25" dirty="0"/>
              <a:t>Mod</a:t>
            </a:r>
            <a:r>
              <a:rPr spc="-40" dirty="0"/>
              <a:t>e</a:t>
            </a:r>
            <a:r>
              <a:rPr spc="-15" dirty="0"/>
              <a:t>l</a:t>
            </a:r>
            <a:r>
              <a:rPr spc="-20" dirty="0"/>
              <a:t>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0" dirty="0"/>
              <a:t>Or</a:t>
            </a:r>
            <a:r>
              <a:rPr spc="-35" dirty="0"/>
              <a:t>g</a:t>
            </a:r>
            <a:r>
              <a:rPr spc="-25" dirty="0"/>
              <a:t>a</a:t>
            </a:r>
            <a:r>
              <a:rPr spc="-35" dirty="0"/>
              <a:t>n</a:t>
            </a:r>
            <a:r>
              <a:rPr spc="-20" dirty="0"/>
              <a:t>izing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0" dirty="0"/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5" dirty="0"/>
              <a:t>ing</a:t>
            </a:r>
          </a:p>
          <a:p>
            <a:pPr marL="579120">
              <a:lnSpc>
                <a:spcPts val="4045"/>
              </a:lnSpc>
            </a:pPr>
            <a:r>
              <a:rPr spc="-30" dirty="0"/>
              <a:t>De</a:t>
            </a:r>
            <a:r>
              <a:rPr spc="-35" dirty="0"/>
              <a:t>p</a:t>
            </a:r>
            <a:r>
              <a:rPr spc="-25" dirty="0"/>
              <a:t>artment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2362200" y="1825626"/>
            <a:ext cx="10515600" cy="3638431"/>
          </a:xfrm>
          <a:prstGeom prst="rect">
            <a:avLst/>
          </a:prstGeom>
        </p:spPr>
        <p:txBody>
          <a:bodyPr vert="horz" wrap="square" lIns="0" tIns="39623" rIns="0" bIns="0" rtlCol="0">
            <a:spAutoFit/>
          </a:bodyPr>
          <a:lstStyle/>
          <a:p>
            <a:pPr marL="986155" indent="-272415">
              <a:lnSpc>
                <a:spcPct val="100000"/>
              </a:lnSpc>
              <a:buClr>
                <a:srgbClr val="2CA1BE"/>
              </a:buClr>
              <a:buSzPct val="84615"/>
              <a:buFont typeface="Wingdings 2"/>
              <a:buChar char=""/>
              <a:tabLst>
                <a:tab pos="987425" algn="l"/>
              </a:tabLst>
            </a:pPr>
            <a:r>
              <a:rPr b="1" spc="-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-5" dirty="0">
                <a:latin typeface="Arial"/>
                <a:cs typeface="Arial"/>
              </a:rPr>
              <a:t>sista</a:t>
            </a:r>
            <a:r>
              <a:rPr b="1" spc="5" dirty="0">
                <a:latin typeface="Arial"/>
                <a:cs typeface="Arial"/>
              </a:rPr>
              <a:t>n</a:t>
            </a:r>
            <a:r>
              <a:rPr b="1" spc="-5" dirty="0">
                <a:latin typeface="Arial"/>
                <a:cs typeface="Arial"/>
              </a:rPr>
              <a:t>c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Arial"/>
                <a:cs typeface="Arial"/>
              </a:rPr>
              <a:t>to</a:t>
            </a:r>
            <a:r>
              <a:rPr b="1" spc="7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Arial"/>
                <a:cs typeface="Arial"/>
              </a:rPr>
              <a:t>ch</a:t>
            </a:r>
            <a:r>
              <a:rPr b="1" spc="5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g</a:t>
            </a:r>
            <a:r>
              <a:rPr b="1" spc="20" dirty="0">
                <a:latin typeface="Arial"/>
                <a:cs typeface="Arial"/>
              </a:rPr>
              <a:t>e</a:t>
            </a:r>
            <a:r>
              <a:rPr dirty="0"/>
              <a:t>:</a:t>
            </a:r>
            <a:r>
              <a:rPr spc="-35" dirty="0"/>
              <a:t> </a:t>
            </a:r>
            <a:r>
              <a:rPr dirty="0"/>
              <a:t>Ma</a:t>
            </a:r>
            <a:r>
              <a:rPr spc="5" dirty="0"/>
              <a:t>n</a:t>
            </a:r>
            <a:r>
              <a:rPr dirty="0"/>
              <a:t>a</a:t>
            </a:r>
            <a:r>
              <a:rPr spc="5" dirty="0"/>
              <a:t>g</a:t>
            </a:r>
            <a:r>
              <a:rPr dirty="0"/>
              <a:t>ers’</a:t>
            </a:r>
            <a:r>
              <a:rPr spc="-120" dirty="0"/>
              <a:t> </a:t>
            </a:r>
            <a:r>
              <a:rPr dirty="0"/>
              <a:t>a</a:t>
            </a:r>
            <a:r>
              <a:rPr spc="5" dirty="0"/>
              <a:t>n</a:t>
            </a:r>
            <a:r>
              <a:rPr dirty="0"/>
              <a:t>d em</a:t>
            </a:r>
            <a:r>
              <a:rPr spc="5" dirty="0"/>
              <a:t>p</a:t>
            </a:r>
            <a:r>
              <a:rPr dirty="0"/>
              <a:t>lo</a:t>
            </a:r>
            <a:r>
              <a:rPr spc="5" dirty="0"/>
              <a:t>y</a:t>
            </a:r>
            <a:r>
              <a:rPr dirty="0"/>
              <a:t>e</a:t>
            </a:r>
            <a:r>
              <a:rPr spc="5" dirty="0"/>
              <a:t>e</a:t>
            </a:r>
            <a:r>
              <a:rPr dirty="0"/>
              <a:t>s’</a:t>
            </a:r>
          </a:p>
          <a:p>
            <a:pPr marL="986155">
              <a:lnSpc>
                <a:spcPct val="100000"/>
              </a:lnSpc>
            </a:pP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willing</a:t>
            </a:r>
            <a:r>
              <a:rPr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5" dirty="0">
                <a:latin typeface="Arial"/>
                <a:cs typeface="Arial"/>
              </a:rPr>
              <a:t>h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ge</a:t>
            </a:r>
          </a:p>
          <a:p>
            <a:pPr marL="98615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987425" algn="l"/>
              </a:tabLst>
            </a:pPr>
            <a:r>
              <a:rPr b="1" spc="-5" dirty="0">
                <a:latin typeface="Arial"/>
                <a:cs typeface="Arial"/>
              </a:rPr>
              <a:t>Co</a:t>
            </a:r>
            <a:r>
              <a:rPr b="1" spc="5" dirty="0">
                <a:latin typeface="Arial"/>
                <a:cs typeface="Arial"/>
              </a:rPr>
              <a:t>n</a:t>
            </a:r>
            <a:r>
              <a:rPr b="1" dirty="0">
                <a:latin typeface="Arial"/>
                <a:cs typeface="Arial"/>
              </a:rPr>
              <a:t>t</a:t>
            </a:r>
            <a:r>
              <a:rPr b="1" spc="-1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ol</a:t>
            </a:r>
            <a:r>
              <a:rPr dirty="0">
                <a:latin typeface="Arial"/>
                <a:cs typeface="Arial"/>
              </a:rPr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/>
              <a:t>Man</a:t>
            </a:r>
            <a:r>
              <a:rPr spc="5" dirty="0"/>
              <a:t>a</a:t>
            </a:r>
            <a:r>
              <a:rPr dirty="0"/>
              <a:t>gers’</a:t>
            </a:r>
            <a:r>
              <a:rPr spc="-12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emplo</a:t>
            </a:r>
            <a:r>
              <a:rPr spc="5" dirty="0"/>
              <a:t>y</a:t>
            </a:r>
            <a:r>
              <a:rPr dirty="0"/>
              <a:t>ee</a:t>
            </a:r>
            <a:r>
              <a:rPr spc="5" dirty="0"/>
              <a:t>s</a:t>
            </a:r>
            <a:r>
              <a:rPr dirty="0"/>
              <a:t>’</a:t>
            </a:r>
            <a:r>
              <a:rPr spc="-130" dirty="0"/>
              <a:t> </a:t>
            </a:r>
            <a:r>
              <a:rPr dirty="0"/>
              <a:t>ability</a:t>
            </a:r>
            <a:r>
              <a:rPr spc="-20" dirty="0"/>
              <a:t> </a:t>
            </a:r>
            <a:r>
              <a:rPr dirty="0"/>
              <a:t>to </a:t>
            </a:r>
            <a:r>
              <a:rPr spc="5" dirty="0"/>
              <a:t>o</a:t>
            </a:r>
            <a:r>
              <a:rPr dirty="0"/>
              <a:t>btain</a:t>
            </a:r>
          </a:p>
          <a:p>
            <a:pPr marL="986155">
              <a:lnSpc>
                <a:spcPct val="100000"/>
              </a:lnSpc>
            </a:pP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di</a:t>
            </a:r>
            <a:r>
              <a:rPr spc="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tr</a:t>
            </a:r>
            <a:r>
              <a:rPr spc="-1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ute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valu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res</a:t>
            </a:r>
            <a:r>
              <a:rPr spc="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urc</a:t>
            </a:r>
            <a:r>
              <a:rPr spc="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</a:p>
          <a:p>
            <a:pPr marL="98615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987425" algn="l"/>
              </a:tabLst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5" dirty="0">
                <a:latin typeface="Arial"/>
                <a:cs typeface="Arial"/>
              </a:rPr>
              <a:t>o</a:t>
            </a:r>
            <a:r>
              <a:rPr b="1" spc="20" dirty="0">
                <a:latin typeface="Arial"/>
                <a:cs typeface="Arial"/>
              </a:rPr>
              <a:t>w</a:t>
            </a:r>
            <a:r>
              <a:rPr b="1" spc="-5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: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Ability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influe</a:t>
            </a:r>
            <a:r>
              <a:rPr spc="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oth</a:t>
            </a:r>
            <a:r>
              <a:rPr spc="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rs</a:t>
            </a:r>
          </a:p>
          <a:p>
            <a:pPr marL="986155" indent="-272415">
              <a:lnSpc>
                <a:spcPct val="100000"/>
              </a:lnSpc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987425" algn="l"/>
              </a:tabLst>
            </a:pPr>
            <a:r>
              <a:rPr b="1" spc="-190" dirty="0">
                <a:latin typeface="Arial"/>
                <a:cs typeface="Arial"/>
              </a:rPr>
              <a:t>T</a:t>
            </a:r>
            <a:r>
              <a:rPr b="1" spc="-5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sk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Arial"/>
                <a:cs typeface="Arial"/>
              </a:rPr>
              <a:t>red</a:t>
            </a:r>
            <a:r>
              <a:rPr b="1" spc="5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fini</a:t>
            </a:r>
            <a:r>
              <a:rPr b="1" spc="-10" dirty="0">
                <a:latin typeface="Arial"/>
                <a:cs typeface="Arial"/>
              </a:rPr>
              <a:t>t</a:t>
            </a:r>
            <a:r>
              <a:rPr b="1" dirty="0">
                <a:latin typeface="Arial"/>
                <a:cs typeface="Arial"/>
              </a:rPr>
              <a:t>io</a:t>
            </a:r>
            <a:r>
              <a:rPr b="1" spc="1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: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/>
              <a:t>Cre</a:t>
            </a:r>
            <a:r>
              <a:rPr spc="5" dirty="0"/>
              <a:t>a</a:t>
            </a:r>
            <a:r>
              <a:rPr dirty="0"/>
              <a:t>ting</a:t>
            </a:r>
            <a:r>
              <a:rPr spc="-15" dirty="0"/>
              <a:t> </a:t>
            </a:r>
            <a:r>
              <a:rPr dirty="0"/>
              <a:t>c</a:t>
            </a:r>
            <a:r>
              <a:rPr spc="5" dirty="0"/>
              <a:t>h</a:t>
            </a:r>
            <a:r>
              <a:rPr dirty="0"/>
              <a:t>a</a:t>
            </a:r>
            <a:r>
              <a:rPr spc="5" dirty="0"/>
              <a:t>n</a:t>
            </a:r>
            <a:r>
              <a:rPr dirty="0"/>
              <a:t>g</a:t>
            </a:r>
            <a:r>
              <a:rPr spc="5" dirty="0"/>
              <a:t>e</a:t>
            </a:r>
            <a:r>
              <a:rPr dirty="0"/>
              <a:t>s</a:t>
            </a:r>
            <a:r>
              <a:rPr spc="-10" dirty="0"/>
              <a:t> </a:t>
            </a:r>
            <a:r>
              <a:rPr dirty="0"/>
              <a:t>in ma</a:t>
            </a:r>
            <a:r>
              <a:rPr spc="5" dirty="0"/>
              <a:t>n</a:t>
            </a:r>
            <a:r>
              <a:rPr dirty="0"/>
              <a:t>a</a:t>
            </a:r>
            <a:r>
              <a:rPr spc="5" dirty="0"/>
              <a:t>g</a:t>
            </a:r>
            <a:r>
              <a:rPr dirty="0"/>
              <a:t>ers’</a:t>
            </a:r>
          </a:p>
          <a:p>
            <a:pPr marL="986155">
              <a:lnSpc>
                <a:spcPts val="3095"/>
              </a:lnSpc>
            </a:pP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em</a:t>
            </a:r>
            <a:r>
              <a:rPr spc="5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lo</a:t>
            </a:r>
            <a:r>
              <a:rPr spc="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e</a:t>
            </a:r>
            <a:r>
              <a:rPr spc="2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’</a:t>
            </a:r>
            <a:r>
              <a:rPr b="1" spc="-17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roles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nd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jo</a:t>
            </a:r>
            <a:r>
              <a:rPr dirty="0">
                <a:latin typeface="Arial"/>
                <a:cs typeface="Arial"/>
              </a:rPr>
              <a:t>b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</a:t>
            </a:r>
            <a:r>
              <a:rPr spc="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ibili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ies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38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983761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614415"/>
            <a:ext cx="10515600" cy="826982"/>
          </a:xfrm>
          <a:prstGeom prst="rect">
            <a:avLst/>
          </a:prstGeom>
        </p:spPr>
        <p:txBody>
          <a:bodyPr vert="horz" wrap="square" lIns="0" tIns="270344" rIns="0" bIns="0" rtlCol="0" anchor="ctr">
            <a:spAutoFit/>
          </a:bodyPr>
          <a:lstStyle/>
          <a:p>
            <a:pPr marL="501015">
              <a:lnSpc>
                <a:spcPct val="100000"/>
              </a:lnSpc>
            </a:pPr>
            <a:r>
              <a:rPr sz="3600" spc="-400" dirty="0"/>
              <a:t>T</a:t>
            </a:r>
            <a:r>
              <a:rPr sz="3600" spc="-5" dirty="0"/>
              <a:t>ab</a:t>
            </a:r>
            <a:r>
              <a:rPr sz="3600" spc="5" dirty="0"/>
              <a:t>l</a:t>
            </a:r>
            <a:r>
              <a:rPr sz="3600" dirty="0"/>
              <a:t>e</a:t>
            </a:r>
            <a:r>
              <a:rPr sz="3600" spc="75" dirty="0">
                <a:latin typeface="Times New Roman"/>
                <a:cs typeface="Times New Roman"/>
              </a:rPr>
              <a:t> </a:t>
            </a:r>
            <a:r>
              <a:rPr sz="3600" spc="-5" dirty="0"/>
              <a:t>2.1</a:t>
            </a:r>
            <a:r>
              <a:rPr sz="3600" dirty="0"/>
              <a:t>0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/>
              <a:t>Steps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/>
              <a:t>i</a:t>
            </a:r>
            <a:r>
              <a:rPr sz="3600" dirty="0"/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/>
              <a:t>a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/>
              <a:t>chan</a:t>
            </a:r>
            <a:r>
              <a:rPr sz="3600" spc="5" dirty="0"/>
              <a:t>g</a:t>
            </a:r>
            <a:r>
              <a:rPr sz="3600" dirty="0"/>
              <a:t>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/>
              <a:t>pro</a:t>
            </a:r>
            <a:r>
              <a:rPr sz="3600" spc="5" dirty="0"/>
              <a:t>c</a:t>
            </a:r>
            <a:r>
              <a:rPr sz="3600" spc="-5" dirty="0"/>
              <a:t>ess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39</a:t>
            </a:fld>
            <a:endParaRPr spc="-5" dirty="0"/>
          </a:p>
        </p:txBody>
      </p:sp>
      <p:sp>
        <p:nvSpPr>
          <p:cNvPr id="6" name="object 6"/>
          <p:cNvSpPr/>
          <p:nvPr/>
        </p:nvSpPr>
        <p:spPr>
          <a:xfrm>
            <a:off x="2370140" y="2421407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4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70140" y="2421407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4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28280" y="2357871"/>
            <a:ext cx="5014595" cy="325120"/>
          </a:xfrm>
          <a:custGeom>
            <a:avLst/>
            <a:gdLst/>
            <a:ahLst/>
            <a:cxnLst/>
            <a:rect l="l" t="t" r="r" b="b"/>
            <a:pathLst>
              <a:path w="5014595" h="325119">
                <a:moveTo>
                  <a:pt x="4959781" y="0"/>
                </a:moveTo>
                <a:lnTo>
                  <a:pt x="53741" y="1"/>
                </a:lnTo>
                <a:lnTo>
                  <a:pt x="15726" y="15987"/>
                </a:lnTo>
                <a:lnTo>
                  <a:pt x="0" y="54101"/>
                </a:lnTo>
                <a:lnTo>
                  <a:pt x="1" y="271016"/>
                </a:lnTo>
                <a:lnTo>
                  <a:pt x="15979" y="309010"/>
                </a:lnTo>
                <a:lnTo>
                  <a:pt x="54126" y="324733"/>
                </a:lnTo>
                <a:lnTo>
                  <a:pt x="4960148" y="324732"/>
                </a:lnTo>
                <a:lnTo>
                  <a:pt x="4998199" y="308764"/>
                </a:lnTo>
                <a:lnTo>
                  <a:pt x="5013883" y="270631"/>
                </a:lnTo>
                <a:lnTo>
                  <a:pt x="5014036" y="270631"/>
                </a:lnTo>
                <a:lnTo>
                  <a:pt x="5014036" y="54101"/>
                </a:lnTo>
                <a:lnTo>
                  <a:pt x="5013883" y="54101"/>
                </a:lnTo>
                <a:lnTo>
                  <a:pt x="5013883" y="53487"/>
                </a:lnTo>
                <a:lnTo>
                  <a:pt x="4997934" y="15659"/>
                </a:lnTo>
                <a:lnTo>
                  <a:pt x="4974119" y="1909"/>
                </a:lnTo>
                <a:lnTo>
                  <a:pt x="4959781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28280" y="2357871"/>
            <a:ext cx="5014595" cy="325120"/>
          </a:xfrm>
          <a:custGeom>
            <a:avLst/>
            <a:gdLst/>
            <a:ahLst/>
            <a:cxnLst/>
            <a:rect l="l" t="t" r="r" b="b"/>
            <a:pathLst>
              <a:path w="5014595" h="325119">
                <a:moveTo>
                  <a:pt x="0" y="54101"/>
                </a:moveTo>
                <a:lnTo>
                  <a:pt x="15726" y="15987"/>
                </a:lnTo>
                <a:lnTo>
                  <a:pt x="53741" y="1"/>
                </a:lnTo>
                <a:lnTo>
                  <a:pt x="54126" y="0"/>
                </a:lnTo>
                <a:lnTo>
                  <a:pt x="4959781" y="0"/>
                </a:lnTo>
                <a:lnTo>
                  <a:pt x="4974119" y="1909"/>
                </a:lnTo>
                <a:lnTo>
                  <a:pt x="4987006" y="7298"/>
                </a:lnTo>
                <a:lnTo>
                  <a:pt x="5011881" y="39262"/>
                </a:lnTo>
                <a:lnTo>
                  <a:pt x="5013883" y="54101"/>
                </a:lnTo>
                <a:lnTo>
                  <a:pt x="5014036" y="54101"/>
                </a:lnTo>
                <a:lnTo>
                  <a:pt x="5014036" y="270631"/>
                </a:lnTo>
                <a:lnTo>
                  <a:pt x="5013883" y="270631"/>
                </a:lnTo>
                <a:lnTo>
                  <a:pt x="5011974" y="284955"/>
                </a:lnTo>
                <a:lnTo>
                  <a:pt x="4987333" y="317230"/>
                </a:lnTo>
                <a:lnTo>
                  <a:pt x="4959781" y="324733"/>
                </a:lnTo>
                <a:lnTo>
                  <a:pt x="54126" y="324733"/>
                </a:lnTo>
                <a:lnTo>
                  <a:pt x="39795" y="322816"/>
                </a:lnTo>
                <a:lnTo>
                  <a:pt x="26910" y="317405"/>
                </a:lnTo>
                <a:lnTo>
                  <a:pt x="2015" y="285306"/>
                </a:lnTo>
                <a:lnTo>
                  <a:pt x="0" y="270631"/>
                </a:lnTo>
                <a:lnTo>
                  <a:pt x="0" y="5410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70140" y="3019211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70140" y="3019211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8280" y="2856859"/>
            <a:ext cx="5014595" cy="325120"/>
          </a:xfrm>
          <a:custGeom>
            <a:avLst/>
            <a:gdLst/>
            <a:ahLst/>
            <a:cxnLst/>
            <a:rect l="l" t="t" r="r" b="b"/>
            <a:pathLst>
              <a:path w="5014595" h="325119">
                <a:moveTo>
                  <a:pt x="4959781" y="0"/>
                </a:moveTo>
                <a:lnTo>
                  <a:pt x="53741" y="1"/>
                </a:lnTo>
                <a:lnTo>
                  <a:pt x="15726" y="15987"/>
                </a:lnTo>
                <a:lnTo>
                  <a:pt x="0" y="54101"/>
                </a:lnTo>
                <a:lnTo>
                  <a:pt x="1" y="271016"/>
                </a:lnTo>
                <a:lnTo>
                  <a:pt x="15979" y="308999"/>
                </a:lnTo>
                <a:lnTo>
                  <a:pt x="54126" y="324733"/>
                </a:lnTo>
                <a:lnTo>
                  <a:pt x="4960148" y="324732"/>
                </a:lnTo>
                <a:lnTo>
                  <a:pt x="4998199" y="308752"/>
                </a:lnTo>
                <a:lnTo>
                  <a:pt x="5013883" y="270631"/>
                </a:lnTo>
                <a:lnTo>
                  <a:pt x="5014036" y="270631"/>
                </a:lnTo>
                <a:lnTo>
                  <a:pt x="5014036" y="54101"/>
                </a:lnTo>
                <a:lnTo>
                  <a:pt x="5013883" y="54101"/>
                </a:lnTo>
                <a:lnTo>
                  <a:pt x="5013883" y="53487"/>
                </a:lnTo>
                <a:lnTo>
                  <a:pt x="4997934" y="15659"/>
                </a:lnTo>
                <a:lnTo>
                  <a:pt x="4974119" y="1909"/>
                </a:lnTo>
                <a:lnTo>
                  <a:pt x="4959781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28280" y="2856859"/>
            <a:ext cx="5014595" cy="325120"/>
          </a:xfrm>
          <a:custGeom>
            <a:avLst/>
            <a:gdLst/>
            <a:ahLst/>
            <a:cxnLst/>
            <a:rect l="l" t="t" r="r" b="b"/>
            <a:pathLst>
              <a:path w="5014595" h="325119">
                <a:moveTo>
                  <a:pt x="0" y="54101"/>
                </a:moveTo>
                <a:lnTo>
                  <a:pt x="15726" y="15987"/>
                </a:lnTo>
                <a:lnTo>
                  <a:pt x="53741" y="1"/>
                </a:lnTo>
                <a:lnTo>
                  <a:pt x="54126" y="0"/>
                </a:lnTo>
                <a:lnTo>
                  <a:pt x="4959781" y="0"/>
                </a:lnTo>
                <a:lnTo>
                  <a:pt x="4974119" y="1909"/>
                </a:lnTo>
                <a:lnTo>
                  <a:pt x="4987006" y="7298"/>
                </a:lnTo>
                <a:lnTo>
                  <a:pt x="5011881" y="39262"/>
                </a:lnTo>
                <a:lnTo>
                  <a:pt x="5013883" y="54101"/>
                </a:lnTo>
                <a:lnTo>
                  <a:pt x="5014036" y="54101"/>
                </a:lnTo>
                <a:lnTo>
                  <a:pt x="5014036" y="270631"/>
                </a:lnTo>
                <a:lnTo>
                  <a:pt x="5013883" y="270631"/>
                </a:lnTo>
                <a:lnTo>
                  <a:pt x="5011974" y="284944"/>
                </a:lnTo>
                <a:lnTo>
                  <a:pt x="4987333" y="317223"/>
                </a:lnTo>
                <a:lnTo>
                  <a:pt x="4959781" y="324733"/>
                </a:lnTo>
                <a:lnTo>
                  <a:pt x="54126" y="324733"/>
                </a:lnTo>
                <a:lnTo>
                  <a:pt x="39795" y="322814"/>
                </a:lnTo>
                <a:lnTo>
                  <a:pt x="26910" y="317399"/>
                </a:lnTo>
                <a:lnTo>
                  <a:pt x="2015" y="285295"/>
                </a:lnTo>
                <a:lnTo>
                  <a:pt x="0" y="270631"/>
                </a:lnTo>
                <a:lnTo>
                  <a:pt x="0" y="5410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70140" y="3518199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70140" y="3518199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4500" y="3350636"/>
            <a:ext cx="5013960" cy="325120"/>
          </a:xfrm>
          <a:custGeom>
            <a:avLst/>
            <a:gdLst/>
            <a:ahLst/>
            <a:cxnLst/>
            <a:rect l="l" t="t" r="r" b="b"/>
            <a:pathLst>
              <a:path w="5013960" h="325120">
                <a:moveTo>
                  <a:pt x="4959827" y="0"/>
                </a:moveTo>
                <a:lnTo>
                  <a:pt x="53741" y="1"/>
                </a:lnTo>
                <a:lnTo>
                  <a:pt x="15725" y="15987"/>
                </a:lnTo>
                <a:lnTo>
                  <a:pt x="0" y="54101"/>
                </a:lnTo>
                <a:lnTo>
                  <a:pt x="1" y="271016"/>
                </a:lnTo>
                <a:lnTo>
                  <a:pt x="15978" y="308999"/>
                </a:lnTo>
                <a:lnTo>
                  <a:pt x="54126" y="324733"/>
                </a:lnTo>
                <a:lnTo>
                  <a:pt x="4960193" y="324732"/>
                </a:lnTo>
                <a:lnTo>
                  <a:pt x="4998233" y="308752"/>
                </a:lnTo>
                <a:lnTo>
                  <a:pt x="5013929" y="270631"/>
                </a:lnTo>
                <a:lnTo>
                  <a:pt x="5013928" y="53737"/>
                </a:lnTo>
                <a:lnTo>
                  <a:pt x="4997994" y="15741"/>
                </a:lnTo>
                <a:lnTo>
                  <a:pt x="4959827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64500" y="3350636"/>
            <a:ext cx="5013960" cy="325120"/>
          </a:xfrm>
          <a:custGeom>
            <a:avLst/>
            <a:gdLst/>
            <a:ahLst/>
            <a:cxnLst/>
            <a:rect l="l" t="t" r="r" b="b"/>
            <a:pathLst>
              <a:path w="5013960" h="325120">
                <a:moveTo>
                  <a:pt x="0" y="54101"/>
                </a:moveTo>
                <a:lnTo>
                  <a:pt x="15725" y="15987"/>
                </a:lnTo>
                <a:lnTo>
                  <a:pt x="53741" y="1"/>
                </a:lnTo>
                <a:lnTo>
                  <a:pt x="54126" y="0"/>
                </a:lnTo>
                <a:lnTo>
                  <a:pt x="4959827" y="0"/>
                </a:lnTo>
                <a:lnTo>
                  <a:pt x="4974182" y="1919"/>
                </a:lnTo>
                <a:lnTo>
                  <a:pt x="4987072" y="7337"/>
                </a:lnTo>
                <a:lnTo>
                  <a:pt x="5011925" y="39453"/>
                </a:lnTo>
                <a:lnTo>
                  <a:pt x="5013929" y="54101"/>
                </a:lnTo>
                <a:lnTo>
                  <a:pt x="5013929" y="270631"/>
                </a:lnTo>
                <a:lnTo>
                  <a:pt x="5012017" y="284944"/>
                </a:lnTo>
                <a:lnTo>
                  <a:pt x="5006618" y="297822"/>
                </a:lnTo>
                <a:lnTo>
                  <a:pt x="4974518" y="322720"/>
                </a:lnTo>
                <a:lnTo>
                  <a:pt x="4959827" y="324733"/>
                </a:lnTo>
                <a:lnTo>
                  <a:pt x="54126" y="324733"/>
                </a:lnTo>
                <a:lnTo>
                  <a:pt x="39794" y="322814"/>
                </a:lnTo>
                <a:lnTo>
                  <a:pt x="26909" y="317399"/>
                </a:lnTo>
                <a:lnTo>
                  <a:pt x="2015" y="285295"/>
                </a:lnTo>
                <a:lnTo>
                  <a:pt x="0" y="270631"/>
                </a:lnTo>
                <a:lnTo>
                  <a:pt x="0" y="5410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70140" y="4025813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70140" y="4025813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28280" y="3854828"/>
            <a:ext cx="5014595" cy="333375"/>
          </a:xfrm>
          <a:custGeom>
            <a:avLst/>
            <a:gdLst/>
            <a:ahLst/>
            <a:cxnLst/>
            <a:rect l="l" t="t" r="r" b="b"/>
            <a:pathLst>
              <a:path w="5014595" h="333375">
                <a:moveTo>
                  <a:pt x="4958410" y="0"/>
                </a:moveTo>
                <a:lnTo>
                  <a:pt x="55555" y="0"/>
                </a:lnTo>
                <a:lnTo>
                  <a:pt x="52836" y="65"/>
                </a:lnTo>
                <a:lnTo>
                  <a:pt x="15386" y="17129"/>
                </a:lnTo>
                <a:lnTo>
                  <a:pt x="0" y="55507"/>
                </a:lnTo>
                <a:lnTo>
                  <a:pt x="0" y="277748"/>
                </a:lnTo>
                <a:lnTo>
                  <a:pt x="17178" y="317867"/>
                </a:lnTo>
                <a:lnTo>
                  <a:pt x="55555" y="333256"/>
                </a:lnTo>
                <a:lnTo>
                  <a:pt x="4958410" y="333256"/>
                </a:lnTo>
                <a:lnTo>
                  <a:pt x="4998530" y="316097"/>
                </a:lnTo>
                <a:lnTo>
                  <a:pt x="5013883" y="277748"/>
                </a:lnTo>
                <a:lnTo>
                  <a:pt x="5014036" y="277748"/>
                </a:lnTo>
                <a:lnTo>
                  <a:pt x="5014036" y="55507"/>
                </a:lnTo>
                <a:lnTo>
                  <a:pt x="5013883" y="55507"/>
                </a:lnTo>
                <a:lnTo>
                  <a:pt x="5013823" y="52606"/>
                </a:lnTo>
                <a:lnTo>
                  <a:pt x="4996759" y="15284"/>
                </a:lnTo>
                <a:lnTo>
                  <a:pt x="4972749" y="1856"/>
                </a:lnTo>
                <a:lnTo>
                  <a:pt x="4958410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28280" y="3854828"/>
            <a:ext cx="5014595" cy="333375"/>
          </a:xfrm>
          <a:custGeom>
            <a:avLst/>
            <a:gdLst/>
            <a:ahLst/>
            <a:cxnLst/>
            <a:rect l="l" t="t" r="r" b="b"/>
            <a:pathLst>
              <a:path w="5014595" h="333375">
                <a:moveTo>
                  <a:pt x="0" y="55507"/>
                </a:moveTo>
                <a:lnTo>
                  <a:pt x="15386" y="17129"/>
                </a:lnTo>
                <a:lnTo>
                  <a:pt x="52836" y="65"/>
                </a:lnTo>
                <a:lnTo>
                  <a:pt x="55555" y="0"/>
                </a:lnTo>
                <a:lnTo>
                  <a:pt x="4958410" y="0"/>
                </a:lnTo>
                <a:lnTo>
                  <a:pt x="4972749" y="1856"/>
                </a:lnTo>
                <a:lnTo>
                  <a:pt x="4985694" y="7108"/>
                </a:lnTo>
                <a:lnTo>
                  <a:pt x="5011309" y="38506"/>
                </a:lnTo>
                <a:lnTo>
                  <a:pt x="5013883" y="55507"/>
                </a:lnTo>
                <a:lnTo>
                  <a:pt x="5014036" y="55507"/>
                </a:lnTo>
                <a:lnTo>
                  <a:pt x="5014036" y="277748"/>
                </a:lnTo>
                <a:lnTo>
                  <a:pt x="5013883" y="277748"/>
                </a:lnTo>
                <a:lnTo>
                  <a:pt x="5012018" y="292080"/>
                </a:lnTo>
                <a:lnTo>
                  <a:pt x="4987862" y="324808"/>
                </a:lnTo>
                <a:lnTo>
                  <a:pt x="4958410" y="333256"/>
                </a:lnTo>
                <a:lnTo>
                  <a:pt x="55555" y="333256"/>
                </a:lnTo>
                <a:lnTo>
                  <a:pt x="41207" y="331384"/>
                </a:lnTo>
                <a:lnTo>
                  <a:pt x="28253" y="326092"/>
                </a:lnTo>
                <a:lnTo>
                  <a:pt x="2600" y="294565"/>
                </a:lnTo>
                <a:lnTo>
                  <a:pt x="0" y="277748"/>
                </a:lnTo>
                <a:lnTo>
                  <a:pt x="0" y="55507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70140" y="4663226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70140" y="4663226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28280" y="4362319"/>
            <a:ext cx="5014595" cy="463550"/>
          </a:xfrm>
          <a:custGeom>
            <a:avLst/>
            <a:gdLst/>
            <a:ahLst/>
            <a:cxnLst/>
            <a:rect l="l" t="t" r="r" b="b"/>
            <a:pathLst>
              <a:path w="5014595" h="463550">
                <a:moveTo>
                  <a:pt x="4936799" y="0"/>
                </a:moveTo>
                <a:lnTo>
                  <a:pt x="77154" y="0"/>
                </a:lnTo>
                <a:lnTo>
                  <a:pt x="68427" y="490"/>
                </a:lnTo>
                <a:lnTo>
                  <a:pt x="29863" y="16238"/>
                </a:lnTo>
                <a:lnTo>
                  <a:pt x="5279" y="49137"/>
                </a:lnTo>
                <a:lnTo>
                  <a:pt x="0" y="77224"/>
                </a:lnTo>
                <a:lnTo>
                  <a:pt x="0" y="386084"/>
                </a:lnTo>
                <a:lnTo>
                  <a:pt x="16197" y="433426"/>
                </a:lnTo>
                <a:lnTo>
                  <a:pt x="49060" y="458017"/>
                </a:lnTo>
                <a:lnTo>
                  <a:pt x="77154" y="463295"/>
                </a:lnTo>
                <a:lnTo>
                  <a:pt x="4936799" y="463295"/>
                </a:lnTo>
                <a:lnTo>
                  <a:pt x="4984017" y="447120"/>
                </a:lnTo>
                <a:lnTo>
                  <a:pt x="5008603" y="414231"/>
                </a:lnTo>
                <a:lnTo>
                  <a:pt x="5013883" y="386084"/>
                </a:lnTo>
                <a:lnTo>
                  <a:pt x="5014036" y="386084"/>
                </a:lnTo>
                <a:lnTo>
                  <a:pt x="5014036" y="77224"/>
                </a:lnTo>
                <a:lnTo>
                  <a:pt x="5013883" y="77224"/>
                </a:lnTo>
                <a:lnTo>
                  <a:pt x="5013403" y="68328"/>
                </a:lnTo>
                <a:lnTo>
                  <a:pt x="4997697" y="29840"/>
                </a:lnTo>
                <a:lnTo>
                  <a:pt x="4964844" y="5278"/>
                </a:lnTo>
                <a:lnTo>
                  <a:pt x="4951267" y="1361"/>
                </a:lnTo>
                <a:lnTo>
                  <a:pt x="4936799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28280" y="4362319"/>
            <a:ext cx="5014595" cy="463550"/>
          </a:xfrm>
          <a:custGeom>
            <a:avLst/>
            <a:gdLst/>
            <a:ahLst/>
            <a:cxnLst/>
            <a:rect l="l" t="t" r="r" b="b"/>
            <a:pathLst>
              <a:path w="5014595" h="463550">
                <a:moveTo>
                  <a:pt x="0" y="77224"/>
                </a:moveTo>
                <a:lnTo>
                  <a:pt x="11503" y="36687"/>
                </a:lnTo>
                <a:lnTo>
                  <a:pt x="41499" y="8745"/>
                </a:lnTo>
                <a:lnTo>
                  <a:pt x="77154" y="0"/>
                </a:lnTo>
                <a:lnTo>
                  <a:pt x="4936799" y="0"/>
                </a:lnTo>
                <a:lnTo>
                  <a:pt x="4951267" y="1361"/>
                </a:lnTo>
                <a:lnTo>
                  <a:pt x="4964844" y="5278"/>
                </a:lnTo>
                <a:lnTo>
                  <a:pt x="4997697" y="29840"/>
                </a:lnTo>
                <a:lnTo>
                  <a:pt x="5013403" y="68328"/>
                </a:lnTo>
                <a:lnTo>
                  <a:pt x="5013883" y="77224"/>
                </a:lnTo>
                <a:lnTo>
                  <a:pt x="5014036" y="77224"/>
                </a:lnTo>
                <a:lnTo>
                  <a:pt x="5014036" y="386084"/>
                </a:lnTo>
                <a:lnTo>
                  <a:pt x="5013883" y="386084"/>
                </a:lnTo>
                <a:lnTo>
                  <a:pt x="5012521" y="400613"/>
                </a:lnTo>
                <a:lnTo>
                  <a:pt x="4994100" y="437735"/>
                </a:lnTo>
                <a:lnTo>
                  <a:pt x="4959444" y="459910"/>
                </a:lnTo>
                <a:lnTo>
                  <a:pt x="4936799" y="463295"/>
                </a:lnTo>
                <a:lnTo>
                  <a:pt x="77154" y="463295"/>
                </a:lnTo>
                <a:lnTo>
                  <a:pt x="62655" y="461934"/>
                </a:lnTo>
                <a:lnTo>
                  <a:pt x="49060" y="458017"/>
                </a:lnTo>
                <a:lnTo>
                  <a:pt x="16197" y="433426"/>
                </a:lnTo>
                <a:lnTo>
                  <a:pt x="487" y="394816"/>
                </a:lnTo>
                <a:lnTo>
                  <a:pt x="0" y="386084"/>
                </a:lnTo>
                <a:lnTo>
                  <a:pt x="0" y="7722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70140" y="5162205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70140" y="5162205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01"/>
                </a:moveTo>
                <a:lnTo>
                  <a:pt x="7162799" y="277201"/>
                </a:lnTo>
                <a:lnTo>
                  <a:pt x="7162799" y="0"/>
                </a:lnTo>
                <a:lnTo>
                  <a:pt x="0" y="0"/>
                </a:lnTo>
                <a:lnTo>
                  <a:pt x="0" y="277201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28280" y="4999863"/>
            <a:ext cx="5014595" cy="325120"/>
          </a:xfrm>
          <a:custGeom>
            <a:avLst/>
            <a:gdLst/>
            <a:ahLst/>
            <a:cxnLst/>
            <a:rect l="l" t="t" r="r" b="b"/>
            <a:pathLst>
              <a:path w="5014595" h="325120">
                <a:moveTo>
                  <a:pt x="4959781" y="0"/>
                </a:moveTo>
                <a:lnTo>
                  <a:pt x="53741" y="1"/>
                </a:lnTo>
                <a:lnTo>
                  <a:pt x="15726" y="15984"/>
                </a:lnTo>
                <a:lnTo>
                  <a:pt x="0" y="54101"/>
                </a:lnTo>
                <a:lnTo>
                  <a:pt x="1" y="271025"/>
                </a:lnTo>
                <a:lnTo>
                  <a:pt x="15979" y="309007"/>
                </a:lnTo>
                <a:lnTo>
                  <a:pt x="54126" y="324743"/>
                </a:lnTo>
                <a:lnTo>
                  <a:pt x="4960148" y="324741"/>
                </a:lnTo>
                <a:lnTo>
                  <a:pt x="4998199" y="308760"/>
                </a:lnTo>
                <a:lnTo>
                  <a:pt x="5013883" y="270641"/>
                </a:lnTo>
                <a:lnTo>
                  <a:pt x="5014036" y="270641"/>
                </a:lnTo>
                <a:lnTo>
                  <a:pt x="5014036" y="54101"/>
                </a:lnTo>
                <a:lnTo>
                  <a:pt x="5013883" y="54101"/>
                </a:lnTo>
                <a:lnTo>
                  <a:pt x="5013883" y="53487"/>
                </a:lnTo>
                <a:lnTo>
                  <a:pt x="4997934" y="15656"/>
                </a:lnTo>
                <a:lnTo>
                  <a:pt x="4974119" y="1908"/>
                </a:lnTo>
                <a:lnTo>
                  <a:pt x="4959781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28280" y="4999863"/>
            <a:ext cx="5014595" cy="325120"/>
          </a:xfrm>
          <a:custGeom>
            <a:avLst/>
            <a:gdLst/>
            <a:ahLst/>
            <a:cxnLst/>
            <a:rect l="l" t="t" r="r" b="b"/>
            <a:pathLst>
              <a:path w="5014595" h="325120">
                <a:moveTo>
                  <a:pt x="0" y="54101"/>
                </a:moveTo>
                <a:lnTo>
                  <a:pt x="15726" y="15984"/>
                </a:lnTo>
                <a:lnTo>
                  <a:pt x="53741" y="1"/>
                </a:lnTo>
                <a:lnTo>
                  <a:pt x="54126" y="0"/>
                </a:lnTo>
                <a:lnTo>
                  <a:pt x="4959781" y="0"/>
                </a:lnTo>
                <a:lnTo>
                  <a:pt x="4974119" y="1908"/>
                </a:lnTo>
                <a:lnTo>
                  <a:pt x="4987006" y="7296"/>
                </a:lnTo>
                <a:lnTo>
                  <a:pt x="5011881" y="39258"/>
                </a:lnTo>
                <a:lnTo>
                  <a:pt x="5013883" y="54101"/>
                </a:lnTo>
                <a:lnTo>
                  <a:pt x="5014036" y="54101"/>
                </a:lnTo>
                <a:lnTo>
                  <a:pt x="5014036" y="270641"/>
                </a:lnTo>
                <a:lnTo>
                  <a:pt x="5013883" y="270641"/>
                </a:lnTo>
                <a:lnTo>
                  <a:pt x="5011974" y="284952"/>
                </a:lnTo>
                <a:lnTo>
                  <a:pt x="4987333" y="317231"/>
                </a:lnTo>
                <a:lnTo>
                  <a:pt x="4959781" y="324743"/>
                </a:lnTo>
                <a:lnTo>
                  <a:pt x="54126" y="324743"/>
                </a:lnTo>
                <a:lnTo>
                  <a:pt x="39795" y="322823"/>
                </a:lnTo>
                <a:lnTo>
                  <a:pt x="26910" y="317407"/>
                </a:lnTo>
                <a:lnTo>
                  <a:pt x="2015" y="285303"/>
                </a:lnTo>
                <a:lnTo>
                  <a:pt x="0" y="270641"/>
                </a:lnTo>
                <a:lnTo>
                  <a:pt x="0" y="5410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70140" y="5661172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13"/>
                </a:moveTo>
                <a:lnTo>
                  <a:pt x="7162799" y="277213"/>
                </a:lnTo>
                <a:lnTo>
                  <a:pt x="7162799" y="0"/>
                </a:lnTo>
                <a:lnTo>
                  <a:pt x="0" y="0"/>
                </a:lnTo>
                <a:lnTo>
                  <a:pt x="0" y="27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70140" y="5661172"/>
            <a:ext cx="7162800" cy="277495"/>
          </a:xfrm>
          <a:custGeom>
            <a:avLst/>
            <a:gdLst/>
            <a:ahLst/>
            <a:cxnLst/>
            <a:rect l="l" t="t" r="r" b="b"/>
            <a:pathLst>
              <a:path w="7162800" h="277495">
                <a:moveTo>
                  <a:pt x="0" y="277213"/>
                </a:moveTo>
                <a:lnTo>
                  <a:pt x="7162799" y="277213"/>
                </a:lnTo>
                <a:lnTo>
                  <a:pt x="7162799" y="0"/>
                </a:lnTo>
                <a:lnTo>
                  <a:pt x="0" y="0"/>
                </a:lnTo>
                <a:lnTo>
                  <a:pt x="0" y="277213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74940" y="5481696"/>
            <a:ext cx="5013960" cy="325120"/>
          </a:xfrm>
          <a:custGeom>
            <a:avLst/>
            <a:gdLst/>
            <a:ahLst/>
            <a:cxnLst/>
            <a:rect l="l" t="t" r="r" b="b"/>
            <a:pathLst>
              <a:path w="5013960" h="325120">
                <a:moveTo>
                  <a:pt x="4959781" y="0"/>
                </a:moveTo>
                <a:lnTo>
                  <a:pt x="53739" y="1"/>
                </a:lnTo>
                <a:lnTo>
                  <a:pt x="15728" y="15936"/>
                </a:lnTo>
                <a:lnTo>
                  <a:pt x="0" y="54101"/>
                </a:lnTo>
                <a:lnTo>
                  <a:pt x="1" y="270939"/>
                </a:lnTo>
                <a:lnTo>
                  <a:pt x="15984" y="308946"/>
                </a:lnTo>
                <a:lnTo>
                  <a:pt x="54114" y="324672"/>
                </a:lnTo>
                <a:lnTo>
                  <a:pt x="4960178" y="324671"/>
                </a:lnTo>
                <a:lnTo>
                  <a:pt x="4998208" y="308684"/>
                </a:lnTo>
                <a:lnTo>
                  <a:pt x="5013883" y="270534"/>
                </a:lnTo>
                <a:lnTo>
                  <a:pt x="5013882" y="53735"/>
                </a:lnTo>
                <a:lnTo>
                  <a:pt x="4997960" y="15693"/>
                </a:lnTo>
                <a:lnTo>
                  <a:pt x="4959781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74940" y="5481696"/>
            <a:ext cx="5013960" cy="325120"/>
          </a:xfrm>
          <a:custGeom>
            <a:avLst/>
            <a:gdLst/>
            <a:ahLst/>
            <a:cxnLst/>
            <a:rect l="l" t="t" r="r" b="b"/>
            <a:pathLst>
              <a:path w="5013960" h="325120">
                <a:moveTo>
                  <a:pt x="0" y="54101"/>
                </a:moveTo>
                <a:lnTo>
                  <a:pt x="15728" y="15936"/>
                </a:lnTo>
                <a:lnTo>
                  <a:pt x="53739" y="1"/>
                </a:lnTo>
                <a:lnTo>
                  <a:pt x="54114" y="0"/>
                </a:lnTo>
                <a:lnTo>
                  <a:pt x="4959781" y="0"/>
                </a:lnTo>
                <a:lnTo>
                  <a:pt x="4974147" y="1911"/>
                </a:lnTo>
                <a:lnTo>
                  <a:pt x="4987040" y="7309"/>
                </a:lnTo>
                <a:lnTo>
                  <a:pt x="5011881" y="39408"/>
                </a:lnTo>
                <a:lnTo>
                  <a:pt x="5013883" y="54101"/>
                </a:lnTo>
                <a:lnTo>
                  <a:pt x="5013883" y="270534"/>
                </a:lnTo>
                <a:lnTo>
                  <a:pt x="5011975" y="284864"/>
                </a:lnTo>
                <a:lnTo>
                  <a:pt x="5006584" y="297750"/>
                </a:lnTo>
                <a:lnTo>
                  <a:pt x="4974506" y="322654"/>
                </a:lnTo>
                <a:lnTo>
                  <a:pt x="4959781" y="324672"/>
                </a:lnTo>
                <a:lnTo>
                  <a:pt x="54114" y="324672"/>
                </a:lnTo>
                <a:lnTo>
                  <a:pt x="39792" y="322755"/>
                </a:lnTo>
                <a:lnTo>
                  <a:pt x="26912" y="317343"/>
                </a:lnTo>
                <a:lnTo>
                  <a:pt x="2019" y="285235"/>
                </a:lnTo>
                <a:lnTo>
                  <a:pt x="0" y="270534"/>
                </a:lnTo>
                <a:lnTo>
                  <a:pt x="0" y="5410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517450" y="1715759"/>
            <a:ext cx="4577080" cy="415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Steps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ch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415925" marR="1156970">
              <a:lnSpc>
                <a:spcPct val="181900"/>
              </a:lnSpc>
              <a:spcBef>
                <a:spcPts val="580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ify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vis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endParaRPr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352425"/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sol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endParaRPr>
              <a:latin typeface="Arial"/>
              <a:cs typeface="Arial"/>
            </a:endParaRPr>
          </a:p>
          <a:p>
            <a:pPr>
              <a:spcBef>
                <a:spcPts val="3"/>
              </a:spcBef>
            </a:pPr>
            <a:endParaRPr sz="1600">
              <a:latin typeface="Times New Roman"/>
              <a:cs typeface="Times New Roman"/>
            </a:endParaRPr>
          </a:p>
          <a:p>
            <a:pPr marL="422909" indent="-6350"/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mmu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ate</a:t>
            </a:r>
            <a:r>
              <a:rPr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mark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>
              <a:latin typeface="Arial"/>
              <a:cs typeface="Arial"/>
            </a:endParaRPr>
          </a:p>
          <a:p>
            <a:pPr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422909" marR="5080">
              <a:lnSpc>
                <a:spcPts val="1870"/>
              </a:lnSpc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acti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ssi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endParaRPr>
              <a:latin typeface="Arial"/>
              <a:cs typeface="Arial"/>
            </a:endParaRPr>
          </a:p>
          <a:p>
            <a:pPr marL="362585" marR="577850" indent="53340">
              <a:lnSpc>
                <a:spcPts val="3790"/>
              </a:lnSpc>
              <a:spcBef>
                <a:spcPts val="130"/>
              </a:spcBef>
            </a:pP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pc="-2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ute</a:t>
            </a:r>
            <a:r>
              <a:rPr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cre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ate</a:t>
            </a:r>
            <a:r>
              <a:rPr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ort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Fol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ify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017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98574"/>
            <a:ext cx="10515600" cy="1058667"/>
          </a:xfrm>
          <a:prstGeom prst="rect">
            <a:avLst/>
          </a:prstGeom>
        </p:spPr>
        <p:txBody>
          <a:bodyPr vert="horz" wrap="square" lIns="0" tIns="476928" rIns="0" bIns="0" rtlCol="0" anchor="ctr">
            <a:spAutoFit/>
          </a:bodyPr>
          <a:lstStyle/>
          <a:p>
            <a:pPr marL="912494">
              <a:lnSpc>
                <a:spcPts val="4520"/>
              </a:lnSpc>
            </a:pPr>
            <a:r>
              <a:rPr sz="3800" dirty="0"/>
              <a:t>Introducti</a:t>
            </a:r>
            <a:r>
              <a:rPr sz="3800" spc="-20" dirty="0"/>
              <a:t>o</a:t>
            </a:r>
            <a:r>
              <a:rPr sz="3800" dirty="0"/>
              <a:t>n</a:t>
            </a:r>
            <a:endParaRPr sz="38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4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7698105" cy="2477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Bu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ine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strategy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" dirty="0">
                <a:latin typeface="Arial"/>
                <a:cs typeface="Arial"/>
              </a:rPr>
              <a:t>Int</a:t>
            </a:r>
            <a:r>
              <a:rPr sz="2400" spc="-5" dirty="0">
                <a:latin typeface="Arial"/>
                <a:cs typeface="Arial"/>
              </a:rPr>
              <a:t>egrate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company's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go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ls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es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actions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Influ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s:</a:t>
            </a:r>
            <a:endParaRPr sz="2400">
              <a:latin typeface="Arial"/>
              <a:cs typeface="Arial"/>
            </a:endParaRPr>
          </a:p>
          <a:p>
            <a:pPr marL="835025" lvl="2" indent="-228600">
              <a:spcBef>
                <a:spcPts val="409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Ph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si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pital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financial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pital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huma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pital</a:t>
            </a:r>
            <a:endParaRPr sz="2000">
              <a:latin typeface="Arial"/>
              <a:cs typeface="Arial"/>
            </a:endParaRPr>
          </a:p>
          <a:p>
            <a:pPr marL="285115" marR="90805" indent="-272415">
              <a:spcBef>
                <a:spcPts val="585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Go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Wh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hie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iu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lon</a:t>
            </a:r>
            <a:r>
              <a:rPr sz="2600" spc="15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term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future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301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2517"/>
            <a:ext cx="10515600" cy="12107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546100">
              <a:lnSpc>
                <a:spcPct val="100000"/>
              </a:lnSpc>
            </a:pPr>
            <a:r>
              <a:rPr spc="-20" dirty="0"/>
              <a:t>Marketing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20" dirty="0"/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45" dirty="0"/>
              <a:t>T</a:t>
            </a:r>
            <a:r>
              <a:rPr spc="-15" dirty="0"/>
              <a:t>rai</a:t>
            </a:r>
            <a:r>
              <a:rPr spc="-40" dirty="0"/>
              <a:t>n</a:t>
            </a:r>
            <a:r>
              <a:rPr spc="-20" dirty="0"/>
              <a:t>ing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35" dirty="0"/>
              <a:t>a</a:t>
            </a:r>
            <a:r>
              <a:rPr spc="-25" dirty="0"/>
              <a:t>n</a:t>
            </a:r>
            <a:r>
              <a:rPr spc="-20" dirty="0"/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5" dirty="0"/>
              <a:t>Cr</a:t>
            </a:r>
            <a:r>
              <a:rPr spc="-35" dirty="0"/>
              <a:t>e</a:t>
            </a:r>
            <a:r>
              <a:rPr spc="-20" dirty="0"/>
              <a:t>ating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25" dirty="0"/>
              <a:t>A</a:t>
            </a:r>
          </a:p>
          <a:p>
            <a:pPr marL="546100">
              <a:lnSpc>
                <a:spcPts val="4045"/>
              </a:lnSpc>
            </a:pPr>
            <a:r>
              <a:rPr spc="-20" dirty="0"/>
              <a:t>Brand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40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688835"/>
            <a:ext cx="8016240" cy="3446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ts val="2810"/>
              </a:lnSpc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Internal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mar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etin</a:t>
            </a:r>
            <a:r>
              <a:rPr sz="2600" spc="1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lo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es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ers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dirty="0">
                <a:latin typeface="Arial"/>
                <a:cs typeface="Arial"/>
              </a:rPr>
              <a:t>cited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</a:t>
            </a:r>
            <a:endParaRPr sz="2600">
              <a:latin typeface="Arial"/>
              <a:cs typeface="Arial"/>
            </a:endParaRPr>
          </a:p>
          <a:p>
            <a:pPr marL="285115" indent="-272415">
              <a:spcBef>
                <a:spcPts val="245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Internal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marketing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tactics</a:t>
            </a:r>
            <a:endParaRPr sz="2600">
              <a:latin typeface="Arial"/>
              <a:cs typeface="Arial"/>
            </a:endParaRPr>
          </a:p>
          <a:p>
            <a:pPr marL="560705" marR="312420" lvl="1" indent="-228600">
              <a:lnSpc>
                <a:spcPts val="2590"/>
              </a:lnSpc>
              <a:spcBef>
                <a:spcPts val="44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Involve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target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au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5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monst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progra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dirty="0">
                <a:latin typeface="Arial"/>
                <a:cs typeface="Arial"/>
              </a:rPr>
              <a:t>so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sp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cif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Identify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“champi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n”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orts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lnSpc>
                <a:spcPts val="2855"/>
              </a:lnSpc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Liste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ac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fee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bac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received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286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80897" y="419879"/>
            <a:ext cx="7269480" cy="1036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Marketing</a:t>
            </a:r>
            <a:r>
              <a:rPr sz="3400" spc="9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the</a:t>
            </a:r>
            <a:r>
              <a:rPr sz="3400" spc="4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14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raini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an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Cr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ating</a:t>
            </a:r>
            <a:r>
              <a:rPr sz="3400" spc="-6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endParaRPr sz="3400" dirty="0">
              <a:latin typeface="Arial"/>
              <a:cs typeface="Arial"/>
            </a:endParaRPr>
          </a:p>
          <a:p>
            <a:pPr marL="12700">
              <a:lnSpc>
                <a:spcPts val="4045"/>
              </a:lnSpc>
            </a:pPr>
            <a:r>
              <a:rPr sz="3400" spc="-20" dirty="0">
                <a:latin typeface="Arial"/>
                <a:cs typeface="Arial"/>
              </a:rPr>
              <a:t>Bra</a:t>
            </a:r>
            <a:r>
              <a:rPr sz="3400" spc="-35" dirty="0">
                <a:latin typeface="Arial"/>
                <a:cs typeface="Arial"/>
              </a:rPr>
              <a:t>n</a:t>
            </a:r>
            <a:r>
              <a:rPr sz="3400" spc="-20" dirty="0">
                <a:latin typeface="Arial"/>
                <a:cs typeface="Arial"/>
              </a:rPr>
              <a:t>d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41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837436" y="1725068"/>
            <a:ext cx="7560309" cy="2718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00075" indent="-228600">
              <a:buClr>
                <a:srgbClr val="DA1F28"/>
              </a:buClr>
              <a:buSzPct val="85416"/>
              <a:buFont typeface="Wingdings 2"/>
              <a:buChar char="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dvert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-mail,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company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bsites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employ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brea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areas</a:t>
            </a:r>
            <a:endParaRPr sz="2400">
              <a:latin typeface="Arial"/>
              <a:cs typeface="Arial"/>
            </a:endParaRPr>
          </a:p>
          <a:p>
            <a:pPr marL="241300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some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teract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twe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  <a:p>
            <a:pPr marL="241300"/>
            <a:r>
              <a:rPr sz="2400" spc="-5" dirty="0">
                <a:latin typeface="Arial"/>
                <a:cs typeface="Arial"/>
              </a:rPr>
              <a:t>des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gn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fina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vel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ecutiv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rned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ts val="2855"/>
              </a:lnSpc>
              <a:spcBef>
                <a:spcPts val="409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’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dirty="0">
                <a:latin typeface="Arial"/>
                <a:cs typeface="Arial"/>
              </a:rPr>
              <a:t>argon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8987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36164" y="245812"/>
            <a:ext cx="7069455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3800" spc="-41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800" spc="-5" dirty="0">
                <a:solidFill>
                  <a:srgbClr val="464646"/>
                </a:solidFill>
                <a:latin typeface="Arial"/>
                <a:cs typeface="Arial"/>
              </a:rPr>
              <a:t>abl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800" spc="7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800" spc="-5" dirty="0">
                <a:solidFill>
                  <a:srgbClr val="464646"/>
                </a:solidFill>
                <a:latin typeface="Arial"/>
                <a:cs typeface="Arial"/>
              </a:rPr>
              <a:t>2.</a:t>
            </a:r>
            <a:r>
              <a:rPr sz="3800" spc="-285" dirty="0">
                <a:solidFill>
                  <a:srgbClr val="464646"/>
                </a:solidFill>
                <a:latin typeface="Arial"/>
                <a:cs typeface="Arial"/>
              </a:rPr>
              <a:t>1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1-</a:t>
            </a:r>
            <a:r>
              <a:rPr sz="3800" spc="8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800" spc="-5" dirty="0">
                <a:solidFill>
                  <a:srgbClr val="464646"/>
                </a:solidFill>
                <a:latin typeface="Arial"/>
                <a:cs typeface="Arial"/>
              </a:rPr>
              <a:t>Ho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w</a:t>
            </a:r>
            <a:r>
              <a:rPr sz="3800" spc="10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to</a:t>
            </a:r>
            <a:r>
              <a:rPr sz="3800" spc="8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Bu</a:t>
            </a:r>
            <a:r>
              <a:rPr sz="3800" spc="-15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3800" spc="-5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d</a:t>
            </a:r>
            <a:r>
              <a:rPr sz="3800" spc="5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800" spc="-14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raini</a:t>
            </a:r>
            <a:r>
              <a:rPr sz="3800" spc="-1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80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latin typeface="Arial"/>
                <a:cs typeface="Arial"/>
              </a:rPr>
              <a:t>Brand</a:t>
            </a:r>
          </a:p>
        </p:txBody>
      </p:sp>
      <p:sp>
        <p:nvSpPr>
          <p:cNvPr id="6" name="object 6"/>
          <p:cNvSpPr/>
          <p:nvPr/>
        </p:nvSpPr>
        <p:spPr>
          <a:xfrm>
            <a:off x="1657351" y="1557336"/>
            <a:ext cx="8785225" cy="4248150"/>
          </a:xfrm>
          <a:custGeom>
            <a:avLst/>
            <a:gdLst/>
            <a:ahLst/>
            <a:cxnLst/>
            <a:rect l="l" t="t" r="r" b="b"/>
            <a:pathLst>
              <a:path w="8785225" h="4248150">
                <a:moveTo>
                  <a:pt x="0" y="4248149"/>
                </a:moveTo>
                <a:lnTo>
                  <a:pt x="8785219" y="4248149"/>
                </a:lnTo>
                <a:lnTo>
                  <a:pt x="8785219" y="0"/>
                </a:lnTo>
                <a:lnTo>
                  <a:pt x="0" y="0"/>
                </a:lnTo>
                <a:lnTo>
                  <a:pt x="0" y="4248149"/>
                </a:lnTo>
                <a:close/>
              </a:path>
            </a:pathLst>
          </a:custGeom>
          <a:solidFill>
            <a:srgbClr val="79C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36245" y="1524432"/>
            <a:ext cx="8615680" cy="443198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buFont typeface="Arial"/>
              <a:buChar char="•"/>
              <a:tabLst>
                <a:tab pos="299720" algn="l"/>
                <a:tab pos="1681480" algn="l"/>
              </a:tabLst>
            </a:pPr>
            <a:r>
              <a:rPr dirty="0">
                <a:latin typeface="Arial"/>
                <a:cs typeface="Arial"/>
              </a:rPr>
              <a:t>Ask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curr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nt “custom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rs” of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g,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cl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ng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ers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ho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rch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se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or 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sk </a:t>
            </a:r>
            <a:r>
              <a:rPr spc="5" dirty="0">
                <a:latin typeface="Arial"/>
                <a:cs typeface="Arial"/>
              </a:rPr>
              <a:t>f</a:t>
            </a:r>
            <a:r>
              <a:rPr dirty="0">
                <a:latin typeface="Arial"/>
                <a:cs typeface="Arial"/>
              </a:rPr>
              <a:t>or 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mp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o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rtici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at</a:t>
            </a:r>
            <a:r>
              <a:rPr dirty="0">
                <a:latin typeface="Arial"/>
                <a:cs typeface="Arial"/>
              </a:rPr>
              <a:t>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r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rce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tio</a:t>
            </a:r>
            <a:r>
              <a:rPr spc="-1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ar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of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and</a:t>
            </a:r>
            <a:r>
              <a:rPr dirty="0">
                <a:latin typeface="Arial"/>
                <a:cs typeface="Arial"/>
              </a:rPr>
              <a:t>.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For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x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45" dirty="0">
                <a:latin typeface="Arial"/>
                <a:cs typeface="Arial"/>
              </a:rPr>
              <a:t>w</a:t>
            </a:r>
            <a:r>
              <a:rPr spc="-10" dirty="0">
                <a:latin typeface="Arial"/>
                <a:cs typeface="Arial"/>
              </a:rPr>
              <a:t>ha</a:t>
            </a:r>
            <a:r>
              <a:rPr dirty="0">
                <a:latin typeface="Arial"/>
                <a:cs typeface="Arial"/>
              </a:rPr>
              <a:t>t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ti</a:t>
            </a:r>
            <a:r>
              <a:rPr spc="-10" dirty="0">
                <a:latin typeface="Arial"/>
                <a:cs typeface="Arial"/>
              </a:rPr>
              <a:t>on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de</a:t>
            </a:r>
            <a:r>
              <a:rPr dirty="0">
                <a:latin typeface="Arial"/>
                <a:cs typeface="Arial"/>
              </a:rPr>
              <a:t>scr</a:t>
            </a:r>
            <a:r>
              <a:rPr spc="-10" dirty="0">
                <a:latin typeface="Arial"/>
                <a:cs typeface="Arial"/>
              </a:rPr>
              <a:t>ib</a:t>
            </a:r>
            <a:r>
              <a:rPr dirty="0">
                <a:latin typeface="Arial"/>
                <a:cs typeface="Arial"/>
              </a:rPr>
              <a:t>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ho</a:t>
            </a:r>
            <a:r>
              <a:rPr dirty="0">
                <a:latin typeface="Arial"/>
                <a:cs typeface="Arial"/>
              </a:rPr>
              <a:t>w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y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l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abou</a:t>
            </a:r>
            <a:r>
              <a:rPr dirty="0">
                <a:latin typeface="Arial"/>
                <a:cs typeface="Arial"/>
              </a:rPr>
              <a:t>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?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Wh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or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s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summ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rize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r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s?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What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cl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ve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y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es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h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?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er</a:t>
            </a:r>
            <a:r>
              <a:rPr dirty="0">
                <a:latin typeface="Arial"/>
                <a:cs typeface="Arial"/>
              </a:rPr>
              <a:t>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q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esti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vi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formati</a:t>
            </a:r>
            <a:r>
              <a:rPr spc="-1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5" dirty="0">
                <a:latin typeface="Arial"/>
                <a:cs typeface="Arial"/>
              </a:rPr>
              <a:t>ar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tre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gt</a:t>
            </a:r>
            <a:r>
              <a:rPr dirty="0">
                <a:latin typeface="Arial"/>
                <a:cs typeface="Arial"/>
              </a:rPr>
              <a:t>h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rce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ved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sitiv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y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or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s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d.</a:t>
            </a:r>
            <a:endParaRPr dirty="0">
              <a:latin typeface="Arial"/>
              <a:cs typeface="Arial"/>
            </a:endParaRPr>
          </a:p>
          <a:p>
            <a:pPr marL="299085" indent="-286385">
              <a:buFont typeface="Arial"/>
              <a:buChar char="•"/>
              <a:tabLst>
                <a:tab pos="299720" algn="l"/>
              </a:tabLst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fine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w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rce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ved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y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curr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future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custom</a:t>
            </a:r>
            <a:r>
              <a:rPr spc="-10" dirty="0">
                <a:latin typeface="Arial"/>
                <a:cs typeface="Arial"/>
              </a:rPr>
              <a:t>ers.</a:t>
            </a:r>
            <a:endParaRPr dirty="0">
              <a:latin typeface="Arial"/>
              <a:cs typeface="Arial"/>
            </a:endParaRPr>
          </a:p>
          <a:p>
            <a:pPr marL="299085" indent="-286385">
              <a:buFont typeface="Arial"/>
              <a:buChar char="•"/>
              <a:tabLst>
                <a:tab pos="299720" algn="l"/>
              </a:tabLst>
            </a:pPr>
            <a:r>
              <a:rPr dirty="0">
                <a:latin typeface="Arial"/>
                <a:cs typeface="Arial"/>
              </a:rPr>
              <a:t>Id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ntify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factors th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 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nfl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ce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cust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me</a:t>
            </a:r>
            <a:r>
              <a:rPr spc="65" dirty="0">
                <a:latin typeface="Arial"/>
                <a:cs typeface="Arial"/>
              </a:rPr>
              <a:t>r</a:t>
            </a:r>
            <a:r>
              <a:rPr spc="-40" dirty="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s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rce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tio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ng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ctio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299085" marR="144780" indent="-286385">
              <a:buFont typeface="Arial"/>
              <a:buChar char="•"/>
              <a:tabLst>
                <a:tab pos="299720" algn="l"/>
              </a:tabLst>
            </a:pP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vi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w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ch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th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acto</a:t>
            </a:r>
            <a:r>
              <a:rPr dirty="0">
                <a:latin typeface="Arial"/>
                <a:cs typeface="Arial"/>
              </a:rPr>
              <a:t>rs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termi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su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rting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comm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cati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cust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mers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45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y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d.</a:t>
            </a:r>
            <a:endParaRPr dirty="0">
              <a:latin typeface="Arial"/>
              <a:cs typeface="Arial"/>
            </a:endParaRPr>
          </a:p>
          <a:p>
            <a:pPr marL="299085" indent="-286385">
              <a:buFont typeface="Arial"/>
              <a:buChar char="•"/>
              <a:tabLst>
                <a:tab pos="299720" algn="l"/>
              </a:tabLst>
            </a:pPr>
            <a:r>
              <a:rPr dirty="0">
                <a:latin typeface="Arial"/>
                <a:cs typeface="Arial"/>
              </a:rPr>
              <a:t>Make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so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ac</a:t>
            </a:r>
            <a:r>
              <a:rPr dirty="0">
                <a:latin typeface="Arial"/>
                <a:cs typeface="Arial"/>
              </a:rPr>
              <a:t>h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factor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su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rting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.</a:t>
            </a:r>
            <a:endParaRPr dirty="0">
              <a:latin typeface="Arial"/>
              <a:cs typeface="Arial"/>
            </a:endParaRPr>
          </a:p>
          <a:p>
            <a:pPr marL="299085" indent="-286385">
              <a:buFont typeface="Arial"/>
              <a:buChar char="•"/>
              <a:tabLst>
                <a:tab pos="299720" algn="l"/>
              </a:tabLst>
            </a:pPr>
            <a:r>
              <a:rPr spc="-10" dirty="0">
                <a:latin typeface="Arial"/>
                <a:cs typeface="Arial"/>
              </a:rPr>
              <a:t>Get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cust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mers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ac</a:t>
            </a:r>
            <a:r>
              <a:rPr dirty="0">
                <a:latin typeface="Arial"/>
                <a:cs typeface="Arial"/>
              </a:rPr>
              <a:t>k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ch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step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this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roc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(d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fine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ntify</a:t>
            </a:r>
            <a:endParaRPr dirty="0">
              <a:latin typeface="Arial"/>
              <a:cs typeface="Arial"/>
            </a:endParaRPr>
          </a:p>
          <a:p>
            <a:pPr marL="299085"/>
            <a:r>
              <a:rPr dirty="0">
                <a:latin typeface="Arial"/>
                <a:cs typeface="Arial"/>
              </a:rPr>
              <a:t>fact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rs,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ugge</a:t>
            </a:r>
            <a:r>
              <a:rPr dirty="0">
                <a:latin typeface="Arial"/>
                <a:cs typeface="Arial"/>
              </a:rPr>
              <a:t>st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hange</a:t>
            </a:r>
            <a:r>
              <a:rPr dirty="0">
                <a:latin typeface="Arial"/>
                <a:cs typeface="Arial"/>
              </a:rPr>
              <a:t>s,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tc.).</a:t>
            </a:r>
          </a:p>
          <a:p>
            <a:pPr marL="299085" marR="919480" indent="-286385">
              <a:buFont typeface="Arial"/>
              <a:buChar char="•"/>
              <a:tabLst>
                <a:tab pos="299720" algn="l"/>
              </a:tabLst>
            </a:pPr>
            <a:r>
              <a:rPr dirty="0">
                <a:latin typeface="Arial"/>
                <a:cs typeface="Arial"/>
              </a:rPr>
              <a:t>When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ter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cting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h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cust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mers,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create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2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nc</a:t>
            </a:r>
            <a:r>
              <a:rPr dirty="0">
                <a:latin typeface="Arial"/>
                <a:cs typeface="Arial"/>
              </a:rPr>
              <a:t>e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15" dirty="0">
                <a:latin typeface="Arial"/>
                <a:cs typeface="Arial"/>
              </a:rPr>
              <a:t>ort</a:t>
            </a:r>
            <a:r>
              <a:rPr spc="-10"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tifies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.</a:t>
            </a:r>
            <a:endParaRPr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42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133097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36186" y="883867"/>
            <a:ext cx="4475480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20"/>
              </a:lnSpc>
            </a:pP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Outsourc</a:t>
            </a:r>
            <a:r>
              <a:rPr sz="3800" spc="-25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3800" spc="-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g</a:t>
            </a:r>
            <a:r>
              <a:rPr sz="3800" spc="-1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800" spc="-145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800" dirty="0">
                <a:solidFill>
                  <a:srgbClr val="464646"/>
                </a:solidFill>
                <a:latin typeface="Arial"/>
                <a:cs typeface="Arial"/>
              </a:rPr>
              <a:t>rain</a:t>
            </a:r>
            <a:r>
              <a:rPr sz="3800" spc="-20" dirty="0">
                <a:solidFill>
                  <a:srgbClr val="464646"/>
                </a:solidFill>
                <a:latin typeface="Arial"/>
                <a:cs typeface="Arial"/>
              </a:rPr>
              <a:t>i</a:t>
            </a:r>
            <a:r>
              <a:rPr sz="3800" spc="-5" dirty="0">
                <a:solidFill>
                  <a:srgbClr val="464646"/>
                </a:solidFill>
                <a:latin typeface="Arial"/>
                <a:cs typeface="Arial"/>
              </a:rPr>
              <a:t>ng</a:t>
            </a:r>
            <a:endParaRPr sz="3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43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9"/>
            <a:ext cx="7652384" cy="43774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62610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dirty="0">
                <a:latin typeface="Arial"/>
                <a:cs typeface="Arial"/>
              </a:rPr>
              <a:t>Outso</a:t>
            </a:r>
            <a:r>
              <a:rPr sz="2600" b="1" spc="5" dirty="0">
                <a:latin typeface="Arial"/>
                <a:cs typeface="Arial"/>
              </a:rPr>
              <a:t>u</a:t>
            </a:r>
            <a:r>
              <a:rPr sz="2600" b="1" spc="-5" dirty="0">
                <a:latin typeface="Arial"/>
                <a:cs typeface="Arial"/>
              </a:rPr>
              <a:t>rcin</a:t>
            </a:r>
            <a:r>
              <a:rPr sz="2600" b="1" spc="1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outsi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tak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s: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mpl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5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ll</a:t>
            </a:r>
            <a:endParaRPr sz="2400">
              <a:latin typeface="Arial"/>
              <a:cs typeface="Arial"/>
            </a:endParaRPr>
          </a:p>
          <a:p>
            <a:pPr marL="560705">
              <a:spcBef>
                <a:spcPts val="384"/>
              </a:spcBef>
            </a:pP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activiti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ding</a:t>
            </a:r>
            <a:endParaRPr sz="2400">
              <a:latin typeface="Arial"/>
              <a:cs typeface="Arial"/>
            </a:endParaRPr>
          </a:p>
          <a:p>
            <a:pPr marL="835025" lvl="2" indent="-228600">
              <a:spcBef>
                <a:spcPts val="50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dirty="0">
                <a:latin typeface="Arial"/>
                <a:cs typeface="Arial"/>
              </a:rPr>
              <a:t>Administration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3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esign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400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li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ry</a:t>
            </a:r>
            <a:endParaRPr sz="2000">
              <a:latin typeface="Arial"/>
              <a:cs typeface="Arial"/>
            </a:endParaRPr>
          </a:p>
          <a:p>
            <a:pPr marL="835025" lvl="2" indent="-228600">
              <a:spcBef>
                <a:spcPts val="695"/>
              </a:spcBef>
              <a:buClr>
                <a:srgbClr val="ACCEDC"/>
              </a:buClr>
              <a:buSzPct val="85000"/>
              <a:buFont typeface="Wingdings 2"/>
              <a:buChar char=""/>
              <a:tabLst>
                <a:tab pos="835660" algn="l"/>
              </a:tabLst>
            </a:pP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evelopment</a:t>
            </a:r>
            <a:endParaRPr sz="2000">
              <a:latin typeface="Arial"/>
              <a:cs typeface="Arial"/>
            </a:endParaRPr>
          </a:p>
          <a:p>
            <a:pPr marL="285115" indent="-272415">
              <a:spcBef>
                <a:spcPts val="645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Bu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ine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utso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rcing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1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Outsourci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process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such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M,</a:t>
            </a:r>
            <a:endParaRPr sz="2400">
              <a:latin typeface="Arial"/>
              <a:cs typeface="Arial"/>
            </a:endParaRPr>
          </a:p>
          <a:p>
            <a:pPr marL="560705">
              <a:lnSpc>
                <a:spcPts val="2855"/>
              </a:lnSpc>
            </a:pPr>
            <a:r>
              <a:rPr sz="2400" spc="-5" dirty="0">
                <a:latin typeface="Arial"/>
                <a:cs typeface="Arial"/>
              </a:rPr>
              <a:t>prod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ctio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13295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98574"/>
            <a:ext cx="10515600" cy="1058667"/>
          </a:xfrm>
          <a:prstGeom prst="rect">
            <a:avLst/>
          </a:prstGeom>
        </p:spPr>
        <p:txBody>
          <a:bodyPr vert="horz" wrap="square" lIns="0" tIns="476928" rIns="0" bIns="0" rtlCol="0" anchor="ctr">
            <a:spAutoFit/>
          </a:bodyPr>
          <a:lstStyle/>
          <a:p>
            <a:pPr marL="368300">
              <a:lnSpc>
                <a:spcPts val="4520"/>
              </a:lnSpc>
            </a:pPr>
            <a:r>
              <a:rPr sz="3800" dirty="0"/>
              <a:t>Outsourcing</a:t>
            </a:r>
            <a:r>
              <a:rPr sz="3800" spc="-30" dirty="0">
                <a:latin typeface="Times New Roman"/>
                <a:cs typeface="Times New Roman"/>
              </a:rPr>
              <a:t> </a:t>
            </a:r>
            <a:r>
              <a:rPr sz="3800" spc="-145" dirty="0"/>
              <a:t>T</a:t>
            </a:r>
            <a:r>
              <a:rPr sz="3800" dirty="0"/>
              <a:t>raini</a:t>
            </a:r>
            <a:r>
              <a:rPr sz="3800" spc="-15" dirty="0"/>
              <a:t>n</a:t>
            </a:r>
            <a:r>
              <a:rPr sz="3800" dirty="0"/>
              <a:t>g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44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7757159" cy="41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Ad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ntages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utso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rcing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training: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ost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sav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sav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1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provement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anc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mandates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Acc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bes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practices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nie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no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utso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rce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their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raining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Inab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tsourci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meet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ny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spc="-5" dirty="0">
                <a:latin typeface="Arial"/>
                <a:cs typeface="Arial"/>
              </a:rPr>
              <a:t>needs</a:t>
            </a:r>
            <a:endParaRPr sz="2400">
              <a:latin typeface="Arial"/>
              <a:cs typeface="Arial"/>
            </a:endParaRPr>
          </a:p>
          <a:p>
            <a:pPr marL="560705" marR="106680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maintain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control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ove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cts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opment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36836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20884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4893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6040" y="6451092"/>
            <a:ext cx="310896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490220">
              <a:lnSpc>
                <a:spcPct val="100000"/>
              </a:lnSpc>
            </a:pPr>
            <a:r>
              <a:rPr spc="-400" dirty="0"/>
              <a:t>T</a:t>
            </a:r>
            <a:r>
              <a:rPr spc="-25" dirty="0"/>
              <a:t>a</a:t>
            </a:r>
            <a:r>
              <a:rPr spc="-35" dirty="0"/>
              <a:t>b</a:t>
            </a:r>
            <a:r>
              <a:rPr spc="-15" dirty="0"/>
              <a:t>l</a:t>
            </a:r>
            <a:r>
              <a:rPr spc="-20" dirty="0"/>
              <a:t>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25" dirty="0"/>
              <a:t>2.1</a:t>
            </a:r>
            <a:r>
              <a:rPr spc="-30" dirty="0"/>
              <a:t>2</a:t>
            </a:r>
            <a:r>
              <a:rPr spc="-15" dirty="0"/>
              <a:t>-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5" dirty="0"/>
              <a:t>Qu</a:t>
            </a:r>
            <a:r>
              <a:rPr spc="-40" dirty="0"/>
              <a:t>e</a:t>
            </a:r>
            <a:r>
              <a:rPr spc="-15" dirty="0"/>
              <a:t>stions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15" dirty="0"/>
              <a:t>to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20" dirty="0"/>
              <a:t>Ask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0" dirty="0"/>
              <a:t>W</a:t>
            </a:r>
            <a:r>
              <a:rPr spc="-25" dirty="0"/>
              <a:t>h</a:t>
            </a:r>
            <a:r>
              <a:rPr spc="-35" dirty="0"/>
              <a:t>e</a:t>
            </a:r>
            <a:r>
              <a:rPr spc="-20" dirty="0"/>
              <a:t>n</a:t>
            </a:r>
          </a:p>
          <a:p>
            <a:pPr marL="490220">
              <a:lnSpc>
                <a:spcPts val="4045"/>
              </a:lnSpc>
            </a:pPr>
            <a:r>
              <a:rPr spc="-30" dirty="0"/>
              <a:t>Co</a:t>
            </a:r>
            <a:r>
              <a:rPr spc="-35" dirty="0"/>
              <a:t>n</a:t>
            </a:r>
            <a:r>
              <a:rPr spc="-15" dirty="0"/>
              <a:t>sidering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0" dirty="0"/>
              <a:t>Outsourcing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45</a:t>
            </a:fld>
            <a:endParaRPr spc="-5" dirty="0"/>
          </a:p>
        </p:txBody>
      </p:sp>
      <p:sp>
        <p:nvSpPr>
          <p:cNvPr id="6" name="object 6"/>
          <p:cNvSpPr/>
          <p:nvPr/>
        </p:nvSpPr>
        <p:spPr>
          <a:xfrm>
            <a:off x="1760541" y="1844659"/>
            <a:ext cx="8280400" cy="3816985"/>
          </a:xfrm>
          <a:custGeom>
            <a:avLst/>
            <a:gdLst/>
            <a:ahLst/>
            <a:cxnLst/>
            <a:rect l="l" t="t" r="r" b="b"/>
            <a:pathLst>
              <a:path w="8280400" h="3816985">
                <a:moveTo>
                  <a:pt x="0" y="3816370"/>
                </a:moveTo>
                <a:lnTo>
                  <a:pt x="8280379" y="3816370"/>
                </a:lnTo>
                <a:lnTo>
                  <a:pt x="8280379" y="0"/>
                </a:lnTo>
                <a:lnTo>
                  <a:pt x="0" y="0"/>
                </a:lnTo>
                <a:lnTo>
                  <a:pt x="0" y="381637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39270" y="1596060"/>
            <a:ext cx="799719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buFont typeface="Arial"/>
              <a:buAutoNum type="arabicPeriod"/>
              <a:tabLst>
                <a:tab pos="355600" algn="l"/>
              </a:tabLst>
            </a:pPr>
            <a:r>
              <a:rPr spc="-15" dirty="0">
                <a:latin typeface="Arial"/>
                <a:cs typeface="Arial"/>
              </a:rPr>
              <a:t>What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ar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ca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iti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-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us</a:t>
            </a:r>
            <a:r>
              <a:rPr dirty="0">
                <a:latin typeface="Arial"/>
                <a:cs typeface="Arial"/>
              </a:rPr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ctio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?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15" dirty="0">
                <a:latin typeface="Arial"/>
                <a:cs typeface="Arial"/>
              </a:rPr>
              <a:t>a</a:t>
            </a:r>
            <a:r>
              <a:rPr spc="-45"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kn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w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h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can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gr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w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ski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ed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re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ski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from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tsid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?</a:t>
            </a:r>
            <a:endParaRPr>
              <a:latin typeface="Arial"/>
              <a:cs typeface="Arial"/>
            </a:endParaRPr>
          </a:p>
          <a:p>
            <a:pPr marL="355600" marR="1427480" indent="-342900">
              <a:buFont typeface="Arial"/>
              <a:buAutoNum type="arabicPeriod"/>
              <a:tabLst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-</a:t>
            </a:r>
            <a:r>
              <a:rPr spc="-5" dirty="0">
                <a:latin typeface="Arial"/>
                <a:cs typeface="Arial"/>
              </a:rPr>
              <a:t>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us</a:t>
            </a:r>
            <a:r>
              <a:rPr dirty="0">
                <a:latin typeface="Arial"/>
                <a:cs typeface="Arial"/>
              </a:rPr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ction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take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tio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l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res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iti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s?</a:t>
            </a:r>
            <a:endParaRPr>
              <a:latin typeface="Arial"/>
              <a:cs typeface="Arial"/>
            </a:endParaRPr>
          </a:p>
          <a:p>
            <a:pPr marL="355600" indent="-342900">
              <a:buFont typeface="Arial"/>
              <a:buAutoNum type="arabicPeriod"/>
              <a:tabLst>
                <a:tab pos="355600" algn="l"/>
              </a:tabLst>
            </a:pPr>
            <a:r>
              <a:rPr dirty="0">
                <a:latin typeface="Arial"/>
                <a:cs typeface="Arial"/>
              </a:rPr>
              <a:t>Is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tra</a:t>
            </a:r>
            <a:r>
              <a:rPr spc="-10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y to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10" dirty="0">
                <a:latin typeface="Arial"/>
                <a:cs typeface="Arial"/>
              </a:rPr>
              <a:t>ou</a:t>
            </a:r>
            <a:r>
              <a:rPr dirty="0">
                <a:latin typeface="Arial"/>
                <a:cs typeface="Arial"/>
              </a:rPr>
              <a:t>r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pan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40" dirty="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s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strat</a:t>
            </a:r>
            <a:r>
              <a:rPr spc="-10" dirty="0">
                <a:latin typeface="Arial"/>
                <a:cs typeface="Arial"/>
              </a:rPr>
              <a:t>eg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  <a:r>
              <a:rPr spc="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Is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it pr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ri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tar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  <a:endParaRPr>
              <a:latin typeface="Arial"/>
              <a:cs typeface="Arial"/>
            </a:endParaRPr>
          </a:p>
          <a:p>
            <a:pPr marL="355600" indent="-342900">
              <a:buFont typeface="Arial"/>
              <a:buAutoNum type="arabicPeriod"/>
              <a:tabLst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va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or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iz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tio</a:t>
            </a:r>
            <a:r>
              <a:rPr spc="-1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?</a:t>
            </a:r>
            <a:endParaRPr>
              <a:latin typeface="Arial"/>
              <a:cs typeface="Arial"/>
            </a:endParaRPr>
          </a:p>
          <a:p>
            <a:pPr marL="355600" indent="-342900">
              <a:buFont typeface="Arial"/>
              <a:buAutoNum type="arabicPeriod"/>
              <a:tabLst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e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ra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  <a:endParaRPr>
              <a:latin typeface="Arial"/>
              <a:cs typeface="Arial"/>
            </a:endParaRPr>
          </a:p>
          <a:p>
            <a:pPr marL="355600" marR="911225" indent="-342900">
              <a:buFont typeface="Arial"/>
              <a:buAutoNum type="arabicPeriod"/>
              <a:tabLst>
                <a:tab pos="355600" algn="l"/>
              </a:tabLst>
            </a:pPr>
            <a:r>
              <a:rPr dirty="0">
                <a:latin typeface="Arial"/>
                <a:cs typeface="Arial"/>
              </a:rPr>
              <a:t>Are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tso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rced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er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vi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s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erts,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y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vi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ith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cism?</a:t>
            </a:r>
            <a:endParaRPr>
              <a:latin typeface="Arial"/>
              <a:cs typeface="Arial"/>
            </a:endParaRPr>
          </a:p>
          <a:p>
            <a:pPr marL="355600" indent="-342900">
              <a:buFont typeface="Arial"/>
              <a:buAutoNum type="arabicPeriod"/>
              <a:tabLst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o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rsta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tre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gt</a:t>
            </a:r>
            <a:r>
              <a:rPr spc="-10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45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10" dirty="0">
                <a:latin typeface="Arial"/>
                <a:cs typeface="Arial"/>
              </a:rPr>
              <a:t>k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sses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curr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ra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ng</a:t>
            </a:r>
            <a:endParaRPr>
              <a:latin typeface="Arial"/>
              <a:cs typeface="Arial"/>
            </a:endParaRPr>
          </a:p>
          <a:p>
            <a:pPr marL="355600"/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ms?</a:t>
            </a:r>
            <a:endParaRPr>
              <a:latin typeface="Arial"/>
              <a:cs typeface="Arial"/>
            </a:endParaRPr>
          </a:p>
          <a:p>
            <a:pPr marL="355600" indent="-342900">
              <a:buFont typeface="Arial"/>
              <a:buAutoNum type="arabicPeriod" startAt="8"/>
              <a:tabLst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o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tso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rce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tire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ctio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?</a:t>
            </a:r>
            <a:endParaRPr>
              <a:latin typeface="Arial"/>
              <a:cs typeface="Arial"/>
            </a:endParaRPr>
          </a:p>
          <a:p>
            <a:pPr marL="355600" indent="-342900">
              <a:buFont typeface="Arial"/>
              <a:buAutoNum type="arabicPeriod" startAt="8"/>
              <a:tabLst>
                <a:tab pos="355600" algn="l"/>
              </a:tabLst>
            </a:pPr>
            <a:r>
              <a:rPr dirty="0">
                <a:latin typeface="Arial"/>
                <a:cs typeface="Arial"/>
              </a:rPr>
              <a:t>Are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-20" dirty="0">
                <a:latin typeface="Arial"/>
                <a:cs typeface="Arial"/>
              </a:rPr>
              <a:t>x</a:t>
            </a:r>
            <a:r>
              <a:rPr dirty="0">
                <a:latin typeface="Arial"/>
                <a:cs typeface="Arial"/>
              </a:rPr>
              <a:t>ec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tive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2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 min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mize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5" dirty="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s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act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on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2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</a:t>
            </a:r>
            <a:r>
              <a:rPr spc="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es</a:t>
            </a:r>
            <a:endParaRPr>
              <a:latin typeface="Arial"/>
              <a:cs typeface="Arial"/>
            </a:endParaRPr>
          </a:p>
          <a:p>
            <a:pPr marL="355600"/>
            <a:r>
              <a:rPr spc="-2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acc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res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b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y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ski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nt?</a:t>
            </a:r>
            <a:endParaRPr>
              <a:latin typeface="Arial"/>
              <a:cs typeface="Arial"/>
            </a:endParaRPr>
          </a:p>
          <a:p>
            <a:pPr marL="355600" indent="-342900">
              <a:buFont typeface="Arial"/>
              <a:buAutoNum type="arabicPeriod" startAt="10"/>
              <a:tabLst>
                <a:tab pos="355600" algn="l"/>
              </a:tabLst>
            </a:pPr>
            <a:r>
              <a:rPr spc="-10" dirty="0">
                <a:latin typeface="Arial"/>
                <a:cs typeface="Arial"/>
              </a:rPr>
              <a:t>Is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mb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tion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ter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l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20" dirty="0">
                <a:latin typeface="Arial"/>
                <a:cs typeface="Arial"/>
              </a:rPr>
              <a:t>x</a:t>
            </a:r>
            <a:r>
              <a:rPr dirty="0">
                <a:latin typeface="Arial"/>
                <a:cs typeface="Arial"/>
              </a:rPr>
              <a:t>ter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l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est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so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uti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n?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350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98574"/>
            <a:ext cx="10515600" cy="1058667"/>
          </a:xfrm>
          <a:prstGeom prst="rect">
            <a:avLst/>
          </a:prstGeom>
        </p:spPr>
        <p:txBody>
          <a:bodyPr vert="horz" wrap="square" lIns="0" tIns="476928" rIns="0" bIns="0" rtlCol="0" anchor="ctr">
            <a:spAutoFit/>
          </a:bodyPr>
          <a:lstStyle/>
          <a:p>
            <a:pPr marL="912494">
              <a:lnSpc>
                <a:spcPts val="4520"/>
              </a:lnSpc>
            </a:pPr>
            <a:r>
              <a:rPr sz="3800" dirty="0"/>
              <a:t>Introducti</a:t>
            </a:r>
            <a:r>
              <a:rPr sz="3800" spc="-20" dirty="0"/>
              <a:t>o</a:t>
            </a:r>
            <a:r>
              <a:rPr sz="3800" dirty="0"/>
              <a:t>n</a:t>
            </a:r>
            <a:endParaRPr sz="3800"/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6155" indent="-272415">
              <a:lnSpc>
                <a:spcPct val="100000"/>
              </a:lnSpc>
              <a:buClr>
                <a:srgbClr val="2CA1BE"/>
              </a:buClr>
              <a:buSzPct val="84615"/>
              <a:buFont typeface="Wingdings 2"/>
              <a:buChar char=""/>
              <a:tabLst>
                <a:tab pos="987425" algn="l"/>
              </a:tabLst>
            </a:pPr>
            <a:r>
              <a:rPr dirty="0">
                <a:latin typeface="Arial"/>
                <a:cs typeface="Arial"/>
              </a:rPr>
              <a:t>Strategy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etermine</a:t>
            </a:r>
            <a:r>
              <a:rPr spc="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:</a:t>
            </a:r>
          </a:p>
          <a:p>
            <a:pPr marL="1261745" lvl="1">
              <a:lnSpc>
                <a:spcPts val="2735"/>
              </a:lnSpc>
              <a:spcBef>
                <a:spcPts val="114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1263015" algn="l"/>
              </a:tabLst>
            </a:pPr>
            <a:r>
              <a:rPr dirty="0">
                <a:latin typeface="Arial"/>
                <a:cs typeface="Arial"/>
              </a:rPr>
              <a:t>Amount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f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train</a:t>
            </a:r>
            <a:r>
              <a:rPr spc="-1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requ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red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curr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utur</a:t>
            </a:r>
            <a:r>
              <a:rPr dirty="0">
                <a:latin typeface="Arial"/>
                <a:cs typeface="Arial"/>
              </a:rPr>
              <a:t>e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j</a:t>
            </a:r>
            <a:r>
              <a:rPr spc="-5" dirty="0">
                <a:latin typeface="Arial"/>
                <a:cs typeface="Arial"/>
              </a:rPr>
              <a:t>ob</a:t>
            </a:r>
            <a:endParaRPr>
              <a:latin typeface="Arial"/>
              <a:cs typeface="Arial"/>
            </a:endParaRPr>
          </a:p>
          <a:p>
            <a:pPr marL="1261745">
              <a:lnSpc>
                <a:spcPts val="2735"/>
              </a:lnSpc>
            </a:pPr>
            <a:r>
              <a:rPr sz="2400" dirty="0">
                <a:latin typeface="Arial"/>
                <a:cs typeface="Arial"/>
              </a:rPr>
              <a:t>sk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61745" marR="663575" lvl="1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1263015" algn="l"/>
              </a:tabLst>
            </a:pPr>
            <a:r>
              <a:rPr spc="-20" dirty="0">
                <a:latin typeface="Arial"/>
                <a:cs typeface="Arial"/>
              </a:rPr>
              <a:t>E</a:t>
            </a:r>
            <a:r>
              <a:rPr spc="-35" dirty="0">
                <a:latin typeface="Arial"/>
                <a:cs typeface="Arial"/>
              </a:rPr>
              <a:t>x</a:t>
            </a:r>
            <a:r>
              <a:rPr spc="-10" dirty="0">
                <a:latin typeface="Arial"/>
                <a:cs typeface="Arial"/>
              </a:rPr>
              <a:t>tent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w</a:t>
            </a:r>
            <a:r>
              <a:rPr spc="-10" dirty="0">
                <a:latin typeface="Arial"/>
                <a:cs typeface="Arial"/>
              </a:rPr>
              <a:t>h</a:t>
            </a:r>
            <a:r>
              <a:rPr spc="-5" dirty="0">
                <a:latin typeface="Arial"/>
                <a:cs typeface="Arial"/>
              </a:rPr>
              <a:t>ic</a:t>
            </a:r>
            <a:r>
              <a:rPr dirty="0">
                <a:latin typeface="Arial"/>
                <a:cs typeface="Arial"/>
              </a:rPr>
              <a:t>h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rai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sho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d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customized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particul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ds</a:t>
            </a:r>
            <a:endParaRPr>
              <a:latin typeface="Arial"/>
              <a:cs typeface="Arial"/>
            </a:endParaRPr>
          </a:p>
          <a:p>
            <a:pPr marL="1261745" lvl="1">
              <a:lnSpc>
                <a:spcPct val="100000"/>
              </a:lnSpc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1263015" algn="l"/>
              </a:tabLst>
            </a:pPr>
            <a:r>
              <a:rPr spc="-20" dirty="0">
                <a:latin typeface="Arial"/>
                <a:cs typeface="Arial"/>
              </a:rPr>
              <a:t>E</a:t>
            </a:r>
            <a:r>
              <a:rPr spc="-35" dirty="0">
                <a:latin typeface="Arial"/>
                <a:cs typeface="Arial"/>
              </a:rPr>
              <a:t>x</a:t>
            </a:r>
            <a:r>
              <a:rPr spc="-10" dirty="0">
                <a:latin typeface="Arial"/>
                <a:cs typeface="Arial"/>
              </a:rPr>
              <a:t>tent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w</a:t>
            </a:r>
            <a:r>
              <a:rPr spc="-10" dirty="0">
                <a:latin typeface="Arial"/>
                <a:cs typeface="Arial"/>
              </a:rPr>
              <a:t>h</a:t>
            </a:r>
            <a:r>
              <a:rPr spc="-5" dirty="0">
                <a:latin typeface="Arial"/>
                <a:cs typeface="Arial"/>
              </a:rPr>
              <a:t>ic</a:t>
            </a:r>
            <a:r>
              <a:rPr dirty="0">
                <a:latin typeface="Arial"/>
                <a:cs typeface="Arial"/>
              </a:rPr>
              <a:t>h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rai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rest</a:t>
            </a:r>
            <a:r>
              <a:rPr dirty="0">
                <a:latin typeface="Arial"/>
                <a:cs typeface="Arial"/>
              </a:rPr>
              <a:t>ricted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ecifi</a:t>
            </a:r>
            <a:r>
              <a:rPr dirty="0">
                <a:latin typeface="Arial"/>
                <a:cs typeface="Arial"/>
              </a:rPr>
              <a:t>c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groups</a:t>
            </a:r>
            <a:endParaRPr>
              <a:latin typeface="Arial"/>
              <a:cs typeface="Arial"/>
            </a:endParaRPr>
          </a:p>
          <a:p>
            <a:pPr marL="126174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emp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1261745" marR="5080" lvl="1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1345565" algn="l"/>
              </a:tabLst>
            </a:pPr>
            <a:r>
              <a:rPr spc="-20" dirty="0">
                <a:latin typeface="Arial"/>
                <a:cs typeface="Arial"/>
              </a:rPr>
              <a:t>E</a:t>
            </a:r>
            <a:r>
              <a:rPr spc="-35" dirty="0">
                <a:latin typeface="Arial"/>
                <a:cs typeface="Arial"/>
              </a:rPr>
              <a:t>x</a:t>
            </a:r>
            <a:r>
              <a:rPr spc="-10" dirty="0">
                <a:latin typeface="Arial"/>
                <a:cs typeface="Arial"/>
              </a:rPr>
              <a:t>tent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hic</a:t>
            </a:r>
            <a:r>
              <a:rPr dirty="0">
                <a:latin typeface="Arial"/>
                <a:cs typeface="Arial"/>
              </a:rPr>
              <a:t>h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rai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an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system</a:t>
            </a:r>
            <a:r>
              <a:rPr spc="-5" dirty="0">
                <a:latin typeface="Arial"/>
                <a:cs typeface="Arial"/>
              </a:rPr>
              <a:t>atica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ly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admin</a:t>
            </a:r>
            <a:r>
              <a:rPr spc="-1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stered</a:t>
            </a:r>
            <a:endParaRPr>
              <a:latin typeface="Arial"/>
              <a:cs typeface="Arial"/>
            </a:endParaRPr>
          </a:p>
          <a:p>
            <a:pPr marL="1261745" lvl="1">
              <a:lnSpc>
                <a:spcPct val="100000"/>
              </a:lnSpc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1263015" algn="l"/>
              </a:tabLst>
            </a:pPr>
            <a:r>
              <a:rPr spc="-10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portanc</a:t>
            </a:r>
            <a:r>
              <a:rPr dirty="0">
                <a:latin typeface="Arial"/>
                <a:cs typeface="Arial"/>
              </a:rPr>
              <a:t>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pl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ced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rai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compared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othe</a:t>
            </a:r>
            <a:r>
              <a:rPr dirty="0">
                <a:latin typeface="Arial"/>
                <a:cs typeface="Arial"/>
              </a:rPr>
              <a:t>r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HR</a:t>
            </a:r>
            <a:endParaRPr>
              <a:latin typeface="Arial"/>
              <a:cs typeface="Arial"/>
            </a:endParaRPr>
          </a:p>
          <a:p>
            <a:pPr marL="1261745">
              <a:lnSpc>
                <a:spcPts val="2855"/>
              </a:lnSpc>
            </a:pPr>
            <a:r>
              <a:rPr sz="2400" spc="-5" dirty="0">
                <a:latin typeface="Arial"/>
                <a:cs typeface="Arial"/>
              </a:rPr>
              <a:t>practic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5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16624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98574"/>
            <a:ext cx="10515600" cy="1058667"/>
          </a:xfrm>
          <a:prstGeom prst="rect">
            <a:avLst/>
          </a:prstGeom>
        </p:spPr>
        <p:txBody>
          <a:bodyPr vert="horz" wrap="square" lIns="0" tIns="476928" rIns="0" bIns="0" rtlCol="0" anchor="ctr">
            <a:spAutoFit/>
          </a:bodyPr>
          <a:lstStyle/>
          <a:p>
            <a:pPr marL="912494">
              <a:lnSpc>
                <a:spcPts val="4520"/>
              </a:lnSpc>
            </a:pPr>
            <a:r>
              <a:rPr sz="3800" spc="-5" dirty="0"/>
              <a:t>Learni</a:t>
            </a:r>
            <a:r>
              <a:rPr sz="3800" spc="-20" dirty="0"/>
              <a:t>n</a:t>
            </a:r>
            <a:r>
              <a:rPr sz="3800" dirty="0"/>
              <a:t>g</a:t>
            </a:r>
            <a:r>
              <a:rPr sz="3800" spc="90" dirty="0">
                <a:latin typeface="Times New Roman"/>
                <a:cs typeface="Times New Roman"/>
              </a:rPr>
              <a:t> </a:t>
            </a:r>
            <a:r>
              <a:rPr sz="3800" spc="-5" dirty="0"/>
              <a:t>a</a:t>
            </a:r>
            <a:r>
              <a:rPr sz="3800" dirty="0"/>
              <a:t>s</a:t>
            </a:r>
            <a:r>
              <a:rPr sz="3800" spc="105" dirty="0">
                <a:latin typeface="Times New Roman"/>
                <a:cs typeface="Times New Roman"/>
              </a:rPr>
              <a:t> </a:t>
            </a:r>
            <a:r>
              <a:rPr sz="3800" dirty="0"/>
              <a:t>a</a:t>
            </a:r>
            <a:r>
              <a:rPr sz="3800" spc="75" dirty="0">
                <a:latin typeface="Times New Roman"/>
                <a:cs typeface="Times New Roman"/>
              </a:rPr>
              <a:t> </a:t>
            </a:r>
            <a:r>
              <a:rPr sz="3800" dirty="0"/>
              <a:t>Strate</a:t>
            </a:r>
            <a:r>
              <a:rPr sz="3800" spc="-15" dirty="0"/>
              <a:t>g</a:t>
            </a:r>
            <a:r>
              <a:rPr sz="3800" spc="-5" dirty="0"/>
              <a:t>i</a:t>
            </a:r>
            <a:r>
              <a:rPr sz="3800" dirty="0"/>
              <a:t>c</a:t>
            </a:r>
            <a:r>
              <a:rPr sz="3800" spc="95" dirty="0">
                <a:latin typeface="Times New Roman"/>
                <a:cs typeface="Times New Roman"/>
              </a:rPr>
              <a:t> </a:t>
            </a:r>
            <a:r>
              <a:rPr sz="3800" dirty="0"/>
              <a:t>Focus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0" y="1728459"/>
            <a:ext cx="7931784" cy="24006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b="1" dirty="0">
                <a:latin typeface="Arial"/>
                <a:cs typeface="Arial"/>
              </a:rPr>
              <a:t>L</a:t>
            </a:r>
            <a:r>
              <a:rPr sz="2600" b="1" spc="5" dirty="0">
                <a:latin typeface="Arial"/>
                <a:cs typeface="Arial"/>
              </a:rPr>
              <a:t>e</a:t>
            </a:r>
            <a:r>
              <a:rPr sz="2600" b="1" spc="-5" dirty="0">
                <a:latin typeface="Arial"/>
                <a:cs typeface="Arial"/>
              </a:rPr>
              <a:t>arnin</a:t>
            </a:r>
            <a:r>
              <a:rPr sz="2600" b="1" dirty="0">
                <a:latin typeface="Arial"/>
                <a:cs typeface="Arial"/>
              </a:rPr>
              <a:t>g</a:t>
            </a:r>
            <a:r>
              <a:rPr sz="2600" b="1" spc="4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Arial"/>
                <a:cs typeface="Arial"/>
              </a:rPr>
              <a:t>org</a:t>
            </a:r>
            <a:r>
              <a:rPr sz="2600" b="1" spc="5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niz</a:t>
            </a:r>
            <a:r>
              <a:rPr sz="2600" b="1" spc="5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tio</a:t>
            </a:r>
            <a:r>
              <a:rPr sz="2600" b="1" spc="10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: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mp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as: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An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nce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city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earn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pt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chan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reful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scrutin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zed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sses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mpany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go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ls</a:t>
            </a:r>
            <a:endParaRPr sz="2400">
              <a:latin typeface="Arial"/>
              <a:cs typeface="Arial"/>
            </a:endParaRPr>
          </a:p>
          <a:p>
            <a:pPr marL="560705" marR="5080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par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system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create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human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cap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tal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77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26745" y="202208"/>
            <a:ext cx="7244080" cy="1036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400" spc="-400" dirty="0">
                <a:solidFill>
                  <a:srgbClr val="464646"/>
                </a:solidFill>
                <a:latin typeface="Arial"/>
                <a:cs typeface="Arial"/>
              </a:rPr>
              <a:t>T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b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8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2.1</a:t>
            </a:r>
            <a:r>
              <a:rPr sz="3400" spc="-15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3400" spc="114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Key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F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ature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s</a:t>
            </a:r>
            <a:r>
              <a:rPr sz="3400" spc="114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o</a:t>
            </a:r>
            <a:r>
              <a:rPr sz="3400" spc="-10" dirty="0">
                <a:solidFill>
                  <a:srgbClr val="464646"/>
                </a:solidFill>
                <a:latin typeface="Arial"/>
                <a:cs typeface="Arial"/>
              </a:rPr>
              <a:t>f</a:t>
            </a:r>
            <a:r>
              <a:rPr sz="3400" spc="105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400" spc="90" dirty="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L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e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ar</a:t>
            </a:r>
            <a:r>
              <a:rPr sz="3400" spc="-35" dirty="0">
                <a:solidFill>
                  <a:srgbClr val="464646"/>
                </a:solidFill>
                <a:latin typeface="Arial"/>
                <a:cs typeface="Arial"/>
              </a:rPr>
              <a:t>n</a:t>
            </a:r>
            <a:r>
              <a:rPr sz="3400" spc="-25" dirty="0">
                <a:solidFill>
                  <a:srgbClr val="464646"/>
                </a:solidFill>
                <a:latin typeface="Arial"/>
                <a:cs typeface="Arial"/>
              </a:rPr>
              <a:t>ing</a:t>
            </a:r>
            <a:endParaRPr sz="3400">
              <a:latin typeface="Arial"/>
              <a:cs typeface="Arial"/>
            </a:endParaRPr>
          </a:p>
          <a:p>
            <a:pPr marL="12700">
              <a:lnSpc>
                <a:spcPts val="4045"/>
              </a:lnSpc>
            </a:pP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Org</a:t>
            </a:r>
            <a:r>
              <a:rPr sz="3400" spc="-40" dirty="0">
                <a:solidFill>
                  <a:srgbClr val="464646"/>
                </a:solidFill>
                <a:latin typeface="Arial"/>
                <a:cs typeface="Arial"/>
              </a:rPr>
              <a:t>a</a:t>
            </a:r>
            <a:r>
              <a:rPr sz="3400" spc="-20" dirty="0">
                <a:solidFill>
                  <a:srgbClr val="464646"/>
                </a:solidFill>
                <a:latin typeface="Arial"/>
                <a:cs typeface="Arial"/>
              </a:rPr>
              <a:t>nization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31954" y="1268481"/>
            <a:ext cx="8856980" cy="4897755"/>
          </a:xfrm>
          <a:custGeom>
            <a:avLst/>
            <a:gdLst/>
            <a:ahLst/>
            <a:cxnLst/>
            <a:rect l="l" t="t" r="r" b="b"/>
            <a:pathLst>
              <a:path w="8856980" h="4897755">
                <a:moveTo>
                  <a:pt x="0" y="4897373"/>
                </a:moveTo>
                <a:lnTo>
                  <a:pt x="8856725" y="4897373"/>
                </a:lnTo>
                <a:lnTo>
                  <a:pt x="8856725" y="0"/>
                </a:lnTo>
                <a:lnTo>
                  <a:pt x="0" y="0"/>
                </a:lnTo>
                <a:lnTo>
                  <a:pt x="0" y="4897373"/>
                </a:lnTo>
                <a:close/>
              </a:path>
            </a:pathLst>
          </a:custGeom>
          <a:solidFill>
            <a:srgbClr val="79C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1954" y="1268481"/>
            <a:ext cx="8856980" cy="4897755"/>
          </a:xfrm>
          <a:custGeom>
            <a:avLst/>
            <a:gdLst/>
            <a:ahLst/>
            <a:cxnLst/>
            <a:rect l="l" t="t" r="r" b="b"/>
            <a:pathLst>
              <a:path w="8856980" h="4897755">
                <a:moveTo>
                  <a:pt x="0" y="4897373"/>
                </a:moveTo>
                <a:lnTo>
                  <a:pt x="8856725" y="4897373"/>
                </a:lnTo>
                <a:lnTo>
                  <a:pt x="8856725" y="0"/>
                </a:lnTo>
                <a:lnTo>
                  <a:pt x="0" y="0"/>
                </a:lnTo>
                <a:lnTo>
                  <a:pt x="0" y="4897373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10634" y="1148512"/>
            <a:ext cx="8319134" cy="5262979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spc="-15" dirty="0">
                <a:latin typeface="Arial"/>
                <a:cs typeface="Arial"/>
              </a:rPr>
              <a:t>Su</a:t>
            </a:r>
            <a:r>
              <a:rPr b="1" spc="-10" dirty="0">
                <a:latin typeface="Arial"/>
                <a:cs typeface="Arial"/>
              </a:rPr>
              <a:t>p</a:t>
            </a:r>
            <a:r>
              <a:rPr b="1" spc="-15" dirty="0">
                <a:latin typeface="Arial"/>
                <a:cs typeface="Arial"/>
              </a:rPr>
              <a:t>p</a:t>
            </a:r>
            <a:r>
              <a:rPr b="1" spc="-10" dirty="0">
                <a:latin typeface="Arial"/>
                <a:cs typeface="Arial"/>
              </a:rPr>
              <a:t>o</a:t>
            </a:r>
            <a:r>
              <a:rPr b="1" spc="-5" dirty="0">
                <a:latin typeface="Arial"/>
                <a:cs typeface="Arial"/>
              </a:rPr>
              <a:t>rti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55" dirty="0">
                <a:latin typeface="Times New Roman"/>
                <a:cs typeface="Times New Roman"/>
              </a:rPr>
              <a:t> </a:t>
            </a:r>
            <a:r>
              <a:rPr b="1" dirty="0">
                <a:latin typeface="Arial"/>
                <a:cs typeface="Arial"/>
              </a:rPr>
              <a:t>Le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spc="-15" dirty="0">
                <a:latin typeface="Arial"/>
                <a:cs typeface="Arial"/>
              </a:rPr>
              <a:t>rni</a:t>
            </a:r>
            <a:r>
              <a:rPr b="1" spc="-10" dirty="0">
                <a:latin typeface="Arial"/>
                <a:cs typeface="Arial"/>
              </a:rPr>
              <a:t>n</a:t>
            </a:r>
            <a:r>
              <a:rPr b="1" spc="-15" dirty="0">
                <a:latin typeface="Arial"/>
                <a:cs typeface="Arial"/>
              </a:rPr>
              <a:t>g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Arial"/>
                <a:cs typeface="Arial"/>
              </a:rPr>
              <a:t>En</a:t>
            </a:r>
            <a:r>
              <a:rPr b="1" spc="-5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iron</a:t>
            </a:r>
            <a:r>
              <a:rPr b="1" spc="-5" dirty="0">
                <a:latin typeface="Arial"/>
                <a:cs typeface="Arial"/>
              </a:rPr>
              <a:t>m</a:t>
            </a:r>
            <a:r>
              <a:rPr b="1" spc="-10" dirty="0">
                <a:latin typeface="Arial"/>
                <a:cs typeface="Arial"/>
              </a:rPr>
              <a:t>ent</a:t>
            </a:r>
            <a:endParaRPr dirty="0">
              <a:latin typeface="Arial"/>
              <a:cs typeface="Arial"/>
            </a:endParaRPr>
          </a:p>
          <a:p>
            <a:pPr marL="184785" indent="-172085">
              <a:buFont typeface="Arial"/>
              <a:buChar char="•"/>
              <a:tabLst>
                <a:tab pos="154305" algn="l"/>
              </a:tabLst>
            </a:pPr>
            <a:r>
              <a:rPr dirty="0">
                <a:latin typeface="Arial"/>
                <a:cs typeface="Arial"/>
              </a:rPr>
              <a:t>Emp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o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l safe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x</a:t>
            </a:r>
            <a:r>
              <a:rPr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ssi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ir th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hts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b</a:t>
            </a:r>
            <a:r>
              <a:rPr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ork,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ask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ng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q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esti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ns,</a:t>
            </a:r>
          </a:p>
          <a:p>
            <a:pPr marL="184785"/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is</a:t>
            </a:r>
            <a:r>
              <a:rPr spc="-1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ee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45" dirty="0">
                <a:latin typeface="Arial"/>
                <a:cs typeface="Arial"/>
              </a:rPr>
              <a:t>w</a:t>
            </a:r>
            <a:r>
              <a:rPr spc="-5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h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anage</a:t>
            </a:r>
            <a:r>
              <a:rPr dirty="0">
                <a:latin typeface="Arial"/>
                <a:cs typeface="Arial"/>
              </a:rPr>
              <a:t>rs,</a:t>
            </a:r>
          </a:p>
          <a:p>
            <a:pPr marL="201295"/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mitting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mistak</a:t>
            </a:r>
            <a:r>
              <a:rPr spc="-10" dirty="0">
                <a:latin typeface="Arial"/>
                <a:cs typeface="Arial"/>
              </a:rPr>
              <a:t>es.</a:t>
            </a:r>
            <a:endParaRPr dirty="0">
              <a:latin typeface="Arial"/>
              <a:cs typeface="Arial"/>
            </a:endParaRPr>
          </a:p>
          <a:p>
            <a:pPr marL="153670" indent="-140970">
              <a:buFont typeface="Arial"/>
              <a:buChar char="•"/>
              <a:tabLst>
                <a:tab pos="154305" algn="l"/>
              </a:tabLst>
            </a:pPr>
            <a:r>
              <a:rPr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35" dirty="0">
                <a:latin typeface="Arial"/>
                <a:cs typeface="Arial"/>
              </a:rPr>
              <a:t>f</a:t>
            </a:r>
            <a:r>
              <a:rPr dirty="0">
                <a:latin typeface="Arial"/>
                <a:cs typeface="Arial"/>
              </a:rPr>
              <a:t>fer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nt fu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ctio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al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 c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ltur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l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rsp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ctives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are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ci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te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84785" marR="5080" indent="-172085" algn="just">
              <a:buFont typeface="Arial"/>
              <a:buChar char="•"/>
              <a:tabLst>
                <a:tab pos="154305" algn="l"/>
                <a:tab pos="2646045" algn="l"/>
              </a:tabLst>
            </a:pPr>
            <a:r>
              <a:rPr dirty="0">
                <a:latin typeface="Arial"/>
                <a:cs typeface="Arial"/>
              </a:rPr>
              <a:t>Emp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o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are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ed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take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risks,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vat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-20" dirty="0">
                <a:latin typeface="Arial"/>
                <a:cs typeface="Arial"/>
              </a:rPr>
              <a:t>x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ore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tested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 </a:t>
            </a:r>
            <a:r>
              <a:rPr spc="-5"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kn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40" dirty="0">
                <a:latin typeface="Arial"/>
                <a:cs typeface="Arial"/>
              </a:rPr>
              <a:t>w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such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s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-10" dirty="0">
                <a:latin typeface="Arial"/>
                <a:cs typeface="Arial"/>
              </a:rPr>
              <a:t>tr</a:t>
            </a:r>
            <a:r>
              <a:rPr spc="-35" dirty="0">
                <a:latin typeface="Arial"/>
                <a:cs typeface="Arial"/>
              </a:rPr>
              <a:t>y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w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cess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5" dirty="0">
                <a:latin typeface="Arial"/>
                <a:cs typeface="Arial"/>
              </a:rPr>
              <a:t>ev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w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ucts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serv</a:t>
            </a:r>
            <a:r>
              <a:rPr spc="-10" dirty="0">
                <a:latin typeface="Arial"/>
                <a:cs typeface="Arial"/>
              </a:rPr>
              <a:t>ices.</a:t>
            </a:r>
            <a:endParaRPr dirty="0">
              <a:latin typeface="Arial"/>
              <a:cs typeface="Arial"/>
            </a:endParaRPr>
          </a:p>
          <a:p>
            <a:pPr marL="149225" indent="-136525">
              <a:buFont typeface="Arial"/>
              <a:buChar char="•"/>
              <a:tabLst>
                <a:tab pos="149860" algn="l"/>
              </a:tabLst>
            </a:pPr>
            <a:r>
              <a:rPr spc="10" dirty="0">
                <a:latin typeface="Arial"/>
                <a:cs typeface="Arial"/>
              </a:rPr>
              <a:t>T</a:t>
            </a:r>
            <a:r>
              <a:rPr spc="-10" dirty="0">
                <a:latin typeface="Arial"/>
                <a:cs typeface="Arial"/>
              </a:rPr>
              <a:t>hough</a:t>
            </a:r>
            <a:r>
              <a:rPr dirty="0">
                <a:latin typeface="Arial"/>
                <a:cs typeface="Arial"/>
              </a:rPr>
              <a:t>tf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l r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vi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 the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</a:t>
            </a:r>
            <a:r>
              <a:rPr spc="-10" dirty="0">
                <a:latin typeface="Arial"/>
                <a:cs typeface="Arial"/>
              </a:rPr>
              <a:t>mpan</a:t>
            </a:r>
            <a:r>
              <a:rPr spc="-30" dirty="0">
                <a:latin typeface="Arial"/>
                <a:cs typeface="Arial"/>
              </a:rPr>
              <a:t>y</a:t>
            </a:r>
            <a:r>
              <a:rPr spc="-40" dirty="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s</a:t>
            </a:r>
            <a:r>
              <a:rPr spc="3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ss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is </a:t>
            </a:r>
            <a:r>
              <a:rPr spc="-10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ou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aged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/>
            <a:r>
              <a:rPr b="1" dirty="0">
                <a:latin typeface="Arial"/>
                <a:cs typeface="Arial"/>
              </a:rPr>
              <a:t>Le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spc="-15" dirty="0">
                <a:latin typeface="Arial"/>
                <a:cs typeface="Arial"/>
              </a:rPr>
              <a:t>rni</a:t>
            </a:r>
            <a:r>
              <a:rPr b="1" spc="-10" dirty="0">
                <a:latin typeface="Arial"/>
                <a:cs typeface="Arial"/>
              </a:rPr>
              <a:t>n</a:t>
            </a:r>
            <a:r>
              <a:rPr b="1" spc="-15" dirty="0">
                <a:latin typeface="Arial"/>
                <a:cs typeface="Arial"/>
              </a:rPr>
              <a:t>g</a:t>
            </a:r>
            <a:r>
              <a:rPr b="1" spc="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Arial"/>
                <a:cs typeface="Arial"/>
              </a:rPr>
              <a:t>Pro</a:t>
            </a:r>
            <a:r>
              <a:rPr b="1" spc="-10" dirty="0">
                <a:latin typeface="Arial"/>
                <a:cs typeface="Arial"/>
              </a:rPr>
              <a:t>c</a:t>
            </a:r>
            <a:r>
              <a:rPr b="1" spc="-5" dirty="0">
                <a:latin typeface="Arial"/>
                <a:cs typeface="Arial"/>
              </a:rPr>
              <a:t>e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spc="-5" dirty="0">
                <a:latin typeface="Arial"/>
                <a:cs typeface="Arial"/>
              </a:rPr>
              <a:t>s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70" dirty="0">
                <a:latin typeface="Times New Roman"/>
                <a:cs typeface="Times New Roman"/>
              </a:rPr>
              <a:t> </a:t>
            </a:r>
            <a:r>
              <a:rPr b="1" spc="-20" dirty="0">
                <a:latin typeface="Arial"/>
                <a:cs typeface="Arial"/>
              </a:rPr>
              <a:t>an</a:t>
            </a:r>
            <a:r>
              <a:rPr b="1" spc="-15" dirty="0">
                <a:latin typeface="Arial"/>
                <a:cs typeface="Arial"/>
              </a:rPr>
              <a:t>d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spc="-25" dirty="0">
                <a:latin typeface="Arial"/>
                <a:cs typeface="Arial"/>
              </a:rPr>
              <a:t>P</a:t>
            </a:r>
            <a:r>
              <a:rPr b="1" spc="-5" dirty="0">
                <a:latin typeface="Arial"/>
                <a:cs typeface="Arial"/>
              </a:rPr>
              <a:t>r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spc="-5" dirty="0">
                <a:latin typeface="Arial"/>
                <a:cs typeface="Arial"/>
              </a:rPr>
              <a:t>ctices</a:t>
            </a:r>
            <a:endParaRPr dirty="0">
              <a:latin typeface="Arial"/>
              <a:cs typeface="Arial"/>
            </a:endParaRPr>
          </a:p>
          <a:p>
            <a:pPr marL="153670" indent="-140970">
              <a:buFont typeface="Arial"/>
              <a:buChar char="•"/>
              <a:tabLst>
                <a:tab pos="154305" algn="l"/>
              </a:tabLst>
            </a:pPr>
            <a:r>
              <a:rPr dirty="0">
                <a:latin typeface="Arial"/>
                <a:cs typeface="Arial"/>
              </a:rPr>
              <a:t>K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o</a:t>
            </a:r>
            <a:r>
              <a:rPr spc="-45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led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e</a:t>
            </a:r>
            <a:r>
              <a:rPr spc="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cre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,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ssem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,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g,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 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cati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are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ctice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53670" indent="-140970">
              <a:buFont typeface="Arial"/>
              <a:buChar char="•"/>
              <a:tabLst>
                <a:tab pos="154305" algn="l"/>
              </a:tabLst>
            </a:pPr>
            <a:r>
              <a:rPr dirty="0">
                <a:latin typeface="Arial"/>
                <a:cs typeface="Arial"/>
              </a:rPr>
              <a:t>S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stems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are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ve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ed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for cre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tin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,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ca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turi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g,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sh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kn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3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5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g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/>
            <a:r>
              <a:rPr b="1" dirty="0">
                <a:latin typeface="Arial"/>
                <a:cs typeface="Arial"/>
              </a:rPr>
              <a:t>Manag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spc="-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Arial"/>
                <a:cs typeface="Arial"/>
              </a:rPr>
              <a:t>Reinf</a:t>
            </a:r>
            <a:r>
              <a:rPr b="1" spc="-10" dirty="0">
                <a:latin typeface="Arial"/>
                <a:cs typeface="Arial"/>
              </a:rPr>
              <a:t>o</a:t>
            </a:r>
            <a:r>
              <a:rPr b="1" spc="-5" dirty="0">
                <a:latin typeface="Arial"/>
                <a:cs typeface="Arial"/>
              </a:rPr>
              <a:t>r</a:t>
            </a:r>
            <a:r>
              <a:rPr b="1" spc="-10" dirty="0">
                <a:latin typeface="Arial"/>
                <a:cs typeface="Arial"/>
              </a:rPr>
              <a:t>c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Arial"/>
                <a:cs typeface="Arial"/>
              </a:rPr>
              <a:t>Le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spc="-15" dirty="0">
                <a:latin typeface="Arial"/>
                <a:cs typeface="Arial"/>
              </a:rPr>
              <a:t>rni</a:t>
            </a:r>
            <a:r>
              <a:rPr b="1" spc="-10" dirty="0">
                <a:latin typeface="Arial"/>
                <a:cs typeface="Arial"/>
              </a:rPr>
              <a:t>n</a:t>
            </a:r>
            <a:r>
              <a:rPr b="1" spc="-15" dirty="0">
                <a:latin typeface="Arial"/>
                <a:cs typeface="Arial"/>
              </a:rPr>
              <a:t>g</a:t>
            </a:r>
            <a:endParaRPr dirty="0">
              <a:latin typeface="Arial"/>
              <a:cs typeface="Arial"/>
            </a:endParaRPr>
          </a:p>
          <a:p>
            <a:pPr marL="153670" indent="-140970">
              <a:buFont typeface="Arial"/>
              <a:buChar char="•"/>
              <a:tabLst>
                <a:tab pos="154305" algn="l"/>
              </a:tabLst>
            </a:pP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ers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activ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ly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q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esti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sten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o 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mp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o</a:t>
            </a:r>
            <a:r>
              <a:rPr spc="-3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s,</a:t>
            </a:r>
            <a:r>
              <a:rPr spc="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ra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ue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</a:p>
          <a:p>
            <a:pPr marL="184785"/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ate.</a:t>
            </a:r>
            <a:endParaRPr dirty="0">
              <a:latin typeface="Arial"/>
              <a:cs typeface="Arial"/>
            </a:endParaRPr>
          </a:p>
          <a:p>
            <a:pPr marL="153670" indent="-140970">
              <a:buFont typeface="Arial"/>
              <a:buChar char="•"/>
              <a:tabLst>
                <a:tab pos="154305" algn="l"/>
              </a:tabLst>
            </a:pPr>
            <a:r>
              <a:rPr dirty="0">
                <a:latin typeface="Arial"/>
                <a:cs typeface="Arial"/>
              </a:rPr>
              <a:t>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ers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are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illing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 co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si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er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ter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ative</a:t>
            </a:r>
            <a:r>
              <a:rPr spc="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ts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 vi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35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49225" indent="-136525">
              <a:buFont typeface="Arial"/>
              <a:buChar char="•"/>
              <a:tabLst>
                <a:tab pos="149860" algn="l"/>
              </a:tabLst>
            </a:pPr>
            <a:r>
              <a:rPr spc="-6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ime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is 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vot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 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em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tificati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n,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ar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cess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ctices, 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</a:t>
            </a:r>
          </a:p>
          <a:p>
            <a:pPr marL="184785"/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os</a:t>
            </a:r>
            <a:r>
              <a:rPr dirty="0">
                <a:latin typeface="Arial"/>
                <a:cs typeface="Arial"/>
              </a:rPr>
              <a:t>t-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rforma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its.</a:t>
            </a:r>
            <a:endParaRPr dirty="0">
              <a:latin typeface="Arial"/>
              <a:cs typeface="Arial"/>
            </a:endParaRPr>
          </a:p>
          <a:p>
            <a:pPr marL="153670" indent="-140970">
              <a:buFont typeface="Arial"/>
              <a:buChar char="•"/>
              <a:tabLst>
                <a:tab pos="154305" algn="l"/>
              </a:tabLst>
            </a:pP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ar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is re</a:t>
            </a:r>
            <a:r>
              <a:rPr spc="-45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ar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d,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mot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d,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 s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ort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7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28830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68300">
              <a:lnSpc>
                <a:spcPct val="100000"/>
              </a:lnSpc>
            </a:pPr>
            <a:r>
              <a:rPr spc="-15" dirty="0"/>
              <a:t>Implications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35" dirty="0"/>
              <a:t>o</a:t>
            </a:r>
            <a:r>
              <a:rPr spc="-10" dirty="0"/>
              <a:t>f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25" dirty="0"/>
              <a:t>L</a:t>
            </a:r>
            <a:r>
              <a:rPr spc="-35" dirty="0"/>
              <a:t>e</a:t>
            </a:r>
            <a:r>
              <a:rPr spc="-25" dirty="0"/>
              <a:t>ar</a:t>
            </a:r>
            <a:r>
              <a:rPr spc="-35" dirty="0"/>
              <a:t>n</a:t>
            </a:r>
            <a:r>
              <a:rPr spc="-20" dirty="0"/>
              <a:t>ing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15" dirty="0"/>
              <a:t>for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30" dirty="0"/>
              <a:t>Human</a:t>
            </a:r>
          </a:p>
          <a:p>
            <a:pPr marL="368300">
              <a:lnSpc>
                <a:spcPts val="4045"/>
              </a:lnSpc>
            </a:pPr>
            <a:r>
              <a:rPr spc="-30" dirty="0"/>
              <a:t>Ca</a:t>
            </a:r>
            <a:r>
              <a:rPr spc="-35" dirty="0"/>
              <a:t>p</a:t>
            </a:r>
            <a:r>
              <a:rPr spc="-20" dirty="0"/>
              <a:t>ita</a:t>
            </a:r>
            <a:r>
              <a:rPr spc="-10" dirty="0"/>
              <a:t>l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30" dirty="0"/>
              <a:t>D</a:t>
            </a:r>
            <a:r>
              <a:rPr spc="-35" dirty="0"/>
              <a:t>e</a:t>
            </a:r>
            <a:r>
              <a:rPr spc="-20" dirty="0"/>
              <a:t>velopment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8"/>
            <a:ext cx="6995159" cy="26699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it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that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lp: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Empl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yees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improv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perfo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mance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85115" indent="-272415">
              <a:spcBef>
                <a:spcPts val="59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arnin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asis</a:t>
            </a:r>
            <a:endParaRPr sz="2600">
              <a:latin typeface="Arial"/>
              <a:cs typeface="Arial"/>
            </a:endParaRPr>
          </a:p>
          <a:p>
            <a:pPr marL="285115" indent="-272415"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or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informa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learni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ts val="3095"/>
              </a:lnSpc>
              <a:spcBef>
                <a:spcPts val="600"/>
              </a:spcBef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arnin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su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orted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logi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ally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442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4893" y="6451092"/>
            <a:ext cx="246887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48901" y="6451092"/>
            <a:ext cx="224027" cy="220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90047" y="6451092"/>
            <a:ext cx="246888" cy="220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424311"/>
            <a:ext cx="10515600" cy="120719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501015">
              <a:lnSpc>
                <a:spcPct val="100000"/>
              </a:lnSpc>
            </a:pPr>
            <a:r>
              <a:rPr spc="-15" dirty="0"/>
              <a:t>Implic</a:t>
            </a:r>
            <a:r>
              <a:rPr spc="-20" dirty="0"/>
              <a:t>ations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Learnin</a:t>
            </a:r>
            <a:r>
              <a:rPr spc="-20" dirty="0"/>
              <a:t>g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15" dirty="0"/>
              <a:t>for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30" dirty="0"/>
              <a:t>Human</a:t>
            </a:r>
          </a:p>
          <a:p>
            <a:pPr marL="501015">
              <a:lnSpc>
                <a:spcPts val="4045"/>
              </a:lnSpc>
            </a:pPr>
            <a:r>
              <a:rPr spc="-25" dirty="0"/>
              <a:t>Capita</a:t>
            </a:r>
            <a:r>
              <a:rPr spc="-10" dirty="0"/>
              <a:t>l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Development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590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dirty="0"/>
              <a:t>2</a:t>
            </a:r>
            <a:r>
              <a:rPr spc="-15" dirty="0"/>
              <a:t>-</a:t>
            </a:r>
            <a:fld id="{81D60167-4931-47E6-BA6A-407CBD079E47}" type="slidenum">
              <a:rPr spc="-5" dirty="0"/>
              <a:pPr marL="12700">
                <a:lnSpc>
                  <a:spcPts val="1120"/>
                </a:lnSpc>
              </a:pPr>
              <a:t>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517451" y="1728459"/>
            <a:ext cx="7237095" cy="4083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buClr>
                <a:srgbClr val="2CA1BE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latin typeface="Arial"/>
                <a:cs typeface="Arial"/>
              </a:rPr>
              <a:t>Key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bilit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es</a:t>
            </a:r>
            <a:endParaRPr sz="26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go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usi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go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Meas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ring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Movement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</a:t>
            </a:r>
            <a:r>
              <a:rPr sz="2400" spc="-5" dirty="0">
                <a:latin typeface="Arial"/>
                <a:cs typeface="Arial"/>
              </a:rPr>
              <a:t>pa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op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competenc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critical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obs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10" dirty="0">
                <a:latin typeface="Arial"/>
                <a:cs typeface="Arial"/>
              </a:rPr>
              <a:t>Int</a:t>
            </a:r>
            <a:r>
              <a:rPr sz="2400" spc="-5" dirty="0">
                <a:latin typeface="Arial"/>
                <a:cs typeface="Arial"/>
              </a:rPr>
              <a:t>egratin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othe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huma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eso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rce</a:t>
            </a:r>
            <a:endParaRPr sz="2400">
              <a:latin typeface="Arial"/>
              <a:cs typeface="Arial"/>
            </a:endParaRPr>
          </a:p>
          <a:p>
            <a:pPr marL="560705"/>
            <a:r>
              <a:rPr sz="2400" dirty="0">
                <a:latin typeface="Arial"/>
                <a:cs typeface="Arial"/>
              </a:rPr>
              <a:t>functi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ns</a:t>
            </a:r>
            <a:endParaRPr sz="2400">
              <a:latin typeface="Arial"/>
              <a:cs typeface="Arial"/>
            </a:endParaRPr>
          </a:p>
          <a:p>
            <a:pPr marL="560705" lvl="1" indent="-228600">
              <a:spcBef>
                <a:spcPts val="40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Includ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ssroom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560705" marR="5080" lvl="1" indent="-228600">
              <a:spcBef>
                <a:spcPts val="395"/>
              </a:spcBef>
              <a:buClr>
                <a:srgbClr val="DA1F28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vering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rship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pment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courses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3064450"/>
      </p:ext>
    </p:extLst>
  </p:cSld>
  <p:clrMapOvr>
    <a:masterClrMapping/>
  </p:clrMapOvr>
</p:sld>
</file>

<file path=ppt/theme/theme1.xml><?xml version="1.0" encoding="utf-8"?>
<a:theme xmlns:a="http://schemas.openxmlformats.org/drawingml/2006/main" name="Oeshwik lecture 1">
  <a:themeElements>
    <a:clrScheme name="oeshwik1">
      <a:dk1>
        <a:srgbClr val="000000"/>
      </a:dk1>
      <a:lt1>
        <a:srgbClr val="C5D5FF"/>
      </a:lt1>
      <a:dk2>
        <a:srgbClr val="565F6A"/>
      </a:dk2>
      <a:lt2>
        <a:srgbClr val="A1CBE7"/>
      </a:lt2>
      <a:accent1>
        <a:srgbClr val="D51D59"/>
      </a:accent1>
      <a:accent2>
        <a:srgbClr val="ED9B12"/>
      </a:accent2>
      <a:accent3>
        <a:srgbClr val="2BA509"/>
      </a:accent3>
      <a:accent4>
        <a:srgbClr val="FFC000"/>
      </a:accent4>
      <a:accent5>
        <a:srgbClr val="253AC4"/>
      </a:accent5>
      <a:accent6>
        <a:srgbClr val="AD1D9F"/>
      </a:accent6>
      <a:hlink>
        <a:srgbClr val="000000"/>
      </a:hlink>
      <a:folHlink>
        <a:srgbClr val="00000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eshwik lecture 1" id="{D219B81A-0A01-C84E-BEF7-68DA7DF79519}" vid="{EC42BE9F-4F13-4F47-8A17-E1E9EA21E5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Oeshwik lecture 1</Template>
  <TotalTime>5</TotalTime>
  <Words>2451</Words>
  <Application>Microsoft Macintosh PowerPoint</Application>
  <PresentationFormat>Widescreen</PresentationFormat>
  <Paragraphs>467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Wingdings 2</vt:lpstr>
      <vt:lpstr>Oeshwik lecture 1</vt:lpstr>
      <vt:lpstr>PowerPoint Presentation</vt:lpstr>
      <vt:lpstr>Learning Objectives</vt:lpstr>
      <vt:lpstr>Learning Objectives</vt:lpstr>
      <vt:lpstr>Introduction</vt:lpstr>
      <vt:lpstr>Introduction</vt:lpstr>
      <vt:lpstr>Learning as a Strategic Focus</vt:lpstr>
      <vt:lpstr>PowerPoint Presentation</vt:lpstr>
      <vt:lpstr>Implications of Learning for Human Capital Development</vt:lpstr>
      <vt:lpstr>Implications of Learning for Human Capital Development</vt:lpstr>
      <vt:lpstr>Figure 2.1- The Strategic Training and Development Process</vt:lpstr>
      <vt:lpstr>The Strategic Training and Development Process</vt:lpstr>
      <vt:lpstr>The Strategic Training and Development Process</vt:lpstr>
      <vt:lpstr>Figure 2.2- Formulating the Business</vt:lpstr>
      <vt:lpstr>Table 2.2- Possible Business Goals Influenced by Training</vt:lpstr>
      <vt:lpstr>Table 2.3- Decisions a Company Must Make About How to Compete to Reach its Goals</vt:lpstr>
      <vt:lpstr>Strategic training and development initiatives: Learning-related actions that help to achieve business strategy</vt:lpstr>
      <vt:lpstr>PowerPoint Presentation</vt:lpstr>
      <vt:lpstr>PowerPoint Presentation</vt:lpstr>
      <vt:lpstr>The Strategic Training and Development Process</vt:lpstr>
      <vt:lpstr>The Strategic Training and Development Process (cont.)</vt:lpstr>
      <vt:lpstr>Organizational Characteristics That Influence Training</vt:lpstr>
      <vt:lpstr>Organizational Characteristics That Influence Training</vt:lpstr>
      <vt:lpstr>Organizational Characteristics That Influence Training</vt:lpstr>
      <vt:lpstr>Organizational Characteristics That Influence Training</vt:lpstr>
      <vt:lpstr>Organizational Characteristics That Influence Training</vt:lpstr>
      <vt:lpstr>PowerPoint Presentation</vt:lpstr>
      <vt:lpstr>Organizational Characteristics That Influence Training</vt:lpstr>
      <vt:lpstr>Organizational Characteristics That Influence Training</vt:lpstr>
      <vt:lpstr>Organizational Characteristics That Influence Training</vt:lpstr>
      <vt:lpstr>Organizational Characteristics That Influence Training (cont.)</vt:lpstr>
      <vt:lpstr>PowerPoint Presentation</vt:lpstr>
      <vt:lpstr>Training Needs in Different Strategies</vt:lpstr>
      <vt:lpstr>Models of Organizing the Training Department</vt:lpstr>
      <vt:lpstr>PowerPoint Presentation</vt:lpstr>
      <vt:lpstr>PowerPoint Presentation</vt:lpstr>
      <vt:lpstr>Models of Organizing the Training Department</vt:lpstr>
      <vt:lpstr>Figure 2.6- A Change Model</vt:lpstr>
      <vt:lpstr>Models of Organizing the Training Department</vt:lpstr>
      <vt:lpstr>Table 2.10 Steps in a change process</vt:lpstr>
      <vt:lpstr>Marketing the Training and Creating A Brand</vt:lpstr>
      <vt:lpstr>PowerPoint Presentation</vt:lpstr>
      <vt:lpstr>PowerPoint Presentation</vt:lpstr>
      <vt:lpstr>PowerPoint Presentation</vt:lpstr>
      <vt:lpstr>Outsourcing Training</vt:lpstr>
      <vt:lpstr>Table 2.12- Questions to Ask When Considering Outsourcing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Oeshwik Ahmed</cp:lastModifiedBy>
  <cp:revision>3</cp:revision>
  <dcterms:created xsi:type="dcterms:W3CDTF">2018-05-03T09:55:36Z</dcterms:created>
  <dcterms:modified xsi:type="dcterms:W3CDTF">2018-05-24T06:40:28Z</dcterms:modified>
</cp:coreProperties>
</file>