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643"/>
  </p:normalViewPr>
  <p:slideViewPr>
    <p:cSldViewPr>
      <p:cViewPr varScale="1">
        <p:scale>
          <a:sx n="72" d="100"/>
          <a:sy n="72" d="100"/>
        </p:scale>
        <p:origin x="200" y="1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32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69818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47382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98267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7747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3115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8602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03207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68336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533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168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0443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120"/>
              </a:lnSpc>
            </a:pPr>
            <a:r>
              <a:rPr lang="en-US"/>
              <a:t>1</a:t>
            </a:r>
            <a:r>
              <a:rPr lang="en-US" spc="-15"/>
              <a:t>-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361814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536" y="4105421"/>
            <a:ext cx="5066030" cy="102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400" spc="-15" dirty="0">
                <a:solidFill>
                  <a:srgbClr val="FFFFFF"/>
                </a:solidFill>
                <a:latin typeface="Arial"/>
                <a:cs typeface="Arial"/>
              </a:rPr>
              <a:t>Introd</a:t>
            </a:r>
            <a:r>
              <a:rPr sz="3400" spc="-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400" spc="-1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3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4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4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4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Employee</a:t>
            </a:r>
            <a:endParaRPr sz="3400" dirty="0">
              <a:latin typeface="Arial"/>
              <a:cs typeface="Arial"/>
            </a:endParaRPr>
          </a:p>
          <a:p>
            <a:pPr algn="ctr">
              <a:lnSpc>
                <a:spcPts val="4045"/>
              </a:lnSpc>
              <a:spcBef>
                <a:spcPts val="600"/>
              </a:spcBef>
            </a:pPr>
            <a:r>
              <a:rPr sz="3400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spc="-15" dirty="0">
                <a:solidFill>
                  <a:srgbClr val="FFFFFF"/>
                </a:solidFill>
                <a:latin typeface="Arial"/>
                <a:cs typeface="Arial"/>
              </a:rPr>
              <a:t>rai</a:t>
            </a:r>
            <a:r>
              <a:rPr sz="3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sz="34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400" spc="-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4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3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4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velopm</a:t>
            </a:r>
            <a:r>
              <a:rPr sz="3400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77840" y="1556003"/>
            <a:ext cx="3532631" cy="4184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621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23173" cy="14289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993392"/>
            <a:ext cx="5910071" cy="18287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924" y="2189161"/>
            <a:ext cx="5481706" cy="12398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89151" y="5281593"/>
            <a:ext cx="333946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9071" y="6617423"/>
            <a:ext cx="47853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i="1" dirty="0" err="1">
                <a:solidFill>
                  <a:srgbClr val="FFFFFF"/>
                </a:solidFill>
                <a:latin typeface="Times New Roman"/>
                <a:cs typeface="Times New Roman"/>
              </a:rPr>
              <a:t>Oeshwik</a:t>
            </a:r>
            <a:r>
              <a:rPr lang="en-US"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Ahmed, Northern University, Faculty of HRM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4875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pc="-5" dirty="0"/>
              <a:t>Designi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-85" dirty="0"/>
              <a:t>f</a:t>
            </a:r>
            <a:r>
              <a:rPr dirty="0"/>
              <a:t>fective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20383"/>
            <a:ext cx="7448550" cy="375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3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ainin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ste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ati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ch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elo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programs</a:t>
            </a:r>
            <a:endParaRPr sz="2600">
              <a:latin typeface="Arial"/>
              <a:cs typeface="Arial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Ba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prin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iple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Instruction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Sy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tem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esign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(ISD)</a:t>
            </a:r>
            <a:endParaRPr sz="2600">
              <a:latin typeface="Arial"/>
              <a:cs typeface="Arial"/>
            </a:endParaRPr>
          </a:p>
          <a:p>
            <a:pPr marL="560705" marR="13525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AD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IE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10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ly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esig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imple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ntation,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alu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tion</a:t>
            </a:r>
            <a:endParaRPr sz="2600">
              <a:latin typeface="Arial"/>
              <a:cs typeface="Arial"/>
            </a:endParaRPr>
          </a:p>
          <a:p>
            <a:pPr marL="560705" marR="42989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Sh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ul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ste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ati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flexible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pt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usin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50" y="258422"/>
            <a:ext cx="744093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Figure</a:t>
            </a:r>
            <a:r>
              <a:rPr sz="3600" spc="7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1.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2</a:t>
            </a:r>
            <a:r>
              <a:rPr sz="3600" spc="1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3600" spc="3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16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rai</a:t>
            </a:r>
            <a:r>
              <a:rPr sz="3600" spc="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in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600" spc="1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Desig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600" spc="8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Process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2724" y="1671828"/>
            <a:ext cx="1974214" cy="1026160"/>
          </a:xfrm>
          <a:custGeom>
            <a:avLst/>
            <a:gdLst/>
            <a:ahLst/>
            <a:cxnLst/>
            <a:rect l="l" t="t" r="r" b="b"/>
            <a:pathLst>
              <a:path w="1974214" h="1026160">
                <a:moveTo>
                  <a:pt x="1871590" y="0"/>
                </a:moveTo>
                <a:lnTo>
                  <a:pt x="102583" y="0"/>
                </a:lnTo>
                <a:lnTo>
                  <a:pt x="96298" y="189"/>
                </a:lnTo>
                <a:lnTo>
                  <a:pt x="55463" y="11444"/>
                </a:lnTo>
                <a:lnTo>
                  <a:pt x="23434" y="37339"/>
                </a:lnTo>
                <a:lnTo>
                  <a:pt x="4032" y="74043"/>
                </a:lnTo>
                <a:lnTo>
                  <a:pt x="0" y="102626"/>
                </a:lnTo>
                <a:lnTo>
                  <a:pt x="0" y="923300"/>
                </a:lnTo>
                <a:lnTo>
                  <a:pt x="11397" y="970310"/>
                </a:lnTo>
                <a:lnTo>
                  <a:pt x="37274" y="1002341"/>
                </a:lnTo>
                <a:lnTo>
                  <a:pt x="73983" y="1021742"/>
                </a:lnTo>
                <a:lnTo>
                  <a:pt x="102583" y="1025773"/>
                </a:lnTo>
                <a:lnTo>
                  <a:pt x="1871590" y="1025773"/>
                </a:lnTo>
                <a:lnTo>
                  <a:pt x="1918644" y="1014388"/>
                </a:lnTo>
                <a:lnTo>
                  <a:pt x="1950719" y="988545"/>
                </a:lnTo>
                <a:lnTo>
                  <a:pt x="1970157" y="951876"/>
                </a:lnTo>
                <a:lnTo>
                  <a:pt x="1974198" y="923300"/>
                </a:lnTo>
                <a:lnTo>
                  <a:pt x="1974198" y="102626"/>
                </a:lnTo>
                <a:lnTo>
                  <a:pt x="1962747" y="55484"/>
                </a:lnTo>
                <a:lnTo>
                  <a:pt x="1936853" y="23446"/>
                </a:lnTo>
                <a:lnTo>
                  <a:pt x="1900160" y="4035"/>
                </a:lnTo>
                <a:lnTo>
                  <a:pt x="1871590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5902" y="1687397"/>
            <a:ext cx="158242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50"/>
              </a:lnSpc>
            </a:pP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1200" b="1" u="heavy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u="heavy" spc="-15" dirty="0">
                <a:solidFill>
                  <a:srgbClr val="FFFFFF"/>
                </a:solidFill>
                <a:latin typeface="Arial"/>
                <a:cs typeface="Arial"/>
              </a:rPr>
              <a:t>Cond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ucting 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ssess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482" y="2006102"/>
            <a:ext cx="896619" cy="0"/>
          </a:xfrm>
          <a:custGeom>
            <a:avLst/>
            <a:gdLst/>
            <a:ahLst/>
            <a:cxnLst/>
            <a:rect l="l" t="t" r="r" b="b"/>
            <a:pathLst>
              <a:path w="896619">
                <a:moveTo>
                  <a:pt x="0" y="0"/>
                </a:moveTo>
                <a:lnTo>
                  <a:pt x="896111" y="0"/>
                </a:lnTo>
              </a:path>
            </a:pathLst>
          </a:custGeom>
          <a:ln w="165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5902" y="2065349"/>
            <a:ext cx="1783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Org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nizational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endParaRPr sz="1200">
              <a:latin typeface="Arial"/>
              <a:cs typeface="Arial"/>
            </a:endParaRPr>
          </a:p>
          <a:p>
            <a:pPr marL="12700" marR="462280">
              <a:lnSpc>
                <a:spcPts val="173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onal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ask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52450" y="2060448"/>
            <a:ext cx="473709" cy="427355"/>
          </a:xfrm>
          <a:custGeom>
            <a:avLst/>
            <a:gdLst/>
            <a:ahLst/>
            <a:cxnLst/>
            <a:rect l="l" t="t" r="r" b="b"/>
            <a:pathLst>
              <a:path w="473710" h="427355">
                <a:moveTo>
                  <a:pt x="259841" y="0"/>
                </a:moveTo>
                <a:lnTo>
                  <a:pt x="259841" y="85343"/>
                </a:lnTo>
                <a:lnTo>
                  <a:pt x="0" y="85343"/>
                </a:lnTo>
                <a:lnTo>
                  <a:pt x="0" y="341497"/>
                </a:lnTo>
                <a:lnTo>
                  <a:pt x="259841" y="341497"/>
                </a:lnTo>
                <a:lnTo>
                  <a:pt x="259841" y="426963"/>
                </a:lnTo>
                <a:lnTo>
                  <a:pt x="473320" y="213481"/>
                </a:lnTo>
                <a:lnTo>
                  <a:pt x="259841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9874" y="1671828"/>
            <a:ext cx="2058035" cy="1026160"/>
          </a:xfrm>
          <a:custGeom>
            <a:avLst/>
            <a:gdLst/>
            <a:ahLst/>
            <a:cxnLst/>
            <a:rect l="l" t="t" r="r" b="b"/>
            <a:pathLst>
              <a:path w="2058035" h="1026160">
                <a:moveTo>
                  <a:pt x="1955017" y="0"/>
                </a:moveTo>
                <a:lnTo>
                  <a:pt x="102595" y="0"/>
                </a:lnTo>
                <a:lnTo>
                  <a:pt x="96303" y="190"/>
                </a:lnTo>
                <a:lnTo>
                  <a:pt x="55480" y="11447"/>
                </a:lnTo>
                <a:lnTo>
                  <a:pt x="23446" y="37342"/>
                </a:lnTo>
                <a:lnTo>
                  <a:pt x="4035" y="74044"/>
                </a:lnTo>
                <a:lnTo>
                  <a:pt x="0" y="102626"/>
                </a:lnTo>
                <a:lnTo>
                  <a:pt x="0" y="923300"/>
                </a:lnTo>
                <a:lnTo>
                  <a:pt x="11408" y="970315"/>
                </a:lnTo>
                <a:lnTo>
                  <a:pt x="37297" y="1002344"/>
                </a:lnTo>
                <a:lnTo>
                  <a:pt x="74007" y="1021742"/>
                </a:lnTo>
                <a:lnTo>
                  <a:pt x="102595" y="1025773"/>
                </a:lnTo>
                <a:lnTo>
                  <a:pt x="1955017" y="1025773"/>
                </a:lnTo>
                <a:lnTo>
                  <a:pt x="2002148" y="1014383"/>
                </a:lnTo>
                <a:lnTo>
                  <a:pt x="2034208" y="988540"/>
                </a:lnTo>
                <a:lnTo>
                  <a:pt x="2053612" y="951874"/>
                </a:lnTo>
                <a:lnTo>
                  <a:pt x="2057643" y="923300"/>
                </a:lnTo>
                <a:lnTo>
                  <a:pt x="2057643" y="102626"/>
                </a:lnTo>
                <a:lnTo>
                  <a:pt x="2046211" y="55475"/>
                </a:lnTo>
                <a:lnTo>
                  <a:pt x="2020343" y="23442"/>
                </a:lnTo>
                <a:lnTo>
                  <a:pt x="1983638" y="4034"/>
                </a:lnTo>
                <a:lnTo>
                  <a:pt x="1955017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93493" y="1796870"/>
            <a:ext cx="1799589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45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2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Ensur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ing 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Emplo</a:t>
            </a:r>
            <a:r>
              <a:rPr sz="1200" b="1" u="heavy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ees’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200" b="1" u="heavy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diness</a:t>
            </a:r>
            <a:r>
              <a:rPr sz="1200" b="1" u="heavy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u="heavy" spc="-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aining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9200"/>
              </a:lnSpc>
              <a:spcBef>
                <a:spcPts val="10"/>
              </a:spcBef>
            </a:pP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titudes</a:t>
            </a:r>
            <a:r>
              <a:rPr sz="12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12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ills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37387" y="2074164"/>
            <a:ext cx="347980" cy="425450"/>
          </a:xfrm>
          <a:custGeom>
            <a:avLst/>
            <a:gdLst/>
            <a:ahLst/>
            <a:cxnLst/>
            <a:rect l="l" t="t" r="r" b="b"/>
            <a:pathLst>
              <a:path w="347979" h="425450">
                <a:moveTo>
                  <a:pt x="254331" y="340217"/>
                </a:moveTo>
                <a:lnTo>
                  <a:pt x="190987" y="340217"/>
                </a:lnTo>
                <a:lnTo>
                  <a:pt x="198607" y="425317"/>
                </a:lnTo>
                <a:lnTo>
                  <a:pt x="254331" y="340217"/>
                </a:lnTo>
                <a:close/>
              </a:path>
              <a:path w="347979" h="425450">
                <a:moveTo>
                  <a:pt x="160507" y="0"/>
                </a:moveTo>
                <a:lnTo>
                  <a:pt x="168127" y="85100"/>
                </a:lnTo>
                <a:lnTo>
                  <a:pt x="0" y="100187"/>
                </a:lnTo>
                <a:lnTo>
                  <a:pt x="22859" y="355335"/>
                </a:lnTo>
                <a:lnTo>
                  <a:pt x="190987" y="340217"/>
                </a:lnTo>
                <a:lnTo>
                  <a:pt x="254331" y="340217"/>
                </a:lnTo>
                <a:lnTo>
                  <a:pt x="347715" y="197601"/>
                </a:lnTo>
                <a:lnTo>
                  <a:pt x="160507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24487" y="1523603"/>
            <a:ext cx="2084070" cy="1932305"/>
          </a:xfrm>
          <a:custGeom>
            <a:avLst/>
            <a:gdLst/>
            <a:ahLst/>
            <a:cxnLst/>
            <a:rect l="l" t="t" r="r" b="b"/>
            <a:pathLst>
              <a:path w="2084070" h="1932304">
                <a:moveTo>
                  <a:pt x="1890674" y="0"/>
                </a:moveTo>
                <a:lnTo>
                  <a:pt x="193182" y="0"/>
                </a:lnTo>
                <a:lnTo>
                  <a:pt x="177339" y="640"/>
                </a:lnTo>
                <a:lnTo>
                  <a:pt x="132126" y="9849"/>
                </a:lnTo>
                <a:lnTo>
                  <a:pt x="91427" y="28945"/>
                </a:lnTo>
                <a:lnTo>
                  <a:pt x="56586" y="56586"/>
                </a:lnTo>
                <a:lnTo>
                  <a:pt x="28945" y="91427"/>
                </a:lnTo>
                <a:lnTo>
                  <a:pt x="9849" y="132126"/>
                </a:lnTo>
                <a:lnTo>
                  <a:pt x="640" y="177339"/>
                </a:lnTo>
                <a:lnTo>
                  <a:pt x="0" y="193182"/>
                </a:lnTo>
                <a:lnTo>
                  <a:pt x="0" y="1738640"/>
                </a:lnTo>
                <a:lnTo>
                  <a:pt x="5615" y="1785060"/>
                </a:lnTo>
                <a:lnTo>
                  <a:pt x="21564" y="1827413"/>
                </a:lnTo>
                <a:lnTo>
                  <a:pt x="46506" y="1864356"/>
                </a:lnTo>
                <a:lnTo>
                  <a:pt x="79096" y="1894546"/>
                </a:lnTo>
                <a:lnTo>
                  <a:pt x="117991" y="1916639"/>
                </a:lnTo>
                <a:lnTo>
                  <a:pt x="161849" y="1929293"/>
                </a:lnTo>
                <a:lnTo>
                  <a:pt x="193182" y="1931822"/>
                </a:lnTo>
                <a:lnTo>
                  <a:pt x="1890674" y="1931822"/>
                </a:lnTo>
                <a:lnTo>
                  <a:pt x="1937092" y="1926207"/>
                </a:lnTo>
                <a:lnTo>
                  <a:pt x="1979441" y="1910257"/>
                </a:lnTo>
                <a:lnTo>
                  <a:pt x="2016377" y="1885316"/>
                </a:lnTo>
                <a:lnTo>
                  <a:pt x="2046560" y="1852726"/>
                </a:lnTo>
                <a:lnTo>
                  <a:pt x="2068648" y="1813830"/>
                </a:lnTo>
                <a:lnTo>
                  <a:pt x="2081298" y="1769972"/>
                </a:lnTo>
                <a:lnTo>
                  <a:pt x="2083826" y="1738640"/>
                </a:lnTo>
                <a:lnTo>
                  <a:pt x="2083826" y="193182"/>
                </a:lnTo>
                <a:lnTo>
                  <a:pt x="2078212" y="146762"/>
                </a:lnTo>
                <a:lnTo>
                  <a:pt x="2062267" y="104408"/>
                </a:lnTo>
                <a:lnTo>
                  <a:pt x="2037332" y="67466"/>
                </a:lnTo>
                <a:lnTo>
                  <a:pt x="2004749" y="37276"/>
                </a:lnTo>
                <a:lnTo>
                  <a:pt x="1965859" y="15182"/>
                </a:lnTo>
                <a:lnTo>
                  <a:pt x="1922005" y="2528"/>
                </a:lnTo>
                <a:lnTo>
                  <a:pt x="1890674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615181" y="1553919"/>
            <a:ext cx="1757680" cy="1870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7795">
              <a:lnSpc>
                <a:spcPts val="125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2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Cre</a:t>
            </a:r>
            <a:r>
              <a:rPr sz="1200" b="1" u="heavy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ting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u="heavy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u="heavy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b="1" u="heavy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u="heavy" spc="-15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b="1" u="heavy" spc="-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ironm</a:t>
            </a:r>
            <a:r>
              <a:rPr sz="1200" b="1" u="heavy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u="heavy" spc="-1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12700" marR="284480">
              <a:lnSpc>
                <a:spcPct val="1192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rnin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ningful</a:t>
            </a:r>
            <a:r>
              <a:rPr sz="12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ateria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 marR="1032510">
              <a:lnSpc>
                <a:spcPct val="12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actice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dba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  <a:p>
            <a:pPr marL="12700" marR="27940">
              <a:lnSpc>
                <a:spcPct val="120000"/>
              </a:lnSpc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Communit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odeling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rogr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dmini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61831" y="3050926"/>
            <a:ext cx="387350" cy="396875"/>
          </a:xfrm>
          <a:custGeom>
            <a:avLst/>
            <a:gdLst/>
            <a:ahLst/>
            <a:cxnLst/>
            <a:rect l="l" t="t" r="r" b="b"/>
            <a:pathLst>
              <a:path w="387350" h="396875">
                <a:moveTo>
                  <a:pt x="90952" y="0"/>
                </a:moveTo>
                <a:lnTo>
                  <a:pt x="0" y="265937"/>
                </a:lnTo>
                <a:lnTo>
                  <a:pt x="248533" y="396880"/>
                </a:lnTo>
                <a:lnTo>
                  <a:pt x="217048" y="317479"/>
                </a:lnTo>
                <a:lnTo>
                  <a:pt x="386852" y="250057"/>
                </a:lnTo>
                <a:lnTo>
                  <a:pt x="319040" y="79369"/>
                </a:lnTo>
                <a:lnTo>
                  <a:pt x="122438" y="79369"/>
                </a:lnTo>
                <a:lnTo>
                  <a:pt x="90952" y="0"/>
                </a:lnTo>
                <a:close/>
              </a:path>
              <a:path w="387350" h="396875">
                <a:moveTo>
                  <a:pt x="292242" y="11917"/>
                </a:moveTo>
                <a:lnTo>
                  <a:pt x="122438" y="79369"/>
                </a:lnTo>
                <a:lnTo>
                  <a:pt x="319040" y="79369"/>
                </a:lnTo>
                <a:lnTo>
                  <a:pt x="292242" y="11917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8624" y="3198357"/>
            <a:ext cx="2107565" cy="1096645"/>
          </a:xfrm>
          <a:custGeom>
            <a:avLst/>
            <a:gdLst/>
            <a:ahLst/>
            <a:cxnLst/>
            <a:rect l="l" t="t" r="r" b="b"/>
            <a:pathLst>
              <a:path w="2107565" h="1096645">
                <a:moveTo>
                  <a:pt x="1997963" y="0"/>
                </a:moveTo>
                <a:lnTo>
                  <a:pt x="109727" y="0"/>
                </a:lnTo>
                <a:lnTo>
                  <a:pt x="106582" y="44"/>
                </a:lnTo>
                <a:lnTo>
                  <a:pt x="64979" y="9495"/>
                </a:lnTo>
                <a:lnTo>
                  <a:pt x="31113" y="33131"/>
                </a:lnTo>
                <a:lnTo>
                  <a:pt x="8336" y="67614"/>
                </a:lnTo>
                <a:lnTo>
                  <a:pt x="0" y="109606"/>
                </a:lnTo>
                <a:lnTo>
                  <a:pt x="0" y="986927"/>
                </a:lnTo>
                <a:lnTo>
                  <a:pt x="9540" y="1031733"/>
                </a:lnTo>
                <a:lnTo>
                  <a:pt x="33215" y="1065567"/>
                </a:lnTo>
                <a:lnTo>
                  <a:pt x="67726" y="1088325"/>
                </a:lnTo>
                <a:lnTo>
                  <a:pt x="109727" y="1096655"/>
                </a:lnTo>
                <a:lnTo>
                  <a:pt x="1997963" y="1096655"/>
                </a:lnTo>
                <a:lnTo>
                  <a:pt x="2042657" y="1087148"/>
                </a:lnTo>
                <a:lnTo>
                  <a:pt x="2076480" y="1063475"/>
                </a:lnTo>
                <a:lnTo>
                  <a:pt x="2099219" y="1028949"/>
                </a:lnTo>
                <a:lnTo>
                  <a:pt x="2107539" y="986927"/>
                </a:lnTo>
                <a:lnTo>
                  <a:pt x="2107539" y="109606"/>
                </a:lnTo>
                <a:lnTo>
                  <a:pt x="2098084" y="64971"/>
                </a:lnTo>
                <a:lnTo>
                  <a:pt x="2074465" y="31105"/>
                </a:lnTo>
                <a:lnTo>
                  <a:pt x="2039978" y="8333"/>
                </a:lnTo>
                <a:lnTo>
                  <a:pt x="1997963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10460" y="3389806"/>
            <a:ext cx="1632585" cy="713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2405">
              <a:lnSpc>
                <a:spcPts val="1140"/>
              </a:lnSpc>
            </a:pP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100" u="sng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Ensu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100" u="sng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u="sng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u="sng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100" u="sng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u="sng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ement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Pee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Suppo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42259" y="3579632"/>
            <a:ext cx="301625" cy="426720"/>
          </a:xfrm>
          <a:custGeom>
            <a:avLst/>
            <a:gdLst/>
            <a:ahLst/>
            <a:cxnLst/>
            <a:rect l="l" t="t" r="r" b="b"/>
            <a:pathLst>
              <a:path w="301625" h="426720">
                <a:moveTo>
                  <a:pt x="141482" y="0"/>
                </a:moveTo>
                <a:lnTo>
                  <a:pt x="0" y="218297"/>
                </a:lnTo>
                <a:lnTo>
                  <a:pt x="155579" y="426713"/>
                </a:lnTo>
                <a:lnTo>
                  <a:pt x="152780" y="341369"/>
                </a:lnTo>
                <a:lnTo>
                  <a:pt x="301386" y="336535"/>
                </a:lnTo>
                <a:lnTo>
                  <a:pt x="293013" y="85343"/>
                </a:lnTo>
                <a:lnTo>
                  <a:pt x="144267" y="85343"/>
                </a:lnTo>
                <a:lnTo>
                  <a:pt x="141482" y="0"/>
                </a:lnTo>
                <a:close/>
              </a:path>
              <a:path w="301625" h="426720">
                <a:moveTo>
                  <a:pt x="292851" y="80497"/>
                </a:moveTo>
                <a:lnTo>
                  <a:pt x="144267" y="85343"/>
                </a:lnTo>
                <a:lnTo>
                  <a:pt x="293013" y="85343"/>
                </a:lnTo>
                <a:lnTo>
                  <a:pt x="292851" y="80497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8326" y="3295772"/>
            <a:ext cx="2183130" cy="1091565"/>
          </a:xfrm>
          <a:custGeom>
            <a:avLst/>
            <a:gdLst/>
            <a:ahLst/>
            <a:cxnLst/>
            <a:rect l="l" t="t" r="r" b="b"/>
            <a:pathLst>
              <a:path w="2183130" h="1091564">
                <a:moveTo>
                  <a:pt x="2073319" y="0"/>
                </a:moveTo>
                <a:lnTo>
                  <a:pt x="106905" y="22"/>
                </a:lnTo>
                <a:lnTo>
                  <a:pt x="65209" y="9185"/>
                </a:lnTo>
                <a:lnTo>
                  <a:pt x="31237" y="32658"/>
                </a:lnTo>
                <a:lnTo>
                  <a:pt x="8373" y="67079"/>
                </a:lnTo>
                <a:lnTo>
                  <a:pt x="0" y="109087"/>
                </a:lnTo>
                <a:lnTo>
                  <a:pt x="22" y="984328"/>
                </a:lnTo>
                <a:lnTo>
                  <a:pt x="9203" y="1025988"/>
                </a:lnTo>
                <a:lnTo>
                  <a:pt x="32704" y="1059949"/>
                </a:lnTo>
                <a:lnTo>
                  <a:pt x="67141" y="1082816"/>
                </a:lnTo>
                <a:lnTo>
                  <a:pt x="109133" y="1091193"/>
                </a:lnTo>
                <a:lnTo>
                  <a:pt x="2075624" y="1091169"/>
                </a:lnTo>
                <a:lnTo>
                  <a:pt x="2117331" y="1081966"/>
                </a:lnTo>
                <a:lnTo>
                  <a:pt x="2151304" y="1058458"/>
                </a:lnTo>
                <a:lnTo>
                  <a:pt x="2174164" y="1024038"/>
                </a:lnTo>
                <a:lnTo>
                  <a:pt x="2182535" y="982096"/>
                </a:lnTo>
                <a:lnTo>
                  <a:pt x="2182511" y="106791"/>
                </a:lnTo>
                <a:lnTo>
                  <a:pt x="2173310" y="65106"/>
                </a:lnTo>
                <a:lnTo>
                  <a:pt x="2149792" y="31174"/>
                </a:lnTo>
                <a:lnTo>
                  <a:pt x="2115336" y="8353"/>
                </a:lnTo>
                <a:lnTo>
                  <a:pt x="2073319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9613" y="3384091"/>
            <a:ext cx="1763395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4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u="sng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100" u="sng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u="sng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100" u="sng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100" u="sng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u="sng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  <a:p>
            <a:pPr marL="12700" marR="32384">
              <a:lnSpc>
                <a:spcPts val="1580"/>
              </a:lnSpc>
              <a:spcBef>
                <a:spcPts val="95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denti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1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Learnin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utco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hoos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t-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Bene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12448" y="4487036"/>
            <a:ext cx="424180" cy="292735"/>
          </a:xfrm>
          <a:custGeom>
            <a:avLst/>
            <a:gdLst/>
            <a:ahLst/>
            <a:cxnLst/>
            <a:rect l="l" t="t" r="r" b="b"/>
            <a:pathLst>
              <a:path w="424180" h="292735">
                <a:moveTo>
                  <a:pt x="0" y="128777"/>
                </a:moveTo>
                <a:lnTo>
                  <a:pt x="195477" y="292739"/>
                </a:lnTo>
                <a:lnTo>
                  <a:pt x="423946" y="179201"/>
                </a:lnTo>
                <a:lnTo>
                  <a:pt x="339233" y="169032"/>
                </a:lnTo>
                <a:lnTo>
                  <a:pt x="342831" y="138815"/>
                </a:lnTo>
                <a:lnTo>
                  <a:pt x="84856" y="138815"/>
                </a:lnTo>
                <a:lnTo>
                  <a:pt x="0" y="128777"/>
                </a:lnTo>
                <a:close/>
              </a:path>
              <a:path w="424180" h="292735">
                <a:moveTo>
                  <a:pt x="101370" y="0"/>
                </a:moveTo>
                <a:lnTo>
                  <a:pt x="84856" y="138815"/>
                </a:lnTo>
                <a:lnTo>
                  <a:pt x="342831" y="138815"/>
                </a:lnTo>
                <a:lnTo>
                  <a:pt x="355747" y="30348"/>
                </a:lnTo>
                <a:lnTo>
                  <a:pt x="101370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519" y="4910709"/>
            <a:ext cx="2149475" cy="1115695"/>
          </a:xfrm>
          <a:custGeom>
            <a:avLst/>
            <a:gdLst/>
            <a:ahLst/>
            <a:cxnLst/>
            <a:rect l="l" t="t" r="r" b="b"/>
            <a:pathLst>
              <a:path w="2149475" h="1115695">
                <a:moveTo>
                  <a:pt x="2037528" y="0"/>
                </a:moveTo>
                <a:lnTo>
                  <a:pt x="111524" y="0"/>
                </a:lnTo>
                <a:lnTo>
                  <a:pt x="105350" y="167"/>
                </a:lnTo>
                <a:lnTo>
                  <a:pt x="64113" y="10544"/>
                </a:lnTo>
                <a:lnTo>
                  <a:pt x="30651" y="34715"/>
                </a:lnTo>
                <a:lnTo>
                  <a:pt x="8202" y="69446"/>
                </a:lnTo>
                <a:lnTo>
                  <a:pt x="0" y="111501"/>
                </a:lnTo>
                <a:lnTo>
                  <a:pt x="0" y="1003755"/>
                </a:lnTo>
                <a:lnTo>
                  <a:pt x="10556" y="1051183"/>
                </a:lnTo>
                <a:lnTo>
                  <a:pt x="34733" y="1084640"/>
                </a:lnTo>
                <a:lnTo>
                  <a:pt x="69467" y="1107090"/>
                </a:lnTo>
                <a:lnTo>
                  <a:pt x="111524" y="1115293"/>
                </a:lnTo>
                <a:lnTo>
                  <a:pt x="2037528" y="1115293"/>
                </a:lnTo>
                <a:lnTo>
                  <a:pt x="2084938" y="1104738"/>
                </a:lnTo>
                <a:lnTo>
                  <a:pt x="2118388" y="1080554"/>
                </a:lnTo>
                <a:lnTo>
                  <a:pt x="2140831" y="1045813"/>
                </a:lnTo>
                <a:lnTo>
                  <a:pt x="2149030" y="1003755"/>
                </a:lnTo>
                <a:lnTo>
                  <a:pt x="2149030" y="111501"/>
                </a:lnTo>
                <a:lnTo>
                  <a:pt x="2138491" y="64111"/>
                </a:lnTo>
                <a:lnTo>
                  <a:pt x="2114320" y="30650"/>
                </a:lnTo>
                <a:lnTo>
                  <a:pt x="2079587" y="8201"/>
                </a:lnTo>
                <a:lnTo>
                  <a:pt x="2037528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3436" y="5184190"/>
            <a:ext cx="1927860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Selec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ting</a:t>
            </a:r>
            <a:r>
              <a:rPr sz="1100" b="1" u="heavy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u="heavy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ining</a:t>
            </a:r>
            <a:r>
              <a:rPr sz="1100" b="1" u="heavy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ethod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radi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-L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earning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86633" y="5174492"/>
            <a:ext cx="459105" cy="427355"/>
          </a:xfrm>
          <a:custGeom>
            <a:avLst/>
            <a:gdLst/>
            <a:ahLst/>
            <a:cxnLst/>
            <a:rect l="l" t="t" r="r" b="b"/>
            <a:pathLst>
              <a:path w="459105" h="427354">
                <a:moveTo>
                  <a:pt x="246506" y="0"/>
                </a:moveTo>
                <a:lnTo>
                  <a:pt x="245994" y="85343"/>
                </a:lnTo>
                <a:lnTo>
                  <a:pt x="1515" y="85343"/>
                </a:lnTo>
                <a:lnTo>
                  <a:pt x="0" y="340101"/>
                </a:lnTo>
                <a:lnTo>
                  <a:pt x="244470" y="341494"/>
                </a:lnTo>
                <a:lnTo>
                  <a:pt x="243971" y="426945"/>
                </a:lnTo>
                <a:lnTo>
                  <a:pt x="458723" y="214752"/>
                </a:lnTo>
                <a:lnTo>
                  <a:pt x="330843" y="85343"/>
                </a:lnTo>
                <a:lnTo>
                  <a:pt x="245994" y="85343"/>
                </a:lnTo>
                <a:lnTo>
                  <a:pt x="329454" y="83938"/>
                </a:lnTo>
                <a:lnTo>
                  <a:pt x="246506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70310" y="4629780"/>
            <a:ext cx="2540000" cy="1332865"/>
          </a:xfrm>
          <a:custGeom>
            <a:avLst/>
            <a:gdLst/>
            <a:ahLst/>
            <a:cxnLst/>
            <a:rect l="l" t="t" r="r" b="b"/>
            <a:pathLst>
              <a:path w="2540000" h="1332864">
                <a:moveTo>
                  <a:pt x="2406761" y="0"/>
                </a:moveTo>
                <a:lnTo>
                  <a:pt x="133349" y="0"/>
                </a:lnTo>
                <a:lnTo>
                  <a:pt x="120856" y="577"/>
                </a:lnTo>
                <a:lnTo>
                  <a:pt x="79675" y="11237"/>
                </a:lnTo>
                <a:lnTo>
                  <a:pt x="44821" y="33613"/>
                </a:lnTo>
                <a:lnTo>
                  <a:pt x="18554" y="65442"/>
                </a:lnTo>
                <a:lnTo>
                  <a:pt x="3136" y="104461"/>
                </a:lnTo>
                <a:lnTo>
                  <a:pt x="0" y="133349"/>
                </a:lnTo>
                <a:lnTo>
                  <a:pt x="0" y="1199543"/>
                </a:lnTo>
                <a:lnTo>
                  <a:pt x="6254" y="1240010"/>
                </a:lnTo>
                <a:lnTo>
                  <a:pt x="24967" y="1277219"/>
                </a:lnTo>
                <a:lnTo>
                  <a:pt x="53896" y="1306600"/>
                </a:lnTo>
                <a:lnTo>
                  <a:pt x="90778" y="1325887"/>
                </a:lnTo>
                <a:lnTo>
                  <a:pt x="133349" y="1332820"/>
                </a:lnTo>
                <a:lnTo>
                  <a:pt x="2406761" y="1332820"/>
                </a:lnTo>
                <a:lnTo>
                  <a:pt x="2447170" y="1326591"/>
                </a:lnTo>
                <a:lnTo>
                  <a:pt x="2484398" y="1307895"/>
                </a:lnTo>
                <a:lnTo>
                  <a:pt x="2513780" y="1278977"/>
                </a:lnTo>
                <a:lnTo>
                  <a:pt x="2533061" y="1242104"/>
                </a:lnTo>
                <a:lnTo>
                  <a:pt x="2539989" y="1199543"/>
                </a:lnTo>
                <a:lnTo>
                  <a:pt x="2539989" y="133349"/>
                </a:lnTo>
                <a:lnTo>
                  <a:pt x="2533756" y="92891"/>
                </a:lnTo>
                <a:lnTo>
                  <a:pt x="2515076" y="55651"/>
                </a:lnTo>
                <a:lnTo>
                  <a:pt x="2486183" y="26244"/>
                </a:lnTo>
                <a:lnTo>
                  <a:pt x="2449328" y="6938"/>
                </a:lnTo>
                <a:lnTo>
                  <a:pt x="2406761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39136" y="4867579"/>
            <a:ext cx="2181860" cy="857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4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1100" b="1" u="heavy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itoring</a:t>
            </a:r>
            <a:r>
              <a:rPr sz="1100" b="1" u="heavy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u="heavy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u="heavy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aluat</a:t>
            </a:r>
            <a:r>
              <a:rPr sz="1100" b="1" u="heavy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100" b="1" u="heavy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u="heavy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aluat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180975">
              <a:lnSpc>
                <a:spcPts val="1140"/>
              </a:lnSpc>
              <a:spcBef>
                <a:spcPts val="45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mpro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spc="-5" dirty="0"/>
              <a:t>Designi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-85" dirty="0"/>
              <a:t>f</a:t>
            </a:r>
            <a:r>
              <a:rPr dirty="0"/>
              <a:t>fective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959090" cy="333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Flaws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ISD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mo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0" dirty="0">
                <a:latin typeface="Arial"/>
                <a:cs typeface="Arial"/>
              </a:rPr>
              <a:t>el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Step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step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ch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rarely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followed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real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li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organi</a:t>
            </a:r>
            <a:r>
              <a:rPr sz="2600" spc="5" dirty="0">
                <a:latin typeface="Arial"/>
                <a:cs typeface="Arial"/>
              </a:rPr>
              <a:t>z</a:t>
            </a:r>
            <a:r>
              <a:rPr sz="2600" spc="-5" dirty="0">
                <a:latin typeface="Arial"/>
                <a:cs typeface="Arial"/>
              </a:rPr>
              <a:t>ations</a:t>
            </a:r>
            <a:endParaRPr sz="2600">
              <a:latin typeface="Arial"/>
              <a:cs typeface="Arial"/>
            </a:endParaRPr>
          </a:p>
          <a:p>
            <a:pPr marL="560705" marR="15303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  <a:tab pos="4526280" algn="l"/>
              </a:tabLst>
            </a:pP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ar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req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ireme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rainers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ad</a:t>
            </a:r>
            <a:r>
              <a:rPr sz="2600" dirty="0">
                <a:latin typeface="Arial"/>
                <a:cs typeface="Arial"/>
              </a:rPr>
              <a:t>ds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time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st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lopi</a:t>
            </a:r>
            <a:r>
              <a:rPr sz="2600" dirty="0">
                <a:latin typeface="Arial"/>
                <a:cs typeface="Arial"/>
              </a:rPr>
              <a:t>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ram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Implies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point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luation</a:t>
            </a:r>
            <a:endParaRPr sz="2600">
              <a:latin typeface="Arial"/>
              <a:cs typeface="Arial"/>
            </a:endParaRPr>
          </a:p>
          <a:p>
            <a:pPr marL="560705" marR="479425" lvl="1" indent="-22860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May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mption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lution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0400">
              <a:lnSpc>
                <a:spcPct val="100000"/>
              </a:lnSpc>
            </a:pPr>
            <a:r>
              <a:rPr sz="3400" spc="-400" dirty="0"/>
              <a:t>T</a:t>
            </a:r>
            <a:r>
              <a:rPr sz="3400" spc="-25" dirty="0"/>
              <a:t>a</a:t>
            </a:r>
            <a:r>
              <a:rPr sz="3400" spc="-35" dirty="0"/>
              <a:t>b</a:t>
            </a:r>
            <a:r>
              <a:rPr sz="3400" spc="-15" dirty="0"/>
              <a:t>l</a:t>
            </a:r>
            <a:r>
              <a:rPr sz="3400" spc="-20" dirty="0"/>
              <a:t>e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1.1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15" dirty="0"/>
              <a:t>-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0" dirty="0"/>
              <a:t>Forc</a:t>
            </a:r>
            <a:r>
              <a:rPr sz="3400" spc="-35" dirty="0"/>
              <a:t>e</a:t>
            </a:r>
            <a:r>
              <a:rPr sz="3400" spc="-20" dirty="0"/>
              <a:t>s</a:t>
            </a:r>
            <a:r>
              <a:rPr sz="3400" spc="110" dirty="0">
                <a:latin typeface="Times New Roman"/>
                <a:cs typeface="Times New Roman"/>
              </a:rPr>
              <a:t> </a:t>
            </a:r>
            <a:r>
              <a:rPr sz="3400" spc="-15" dirty="0"/>
              <a:t>Influe</a:t>
            </a:r>
            <a:r>
              <a:rPr sz="3400" spc="-40" dirty="0"/>
              <a:t>n</a:t>
            </a:r>
            <a:r>
              <a:rPr sz="3400" spc="-20" dirty="0"/>
              <a:t>cing</a:t>
            </a:r>
            <a:endParaRPr sz="3400">
              <a:latin typeface="Times New Roman"/>
              <a:cs typeface="Times New Roman"/>
            </a:endParaRPr>
          </a:p>
          <a:p>
            <a:pPr marL="660400">
              <a:lnSpc>
                <a:spcPct val="100000"/>
              </a:lnSpc>
            </a:pPr>
            <a:r>
              <a:rPr sz="3400" spc="-100" dirty="0"/>
              <a:t>W</a:t>
            </a:r>
            <a:r>
              <a:rPr sz="3400" spc="-20" dirty="0"/>
              <a:t>orking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an</a:t>
            </a:r>
            <a:r>
              <a:rPr sz="3400" spc="-20" dirty="0"/>
              <a:t>d</a:t>
            </a:r>
            <a:r>
              <a:rPr sz="3400" spc="100" dirty="0">
                <a:latin typeface="Times New Roman"/>
                <a:cs typeface="Times New Roman"/>
              </a:rPr>
              <a:t> </a:t>
            </a:r>
            <a:r>
              <a:rPr sz="3400" spc="-25" dirty="0"/>
              <a:t>Le</a:t>
            </a:r>
            <a:r>
              <a:rPr sz="3400" spc="-35" dirty="0"/>
              <a:t>a</a:t>
            </a:r>
            <a:r>
              <a:rPr sz="3400" spc="-20" dirty="0"/>
              <a:t>rning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6" name="object 6"/>
          <p:cNvSpPr/>
          <p:nvPr/>
        </p:nvSpPr>
        <p:spPr>
          <a:xfrm>
            <a:off x="468309" y="1557330"/>
            <a:ext cx="7992109" cy="4679950"/>
          </a:xfrm>
          <a:custGeom>
            <a:avLst/>
            <a:gdLst/>
            <a:ahLst/>
            <a:cxnLst/>
            <a:rect l="l" t="t" r="r" b="b"/>
            <a:pathLst>
              <a:path w="7992109" h="4679950">
                <a:moveTo>
                  <a:pt x="0" y="4679960"/>
                </a:moveTo>
                <a:lnTo>
                  <a:pt x="7991490" y="4679960"/>
                </a:lnTo>
                <a:lnTo>
                  <a:pt x="7991490" y="0"/>
                </a:lnTo>
                <a:lnTo>
                  <a:pt x="0" y="0"/>
                </a:lnTo>
                <a:lnTo>
                  <a:pt x="0" y="4679960"/>
                </a:lnTo>
                <a:close/>
              </a:path>
            </a:pathLst>
          </a:custGeom>
          <a:solidFill>
            <a:srgbClr val="F7C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309" y="1557330"/>
            <a:ext cx="7992109" cy="4679950"/>
          </a:xfrm>
          <a:custGeom>
            <a:avLst/>
            <a:gdLst/>
            <a:ahLst/>
            <a:cxnLst/>
            <a:rect l="l" t="t" r="r" b="b"/>
            <a:pathLst>
              <a:path w="7992109" h="4679950">
                <a:moveTo>
                  <a:pt x="0" y="4679960"/>
                </a:moveTo>
                <a:lnTo>
                  <a:pt x="7991490" y="4679960"/>
                </a:lnTo>
                <a:lnTo>
                  <a:pt x="7991490" y="0"/>
                </a:lnTo>
                <a:lnTo>
                  <a:pt x="0" y="0"/>
                </a:lnTo>
                <a:lnTo>
                  <a:pt x="0" y="4679960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7215" y="1596057"/>
            <a:ext cx="7623175" cy="464883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Econ</a:t>
            </a:r>
            <a:r>
              <a:rPr sz="2800" spc="-15" dirty="0">
                <a:latin typeface="Arial"/>
                <a:cs typeface="Arial"/>
              </a:rPr>
              <a:t>omic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les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Glob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z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on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valu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lace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gibl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sets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man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pita</a:t>
            </a:r>
            <a:r>
              <a:rPr sz="2800" spc="-10" dirty="0">
                <a:latin typeface="Arial"/>
                <a:cs typeface="Arial"/>
              </a:rPr>
              <a:t>l</a:t>
            </a:r>
            <a:endParaRPr sz="2800" dirty="0">
              <a:latin typeface="Arial"/>
              <a:cs typeface="Arial"/>
            </a:endParaRPr>
          </a:p>
          <a:p>
            <a:pPr marL="12700" marR="65786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Foc</a:t>
            </a:r>
            <a:r>
              <a:rPr sz="2800" spc="-15" dirty="0">
                <a:latin typeface="Arial"/>
                <a:cs typeface="Arial"/>
              </a:rPr>
              <a:t>us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link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us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ess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stra</a:t>
            </a:r>
            <a:r>
              <a:rPr sz="2800" spc="-15" dirty="0">
                <a:latin typeface="Arial"/>
                <a:cs typeface="Arial"/>
              </a:rPr>
              <a:t>tegy</a:t>
            </a:r>
            <a:r>
              <a:rPr sz="2800" spc="-1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Arial"/>
                <a:cs typeface="Arial"/>
              </a:rPr>
              <a:t>Cha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25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mogr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hi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ty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wor</a:t>
            </a:r>
            <a:r>
              <a:rPr sz="2800" spc="-5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fo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ce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al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5" dirty="0">
                <a:latin typeface="Arial"/>
                <a:cs typeface="Arial"/>
              </a:rPr>
              <a:t>eme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t</a:t>
            </a:r>
            <a:endParaRPr sz="2800" dirty="0">
              <a:latin typeface="Arial"/>
              <a:cs typeface="Arial"/>
            </a:endParaRPr>
          </a:p>
          <a:p>
            <a:pPr marL="12700" marR="1393825">
              <a:lnSpc>
                <a:spcPct val="100000"/>
              </a:lnSpc>
            </a:pPr>
            <a:r>
              <a:rPr sz="2800" spc="-25" dirty="0">
                <a:latin typeface="Arial"/>
                <a:cs typeface="Arial"/>
              </a:rPr>
              <a:t>Cu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tom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ce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q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ity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New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ech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olo</a:t>
            </a:r>
            <a:r>
              <a:rPr sz="2800" spc="-20" dirty="0">
                <a:latin typeface="Arial"/>
                <a:cs typeface="Arial"/>
              </a:rPr>
              <a:t>gy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Hig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-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rfo</a:t>
            </a:r>
            <a:r>
              <a:rPr sz="2800" spc="-20" dirty="0">
                <a:latin typeface="Arial"/>
                <a:cs typeface="Arial"/>
              </a:rPr>
              <a:t>rm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wor</a:t>
            </a:r>
            <a:r>
              <a:rPr sz="2800" spc="-15" dirty="0">
                <a:latin typeface="Arial"/>
                <a:cs typeface="Arial"/>
              </a:rPr>
              <a:t>k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tems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dirty="0"/>
              <a:t>Globa</a:t>
            </a:r>
            <a:r>
              <a:rPr spc="-25" dirty="0"/>
              <a:t>l</a:t>
            </a:r>
            <a:r>
              <a:rPr spc="-5" dirty="0"/>
              <a:t>ization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393940" cy="245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15" dirty="0">
                <a:latin typeface="Arial"/>
                <a:cs typeface="Arial"/>
              </a:rPr>
              <a:t>Offs</a:t>
            </a:r>
            <a:r>
              <a:rPr sz="2800" b="1" spc="-20" dirty="0">
                <a:latin typeface="Arial"/>
                <a:cs typeface="Arial"/>
              </a:rPr>
              <a:t>h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800" b="1" spc="-20" dirty="0">
                <a:latin typeface="Arial"/>
                <a:cs typeface="Arial"/>
              </a:rPr>
              <a:t>rin</a:t>
            </a:r>
            <a:r>
              <a:rPr sz="2800" b="1" spc="-15" dirty="0">
                <a:latin typeface="Arial"/>
                <a:cs typeface="Arial"/>
              </a:rPr>
              <a:t>g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Pro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m</a:t>
            </a:r>
            <a:r>
              <a:rPr sz="2800" spc="-15" dirty="0">
                <a:latin typeface="Arial"/>
                <a:cs typeface="Arial"/>
              </a:rPr>
              <a:t>ov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jo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om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Uni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Sta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ot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loca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w</a:t>
            </a:r>
            <a:r>
              <a:rPr sz="2800" spc="-15" dirty="0">
                <a:latin typeface="Arial"/>
                <a:cs typeface="Arial"/>
              </a:rPr>
              <a:t>orld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Ad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antag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labo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dv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nta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835025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20" dirty="0">
                <a:latin typeface="Arial"/>
                <a:cs typeface="Arial"/>
              </a:rPr>
              <a:t>Low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stan</a:t>
            </a:r>
            <a:r>
              <a:rPr sz="2200" spc="-20" dirty="0">
                <a:latin typeface="Arial"/>
                <a:cs typeface="Arial"/>
              </a:rPr>
              <a:t>da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-2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h</a:t>
            </a:r>
            <a:r>
              <a:rPr sz="2200" spc="-20" dirty="0">
                <a:latin typeface="Arial"/>
                <a:cs typeface="Arial"/>
              </a:rPr>
              <a:t>ea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th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afety</a:t>
            </a:r>
            <a:endParaRPr sz="2200">
              <a:latin typeface="Arial"/>
              <a:cs typeface="Arial"/>
            </a:endParaRPr>
          </a:p>
          <a:p>
            <a:pPr marL="835025" lvl="2" indent="-228600">
              <a:lnSpc>
                <a:spcPts val="2615"/>
              </a:lnSpc>
              <a:spcBef>
                <a:spcPts val="40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20" dirty="0">
                <a:latin typeface="Arial"/>
                <a:cs typeface="Arial"/>
              </a:rPr>
              <a:t>La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k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ec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ary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ki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15" dirty="0">
                <a:latin typeface="Arial"/>
                <a:cs typeface="Arial"/>
              </a:rPr>
              <a:t>erf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rm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jo</a:t>
            </a:r>
            <a:r>
              <a:rPr sz="2200" spc="-15" dirty="0">
                <a:latin typeface="Arial"/>
                <a:cs typeface="Arial"/>
              </a:rPr>
              <a:t>b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5962" y="133112"/>
            <a:ext cx="132080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As</a:t>
            </a:r>
            <a:r>
              <a:rPr sz="3400" spc="-10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ets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79675" y="692139"/>
            <a:ext cx="4753610" cy="5977255"/>
          </a:xfrm>
          <a:custGeom>
            <a:avLst/>
            <a:gdLst/>
            <a:ahLst/>
            <a:cxnLst/>
            <a:rect l="l" t="t" r="r" b="b"/>
            <a:pathLst>
              <a:path w="4753609" h="5977255">
                <a:moveTo>
                  <a:pt x="3960753" y="0"/>
                </a:moveTo>
                <a:lnTo>
                  <a:pt x="792098" y="0"/>
                </a:lnTo>
                <a:lnTo>
                  <a:pt x="727127" y="2626"/>
                </a:lnTo>
                <a:lnTo>
                  <a:pt x="663603" y="10369"/>
                </a:lnTo>
                <a:lnTo>
                  <a:pt x="601730" y="23026"/>
                </a:lnTo>
                <a:lnTo>
                  <a:pt x="541713" y="40391"/>
                </a:lnTo>
                <a:lnTo>
                  <a:pt x="483755" y="62262"/>
                </a:lnTo>
                <a:lnTo>
                  <a:pt x="428059" y="88433"/>
                </a:lnTo>
                <a:lnTo>
                  <a:pt x="374830" y="118702"/>
                </a:lnTo>
                <a:lnTo>
                  <a:pt x="324271" y="152864"/>
                </a:lnTo>
                <a:lnTo>
                  <a:pt x="276587" y="190715"/>
                </a:lnTo>
                <a:lnTo>
                  <a:pt x="231979" y="232051"/>
                </a:lnTo>
                <a:lnTo>
                  <a:pt x="190654" y="276669"/>
                </a:lnTo>
                <a:lnTo>
                  <a:pt x="152813" y="324364"/>
                </a:lnTo>
                <a:lnTo>
                  <a:pt x="118661" y="374933"/>
                </a:lnTo>
                <a:lnTo>
                  <a:pt x="88402" y="428171"/>
                </a:lnTo>
                <a:lnTo>
                  <a:pt x="62239" y="483874"/>
                </a:lnTo>
                <a:lnTo>
                  <a:pt x="40376" y="541839"/>
                </a:lnTo>
                <a:lnTo>
                  <a:pt x="23017" y="601862"/>
                </a:lnTo>
                <a:lnTo>
                  <a:pt x="10365" y="663738"/>
                </a:lnTo>
                <a:lnTo>
                  <a:pt x="2625" y="727264"/>
                </a:lnTo>
                <a:lnTo>
                  <a:pt x="0" y="792236"/>
                </a:lnTo>
                <a:lnTo>
                  <a:pt x="0" y="5184772"/>
                </a:lnTo>
                <a:lnTo>
                  <a:pt x="2625" y="5249743"/>
                </a:lnTo>
                <a:lnTo>
                  <a:pt x="10365" y="5313267"/>
                </a:lnTo>
                <a:lnTo>
                  <a:pt x="23017" y="5375141"/>
                </a:lnTo>
                <a:lnTo>
                  <a:pt x="40376" y="5435161"/>
                </a:lnTo>
                <a:lnTo>
                  <a:pt x="62239" y="5493122"/>
                </a:lnTo>
                <a:lnTo>
                  <a:pt x="88402" y="5548822"/>
                </a:lnTo>
                <a:lnTo>
                  <a:pt x="118661" y="5602055"/>
                </a:lnTo>
                <a:lnTo>
                  <a:pt x="152813" y="5652619"/>
                </a:lnTo>
                <a:lnTo>
                  <a:pt x="190654" y="5700310"/>
                </a:lnTo>
                <a:lnTo>
                  <a:pt x="231979" y="5744923"/>
                </a:lnTo>
                <a:lnTo>
                  <a:pt x="276587" y="5786254"/>
                </a:lnTo>
                <a:lnTo>
                  <a:pt x="324271" y="5824101"/>
                </a:lnTo>
                <a:lnTo>
                  <a:pt x="374830" y="5858258"/>
                </a:lnTo>
                <a:lnTo>
                  <a:pt x="428059" y="5888523"/>
                </a:lnTo>
                <a:lnTo>
                  <a:pt x="483755" y="5914691"/>
                </a:lnTo>
                <a:lnTo>
                  <a:pt x="541713" y="5936558"/>
                </a:lnTo>
                <a:lnTo>
                  <a:pt x="601730" y="5953921"/>
                </a:lnTo>
                <a:lnTo>
                  <a:pt x="663603" y="5966575"/>
                </a:lnTo>
                <a:lnTo>
                  <a:pt x="727127" y="5974317"/>
                </a:lnTo>
                <a:lnTo>
                  <a:pt x="792098" y="5976943"/>
                </a:lnTo>
                <a:lnTo>
                  <a:pt x="3960753" y="5976943"/>
                </a:lnTo>
                <a:lnTo>
                  <a:pt x="4025724" y="5974317"/>
                </a:lnTo>
                <a:lnTo>
                  <a:pt x="4089247" y="5966575"/>
                </a:lnTo>
                <a:lnTo>
                  <a:pt x="4151118" y="5953921"/>
                </a:lnTo>
                <a:lnTo>
                  <a:pt x="4211134" y="5936558"/>
                </a:lnTo>
                <a:lnTo>
                  <a:pt x="4269091" y="5914691"/>
                </a:lnTo>
                <a:lnTo>
                  <a:pt x="4324785" y="5888523"/>
                </a:lnTo>
                <a:lnTo>
                  <a:pt x="4378013" y="5858258"/>
                </a:lnTo>
                <a:lnTo>
                  <a:pt x="4428571" y="5824101"/>
                </a:lnTo>
                <a:lnTo>
                  <a:pt x="4476255" y="5786254"/>
                </a:lnTo>
                <a:lnTo>
                  <a:pt x="4520862" y="5744923"/>
                </a:lnTo>
                <a:lnTo>
                  <a:pt x="4562187" y="5700310"/>
                </a:lnTo>
                <a:lnTo>
                  <a:pt x="4600027" y="5652619"/>
                </a:lnTo>
                <a:lnTo>
                  <a:pt x="4634178" y="5602055"/>
                </a:lnTo>
                <a:lnTo>
                  <a:pt x="4664437" y="5548822"/>
                </a:lnTo>
                <a:lnTo>
                  <a:pt x="4690599" y="5493122"/>
                </a:lnTo>
                <a:lnTo>
                  <a:pt x="4712461" y="5435161"/>
                </a:lnTo>
                <a:lnTo>
                  <a:pt x="4729820" y="5375141"/>
                </a:lnTo>
                <a:lnTo>
                  <a:pt x="4742472" y="5313267"/>
                </a:lnTo>
                <a:lnTo>
                  <a:pt x="4750212" y="5249743"/>
                </a:lnTo>
                <a:lnTo>
                  <a:pt x="4752837" y="5184772"/>
                </a:lnTo>
                <a:lnTo>
                  <a:pt x="4752990" y="5184772"/>
                </a:lnTo>
                <a:lnTo>
                  <a:pt x="4752837" y="792236"/>
                </a:lnTo>
                <a:lnTo>
                  <a:pt x="4750212" y="727264"/>
                </a:lnTo>
                <a:lnTo>
                  <a:pt x="4742472" y="663738"/>
                </a:lnTo>
                <a:lnTo>
                  <a:pt x="4729820" y="601862"/>
                </a:lnTo>
                <a:lnTo>
                  <a:pt x="4712461" y="541839"/>
                </a:lnTo>
                <a:lnTo>
                  <a:pt x="4690599" y="483874"/>
                </a:lnTo>
                <a:lnTo>
                  <a:pt x="4664437" y="428171"/>
                </a:lnTo>
                <a:lnTo>
                  <a:pt x="4634178" y="374933"/>
                </a:lnTo>
                <a:lnTo>
                  <a:pt x="4600027" y="324364"/>
                </a:lnTo>
                <a:lnTo>
                  <a:pt x="4562187" y="276669"/>
                </a:lnTo>
                <a:lnTo>
                  <a:pt x="4520862" y="232051"/>
                </a:lnTo>
                <a:lnTo>
                  <a:pt x="4476255" y="190715"/>
                </a:lnTo>
                <a:lnTo>
                  <a:pt x="4428571" y="152864"/>
                </a:lnTo>
                <a:lnTo>
                  <a:pt x="4378013" y="118702"/>
                </a:lnTo>
                <a:lnTo>
                  <a:pt x="4324785" y="88433"/>
                </a:lnTo>
                <a:lnTo>
                  <a:pt x="4269091" y="62262"/>
                </a:lnTo>
                <a:lnTo>
                  <a:pt x="4211134" y="40391"/>
                </a:lnTo>
                <a:lnTo>
                  <a:pt x="4151118" y="23026"/>
                </a:lnTo>
                <a:lnTo>
                  <a:pt x="4089247" y="10369"/>
                </a:lnTo>
                <a:lnTo>
                  <a:pt x="4025724" y="2626"/>
                </a:lnTo>
                <a:lnTo>
                  <a:pt x="3960753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9675" y="692139"/>
            <a:ext cx="4753610" cy="5977255"/>
          </a:xfrm>
          <a:custGeom>
            <a:avLst/>
            <a:gdLst/>
            <a:ahLst/>
            <a:cxnLst/>
            <a:rect l="l" t="t" r="r" b="b"/>
            <a:pathLst>
              <a:path w="4753609" h="5977255">
                <a:moveTo>
                  <a:pt x="0" y="792236"/>
                </a:moveTo>
                <a:lnTo>
                  <a:pt x="2625" y="727264"/>
                </a:lnTo>
                <a:lnTo>
                  <a:pt x="10365" y="663738"/>
                </a:lnTo>
                <a:lnTo>
                  <a:pt x="23017" y="601862"/>
                </a:lnTo>
                <a:lnTo>
                  <a:pt x="40376" y="541839"/>
                </a:lnTo>
                <a:lnTo>
                  <a:pt x="62239" y="483874"/>
                </a:lnTo>
                <a:lnTo>
                  <a:pt x="88402" y="428171"/>
                </a:lnTo>
                <a:lnTo>
                  <a:pt x="118661" y="374933"/>
                </a:lnTo>
                <a:lnTo>
                  <a:pt x="152813" y="324364"/>
                </a:lnTo>
                <a:lnTo>
                  <a:pt x="190654" y="276669"/>
                </a:lnTo>
                <a:lnTo>
                  <a:pt x="231979" y="232051"/>
                </a:lnTo>
                <a:lnTo>
                  <a:pt x="276587" y="190715"/>
                </a:lnTo>
                <a:lnTo>
                  <a:pt x="324271" y="152864"/>
                </a:lnTo>
                <a:lnTo>
                  <a:pt x="374830" y="118702"/>
                </a:lnTo>
                <a:lnTo>
                  <a:pt x="428059" y="88433"/>
                </a:lnTo>
                <a:lnTo>
                  <a:pt x="483755" y="62262"/>
                </a:lnTo>
                <a:lnTo>
                  <a:pt x="541713" y="40391"/>
                </a:lnTo>
                <a:lnTo>
                  <a:pt x="601730" y="23026"/>
                </a:lnTo>
                <a:lnTo>
                  <a:pt x="663603" y="10369"/>
                </a:lnTo>
                <a:lnTo>
                  <a:pt x="727127" y="2626"/>
                </a:lnTo>
                <a:lnTo>
                  <a:pt x="792098" y="0"/>
                </a:lnTo>
                <a:lnTo>
                  <a:pt x="3960753" y="0"/>
                </a:lnTo>
                <a:lnTo>
                  <a:pt x="4025724" y="2626"/>
                </a:lnTo>
                <a:lnTo>
                  <a:pt x="4089247" y="10369"/>
                </a:lnTo>
                <a:lnTo>
                  <a:pt x="4151118" y="23026"/>
                </a:lnTo>
                <a:lnTo>
                  <a:pt x="4211134" y="40391"/>
                </a:lnTo>
                <a:lnTo>
                  <a:pt x="4269091" y="62262"/>
                </a:lnTo>
                <a:lnTo>
                  <a:pt x="4324785" y="88433"/>
                </a:lnTo>
                <a:lnTo>
                  <a:pt x="4378013" y="118702"/>
                </a:lnTo>
                <a:lnTo>
                  <a:pt x="4428571" y="152864"/>
                </a:lnTo>
                <a:lnTo>
                  <a:pt x="4476255" y="190715"/>
                </a:lnTo>
                <a:lnTo>
                  <a:pt x="4520862" y="232051"/>
                </a:lnTo>
                <a:lnTo>
                  <a:pt x="4562187" y="276669"/>
                </a:lnTo>
                <a:lnTo>
                  <a:pt x="4600027" y="324364"/>
                </a:lnTo>
                <a:lnTo>
                  <a:pt x="4634178" y="374933"/>
                </a:lnTo>
                <a:lnTo>
                  <a:pt x="4664437" y="428171"/>
                </a:lnTo>
                <a:lnTo>
                  <a:pt x="4690599" y="483874"/>
                </a:lnTo>
                <a:lnTo>
                  <a:pt x="4712461" y="541839"/>
                </a:lnTo>
                <a:lnTo>
                  <a:pt x="4729820" y="601862"/>
                </a:lnTo>
                <a:lnTo>
                  <a:pt x="4742472" y="663738"/>
                </a:lnTo>
                <a:lnTo>
                  <a:pt x="4750212" y="727264"/>
                </a:lnTo>
                <a:lnTo>
                  <a:pt x="4752837" y="792236"/>
                </a:lnTo>
                <a:lnTo>
                  <a:pt x="4752990" y="5184772"/>
                </a:lnTo>
                <a:lnTo>
                  <a:pt x="4752837" y="5184772"/>
                </a:lnTo>
                <a:lnTo>
                  <a:pt x="4750212" y="5249743"/>
                </a:lnTo>
                <a:lnTo>
                  <a:pt x="4742472" y="5313267"/>
                </a:lnTo>
                <a:lnTo>
                  <a:pt x="4729820" y="5375141"/>
                </a:lnTo>
                <a:lnTo>
                  <a:pt x="4712461" y="5435161"/>
                </a:lnTo>
                <a:lnTo>
                  <a:pt x="4690599" y="5493122"/>
                </a:lnTo>
                <a:lnTo>
                  <a:pt x="4664437" y="5548822"/>
                </a:lnTo>
                <a:lnTo>
                  <a:pt x="4634178" y="5602055"/>
                </a:lnTo>
                <a:lnTo>
                  <a:pt x="4600027" y="5652619"/>
                </a:lnTo>
                <a:lnTo>
                  <a:pt x="4562187" y="5700310"/>
                </a:lnTo>
                <a:lnTo>
                  <a:pt x="4520862" y="5744923"/>
                </a:lnTo>
                <a:lnTo>
                  <a:pt x="4476255" y="5786254"/>
                </a:lnTo>
                <a:lnTo>
                  <a:pt x="4428571" y="5824101"/>
                </a:lnTo>
                <a:lnTo>
                  <a:pt x="4378013" y="5858258"/>
                </a:lnTo>
                <a:lnTo>
                  <a:pt x="4324785" y="5888523"/>
                </a:lnTo>
                <a:lnTo>
                  <a:pt x="4269091" y="5914691"/>
                </a:lnTo>
                <a:lnTo>
                  <a:pt x="4211134" y="5936558"/>
                </a:lnTo>
                <a:lnTo>
                  <a:pt x="4151118" y="5953921"/>
                </a:lnTo>
                <a:lnTo>
                  <a:pt x="4089247" y="5966575"/>
                </a:lnTo>
                <a:lnTo>
                  <a:pt x="4025724" y="5974317"/>
                </a:lnTo>
                <a:lnTo>
                  <a:pt x="3960753" y="5976943"/>
                </a:lnTo>
                <a:lnTo>
                  <a:pt x="792098" y="5976943"/>
                </a:lnTo>
                <a:lnTo>
                  <a:pt x="727127" y="5974317"/>
                </a:lnTo>
                <a:lnTo>
                  <a:pt x="663603" y="5966575"/>
                </a:lnTo>
                <a:lnTo>
                  <a:pt x="601730" y="5953921"/>
                </a:lnTo>
                <a:lnTo>
                  <a:pt x="541713" y="5936558"/>
                </a:lnTo>
                <a:lnTo>
                  <a:pt x="483755" y="5914691"/>
                </a:lnTo>
                <a:lnTo>
                  <a:pt x="428059" y="5888523"/>
                </a:lnTo>
                <a:lnTo>
                  <a:pt x="374830" y="5858258"/>
                </a:lnTo>
                <a:lnTo>
                  <a:pt x="324271" y="5824101"/>
                </a:lnTo>
                <a:lnTo>
                  <a:pt x="276587" y="5786254"/>
                </a:lnTo>
                <a:lnTo>
                  <a:pt x="231979" y="5744923"/>
                </a:lnTo>
                <a:lnTo>
                  <a:pt x="190654" y="5700310"/>
                </a:lnTo>
                <a:lnTo>
                  <a:pt x="152813" y="5652619"/>
                </a:lnTo>
                <a:lnTo>
                  <a:pt x="118661" y="5602055"/>
                </a:lnTo>
                <a:lnTo>
                  <a:pt x="88402" y="5548822"/>
                </a:lnTo>
                <a:lnTo>
                  <a:pt x="62239" y="5493122"/>
                </a:lnTo>
                <a:lnTo>
                  <a:pt x="40376" y="5435161"/>
                </a:lnTo>
                <a:lnTo>
                  <a:pt x="23017" y="5375141"/>
                </a:lnTo>
                <a:lnTo>
                  <a:pt x="10365" y="5313267"/>
                </a:lnTo>
                <a:lnTo>
                  <a:pt x="2625" y="5249743"/>
                </a:lnTo>
                <a:lnTo>
                  <a:pt x="0" y="5184772"/>
                </a:lnTo>
                <a:lnTo>
                  <a:pt x="0" y="792236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90700" y="824915"/>
            <a:ext cx="3553460" cy="574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Hum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n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spc="-15" dirty="0">
                <a:latin typeface="Arial"/>
                <a:cs typeface="Arial"/>
              </a:rPr>
              <a:t>apital</a:t>
            </a:r>
            <a:endParaRPr sz="1800">
              <a:latin typeface="Arial"/>
              <a:cs typeface="Arial"/>
            </a:endParaRPr>
          </a:p>
          <a:p>
            <a:pPr marL="149225" indent="-136525">
              <a:lnSpc>
                <a:spcPct val="100000"/>
              </a:lnSpc>
              <a:buFont typeface="Arial"/>
              <a:buChar char="•"/>
              <a:tabLst>
                <a:tab pos="149860" algn="l"/>
              </a:tabLst>
            </a:pPr>
            <a:r>
              <a:rPr sz="1800" spc="-19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 k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54305" indent="-141605">
              <a:lnSpc>
                <a:spcPct val="100000"/>
              </a:lnSpc>
              <a:buFont typeface="Arial"/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-re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kn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5" dirty="0">
                <a:latin typeface="Arial"/>
                <a:cs typeface="Arial"/>
              </a:rPr>
              <a:t>how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-re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nce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Custom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tal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stom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rel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ps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Bra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ds</a:t>
            </a:r>
            <a:endParaRPr sz="1800">
              <a:latin typeface="Arial"/>
              <a:cs typeface="Arial"/>
            </a:endParaRPr>
          </a:p>
          <a:p>
            <a:pPr marL="154305" indent="-141605">
              <a:lnSpc>
                <a:spcPct val="100000"/>
              </a:lnSpc>
              <a:buFont typeface="Arial"/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sto</a:t>
            </a:r>
            <a:r>
              <a:rPr sz="1800" spc="-10" dirty="0">
                <a:latin typeface="Arial"/>
                <a:cs typeface="Arial"/>
              </a:rPr>
              <a:t>me</a:t>
            </a:r>
            <a:r>
              <a:rPr sz="1800" dirty="0">
                <a:latin typeface="Arial"/>
                <a:cs typeface="Arial"/>
              </a:rPr>
              <a:t>r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strib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tion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Social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tal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rate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ture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phy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ctices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Inform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orking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stems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ac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g/m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telle</a:t>
            </a:r>
            <a:r>
              <a:rPr sz="1800" b="1" spc="-10" dirty="0">
                <a:latin typeface="Arial"/>
                <a:cs typeface="Arial"/>
              </a:rPr>
              <a:t>ctual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tal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hts</a:t>
            </a:r>
            <a:endParaRPr sz="1800">
              <a:latin typeface="Arial"/>
              <a:cs typeface="Arial"/>
            </a:endParaRPr>
          </a:p>
          <a:p>
            <a:pPr marL="149225" indent="-136525">
              <a:lnSpc>
                <a:spcPct val="100000"/>
              </a:lnSpc>
              <a:buFont typeface="Arial"/>
              <a:buChar char="•"/>
              <a:tabLst>
                <a:tab pos="149860" algn="l"/>
              </a:tabLst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  <a:p>
            <a:pPr marL="153670" indent="-140970">
              <a:lnSpc>
                <a:spcPct val="100000"/>
              </a:lnSpc>
              <a:buFont typeface="Arial"/>
              <a:buChar char="•"/>
              <a:tabLst>
                <a:tab pos="154305" algn="l"/>
              </a:tabLst>
            </a:pPr>
            <a:r>
              <a:rPr sz="1800" dirty="0">
                <a:latin typeface="Arial"/>
                <a:cs typeface="Arial"/>
              </a:rPr>
              <a:t>Inte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ctu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0445" y="0"/>
            <a:ext cx="514921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Increased</a:t>
            </a:r>
            <a:r>
              <a:rPr sz="34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70" dirty="0">
                <a:solidFill>
                  <a:srgbClr val="464646"/>
                </a:solidFill>
                <a:latin typeface="Arial"/>
                <a:cs typeface="Arial"/>
              </a:rPr>
              <a:t>V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alu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Pla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c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348384"/>
            <a:ext cx="7417434" cy="542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>
              <a:lnSpc>
                <a:spcPct val="100000"/>
              </a:lnSpc>
            </a:pP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Intan</a:t>
            </a:r>
            <a:r>
              <a:rPr sz="3400" spc="-45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ible</a:t>
            </a:r>
            <a:r>
              <a:rPr sz="3400" spc="-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As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ets</a:t>
            </a:r>
            <a:r>
              <a:rPr sz="3400" spc="9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30" dirty="0">
                <a:solidFill>
                  <a:srgbClr val="464646"/>
                </a:solidFill>
                <a:latin typeface="Arial"/>
                <a:cs typeface="Arial"/>
              </a:rPr>
              <a:t>H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u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man</a:t>
            </a:r>
            <a:endParaRPr sz="3400">
              <a:latin typeface="Arial"/>
              <a:cs typeface="Arial"/>
            </a:endParaRPr>
          </a:p>
          <a:p>
            <a:pPr marL="69215">
              <a:lnSpc>
                <a:spcPct val="100000"/>
              </a:lnSpc>
            </a:pPr>
            <a:r>
              <a:rPr sz="3400" spc="-30" dirty="0">
                <a:solidFill>
                  <a:srgbClr val="464646"/>
                </a:solidFill>
                <a:latin typeface="Arial"/>
                <a:cs typeface="Arial"/>
              </a:rPr>
              <a:t>Ca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p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ital</a:t>
            </a:r>
            <a:endParaRPr sz="34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75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25" dirty="0">
                <a:latin typeface="Arial"/>
                <a:cs typeface="Arial"/>
              </a:rPr>
              <a:t>Hu</a:t>
            </a:r>
            <a:r>
              <a:rPr sz="2800" b="1" spc="-35" dirty="0">
                <a:latin typeface="Arial"/>
                <a:cs typeface="Arial"/>
              </a:rPr>
              <a:t>m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9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apita</a:t>
            </a:r>
            <a:r>
              <a:rPr sz="2800" b="1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Re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oye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s’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Att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ibutes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Lif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ex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erienc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wle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ge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Inv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ntiv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ess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En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rgy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nthu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m</a:t>
            </a:r>
            <a:endParaRPr sz="2600">
              <a:latin typeface="Arial"/>
              <a:cs typeface="Arial"/>
            </a:endParaRPr>
          </a:p>
          <a:p>
            <a:pPr marL="285115" marR="40640" indent="-272415">
              <a:lnSpc>
                <a:spcPct val="100000"/>
              </a:lnSpc>
              <a:spcBef>
                <a:spcPts val="60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15" dirty="0">
                <a:latin typeface="Arial"/>
                <a:cs typeface="Arial"/>
              </a:rPr>
              <a:t>Intelle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ual</a:t>
            </a:r>
            <a:r>
              <a:rPr sz="2800" b="1" spc="7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Arial"/>
                <a:cs typeface="Arial"/>
              </a:rPr>
              <a:t>capi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Co</a:t>
            </a:r>
            <a:r>
              <a:rPr sz="2800" spc="-1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if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kn</a:t>
            </a:r>
            <a:r>
              <a:rPr sz="2800" spc="-20" dirty="0">
                <a:latin typeface="Arial"/>
                <a:cs typeface="Arial"/>
              </a:rPr>
              <a:t>owl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tha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x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ts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mpany</a:t>
            </a:r>
            <a:endParaRPr sz="2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30" dirty="0">
                <a:latin typeface="Arial"/>
                <a:cs typeface="Arial"/>
              </a:rPr>
              <a:t>o</a:t>
            </a:r>
            <a:r>
              <a:rPr sz="2800" b="1" spc="-20" dirty="0">
                <a:latin typeface="Arial"/>
                <a:cs typeface="Arial"/>
              </a:rPr>
              <a:t>ci</a:t>
            </a:r>
            <a:r>
              <a:rPr sz="2800" b="1" spc="-10" dirty="0">
                <a:latin typeface="Arial"/>
                <a:cs typeface="Arial"/>
              </a:rPr>
              <a:t>al</a:t>
            </a:r>
            <a:r>
              <a:rPr sz="2800" b="1" spc="7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Arial"/>
                <a:cs typeface="Arial"/>
              </a:rPr>
              <a:t>capit</a:t>
            </a:r>
            <a:r>
              <a:rPr sz="2800" b="1" spc="-10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Re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nships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com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20" dirty="0"/>
              <a:t>Incre</a:t>
            </a:r>
            <a:r>
              <a:rPr sz="3400" spc="-40" dirty="0"/>
              <a:t>a</a:t>
            </a:r>
            <a:r>
              <a:rPr sz="3400" spc="-20" dirty="0"/>
              <a:t>sed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70" dirty="0"/>
              <a:t>V</a:t>
            </a:r>
            <a:r>
              <a:rPr sz="3400" spc="-25" dirty="0"/>
              <a:t>alu</a:t>
            </a:r>
            <a:r>
              <a:rPr sz="3400" spc="-20" dirty="0"/>
              <a:t>e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Placed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20" dirty="0"/>
              <a:t>n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Intan</a:t>
            </a:r>
            <a:r>
              <a:rPr sz="3400" spc="-40" dirty="0"/>
              <a:t>g</a:t>
            </a:r>
            <a:r>
              <a:rPr sz="3400" spc="-20" dirty="0"/>
              <a:t>ible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As</a:t>
            </a:r>
            <a:r>
              <a:rPr sz="3400" spc="-10" dirty="0"/>
              <a:t>s</a:t>
            </a:r>
            <a:r>
              <a:rPr sz="3400" spc="-20" dirty="0"/>
              <a:t>ets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5" dirty="0"/>
              <a:t>an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Huma</a:t>
            </a:r>
            <a:r>
              <a:rPr sz="3400" spc="-20" dirty="0"/>
              <a:t>n</a:t>
            </a:r>
            <a:r>
              <a:rPr sz="3400" spc="100" dirty="0">
                <a:latin typeface="Times New Roman"/>
                <a:cs typeface="Times New Roman"/>
              </a:rPr>
              <a:t> </a:t>
            </a:r>
            <a:r>
              <a:rPr sz="3400" spc="-30" dirty="0"/>
              <a:t>Ca</a:t>
            </a:r>
            <a:r>
              <a:rPr sz="3400" spc="-35" dirty="0"/>
              <a:t>p</a:t>
            </a:r>
            <a:r>
              <a:rPr sz="3400" spc="-20" dirty="0"/>
              <a:t>ital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8037830" cy="448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5245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25" dirty="0">
                <a:latin typeface="Arial"/>
                <a:cs typeface="Arial"/>
              </a:rPr>
              <a:t>Custome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spc="10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15" dirty="0">
                <a:latin typeface="Arial"/>
                <a:cs typeface="Arial"/>
              </a:rPr>
              <a:t>apita</a:t>
            </a:r>
            <a:r>
              <a:rPr sz="2800" b="1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Arial"/>
                <a:cs typeface="Arial"/>
              </a:rPr>
              <a:t>V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re</a:t>
            </a:r>
            <a:r>
              <a:rPr sz="2800" spc="-15" dirty="0">
                <a:latin typeface="Arial"/>
                <a:cs typeface="Arial"/>
              </a:rPr>
              <a:t>la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with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persons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or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other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organizations</a:t>
            </a:r>
            <a:endParaRPr sz="2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Implica</a:t>
            </a:r>
            <a:r>
              <a:rPr sz="2800" spc="-10" dirty="0">
                <a:latin typeface="Arial"/>
                <a:cs typeface="Arial"/>
              </a:rPr>
              <a:t>tio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inta</a:t>
            </a:r>
            <a:r>
              <a:rPr sz="2800" spc="-25" dirty="0">
                <a:latin typeface="Arial"/>
                <a:cs typeface="Arial"/>
              </a:rPr>
              <a:t>ng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ble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sets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man</a:t>
            </a:r>
            <a:endParaRPr sz="28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ca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tal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F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wle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orker</a:t>
            </a:r>
            <a:endParaRPr sz="2600">
              <a:latin typeface="Arial"/>
              <a:cs typeface="Arial"/>
            </a:endParaRPr>
          </a:p>
          <a:p>
            <a:pPr marL="835025" marR="437515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5" dirty="0">
                <a:latin typeface="Arial"/>
                <a:cs typeface="Arial"/>
              </a:rPr>
              <a:t>Employees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wh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ntr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bu</a:t>
            </a:r>
            <a:r>
              <a:rPr sz="2200" spc="-10" dirty="0">
                <a:latin typeface="Arial"/>
                <a:cs typeface="Arial"/>
              </a:rPr>
              <a:t>te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mpany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no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thro</a:t>
            </a:r>
            <a:r>
              <a:rPr sz="2200" spc="-20" dirty="0">
                <a:latin typeface="Arial"/>
                <a:cs typeface="Arial"/>
              </a:rPr>
              <a:t>ugh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ci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z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bo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k</a:t>
            </a:r>
            <a:r>
              <a:rPr sz="2200" spc="-20" dirty="0">
                <a:latin typeface="Arial"/>
                <a:cs typeface="Arial"/>
              </a:rPr>
              <a:t>now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ed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15" dirty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835025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20" dirty="0">
                <a:latin typeface="Arial"/>
                <a:cs typeface="Arial"/>
              </a:rPr>
              <a:t>Degr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wh</a:t>
            </a:r>
            <a:r>
              <a:rPr sz="2200" spc="-10" dirty="0">
                <a:latin typeface="Arial"/>
                <a:cs typeface="Arial"/>
              </a:rPr>
              <a:t>ich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emp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oyee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are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fu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nvolved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their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work</a:t>
            </a:r>
            <a:endParaRPr sz="2200">
              <a:latin typeface="Arial"/>
              <a:cs typeface="Arial"/>
            </a:endParaRPr>
          </a:p>
          <a:p>
            <a:pPr marL="835025" lvl="2" indent="-228600">
              <a:lnSpc>
                <a:spcPct val="100000"/>
              </a:lnSpc>
              <a:spcBef>
                <a:spcPts val="39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5" dirty="0">
                <a:latin typeface="Arial"/>
                <a:cs typeface="Arial"/>
              </a:rPr>
              <a:t>Strength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empl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yee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20" dirty="0">
                <a:latin typeface="Arial"/>
                <a:cs typeface="Arial"/>
              </a:rPr>
              <a:t>ag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ment</a:t>
            </a:r>
            <a:endParaRPr sz="2200">
              <a:latin typeface="Arial"/>
              <a:cs typeface="Arial"/>
            </a:endParaRPr>
          </a:p>
          <a:p>
            <a:pPr marL="835025" lvl="2" indent="-228600">
              <a:lnSpc>
                <a:spcPts val="2615"/>
              </a:lnSpc>
              <a:spcBef>
                <a:spcPts val="39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0" dirty="0">
                <a:latin typeface="Arial"/>
                <a:cs typeface="Arial"/>
              </a:rPr>
              <a:t>Attitude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2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rve</a:t>
            </a:r>
            <a:r>
              <a:rPr sz="2200" spc="-25" dirty="0">
                <a:latin typeface="Arial"/>
                <a:cs typeface="Arial"/>
              </a:rPr>
              <a:t>y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measure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level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-20" dirty="0">
                <a:latin typeface="Arial"/>
                <a:cs typeface="Arial"/>
              </a:rPr>
              <a:t>ga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20" dirty="0">
                <a:latin typeface="Arial"/>
                <a:cs typeface="Arial"/>
              </a:rPr>
              <a:t>ement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20" dirty="0"/>
              <a:t>Incre</a:t>
            </a:r>
            <a:r>
              <a:rPr sz="3400" spc="-40" dirty="0"/>
              <a:t>a</a:t>
            </a:r>
            <a:r>
              <a:rPr sz="3400" spc="-20" dirty="0"/>
              <a:t>sed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70" dirty="0"/>
              <a:t>V</a:t>
            </a:r>
            <a:r>
              <a:rPr sz="3400" spc="-25" dirty="0"/>
              <a:t>alu</a:t>
            </a:r>
            <a:r>
              <a:rPr sz="3400" spc="-20" dirty="0"/>
              <a:t>e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Placed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20" dirty="0"/>
              <a:t>n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Intan</a:t>
            </a:r>
            <a:r>
              <a:rPr sz="3400" spc="-40" dirty="0"/>
              <a:t>g</a:t>
            </a:r>
            <a:r>
              <a:rPr sz="3400" spc="-20" dirty="0"/>
              <a:t>ible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ts val="4045"/>
              </a:lnSpc>
            </a:pPr>
            <a:r>
              <a:rPr sz="3400" spc="-20" dirty="0"/>
              <a:t>As</a:t>
            </a:r>
            <a:r>
              <a:rPr sz="3400" spc="-10" dirty="0"/>
              <a:t>s</a:t>
            </a:r>
            <a:r>
              <a:rPr sz="3400" spc="-20" dirty="0"/>
              <a:t>ets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5" dirty="0"/>
              <a:t>an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Huma</a:t>
            </a:r>
            <a:r>
              <a:rPr sz="3400" spc="-20" dirty="0"/>
              <a:t>n</a:t>
            </a:r>
            <a:r>
              <a:rPr sz="3400" spc="100" dirty="0">
                <a:latin typeface="Times New Roman"/>
                <a:cs typeface="Times New Roman"/>
              </a:rPr>
              <a:t> </a:t>
            </a:r>
            <a:r>
              <a:rPr sz="3400" spc="-30" dirty="0"/>
              <a:t>Ca</a:t>
            </a:r>
            <a:r>
              <a:rPr sz="3400" spc="-35" dirty="0"/>
              <a:t>p</a:t>
            </a:r>
            <a:r>
              <a:rPr sz="3400" spc="-20" dirty="0"/>
              <a:t>ital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004415" y="1716266"/>
            <a:ext cx="7332980" cy="214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2703830" indent="-286385" algn="ctr">
              <a:lnSpc>
                <a:spcPct val="100000"/>
              </a:lnSpc>
              <a:buFont typeface="Arial"/>
              <a:buChar char="–"/>
              <a:tabLst>
                <a:tab pos="299720" algn="l"/>
              </a:tabLst>
            </a:pPr>
            <a:r>
              <a:rPr sz="2600" spc="-5" dirty="0">
                <a:latin typeface="Calibri"/>
                <a:cs typeface="Calibri"/>
              </a:rPr>
              <a:t>Chan</a:t>
            </a:r>
            <a:r>
              <a:rPr sz="2600" spc="-2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5" dirty="0">
                <a:latin typeface="Calibri"/>
                <a:cs typeface="Calibri"/>
              </a:rPr>
              <a:t>nuou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libri"/>
                <a:cs typeface="Calibri"/>
              </a:rPr>
              <a:t>learn</a:t>
            </a:r>
            <a:r>
              <a:rPr sz="2600" spc="-5" dirty="0">
                <a:latin typeface="Calibri"/>
                <a:cs typeface="Calibri"/>
              </a:rPr>
              <a:t>ing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Chan</a:t>
            </a:r>
            <a:r>
              <a:rPr sz="2200" b="1" spc="-40" dirty="0">
                <a:latin typeface="Calibri"/>
                <a:cs typeface="Calibri"/>
              </a:rPr>
              <a:t>g</a:t>
            </a:r>
            <a:r>
              <a:rPr sz="2200" b="1" spc="-1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: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Calibri"/>
                <a:cs typeface="Calibri"/>
              </a:rPr>
              <a:t>Ado</a:t>
            </a:r>
            <a:r>
              <a:rPr sz="2200" spc="-35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n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w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20" dirty="0">
                <a:latin typeface="Calibri"/>
                <a:cs typeface="Calibri"/>
              </a:rPr>
              <a:t>de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or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Calibri"/>
                <a:cs typeface="Calibri"/>
              </a:rPr>
              <a:t>beh</a:t>
            </a:r>
            <a:r>
              <a:rPr sz="2200" spc="-5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vior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Calibri"/>
                <a:cs typeface="Calibri"/>
              </a:rPr>
              <a:t>b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ompa</a:t>
            </a:r>
            <a:r>
              <a:rPr sz="2200" spc="-5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y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Learn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55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ani</a:t>
            </a:r>
            <a:r>
              <a:rPr sz="2200" spc="-50" dirty="0">
                <a:latin typeface="Calibri"/>
                <a:cs typeface="Calibri"/>
              </a:rPr>
              <a:t>z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on</a:t>
            </a:r>
            <a:endParaRPr sz="22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45"/>
              </a:spcBef>
              <a:buFont typeface="Arial"/>
              <a:buChar char="–"/>
              <a:tabLst>
                <a:tab pos="1156335" algn="l"/>
              </a:tabLst>
            </a:pPr>
            <a:r>
              <a:rPr sz="1800" spc="-5" dirty="0">
                <a:latin typeface="Calibri"/>
                <a:cs typeface="Calibri"/>
              </a:rPr>
              <a:t>Cu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dirty="0">
                <a:latin typeface="Calibri"/>
                <a:cs typeface="Calibri"/>
              </a:rPr>
              <a:t>rn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ng</a:t>
            </a:r>
            <a:endParaRPr sz="1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156335" algn="l"/>
              </a:tabLst>
            </a:pPr>
            <a:r>
              <a:rPr sz="1800" spc="-5" dirty="0">
                <a:latin typeface="Calibri"/>
                <a:cs typeface="Calibri"/>
              </a:rPr>
              <a:t>Ena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5" dirty="0">
                <a:latin typeface="Calibri"/>
                <a:cs typeface="Calibri"/>
              </a:rPr>
              <a:t>pl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ual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acqu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kn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led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156335" algn="l"/>
              </a:tabLst>
            </a:pP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eq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na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ime,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sou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5620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h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5" dirty="0"/>
              <a:t>gin</a:t>
            </a:r>
            <a:r>
              <a:rPr sz="3400" spc="-20" dirty="0"/>
              <a:t>g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D</a:t>
            </a:r>
            <a:r>
              <a:rPr sz="3400" spc="-35" dirty="0"/>
              <a:t>e</a:t>
            </a:r>
            <a:r>
              <a:rPr sz="3400" spc="-25" dirty="0"/>
              <a:t>mog</a:t>
            </a:r>
            <a:r>
              <a:rPr sz="3400" spc="-30" dirty="0"/>
              <a:t>r</a:t>
            </a:r>
            <a:r>
              <a:rPr sz="3400" spc="-25" dirty="0"/>
              <a:t>a</a:t>
            </a:r>
            <a:r>
              <a:rPr sz="3400" spc="-35" dirty="0"/>
              <a:t>p</a:t>
            </a:r>
            <a:r>
              <a:rPr sz="3400" spc="-20" dirty="0"/>
              <a:t>hics</a:t>
            </a:r>
            <a:r>
              <a:rPr sz="3400" spc="12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endParaRPr sz="3400">
              <a:latin typeface="Times New Roman"/>
              <a:cs typeface="Times New Roman"/>
            </a:endParaRPr>
          </a:p>
          <a:p>
            <a:pPr marL="515620">
              <a:lnSpc>
                <a:spcPts val="4045"/>
              </a:lnSpc>
            </a:pPr>
            <a:r>
              <a:rPr sz="3400" spc="-20" dirty="0"/>
              <a:t>Diversity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35" dirty="0"/>
              <a:t>o</a:t>
            </a:r>
            <a:r>
              <a:rPr sz="3400" spc="-10" dirty="0"/>
              <a:t>f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5" dirty="0"/>
              <a:t>t</a:t>
            </a:r>
            <a:r>
              <a:rPr sz="3400" spc="-25" dirty="0"/>
              <a:t>h</a:t>
            </a:r>
            <a:r>
              <a:rPr sz="3400" spc="-20" dirty="0"/>
              <a:t>e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90" dirty="0"/>
              <a:t>W</a:t>
            </a:r>
            <a:r>
              <a:rPr sz="3400" spc="-25" dirty="0"/>
              <a:t>or</a:t>
            </a:r>
            <a:r>
              <a:rPr sz="3400" spc="-20" dirty="0"/>
              <a:t>k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0" dirty="0"/>
              <a:t>Force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871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15" dirty="0"/>
              <a:t>In</a:t>
            </a:r>
            <a:r>
              <a:rPr sz="2800" spc="-5" dirty="0"/>
              <a:t>c</a:t>
            </a:r>
            <a:r>
              <a:rPr sz="2800" spc="-10" dirty="0"/>
              <a:t>r</a:t>
            </a:r>
            <a:r>
              <a:rPr sz="2800" spc="-15" dirty="0"/>
              <a:t>e</a:t>
            </a:r>
            <a:r>
              <a:rPr sz="2800" spc="-25" dirty="0"/>
              <a:t>a</a:t>
            </a:r>
            <a:r>
              <a:rPr sz="2800" spc="-10" dirty="0"/>
              <a:t>s</a:t>
            </a:r>
            <a:r>
              <a:rPr sz="2800" spc="-20" dirty="0"/>
              <a:t>e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5" dirty="0"/>
              <a:t>i</a:t>
            </a:r>
            <a:r>
              <a:rPr sz="2800" spc="-20" dirty="0"/>
              <a:t>n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/>
              <a:t>ra</a:t>
            </a:r>
            <a:r>
              <a:rPr sz="2800" spc="-15" dirty="0"/>
              <a:t>c</a:t>
            </a:r>
            <a:r>
              <a:rPr sz="2800" spc="-5" dirty="0"/>
              <a:t>i</a:t>
            </a:r>
            <a:r>
              <a:rPr sz="2800" spc="-25" dirty="0"/>
              <a:t>a</a:t>
            </a:r>
            <a:r>
              <a:rPr sz="2800" spc="-10" dirty="0"/>
              <a:t>l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/>
              <a:t>a</a:t>
            </a:r>
            <a:r>
              <a:rPr sz="2800" spc="-10" dirty="0"/>
              <a:t>n</a:t>
            </a:r>
            <a:r>
              <a:rPr sz="2800" spc="-20" dirty="0"/>
              <a:t>d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0" dirty="0"/>
              <a:t>et</a:t>
            </a:r>
            <a:r>
              <a:rPr sz="2800" spc="-10" dirty="0"/>
              <a:t>h</a:t>
            </a:r>
            <a:r>
              <a:rPr sz="2800" spc="-25" dirty="0"/>
              <a:t>n</a:t>
            </a:r>
            <a:r>
              <a:rPr sz="2800" spc="-5" dirty="0"/>
              <a:t>i</a:t>
            </a:r>
            <a:r>
              <a:rPr sz="2800" spc="-15" dirty="0"/>
              <a:t>c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/>
              <a:t>di</a:t>
            </a:r>
            <a:r>
              <a:rPr sz="2800" spc="-10" dirty="0"/>
              <a:t>v</a:t>
            </a:r>
            <a:r>
              <a:rPr sz="2800" spc="-25" dirty="0"/>
              <a:t>e</a:t>
            </a:r>
            <a:r>
              <a:rPr sz="2800" spc="-5" dirty="0"/>
              <a:t>r</a:t>
            </a:r>
            <a:r>
              <a:rPr sz="2800" spc="-15" dirty="0"/>
              <a:t>s</a:t>
            </a:r>
            <a:r>
              <a:rPr sz="2800" spc="-5" dirty="0"/>
              <a:t>i</a:t>
            </a:r>
            <a:r>
              <a:rPr sz="2800" spc="-15" dirty="0"/>
              <a:t>ty</a:t>
            </a:r>
            <a:endParaRPr sz="2800">
              <a:latin typeface="Times New Roman"/>
              <a:cs typeface="Times New Roman"/>
            </a:endParaRPr>
          </a:p>
          <a:p>
            <a:pPr marL="138430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Ethni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all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raci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ll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ers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lab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spc="-5" dirty="0">
                <a:latin typeface="Arial"/>
                <a:cs typeface="Arial"/>
              </a:rPr>
              <a:t>orce</a:t>
            </a:r>
            <a:endParaRPr sz="2600">
              <a:latin typeface="Arial"/>
              <a:cs typeface="Arial"/>
            </a:endParaRPr>
          </a:p>
          <a:p>
            <a:pPr marL="138430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Increas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participatio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norit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work</a:t>
            </a:r>
            <a:endParaRPr sz="26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</a:pPr>
            <a:r>
              <a:rPr dirty="0"/>
              <a:t>force</a:t>
            </a:r>
          </a:p>
          <a:p>
            <a:pPr marL="1108710" indent="-272415">
              <a:lnSpc>
                <a:spcPct val="100000"/>
              </a:lnSpc>
              <a:spcBef>
                <a:spcPts val="60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15" dirty="0"/>
              <a:t>Aging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/>
              <a:t>la</a:t>
            </a:r>
            <a:r>
              <a:rPr sz="2800" spc="-15" dirty="0"/>
              <a:t>b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5" dirty="0"/>
              <a:t>fo</a:t>
            </a:r>
            <a:r>
              <a:rPr sz="2800" dirty="0"/>
              <a:t>r</a:t>
            </a:r>
            <a:r>
              <a:rPr sz="2800" spc="-15" dirty="0"/>
              <a:t>ce</a:t>
            </a:r>
            <a:endParaRPr sz="2800">
              <a:latin typeface="Times New Roman"/>
              <a:cs typeface="Times New Roman"/>
            </a:endParaRPr>
          </a:p>
          <a:p>
            <a:pPr marL="1384300" marR="508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Increas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force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art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cip</a:t>
            </a:r>
            <a:r>
              <a:rPr sz="2600" spc="-5" dirty="0">
                <a:latin typeface="Arial"/>
                <a:cs typeface="Arial"/>
              </a:rPr>
              <a:t>atio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indi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idu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55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ar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greater</a:t>
            </a:r>
            <a:endParaRPr sz="2600">
              <a:latin typeface="Arial"/>
              <a:cs typeface="Arial"/>
            </a:endParaRPr>
          </a:p>
          <a:p>
            <a:pPr marL="1108710" indent="-272415">
              <a:lnSpc>
                <a:spcPts val="3329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20" dirty="0"/>
              <a:t>Gen</a:t>
            </a:r>
            <a:r>
              <a:rPr sz="2800" spc="-15" dirty="0"/>
              <a:t>e</a:t>
            </a:r>
            <a:r>
              <a:rPr sz="2800" spc="-10" dirty="0"/>
              <a:t>r</a:t>
            </a:r>
            <a:r>
              <a:rPr sz="2800" spc="-15" dirty="0"/>
              <a:t>a</a:t>
            </a:r>
            <a:r>
              <a:rPr sz="2800" spc="-10" dirty="0"/>
              <a:t>ti</a:t>
            </a:r>
            <a:r>
              <a:rPr sz="2800" spc="-15" dirty="0"/>
              <a:t>o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10" dirty="0"/>
              <a:t>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/>
              <a:t>di</a:t>
            </a:r>
            <a:r>
              <a:rPr sz="2800" spc="-55" dirty="0"/>
              <a:t>f</a:t>
            </a:r>
            <a:r>
              <a:rPr sz="2800" spc="-15" dirty="0"/>
              <a:t>fe</a:t>
            </a:r>
            <a:r>
              <a:rPr sz="2800" dirty="0"/>
              <a:t>r</a:t>
            </a:r>
            <a:r>
              <a:rPr sz="2800" spc="-25" dirty="0"/>
              <a:t>e</a:t>
            </a:r>
            <a:r>
              <a:rPr sz="2800" spc="-15" dirty="0"/>
              <a:t>nces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1073" rIns="0" bIns="0" rtlCol="0">
            <a:spAutoFit/>
          </a:bodyPr>
          <a:lstStyle/>
          <a:p>
            <a:pPr marL="458470">
              <a:lnSpc>
                <a:spcPts val="4760"/>
              </a:lnSpc>
            </a:pPr>
            <a:r>
              <a:rPr sz="4000" spc="-25" dirty="0"/>
              <a:t>Learning</a:t>
            </a:r>
            <a:r>
              <a:rPr sz="4000" spc="130" dirty="0">
                <a:latin typeface="Times New Roman"/>
                <a:cs typeface="Times New Roman"/>
              </a:rPr>
              <a:t> </a:t>
            </a:r>
            <a:r>
              <a:rPr sz="4000" spc="-20" dirty="0"/>
              <a:t>Objecti</a:t>
            </a:r>
            <a:r>
              <a:rPr sz="4000" spc="-15" dirty="0"/>
              <a:t>v</a:t>
            </a:r>
            <a:r>
              <a:rPr sz="4000" spc="-30" dirty="0"/>
              <a:t>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547215" y="1728458"/>
            <a:ext cx="7683500" cy="325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245110" indent="-272415">
              <a:lnSpc>
                <a:spcPct val="100000"/>
              </a:lnSpc>
              <a:buClr>
                <a:srgbClr val="2CA1BE"/>
              </a:buClr>
              <a:buFont typeface="Arial"/>
              <a:buChar char="•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forces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influe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orkpl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ce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plai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ow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lp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com</a:t>
            </a:r>
            <a:r>
              <a:rPr sz="2600" spc="-5" dirty="0">
                <a:latin typeface="Arial"/>
                <a:cs typeface="Arial"/>
              </a:rPr>
              <a:t>pa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dirty="0">
                <a:latin typeface="Arial"/>
                <a:cs typeface="Arial"/>
              </a:rPr>
              <a:t>al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these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forces</a:t>
            </a:r>
            <a:endParaRPr sz="2600">
              <a:latin typeface="Arial"/>
              <a:cs typeface="Arial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Font typeface="Arial"/>
              <a:buChar char="•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Dra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figure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diagr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plai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ow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nt,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informa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-5" dirty="0">
                <a:latin typeface="Arial"/>
                <a:cs typeface="Arial"/>
              </a:rPr>
              <a:t>led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ntribut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Font typeface="Arial"/>
              <a:buChar char="•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Dis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vario</a:t>
            </a:r>
            <a:r>
              <a:rPr sz="2600" spc="-1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ect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ign</a:t>
            </a:r>
            <a:endParaRPr sz="2600">
              <a:latin typeface="Arial"/>
              <a:cs typeface="Arial"/>
            </a:endParaRPr>
          </a:p>
          <a:p>
            <a:pPr marL="285115">
              <a:lnSpc>
                <a:spcPts val="3095"/>
              </a:lnSpc>
            </a:pP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h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5" dirty="0"/>
              <a:t>gin</a:t>
            </a:r>
            <a:r>
              <a:rPr sz="3400" spc="-20" dirty="0"/>
              <a:t>g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D</a:t>
            </a:r>
            <a:r>
              <a:rPr sz="3400" spc="-35" dirty="0"/>
              <a:t>e</a:t>
            </a:r>
            <a:r>
              <a:rPr sz="3400" spc="-25" dirty="0"/>
              <a:t>mog</a:t>
            </a:r>
            <a:r>
              <a:rPr sz="3400" spc="-30" dirty="0"/>
              <a:t>r</a:t>
            </a:r>
            <a:r>
              <a:rPr sz="3400" spc="-25" dirty="0"/>
              <a:t>a</a:t>
            </a:r>
            <a:r>
              <a:rPr sz="3400" spc="-35" dirty="0"/>
              <a:t>p</a:t>
            </a:r>
            <a:r>
              <a:rPr sz="3400" spc="-20" dirty="0"/>
              <a:t>hics</a:t>
            </a:r>
            <a:r>
              <a:rPr sz="3400" spc="12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Diversity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35" dirty="0"/>
              <a:t>o</a:t>
            </a:r>
            <a:r>
              <a:rPr sz="3400" spc="-10" dirty="0"/>
              <a:t>f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5" dirty="0"/>
              <a:t>t</a:t>
            </a:r>
            <a:r>
              <a:rPr sz="3400" spc="-25" dirty="0"/>
              <a:t>h</a:t>
            </a:r>
            <a:r>
              <a:rPr sz="3400" spc="-20" dirty="0"/>
              <a:t>e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90" dirty="0"/>
              <a:t>W</a:t>
            </a:r>
            <a:r>
              <a:rPr sz="3400" spc="-25" dirty="0"/>
              <a:t>or</a:t>
            </a:r>
            <a:r>
              <a:rPr sz="3400" spc="-20" dirty="0"/>
              <a:t>k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0" dirty="0"/>
              <a:t>Force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656830" cy="420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ve</a:t>
            </a:r>
            <a:r>
              <a:rPr sz="2800" spc="-10" dirty="0">
                <a:latin typeface="Arial"/>
                <a:cs typeface="Arial"/>
              </a:rPr>
              <a:t>rs</a:t>
            </a:r>
            <a:r>
              <a:rPr sz="2800" spc="-15" dirty="0">
                <a:latin typeface="Arial"/>
                <a:cs typeface="Arial"/>
              </a:rPr>
              <a:t>ity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man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mpl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ye</a:t>
            </a:r>
            <a:r>
              <a:rPr sz="2800" spc="-20" dirty="0">
                <a:latin typeface="Arial"/>
                <a:cs typeface="Arial"/>
              </a:rPr>
              <a:t>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mu</a:t>
            </a:r>
            <a:r>
              <a:rPr sz="2800" spc="-10" dirty="0">
                <a:latin typeface="Arial"/>
                <a:cs typeface="Arial"/>
              </a:rPr>
              <a:t>st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ain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Comm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nica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fectively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hin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training,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elo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ing</a:t>
            </a:r>
            <a:endParaRPr sz="2600">
              <a:latin typeface="Arial"/>
              <a:cs typeface="Arial"/>
            </a:endParaRPr>
          </a:p>
          <a:p>
            <a:pPr marL="560705" marR="32639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erforman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feed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ack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free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of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stereo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typ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560705" marR="617855" lvl="1" indent="-22860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izin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erational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ferenc</a:t>
            </a:r>
            <a:r>
              <a:rPr sz="2600" spc="-5" dirty="0">
                <a:latin typeface="Arial"/>
                <a:cs typeface="Arial"/>
              </a:rPr>
              <a:t>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Allowi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rou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be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ts val="3095"/>
              </a:lnSpc>
            </a:pPr>
            <a:r>
              <a:rPr sz="2600" dirty="0">
                <a:latin typeface="Arial"/>
                <a:cs typeface="Arial"/>
              </a:rPr>
              <a:t>creative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innov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tive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spc="-415" dirty="0"/>
              <a:t>T</a:t>
            </a:r>
            <a:r>
              <a:rPr spc="-5" dirty="0"/>
              <a:t>ale</a:t>
            </a:r>
            <a:r>
              <a:rPr spc="-20" dirty="0"/>
              <a:t>n</a:t>
            </a:r>
            <a:r>
              <a:rPr dirty="0"/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/>
              <a:t>Mana</a:t>
            </a:r>
            <a:r>
              <a:rPr spc="-15" dirty="0"/>
              <a:t>g</a:t>
            </a:r>
            <a:r>
              <a:rPr spc="-5" dirty="0"/>
              <a:t>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408545" cy="347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Sys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tic,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ategic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15" dirty="0">
                <a:latin typeface="Arial"/>
                <a:cs typeface="Arial"/>
              </a:rPr>
              <a:t>fo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mpany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28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att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act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etain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velo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vate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highly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ille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ers</a:t>
            </a:r>
            <a:endParaRPr sz="26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383540" algn="l"/>
              </a:tabLst>
            </a:pP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ves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irin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9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ts val="3095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erforman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515620">
              <a:lnSpc>
                <a:spcPts val="4520"/>
              </a:lnSpc>
            </a:pPr>
            <a:r>
              <a:rPr spc="-415" dirty="0"/>
              <a:t>T</a:t>
            </a:r>
            <a:r>
              <a:rPr spc="-5" dirty="0"/>
              <a:t>ale</a:t>
            </a:r>
            <a:r>
              <a:rPr spc="-20" dirty="0"/>
              <a:t>n</a:t>
            </a:r>
            <a:r>
              <a:rPr dirty="0"/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/>
              <a:t>Mana</a:t>
            </a:r>
            <a:r>
              <a:rPr spc="-15" dirty="0"/>
              <a:t>g</a:t>
            </a:r>
            <a:r>
              <a:rPr spc="-5" dirty="0"/>
              <a:t>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833995" cy="254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Is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imp</a:t>
            </a:r>
            <a:r>
              <a:rPr sz="2800" spc="-10" dirty="0">
                <a:latin typeface="Arial"/>
                <a:cs typeface="Arial"/>
              </a:rPr>
              <a:t>orta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ertai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ations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jobs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req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ireme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Antici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ate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reti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om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eration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ts val="3095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ireme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eria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talent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u</a:t>
            </a:r>
            <a:r>
              <a:rPr sz="3400" spc="-20" dirty="0"/>
              <a:t>stomer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Service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Quality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Emphasis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796530" cy="423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ot</a:t>
            </a:r>
            <a:r>
              <a:rPr sz="2800" spc="-10" dirty="0">
                <a:latin typeface="Arial"/>
                <a:cs typeface="Arial"/>
              </a:rPr>
              <a:t>al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Q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ali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Man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5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(TQM)</a:t>
            </a:r>
            <a:endParaRPr sz="2800">
              <a:latin typeface="Arial"/>
              <a:cs typeface="Arial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10" dirty="0">
                <a:latin typeface="Arial"/>
                <a:cs typeface="Arial"/>
              </a:rPr>
              <a:t>w</a:t>
            </a:r>
            <a:r>
              <a:rPr sz="2600" spc="-5" dirty="0">
                <a:latin typeface="Arial"/>
                <a:cs typeface="Arial"/>
              </a:rPr>
              <a:t>id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fort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tinuously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impro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wa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pe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ple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machines,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sy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tems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ac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omplish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ork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Core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es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TQM</a:t>
            </a:r>
            <a:endParaRPr sz="2800">
              <a:latin typeface="Arial"/>
              <a:cs typeface="Arial"/>
            </a:endParaRPr>
          </a:p>
          <a:p>
            <a:pPr marL="560705" marR="53784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Meth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esig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interna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ternal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sto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ers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er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iv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ality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Errors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pre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nted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from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oc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urrin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rather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than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ts val="3095"/>
              </a:lnSpc>
            </a:pPr>
            <a:r>
              <a:rPr sz="2600" spc="-5" dirty="0">
                <a:latin typeface="Arial"/>
                <a:cs typeface="Arial"/>
              </a:rPr>
              <a:t>bein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dete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ted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corrected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u</a:t>
            </a:r>
            <a:r>
              <a:rPr sz="3400" spc="-20" dirty="0"/>
              <a:t>stomer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Service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Quality</a:t>
            </a:r>
            <a:endParaRPr sz="3400">
              <a:latin typeface="Times New Roman"/>
              <a:cs typeface="Times New Roman"/>
            </a:endParaRPr>
          </a:p>
          <a:p>
            <a:pPr marL="155575">
              <a:lnSpc>
                <a:spcPts val="4045"/>
              </a:lnSpc>
            </a:pPr>
            <a:r>
              <a:rPr sz="3400" spc="-20" dirty="0"/>
              <a:t>Emphasis</a:t>
            </a:r>
            <a:endParaRPr sz="340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4300" marR="5080" indent="-228600">
              <a:lnSpc>
                <a:spcPct val="100000"/>
              </a:lnSpc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dirty="0"/>
              <a:t>Prom</a:t>
            </a:r>
            <a:r>
              <a:rPr spc="5" dirty="0"/>
              <a:t>o</a:t>
            </a:r>
            <a:r>
              <a:rPr dirty="0"/>
              <a:t>tes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/>
              <a:t>c</a:t>
            </a:r>
            <a:r>
              <a:rPr spc="5" dirty="0"/>
              <a:t>o</a:t>
            </a:r>
            <a:r>
              <a:rPr spc="-5" dirty="0"/>
              <a:t>o</a:t>
            </a:r>
            <a:r>
              <a:rPr dirty="0"/>
              <a:t>p</a:t>
            </a:r>
            <a:r>
              <a:rPr spc="-5" dirty="0"/>
              <a:t>eratio</a:t>
            </a:r>
            <a:r>
              <a:rPr dirty="0"/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wit</a:t>
            </a:r>
            <a:r>
              <a:rPr dirty="0"/>
              <a:t>h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/>
              <a:t>ve</a:t>
            </a:r>
            <a:r>
              <a:rPr spc="-5" dirty="0"/>
              <a:t>n</a:t>
            </a:r>
            <a:r>
              <a:rPr dirty="0"/>
              <a:t>d</a:t>
            </a:r>
            <a:r>
              <a:rPr spc="-5" dirty="0"/>
              <a:t>ors</a:t>
            </a:r>
            <a:r>
              <a:rPr dirty="0"/>
              <a:t>,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s</a:t>
            </a:r>
            <a:r>
              <a:rPr spc="5" dirty="0"/>
              <a:t>u</a:t>
            </a:r>
            <a:r>
              <a:rPr spc="-5" dirty="0"/>
              <a:t>p</a:t>
            </a:r>
            <a:r>
              <a:rPr dirty="0"/>
              <a:t>p</a:t>
            </a:r>
            <a:r>
              <a:rPr spc="-5" dirty="0"/>
              <a:t>liers</a:t>
            </a:r>
            <a:r>
              <a:rPr dirty="0"/>
              <a:t>,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</a:t>
            </a:r>
            <a:r>
              <a:rPr spc="5" dirty="0"/>
              <a:t>u</a:t>
            </a:r>
            <a:r>
              <a:rPr dirty="0"/>
              <a:t>sto</a:t>
            </a:r>
            <a:r>
              <a:rPr spc="5" dirty="0"/>
              <a:t>m</a:t>
            </a:r>
            <a:r>
              <a:rPr spc="-5" dirty="0"/>
              <a:t>ers</a:t>
            </a:r>
          </a:p>
          <a:p>
            <a:pPr marL="1384300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dirty="0"/>
              <a:t>Mea</a:t>
            </a:r>
            <a:r>
              <a:rPr spc="5" dirty="0"/>
              <a:t>s</a:t>
            </a:r>
            <a:r>
              <a:rPr spc="-5" dirty="0"/>
              <a:t>ure</a:t>
            </a:r>
            <a:r>
              <a:rPr dirty="0"/>
              <a:t>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progre</a:t>
            </a:r>
            <a:r>
              <a:rPr spc="5" dirty="0"/>
              <a:t>s</a:t>
            </a:r>
            <a:r>
              <a:rPr dirty="0"/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wit</a:t>
            </a:r>
            <a:r>
              <a:rPr dirty="0"/>
              <a:t>h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0" dirty="0"/>
              <a:t>f</a:t>
            </a:r>
            <a:r>
              <a:rPr spc="-5" dirty="0"/>
              <a:t>ee</a:t>
            </a:r>
            <a:r>
              <a:rPr dirty="0"/>
              <a:t>d</a:t>
            </a:r>
            <a:r>
              <a:rPr spc="-5" dirty="0"/>
              <a:t>ba</a:t>
            </a:r>
            <a:r>
              <a:rPr spc="5" dirty="0"/>
              <a:t>c</a:t>
            </a:r>
            <a:r>
              <a:rPr dirty="0"/>
              <a:t>k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/>
              <a:t>ba</a:t>
            </a:r>
            <a:r>
              <a:rPr spc="5" dirty="0"/>
              <a:t>s</a:t>
            </a:r>
            <a:r>
              <a:rPr spc="-5" dirty="0"/>
              <a:t>e</a:t>
            </a:r>
            <a:r>
              <a:rPr dirty="0"/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n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data</a:t>
            </a:r>
          </a:p>
          <a:p>
            <a:pPr marL="1108710" indent="-272415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20" dirty="0"/>
              <a:t>Qua</a:t>
            </a:r>
            <a:r>
              <a:rPr sz="2800" spc="-5" dirty="0"/>
              <a:t>l</a:t>
            </a:r>
            <a:r>
              <a:rPr sz="2800" spc="-15" dirty="0"/>
              <a:t>ity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/>
              <a:t>s</a:t>
            </a:r>
            <a:r>
              <a:rPr sz="2800" spc="-5" dirty="0"/>
              <a:t>t</a:t>
            </a:r>
            <a:r>
              <a:rPr sz="2800" spc="-25" dirty="0"/>
              <a:t>a</a:t>
            </a:r>
            <a:r>
              <a:rPr sz="2800" spc="-15" dirty="0"/>
              <a:t>n</a:t>
            </a:r>
            <a:r>
              <a:rPr sz="2800" spc="-25" dirty="0"/>
              <a:t>d</a:t>
            </a:r>
            <a:r>
              <a:rPr sz="2800" spc="-15" dirty="0"/>
              <a:t>a</a:t>
            </a:r>
            <a:r>
              <a:rPr sz="2800" spc="-10" dirty="0"/>
              <a:t>r</a:t>
            </a:r>
            <a:r>
              <a:rPr sz="2800" spc="-15" dirty="0"/>
              <a:t>ds</a:t>
            </a:r>
            <a:endParaRPr sz="2800">
              <a:latin typeface="Times New Roman"/>
              <a:cs typeface="Times New Roman"/>
            </a:endParaRPr>
          </a:p>
          <a:p>
            <a:pPr marL="138430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Mal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ol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Bal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rige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ational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Qu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ard</a:t>
            </a:r>
            <a:endParaRPr sz="26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405"/>
              </a:spcBef>
              <a:tabLst>
                <a:tab pos="1475105" algn="l"/>
              </a:tabLst>
            </a:pPr>
            <a:r>
              <a:rPr sz="2200" dirty="0">
                <a:solidFill>
                  <a:srgbClr val="DA1F28"/>
                </a:solidFill>
                <a:latin typeface="Wingdings 2"/>
                <a:cs typeface="Wingdings 2"/>
              </a:rPr>
              <a:t></a:t>
            </a:r>
            <a:r>
              <a:rPr sz="2200" dirty="0">
                <a:solidFill>
                  <a:srgbClr val="DA1F28"/>
                </a:solidFill>
                <a:latin typeface="Times New Roman"/>
                <a:cs typeface="Times New Roman"/>
              </a:rPr>
              <a:t>	</a:t>
            </a:r>
            <a:r>
              <a:rPr dirty="0"/>
              <a:t>ISO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9</a:t>
            </a:r>
            <a:r>
              <a:rPr dirty="0"/>
              <a:t>0</a:t>
            </a:r>
            <a:r>
              <a:rPr spc="-5" dirty="0"/>
              <a:t>00</a:t>
            </a:r>
            <a:endParaRPr sz="2200">
              <a:latin typeface="Times New Roman"/>
              <a:cs typeface="Times New Roman"/>
            </a:endParaRPr>
          </a:p>
          <a:p>
            <a:pPr marL="1658620" lvl="2" indent="-228600">
              <a:lnSpc>
                <a:spcPct val="100000"/>
              </a:lnSpc>
              <a:spcBef>
                <a:spcPts val="41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1659889" algn="l"/>
              </a:tabLst>
            </a:pPr>
            <a:r>
              <a:rPr sz="2200" spc="-15" dirty="0">
                <a:latin typeface="Arial"/>
                <a:cs typeface="Arial"/>
              </a:rPr>
              <a:t>Family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tan</a:t>
            </a:r>
            <a:r>
              <a:rPr sz="2200" spc="-20" dirty="0">
                <a:latin typeface="Arial"/>
                <a:cs typeface="Arial"/>
              </a:rPr>
              <a:t>da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-2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re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ated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q</a:t>
            </a:r>
            <a:r>
              <a:rPr sz="2200" spc="-20" dirty="0">
                <a:latin typeface="Arial"/>
                <a:cs typeface="Arial"/>
              </a:rPr>
              <a:t>ua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ity</a:t>
            </a:r>
            <a:endParaRPr sz="2200">
              <a:latin typeface="Arial"/>
              <a:cs typeface="Arial"/>
            </a:endParaRPr>
          </a:p>
          <a:p>
            <a:pPr marL="1658620" marR="768985" lvl="2" indent="-228600">
              <a:lnSpc>
                <a:spcPct val="100000"/>
              </a:lnSpc>
              <a:spcBef>
                <a:spcPts val="39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1659889" algn="l"/>
              </a:tabLst>
            </a:pPr>
            <a:r>
              <a:rPr sz="2200" spc="-15" dirty="0">
                <a:latin typeface="Arial"/>
                <a:cs typeface="Arial"/>
              </a:rPr>
              <a:t>Addr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wha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ompa</a:t>
            </a:r>
            <a:r>
              <a:rPr sz="2200" spc="-15" dirty="0">
                <a:latin typeface="Arial"/>
                <a:cs typeface="Arial"/>
              </a:rPr>
              <a:t>ny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do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meet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reg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atory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req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irements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5620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u</a:t>
            </a:r>
            <a:r>
              <a:rPr sz="3400" spc="-20" dirty="0"/>
              <a:t>stomer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Service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Quality</a:t>
            </a:r>
            <a:endParaRPr sz="3400">
              <a:latin typeface="Times New Roman"/>
              <a:cs typeface="Times New Roman"/>
            </a:endParaRPr>
          </a:p>
          <a:p>
            <a:pPr marL="515620">
              <a:lnSpc>
                <a:spcPts val="4045"/>
              </a:lnSpc>
            </a:pPr>
            <a:r>
              <a:rPr sz="3400" spc="-20" dirty="0"/>
              <a:t>Emphasis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310755" cy="3142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Six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ig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ring,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al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zin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impro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ing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then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ollin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e:</a:t>
            </a:r>
            <a:endParaRPr sz="2600">
              <a:latin typeface="Arial"/>
              <a:cs typeface="Arial"/>
            </a:endParaRPr>
          </a:p>
          <a:p>
            <a:pPr marL="835025" marR="5080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5" dirty="0">
                <a:latin typeface="Arial"/>
                <a:cs typeface="Arial"/>
              </a:rPr>
              <a:t>Th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hav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be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bro</a:t>
            </a:r>
            <a:r>
              <a:rPr sz="2200" spc="-20" dirty="0">
                <a:latin typeface="Arial"/>
                <a:cs typeface="Arial"/>
              </a:rPr>
              <a:t>ug</a:t>
            </a:r>
            <a:r>
              <a:rPr sz="2200" spc="-10" dirty="0">
                <a:latin typeface="Arial"/>
                <a:cs typeface="Arial"/>
              </a:rPr>
              <a:t>ht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with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na</a:t>
            </a:r>
            <a:r>
              <a:rPr sz="2200" spc="-15" dirty="0">
                <a:latin typeface="Arial"/>
                <a:cs typeface="Arial"/>
              </a:rPr>
              <a:t>rrow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x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sig</a:t>
            </a:r>
            <a:r>
              <a:rPr sz="2200" spc="-20" dirty="0">
                <a:latin typeface="Arial"/>
                <a:cs typeface="Arial"/>
              </a:rPr>
              <a:t>ma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qu</a:t>
            </a:r>
            <a:r>
              <a:rPr sz="2200" spc="-10" dirty="0">
                <a:latin typeface="Arial"/>
                <a:cs typeface="Arial"/>
              </a:rPr>
              <a:t>al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ty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era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st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15" dirty="0">
                <a:latin typeface="Arial"/>
                <a:cs typeface="Arial"/>
              </a:rPr>
              <a:t>ards</a:t>
            </a:r>
            <a:endParaRPr sz="22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9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lp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by</a:t>
            </a:r>
            <a:endParaRPr sz="2600">
              <a:latin typeface="Arial"/>
              <a:cs typeface="Arial"/>
            </a:endParaRPr>
          </a:p>
          <a:p>
            <a:pPr marL="835025" lvl="2" indent="-228600">
              <a:lnSpc>
                <a:spcPct val="100000"/>
              </a:lnSpc>
              <a:spcBef>
                <a:spcPts val="41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254" dirty="0">
                <a:latin typeface="Arial"/>
                <a:cs typeface="Arial"/>
              </a:rPr>
              <a:t>T</a:t>
            </a:r>
            <a:r>
              <a:rPr sz="2200" spc="-20" dirty="0">
                <a:latin typeface="Arial"/>
                <a:cs typeface="Arial"/>
              </a:rPr>
              <a:t>ea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hing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employee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statistic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proce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control</a:t>
            </a:r>
            <a:endParaRPr sz="2200">
              <a:latin typeface="Arial"/>
              <a:cs typeface="Arial"/>
            </a:endParaRPr>
          </a:p>
          <a:p>
            <a:pPr marL="835025" lvl="2" indent="-228600">
              <a:lnSpc>
                <a:spcPts val="2615"/>
              </a:lnSpc>
              <a:spcBef>
                <a:spcPts val="39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5" dirty="0">
                <a:latin typeface="Arial"/>
                <a:cs typeface="Arial"/>
              </a:rPr>
              <a:t>Eng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ging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“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ea</a:t>
            </a:r>
            <a:r>
              <a:rPr sz="2200" spc="-10" dirty="0">
                <a:latin typeface="Arial"/>
                <a:cs typeface="Arial"/>
              </a:rPr>
              <a:t>n”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proc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30" dirty="0"/>
              <a:t>C</a:t>
            </a:r>
            <a:r>
              <a:rPr sz="3400" spc="-35" dirty="0"/>
              <a:t>u</a:t>
            </a:r>
            <a:r>
              <a:rPr sz="3400" spc="-20" dirty="0"/>
              <a:t>stomer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Service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a</a:t>
            </a:r>
            <a:r>
              <a:rPr sz="3400" spc="-3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Quality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Emphasis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8009890" cy="2545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2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more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fort,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q</a:t>
            </a:r>
            <a:r>
              <a:rPr sz="2600" spc="-5" dirty="0">
                <a:latin typeface="Arial"/>
                <a:cs typeface="Arial"/>
              </a:rPr>
              <a:t>uip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time,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bu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satisfying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sum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ne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wants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350" spc="10" dirty="0">
                <a:solidFill>
                  <a:srgbClr val="2CA1BE"/>
                </a:solidFill>
                <a:latin typeface="Wingdings 2"/>
                <a:cs typeface="Wingdings 2"/>
              </a:rPr>
              <a:t></a:t>
            </a:r>
            <a:r>
              <a:rPr sz="2350" spc="240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ISO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1</a:t>
            </a:r>
            <a:r>
              <a:rPr sz="2800" spc="-15" dirty="0">
                <a:latin typeface="Arial"/>
                <a:cs typeface="Arial"/>
              </a:rPr>
              <a:t>0</a:t>
            </a:r>
            <a:r>
              <a:rPr sz="2800" spc="-25" dirty="0">
                <a:latin typeface="Arial"/>
                <a:cs typeface="Arial"/>
              </a:rPr>
              <a:t>0</a:t>
            </a:r>
            <a:r>
              <a:rPr sz="2800" spc="-15" dirty="0">
                <a:latin typeface="Arial"/>
                <a:cs typeface="Arial"/>
              </a:rPr>
              <a:t>1</a:t>
            </a:r>
            <a:r>
              <a:rPr sz="2800" spc="-20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  <a:p>
            <a:pPr marL="560705" marR="32829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En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ure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link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erforman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spc="-5" dirty="0"/>
              <a:t>Ne</a:t>
            </a:r>
            <a:r>
              <a:rPr dirty="0"/>
              <a:t>w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415" dirty="0"/>
              <a:t>T</a:t>
            </a:r>
            <a:r>
              <a:rPr spc="-5" dirty="0"/>
              <a:t>echnol</a:t>
            </a:r>
            <a:r>
              <a:rPr spc="-20" dirty="0"/>
              <a:t>o</a:t>
            </a:r>
            <a:r>
              <a:rPr spc="-5" dirty="0"/>
              <a:t>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318375" cy="4675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-15" dirty="0">
                <a:latin typeface="Arial"/>
                <a:cs typeface="Arial"/>
              </a:rPr>
              <a:t>lu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nce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Ma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more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realistic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Allows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flexibili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im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pla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uc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travel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sts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ac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sib</a:t>
            </a:r>
            <a:r>
              <a:rPr sz="2600" spc="-5" dirty="0">
                <a:latin typeface="Arial"/>
                <a:cs typeface="Arial"/>
              </a:rPr>
              <a:t>ili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iste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cy</a:t>
            </a:r>
            <a:endParaRPr sz="2600">
              <a:latin typeface="Arial"/>
              <a:cs typeface="Arial"/>
            </a:endParaRPr>
          </a:p>
          <a:p>
            <a:pPr marL="560705" marR="13462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Increas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ili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erts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are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others</a:t>
            </a:r>
            <a:endParaRPr sz="2600">
              <a:latin typeface="Arial"/>
              <a:cs typeface="Arial"/>
            </a:endParaRPr>
          </a:p>
          <a:p>
            <a:pPr marL="560705" marR="14859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Cre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nviro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feed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ac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5" dirty="0">
                <a:latin typeface="Arial"/>
                <a:cs typeface="Arial"/>
              </a:rPr>
              <a:t>f</a:t>
            </a:r>
            <a:r>
              <a:rPr sz="2600" spc="-5" dirty="0">
                <a:latin typeface="Arial"/>
                <a:cs typeface="Arial"/>
              </a:rPr>
              <a:t>-p</a:t>
            </a:r>
            <a:r>
              <a:rPr sz="2600" dirty="0">
                <a:latin typeface="Arial"/>
                <a:cs typeface="Arial"/>
              </a:rPr>
              <a:t>acin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tice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erci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Allows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greate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al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ernativ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work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ts val="3095"/>
              </a:lnSpc>
            </a:pPr>
            <a:r>
              <a:rPr sz="2600" spc="-5" dirty="0">
                <a:latin typeface="Arial"/>
                <a:cs typeface="Arial"/>
              </a:rPr>
              <a:t>arran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25" dirty="0"/>
              <a:t>Hig</a:t>
            </a:r>
            <a:r>
              <a:rPr sz="3400" spc="-20" dirty="0"/>
              <a:t>h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35" dirty="0"/>
              <a:t>p</a:t>
            </a:r>
            <a:r>
              <a:rPr sz="3400" spc="-20" dirty="0"/>
              <a:t>erf</a:t>
            </a:r>
            <a:r>
              <a:rPr sz="3400" spc="-30" dirty="0"/>
              <a:t>o</a:t>
            </a:r>
            <a:r>
              <a:rPr sz="3400" spc="-20" dirty="0"/>
              <a:t>rma</a:t>
            </a:r>
            <a:r>
              <a:rPr sz="3400" spc="-35" dirty="0"/>
              <a:t>n</a:t>
            </a:r>
            <a:r>
              <a:rPr sz="3400" spc="-20" dirty="0"/>
              <a:t>ce</a:t>
            </a:r>
            <a:r>
              <a:rPr sz="3400" spc="140" dirty="0">
                <a:latin typeface="Times New Roman"/>
                <a:cs typeface="Times New Roman"/>
              </a:rPr>
              <a:t> </a:t>
            </a:r>
            <a:r>
              <a:rPr sz="3400" spc="-25" dirty="0"/>
              <a:t>mod</a:t>
            </a:r>
            <a:r>
              <a:rPr sz="3400" spc="-40" dirty="0"/>
              <a:t>e</a:t>
            </a:r>
            <a:r>
              <a:rPr sz="3400" spc="-15" dirty="0"/>
              <a:t>l</a:t>
            </a:r>
            <a:r>
              <a:rPr sz="3400" spc="-20" dirty="0"/>
              <a:t>s</a:t>
            </a:r>
            <a:r>
              <a:rPr sz="3400" spc="110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30" dirty="0"/>
              <a:t>w</a:t>
            </a:r>
            <a:r>
              <a:rPr sz="3400" spc="-35" dirty="0"/>
              <a:t>o</a:t>
            </a:r>
            <a:r>
              <a:rPr sz="3400" spc="-15" dirty="0"/>
              <a:t>rk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s</a:t>
            </a:r>
            <a:r>
              <a:rPr sz="3400" spc="-10" dirty="0"/>
              <a:t>y</a:t>
            </a:r>
            <a:r>
              <a:rPr sz="3400" spc="-20" dirty="0"/>
              <a:t>stems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828238" y="1733083"/>
            <a:ext cx="7903209" cy="2545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80" dirty="0">
                <a:latin typeface="Arial"/>
                <a:cs typeface="Arial"/>
              </a:rPr>
              <a:t>W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k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tea</a:t>
            </a:r>
            <a:r>
              <a:rPr sz="2800" spc="-20" dirty="0">
                <a:latin typeface="Arial"/>
                <a:cs typeface="Arial"/>
              </a:rPr>
              <a:t>ms</a:t>
            </a:r>
            <a:endParaRPr sz="2800">
              <a:latin typeface="Arial"/>
              <a:cs typeface="Arial"/>
            </a:endParaRPr>
          </a:p>
          <a:p>
            <a:pPr marL="56134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975" algn="l"/>
              </a:tabLst>
            </a:pPr>
            <a:r>
              <a:rPr sz="2600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various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ill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intera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le</a:t>
            </a:r>
            <a:endParaRPr sz="26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produ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provid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service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Cro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trainin</a:t>
            </a:r>
            <a:r>
              <a:rPr sz="2800" spc="-2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561340" marR="9334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975" algn="l"/>
                <a:tab pos="7122795" algn="l"/>
              </a:tabLst>
            </a:pPr>
            <a:r>
              <a:rPr sz="2600" spc="-9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ran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ill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ll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roles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performed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25" dirty="0"/>
              <a:t>Hig</a:t>
            </a:r>
            <a:r>
              <a:rPr sz="3400" spc="-20" dirty="0"/>
              <a:t>h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35" dirty="0"/>
              <a:t>p</a:t>
            </a:r>
            <a:r>
              <a:rPr sz="3400" spc="-20" dirty="0"/>
              <a:t>erf</a:t>
            </a:r>
            <a:r>
              <a:rPr sz="3400" spc="-30" dirty="0"/>
              <a:t>o</a:t>
            </a:r>
            <a:r>
              <a:rPr sz="3400" spc="-20" dirty="0"/>
              <a:t>rma</a:t>
            </a:r>
            <a:r>
              <a:rPr sz="3400" spc="-35" dirty="0"/>
              <a:t>n</a:t>
            </a:r>
            <a:r>
              <a:rPr sz="3400" spc="-20" dirty="0"/>
              <a:t>ce</a:t>
            </a:r>
            <a:r>
              <a:rPr sz="3400" spc="140" dirty="0">
                <a:latin typeface="Times New Roman"/>
                <a:cs typeface="Times New Roman"/>
              </a:rPr>
              <a:t> </a:t>
            </a:r>
            <a:r>
              <a:rPr sz="3400" spc="-25" dirty="0"/>
              <a:t>mod</a:t>
            </a:r>
            <a:r>
              <a:rPr sz="3400" spc="-40" dirty="0"/>
              <a:t>e</a:t>
            </a:r>
            <a:r>
              <a:rPr sz="3400" spc="-15" dirty="0"/>
              <a:t>l</a:t>
            </a:r>
            <a:r>
              <a:rPr sz="3400" spc="-20" dirty="0"/>
              <a:t>s</a:t>
            </a:r>
            <a:r>
              <a:rPr sz="3400" spc="110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30" dirty="0"/>
              <a:t>w</a:t>
            </a:r>
            <a:r>
              <a:rPr sz="3400" spc="-35" dirty="0"/>
              <a:t>o</a:t>
            </a:r>
            <a:r>
              <a:rPr sz="3400" spc="-15" dirty="0"/>
              <a:t>rk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20" dirty="0"/>
              <a:t>s</a:t>
            </a:r>
            <a:r>
              <a:rPr sz="3400" spc="-10" dirty="0"/>
              <a:t>y</a:t>
            </a:r>
            <a:r>
              <a:rPr sz="3400" spc="-20" dirty="0"/>
              <a:t>stems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878840" y="1733083"/>
            <a:ext cx="7748270" cy="204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6385" algn="l"/>
              </a:tabLst>
            </a:pPr>
            <a:r>
              <a:rPr sz="2800" spc="-75" dirty="0">
                <a:latin typeface="Arial"/>
                <a:cs typeface="Arial"/>
              </a:rPr>
              <a:t>V</a:t>
            </a:r>
            <a:r>
              <a:rPr sz="2800" spc="-15" dirty="0">
                <a:latin typeface="Arial"/>
                <a:cs typeface="Arial"/>
              </a:rPr>
              <a:t>ir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0" dirty="0">
                <a:latin typeface="Arial"/>
                <a:cs typeface="Arial"/>
              </a:rPr>
              <a:t>al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tea</a:t>
            </a:r>
            <a:r>
              <a:rPr sz="2800" spc="-20" dirty="0">
                <a:latin typeface="Arial"/>
                <a:cs typeface="Arial"/>
              </a:rPr>
              <a:t>ms</a:t>
            </a:r>
            <a:endParaRPr sz="2800">
              <a:latin typeface="Arial"/>
              <a:cs typeface="Arial"/>
            </a:endParaRPr>
          </a:p>
          <a:p>
            <a:pPr marL="56134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975" algn="l"/>
              </a:tabLst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rated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time,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ra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hi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ultur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d/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endParaRPr sz="26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org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ni</a:t>
            </a:r>
            <a:r>
              <a:rPr sz="2600" spc="5" dirty="0">
                <a:latin typeface="Arial"/>
                <a:cs typeface="Arial"/>
              </a:rPr>
              <a:t>z</a:t>
            </a:r>
            <a:r>
              <a:rPr sz="2600" spc="-5" dirty="0">
                <a:latin typeface="Arial"/>
                <a:cs typeface="Arial"/>
              </a:rPr>
              <a:t>atio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ries</a:t>
            </a:r>
            <a:endParaRPr sz="2600">
              <a:latin typeface="Arial"/>
              <a:cs typeface="Arial"/>
            </a:endParaRPr>
          </a:p>
          <a:p>
            <a:pPr marL="561340" marR="508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975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ol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inter</a:t>
            </a:r>
            <a:r>
              <a:rPr sz="2600" spc="5" dirty="0">
                <a:latin typeface="Arial"/>
                <a:cs typeface="Arial"/>
              </a:rPr>
              <a:t>ac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pl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te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ir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je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1073" rIns="0" bIns="0" rtlCol="0">
            <a:spAutoFit/>
          </a:bodyPr>
          <a:lstStyle/>
          <a:p>
            <a:pPr marL="444500">
              <a:lnSpc>
                <a:spcPts val="4760"/>
              </a:lnSpc>
            </a:pPr>
            <a:r>
              <a:rPr sz="4000" spc="-25" dirty="0"/>
              <a:t>Learning</a:t>
            </a:r>
            <a:r>
              <a:rPr sz="4000" spc="130" dirty="0">
                <a:latin typeface="Times New Roman"/>
                <a:cs typeface="Times New Roman"/>
              </a:rPr>
              <a:t> </a:t>
            </a:r>
            <a:r>
              <a:rPr sz="4000" spc="-20" dirty="0"/>
              <a:t>Objecti</a:t>
            </a:r>
            <a:r>
              <a:rPr sz="4000" spc="-15" dirty="0"/>
              <a:t>v</a:t>
            </a:r>
            <a:r>
              <a:rPr sz="4000" spc="-30" dirty="0"/>
              <a:t>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593245" y="1728458"/>
            <a:ext cx="7870190" cy="246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2CA1BE"/>
              </a:buClr>
              <a:buSzPct val="65384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ribe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am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typ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</a:t>
            </a:r>
            <a:r>
              <a:rPr sz="2600" dirty="0">
                <a:latin typeface="Arial"/>
                <a:cs typeface="Arial"/>
              </a:rPr>
              <a:t>ng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rr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ng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U.S</a:t>
            </a:r>
            <a:r>
              <a:rPr sz="2600" dirty="0">
                <a:latin typeface="Arial"/>
                <a:cs typeface="Arial"/>
              </a:rPr>
              <a:t>.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com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nies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65384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Dis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key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roles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spc="-5" dirty="0">
                <a:latin typeface="Arial"/>
                <a:cs typeface="Arial"/>
              </a:rPr>
              <a:t>es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ionals</a:t>
            </a:r>
            <a:endParaRPr sz="2600">
              <a:latin typeface="Arial"/>
              <a:cs typeface="Arial"/>
            </a:endParaRPr>
          </a:p>
          <a:p>
            <a:pPr marL="285115" marR="320040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65384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Identi</a:t>
            </a:r>
            <a:r>
              <a:rPr sz="2600" spc="-15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riate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urces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(e.g.,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jo</a:t>
            </a:r>
            <a:r>
              <a:rPr sz="2600" dirty="0">
                <a:latin typeface="Arial"/>
                <a:cs typeface="Arial"/>
              </a:rPr>
              <a:t>urnal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ites</a:t>
            </a:r>
            <a:r>
              <a:rPr sz="2600" dirty="0">
                <a:latin typeface="Arial"/>
                <a:cs typeface="Arial"/>
              </a:rPr>
              <a:t>)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rning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arch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tice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515620">
              <a:lnSpc>
                <a:spcPts val="4520"/>
              </a:lnSpc>
            </a:pPr>
            <a:r>
              <a:rPr dirty="0"/>
              <a:t>Sna</a:t>
            </a:r>
            <a:r>
              <a:rPr spc="-20" dirty="0"/>
              <a:t>p</a:t>
            </a:r>
            <a:r>
              <a:rPr dirty="0"/>
              <a:t>shot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Practices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866380" cy="333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Key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ds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nin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init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ve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inves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ment</a:t>
            </a:r>
            <a:r>
              <a:rPr sz="2800" spc="-10" dirty="0">
                <a:latin typeface="Arial"/>
                <a:cs typeface="Arial"/>
              </a:rPr>
              <a:t>s: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Dire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itures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as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rema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sta</a:t>
            </a:r>
            <a:r>
              <a:rPr sz="2600" spc="5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las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se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era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ye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Increas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ecia</a:t>
            </a:r>
            <a:r>
              <a:rPr sz="2600" spc="-5" dirty="0">
                <a:latin typeface="Arial"/>
                <a:cs typeface="Arial"/>
              </a:rPr>
              <a:t>lize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endParaRPr sz="2600">
              <a:latin typeface="Arial"/>
              <a:cs typeface="Arial"/>
            </a:endParaRPr>
          </a:p>
          <a:p>
            <a:pPr marL="560705" marR="998219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tech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olo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spc="1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-b</a:t>
            </a:r>
            <a:r>
              <a:rPr sz="2600" dirty="0">
                <a:latin typeface="Arial"/>
                <a:cs typeface="Arial"/>
              </a:rPr>
              <a:t>as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livery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rea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from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95" dirty="0">
                <a:latin typeface="Arial"/>
                <a:cs typeface="Arial"/>
              </a:rPr>
              <a:t>1</a:t>
            </a:r>
            <a:r>
              <a:rPr sz="2600" spc="-5" dirty="0">
                <a:latin typeface="Arial"/>
                <a:cs typeface="Arial"/>
              </a:rPr>
              <a:t>1%i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0</a:t>
            </a:r>
            <a:r>
              <a:rPr sz="2600" spc="-5" dirty="0">
                <a:latin typeface="Arial"/>
                <a:cs typeface="Arial"/>
              </a:rPr>
              <a:t>0</a:t>
            </a:r>
            <a:r>
              <a:rPr sz="2600" dirty="0">
                <a:latin typeface="Arial"/>
                <a:cs typeface="Arial"/>
              </a:rPr>
              <a:t>1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9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%i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20</a:t>
            </a:r>
            <a:r>
              <a:rPr sz="2600" dirty="0">
                <a:latin typeface="Arial"/>
                <a:cs typeface="Arial"/>
              </a:rPr>
              <a:t>10</a:t>
            </a:r>
            <a:endParaRPr sz="2600">
              <a:latin typeface="Arial"/>
              <a:cs typeface="Arial"/>
            </a:endParaRPr>
          </a:p>
          <a:p>
            <a:pPr marL="560705" marR="589915" lvl="1" indent="-22860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Self</a:t>
            </a:r>
            <a:r>
              <a:rPr sz="2600" spc="-5" dirty="0">
                <a:latin typeface="Arial"/>
                <a:cs typeface="Arial"/>
              </a:rPr>
              <a:t>-p</a:t>
            </a:r>
            <a:r>
              <a:rPr sz="2600" dirty="0">
                <a:latin typeface="Arial"/>
                <a:cs typeface="Arial"/>
              </a:rPr>
              <a:t>ac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lin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lar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tec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log</a:t>
            </a:r>
            <a:r>
              <a:rPr sz="2600" spc="20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-b</a:t>
            </a:r>
            <a:r>
              <a:rPr sz="2600" dirty="0">
                <a:latin typeface="Arial"/>
                <a:cs typeface="Arial"/>
              </a:rPr>
              <a:t>as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515620">
              <a:lnSpc>
                <a:spcPts val="4520"/>
              </a:lnSpc>
            </a:pPr>
            <a:r>
              <a:rPr dirty="0"/>
              <a:t>Sna</a:t>
            </a:r>
            <a:r>
              <a:rPr spc="-20" dirty="0"/>
              <a:t>p</a:t>
            </a:r>
            <a:r>
              <a:rPr dirty="0"/>
              <a:t>shot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Practices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313435" y="1728458"/>
            <a:ext cx="7562215" cy="267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DA1F28"/>
              </a:buClr>
              <a:buSzPct val="84615"/>
              <a:buFont typeface="Wingdings 2"/>
              <a:buChar char=""/>
              <a:tabLst>
                <a:tab pos="241300" algn="l"/>
              </a:tabLst>
            </a:pPr>
            <a:r>
              <a:rPr sz="2600" spc="-285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olo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spc="1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-base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learning</a:t>
            </a:r>
            <a:endParaRPr sz="2600">
              <a:latin typeface="Arial"/>
              <a:cs typeface="Arial"/>
            </a:endParaRPr>
          </a:p>
          <a:p>
            <a:pPr marL="515620" lvl="1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515620" algn="l"/>
              </a:tabLst>
            </a:pPr>
            <a:r>
              <a:rPr sz="2200" spc="-20" dirty="0">
                <a:latin typeface="Arial"/>
                <a:cs typeface="Arial"/>
              </a:rPr>
              <a:t>Ha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improve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earn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ng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45" dirty="0">
                <a:latin typeface="Arial"/>
                <a:cs typeface="Arial"/>
              </a:rPr>
              <a:t>f</a:t>
            </a:r>
            <a:r>
              <a:rPr sz="2200" spc="-10" dirty="0">
                <a:latin typeface="Arial"/>
                <a:cs typeface="Arial"/>
              </a:rPr>
              <a:t>fici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y</a:t>
            </a:r>
            <a:endParaRPr sz="2200">
              <a:latin typeface="Arial"/>
              <a:cs typeface="Arial"/>
            </a:endParaRPr>
          </a:p>
          <a:p>
            <a:pPr marL="515620" marR="5080" lvl="1" indent="-228600">
              <a:lnSpc>
                <a:spcPct val="100000"/>
              </a:lnSpc>
              <a:spcBef>
                <a:spcPts val="39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515620" algn="l"/>
              </a:tabLst>
            </a:pPr>
            <a:r>
              <a:rPr sz="2200" spc="-20" dirty="0">
                <a:latin typeface="Arial"/>
                <a:cs typeface="Arial"/>
              </a:rPr>
              <a:t>Ha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res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0" dirty="0">
                <a:latin typeface="Arial"/>
                <a:cs typeface="Arial"/>
              </a:rPr>
              <a:t>lted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arg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empl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ye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–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earn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ng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st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45" dirty="0">
                <a:latin typeface="Arial"/>
                <a:cs typeface="Arial"/>
              </a:rPr>
              <a:t>f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member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rat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241300" marR="311785" indent="-228600">
              <a:lnSpc>
                <a:spcPct val="100000"/>
              </a:lnSpc>
              <a:spcBef>
                <a:spcPts val="39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Per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ntage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rvic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tr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uted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extern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ider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dro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from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9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%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0</a:t>
            </a:r>
            <a:r>
              <a:rPr sz="2600" spc="-5" dirty="0">
                <a:latin typeface="Arial"/>
                <a:cs typeface="Arial"/>
              </a:rPr>
              <a:t>0</a:t>
            </a:r>
            <a:r>
              <a:rPr sz="2600" dirty="0">
                <a:latin typeface="Arial"/>
                <a:cs typeface="Arial"/>
              </a:rPr>
              <a:t>4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3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%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2010.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400" dirty="0"/>
              <a:t>T</a:t>
            </a:r>
            <a:r>
              <a:rPr sz="3400" spc="-25" dirty="0"/>
              <a:t>a</a:t>
            </a:r>
            <a:r>
              <a:rPr sz="3400" spc="-35" dirty="0"/>
              <a:t>b</a:t>
            </a:r>
            <a:r>
              <a:rPr sz="3400" spc="-15" dirty="0"/>
              <a:t>l</a:t>
            </a:r>
            <a:r>
              <a:rPr sz="3400" spc="-20" dirty="0"/>
              <a:t>e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/>
              <a:t>1.8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15" dirty="0"/>
              <a:t>-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30" dirty="0"/>
              <a:t>C</a:t>
            </a:r>
            <a:r>
              <a:rPr sz="3400" spc="-35" dirty="0"/>
              <a:t>h</a:t>
            </a:r>
            <a:r>
              <a:rPr sz="3400" spc="-25" dirty="0"/>
              <a:t>ar</a:t>
            </a:r>
            <a:r>
              <a:rPr sz="3400" spc="-35" dirty="0"/>
              <a:t>a</a:t>
            </a:r>
            <a:r>
              <a:rPr sz="3400" spc="-15" dirty="0"/>
              <a:t>cteristic</a:t>
            </a:r>
            <a:r>
              <a:rPr sz="3400" spc="-20" dirty="0"/>
              <a:t>s</a:t>
            </a:r>
            <a:r>
              <a:rPr sz="3400" spc="110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5" dirty="0"/>
              <a:t>BEST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400" spc="-85" dirty="0"/>
              <a:t>A</a:t>
            </a:r>
            <a:r>
              <a:rPr sz="3400" spc="-30" dirty="0"/>
              <a:t>war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20" dirty="0"/>
              <a:t>Winn</a:t>
            </a:r>
            <a:r>
              <a:rPr sz="3400" spc="-40" dirty="0"/>
              <a:t>e</a:t>
            </a:r>
            <a:r>
              <a:rPr sz="3400" spc="-15" dirty="0"/>
              <a:t>rs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6" name="object 6"/>
          <p:cNvSpPr/>
          <p:nvPr/>
        </p:nvSpPr>
        <p:spPr>
          <a:xfrm>
            <a:off x="508004" y="1412870"/>
            <a:ext cx="8096250" cy="4949825"/>
          </a:xfrm>
          <a:custGeom>
            <a:avLst/>
            <a:gdLst/>
            <a:ahLst/>
            <a:cxnLst/>
            <a:rect l="l" t="t" r="r" b="b"/>
            <a:pathLst>
              <a:path w="8096250" h="4949825">
                <a:moveTo>
                  <a:pt x="7271253" y="0"/>
                </a:moveTo>
                <a:lnTo>
                  <a:pt x="824983" y="0"/>
                </a:lnTo>
                <a:lnTo>
                  <a:pt x="757322" y="2734"/>
                </a:lnTo>
                <a:lnTo>
                  <a:pt x="691166" y="10796"/>
                </a:lnTo>
                <a:lnTo>
                  <a:pt x="626730" y="23974"/>
                </a:lnTo>
                <a:lnTo>
                  <a:pt x="564224" y="42055"/>
                </a:lnTo>
                <a:lnTo>
                  <a:pt x="503862" y="64827"/>
                </a:lnTo>
                <a:lnTo>
                  <a:pt x="445855" y="92077"/>
                </a:lnTo>
                <a:lnTo>
                  <a:pt x="390417" y="123594"/>
                </a:lnTo>
                <a:lnTo>
                  <a:pt x="337758" y="159166"/>
                </a:lnTo>
                <a:lnTo>
                  <a:pt x="288092" y="198579"/>
                </a:lnTo>
                <a:lnTo>
                  <a:pt x="241631" y="241622"/>
                </a:lnTo>
                <a:lnTo>
                  <a:pt x="198587" y="288083"/>
                </a:lnTo>
                <a:lnTo>
                  <a:pt x="159173" y="337749"/>
                </a:lnTo>
                <a:lnTo>
                  <a:pt x="123601" y="390408"/>
                </a:lnTo>
                <a:lnTo>
                  <a:pt x="92082" y="445848"/>
                </a:lnTo>
                <a:lnTo>
                  <a:pt x="64831" y="503857"/>
                </a:lnTo>
                <a:lnTo>
                  <a:pt x="42058" y="564222"/>
                </a:lnTo>
                <a:lnTo>
                  <a:pt x="23976" y="626731"/>
                </a:lnTo>
                <a:lnTo>
                  <a:pt x="10797" y="691172"/>
                </a:lnTo>
                <a:lnTo>
                  <a:pt x="2734" y="757333"/>
                </a:lnTo>
                <a:lnTo>
                  <a:pt x="0" y="825002"/>
                </a:lnTo>
                <a:lnTo>
                  <a:pt x="0" y="4124833"/>
                </a:lnTo>
                <a:lnTo>
                  <a:pt x="2734" y="4192497"/>
                </a:lnTo>
                <a:lnTo>
                  <a:pt x="10797" y="4258654"/>
                </a:lnTo>
                <a:lnTo>
                  <a:pt x="23976" y="4323092"/>
                </a:lnTo>
                <a:lnTo>
                  <a:pt x="42058" y="4385599"/>
                </a:lnTo>
                <a:lnTo>
                  <a:pt x="64831" y="4445962"/>
                </a:lnTo>
                <a:lnTo>
                  <a:pt x="92082" y="4503970"/>
                </a:lnTo>
                <a:lnTo>
                  <a:pt x="123601" y="4559409"/>
                </a:lnTo>
                <a:lnTo>
                  <a:pt x="159173" y="4612068"/>
                </a:lnTo>
                <a:lnTo>
                  <a:pt x="198587" y="4661735"/>
                </a:lnTo>
                <a:lnTo>
                  <a:pt x="241631" y="4708196"/>
                </a:lnTo>
                <a:lnTo>
                  <a:pt x="288092" y="4751240"/>
                </a:lnTo>
                <a:lnTo>
                  <a:pt x="337758" y="4790655"/>
                </a:lnTo>
                <a:lnTo>
                  <a:pt x="390417" y="4826228"/>
                </a:lnTo>
                <a:lnTo>
                  <a:pt x="445855" y="4857746"/>
                </a:lnTo>
                <a:lnTo>
                  <a:pt x="503862" y="4884998"/>
                </a:lnTo>
                <a:lnTo>
                  <a:pt x="564224" y="4907771"/>
                </a:lnTo>
                <a:lnTo>
                  <a:pt x="626730" y="4925853"/>
                </a:lnTo>
                <a:lnTo>
                  <a:pt x="691166" y="4939032"/>
                </a:lnTo>
                <a:lnTo>
                  <a:pt x="757322" y="4947095"/>
                </a:lnTo>
                <a:lnTo>
                  <a:pt x="824983" y="4949829"/>
                </a:lnTo>
                <a:lnTo>
                  <a:pt x="7271253" y="4949829"/>
                </a:lnTo>
                <a:lnTo>
                  <a:pt x="7338922" y="4947095"/>
                </a:lnTo>
                <a:lnTo>
                  <a:pt x="7405083" y="4939032"/>
                </a:lnTo>
                <a:lnTo>
                  <a:pt x="7469524" y="4925853"/>
                </a:lnTo>
                <a:lnTo>
                  <a:pt x="7532033" y="4907771"/>
                </a:lnTo>
                <a:lnTo>
                  <a:pt x="7592398" y="4884998"/>
                </a:lnTo>
                <a:lnTo>
                  <a:pt x="7650407" y="4857746"/>
                </a:lnTo>
                <a:lnTo>
                  <a:pt x="7705847" y="4826228"/>
                </a:lnTo>
                <a:lnTo>
                  <a:pt x="7758506" y="4790655"/>
                </a:lnTo>
                <a:lnTo>
                  <a:pt x="7808172" y="4751240"/>
                </a:lnTo>
                <a:lnTo>
                  <a:pt x="7854633" y="4708196"/>
                </a:lnTo>
                <a:lnTo>
                  <a:pt x="7897676" y="4661735"/>
                </a:lnTo>
                <a:lnTo>
                  <a:pt x="7937089" y="4612068"/>
                </a:lnTo>
                <a:lnTo>
                  <a:pt x="7972661" y="4559409"/>
                </a:lnTo>
                <a:lnTo>
                  <a:pt x="8004178" y="4503970"/>
                </a:lnTo>
                <a:lnTo>
                  <a:pt x="8031428" y="4445962"/>
                </a:lnTo>
                <a:lnTo>
                  <a:pt x="8054200" y="4385599"/>
                </a:lnTo>
                <a:lnTo>
                  <a:pt x="8072281" y="4323092"/>
                </a:lnTo>
                <a:lnTo>
                  <a:pt x="8085459" y="4258654"/>
                </a:lnTo>
                <a:lnTo>
                  <a:pt x="8093521" y="4192497"/>
                </a:lnTo>
                <a:lnTo>
                  <a:pt x="8096255" y="4124833"/>
                </a:lnTo>
                <a:lnTo>
                  <a:pt x="8096255" y="825002"/>
                </a:lnTo>
                <a:lnTo>
                  <a:pt x="8093521" y="757333"/>
                </a:lnTo>
                <a:lnTo>
                  <a:pt x="8085459" y="691172"/>
                </a:lnTo>
                <a:lnTo>
                  <a:pt x="8072281" y="626731"/>
                </a:lnTo>
                <a:lnTo>
                  <a:pt x="8054200" y="564222"/>
                </a:lnTo>
                <a:lnTo>
                  <a:pt x="8031428" y="503857"/>
                </a:lnTo>
                <a:lnTo>
                  <a:pt x="8004178" y="445848"/>
                </a:lnTo>
                <a:lnTo>
                  <a:pt x="7972661" y="390408"/>
                </a:lnTo>
                <a:lnTo>
                  <a:pt x="7937089" y="337749"/>
                </a:lnTo>
                <a:lnTo>
                  <a:pt x="7897676" y="288083"/>
                </a:lnTo>
                <a:lnTo>
                  <a:pt x="7854633" y="241622"/>
                </a:lnTo>
                <a:lnTo>
                  <a:pt x="7808172" y="198579"/>
                </a:lnTo>
                <a:lnTo>
                  <a:pt x="7758506" y="159166"/>
                </a:lnTo>
                <a:lnTo>
                  <a:pt x="7705847" y="123594"/>
                </a:lnTo>
                <a:lnTo>
                  <a:pt x="7650407" y="92077"/>
                </a:lnTo>
                <a:lnTo>
                  <a:pt x="7592398" y="64827"/>
                </a:lnTo>
                <a:lnTo>
                  <a:pt x="7532033" y="42055"/>
                </a:lnTo>
                <a:lnTo>
                  <a:pt x="7469524" y="23974"/>
                </a:lnTo>
                <a:lnTo>
                  <a:pt x="7405083" y="10796"/>
                </a:lnTo>
                <a:lnTo>
                  <a:pt x="7338922" y="2734"/>
                </a:lnTo>
                <a:lnTo>
                  <a:pt x="7271253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8004" y="1412870"/>
            <a:ext cx="8096250" cy="4949825"/>
          </a:xfrm>
          <a:custGeom>
            <a:avLst/>
            <a:gdLst/>
            <a:ahLst/>
            <a:cxnLst/>
            <a:rect l="l" t="t" r="r" b="b"/>
            <a:pathLst>
              <a:path w="8096250" h="4949825">
                <a:moveTo>
                  <a:pt x="0" y="825002"/>
                </a:moveTo>
                <a:lnTo>
                  <a:pt x="2734" y="757333"/>
                </a:lnTo>
                <a:lnTo>
                  <a:pt x="10797" y="691172"/>
                </a:lnTo>
                <a:lnTo>
                  <a:pt x="23976" y="626731"/>
                </a:lnTo>
                <a:lnTo>
                  <a:pt x="42058" y="564222"/>
                </a:lnTo>
                <a:lnTo>
                  <a:pt x="64831" y="503857"/>
                </a:lnTo>
                <a:lnTo>
                  <a:pt x="92082" y="445848"/>
                </a:lnTo>
                <a:lnTo>
                  <a:pt x="123601" y="390408"/>
                </a:lnTo>
                <a:lnTo>
                  <a:pt x="159173" y="337749"/>
                </a:lnTo>
                <a:lnTo>
                  <a:pt x="198587" y="288083"/>
                </a:lnTo>
                <a:lnTo>
                  <a:pt x="241631" y="241622"/>
                </a:lnTo>
                <a:lnTo>
                  <a:pt x="288092" y="198579"/>
                </a:lnTo>
                <a:lnTo>
                  <a:pt x="337758" y="159166"/>
                </a:lnTo>
                <a:lnTo>
                  <a:pt x="390417" y="123594"/>
                </a:lnTo>
                <a:lnTo>
                  <a:pt x="445855" y="92077"/>
                </a:lnTo>
                <a:lnTo>
                  <a:pt x="503862" y="64827"/>
                </a:lnTo>
                <a:lnTo>
                  <a:pt x="564224" y="42055"/>
                </a:lnTo>
                <a:lnTo>
                  <a:pt x="626730" y="23974"/>
                </a:lnTo>
                <a:lnTo>
                  <a:pt x="691166" y="10796"/>
                </a:lnTo>
                <a:lnTo>
                  <a:pt x="757322" y="2734"/>
                </a:lnTo>
                <a:lnTo>
                  <a:pt x="824983" y="0"/>
                </a:lnTo>
                <a:lnTo>
                  <a:pt x="7271253" y="0"/>
                </a:lnTo>
                <a:lnTo>
                  <a:pt x="7338922" y="2734"/>
                </a:lnTo>
                <a:lnTo>
                  <a:pt x="7405083" y="10796"/>
                </a:lnTo>
                <a:lnTo>
                  <a:pt x="7469524" y="23974"/>
                </a:lnTo>
                <a:lnTo>
                  <a:pt x="7532033" y="42055"/>
                </a:lnTo>
                <a:lnTo>
                  <a:pt x="7592398" y="64827"/>
                </a:lnTo>
                <a:lnTo>
                  <a:pt x="7650407" y="92077"/>
                </a:lnTo>
                <a:lnTo>
                  <a:pt x="7705847" y="123594"/>
                </a:lnTo>
                <a:lnTo>
                  <a:pt x="7758506" y="159166"/>
                </a:lnTo>
                <a:lnTo>
                  <a:pt x="7808172" y="198579"/>
                </a:lnTo>
                <a:lnTo>
                  <a:pt x="7854633" y="241622"/>
                </a:lnTo>
                <a:lnTo>
                  <a:pt x="7897676" y="288083"/>
                </a:lnTo>
                <a:lnTo>
                  <a:pt x="7937089" y="337749"/>
                </a:lnTo>
                <a:lnTo>
                  <a:pt x="7972661" y="390408"/>
                </a:lnTo>
                <a:lnTo>
                  <a:pt x="8004178" y="445848"/>
                </a:lnTo>
                <a:lnTo>
                  <a:pt x="8031428" y="503857"/>
                </a:lnTo>
                <a:lnTo>
                  <a:pt x="8054200" y="564222"/>
                </a:lnTo>
                <a:lnTo>
                  <a:pt x="8072281" y="626731"/>
                </a:lnTo>
                <a:lnTo>
                  <a:pt x="8085459" y="691172"/>
                </a:lnTo>
                <a:lnTo>
                  <a:pt x="8093521" y="757333"/>
                </a:lnTo>
                <a:lnTo>
                  <a:pt x="8096255" y="825002"/>
                </a:lnTo>
                <a:lnTo>
                  <a:pt x="8096255" y="4124833"/>
                </a:lnTo>
                <a:lnTo>
                  <a:pt x="8093521" y="4192497"/>
                </a:lnTo>
                <a:lnTo>
                  <a:pt x="8085459" y="4258654"/>
                </a:lnTo>
                <a:lnTo>
                  <a:pt x="8072281" y="4323092"/>
                </a:lnTo>
                <a:lnTo>
                  <a:pt x="8054200" y="4385599"/>
                </a:lnTo>
                <a:lnTo>
                  <a:pt x="8031428" y="4445962"/>
                </a:lnTo>
                <a:lnTo>
                  <a:pt x="8004178" y="4503970"/>
                </a:lnTo>
                <a:lnTo>
                  <a:pt x="7972661" y="4559409"/>
                </a:lnTo>
                <a:lnTo>
                  <a:pt x="7937089" y="4612068"/>
                </a:lnTo>
                <a:lnTo>
                  <a:pt x="7897676" y="4661735"/>
                </a:lnTo>
                <a:lnTo>
                  <a:pt x="7854633" y="4708196"/>
                </a:lnTo>
                <a:lnTo>
                  <a:pt x="7808172" y="4751240"/>
                </a:lnTo>
                <a:lnTo>
                  <a:pt x="7758506" y="4790655"/>
                </a:lnTo>
                <a:lnTo>
                  <a:pt x="7705847" y="4826228"/>
                </a:lnTo>
                <a:lnTo>
                  <a:pt x="7650407" y="4857746"/>
                </a:lnTo>
                <a:lnTo>
                  <a:pt x="7592398" y="4884998"/>
                </a:lnTo>
                <a:lnTo>
                  <a:pt x="7532033" y="4907771"/>
                </a:lnTo>
                <a:lnTo>
                  <a:pt x="7469524" y="4925853"/>
                </a:lnTo>
                <a:lnTo>
                  <a:pt x="7405083" y="4939032"/>
                </a:lnTo>
                <a:lnTo>
                  <a:pt x="7338922" y="4947095"/>
                </a:lnTo>
                <a:lnTo>
                  <a:pt x="7271253" y="4949829"/>
                </a:lnTo>
                <a:lnTo>
                  <a:pt x="824983" y="4949829"/>
                </a:lnTo>
                <a:lnTo>
                  <a:pt x="757322" y="4947095"/>
                </a:lnTo>
                <a:lnTo>
                  <a:pt x="691166" y="4939032"/>
                </a:lnTo>
                <a:lnTo>
                  <a:pt x="626730" y="4925853"/>
                </a:lnTo>
                <a:lnTo>
                  <a:pt x="564224" y="4907771"/>
                </a:lnTo>
                <a:lnTo>
                  <a:pt x="503862" y="4884998"/>
                </a:lnTo>
                <a:lnTo>
                  <a:pt x="445855" y="4857746"/>
                </a:lnTo>
                <a:lnTo>
                  <a:pt x="390417" y="4826228"/>
                </a:lnTo>
                <a:lnTo>
                  <a:pt x="337758" y="4790655"/>
                </a:lnTo>
                <a:lnTo>
                  <a:pt x="288092" y="4751240"/>
                </a:lnTo>
                <a:lnTo>
                  <a:pt x="241631" y="4708196"/>
                </a:lnTo>
                <a:lnTo>
                  <a:pt x="198587" y="4661735"/>
                </a:lnTo>
                <a:lnTo>
                  <a:pt x="159173" y="4612068"/>
                </a:lnTo>
                <a:lnTo>
                  <a:pt x="123601" y="4559409"/>
                </a:lnTo>
                <a:lnTo>
                  <a:pt x="92082" y="4503970"/>
                </a:lnTo>
                <a:lnTo>
                  <a:pt x="64831" y="4445962"/>
                </a:lnTo>
                <a:lnTo>
                  <a:pt x="42058" y="4385599"/>
                </a:lnTo>
                <a:lnTo>
                  <a:pt x="23976" y="4323092"/>
                </a:lnTo>
                <a:lnTo>
                  <a:pt x="10797" y="4258654"/>
                </a:lnTo>
                <a:lnTo>
                  <a:pt x="2734" y="4192497"/>
                </a:lnTo>
                <a:lnTo>
                  <a:pt x="0" y="4124833"/>
                </a:lnTo>
                <a:lnTo>
                  <a:pt x="0" y="825002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8548" y="1934864"/>
            <a:ext cx="7207250" cy="3938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Al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gn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en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busine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strategy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elopment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40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ble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Arial"/>
                <a:cs typeface="Arial"/>
              </a:rPr>
              <a:t>suppor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nio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executives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Efficiency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" dirty="0">
                <a:latin typeface="Arial"/>
                <a:cs typeface="Arial"/>
              </a:rPr>
              <a:t>inin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through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interna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improvements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techn</a:t>
            </a:r>
            <a:r>
              <a:rPr sz="2000" spc="-5" dirty="0">
                <a:latin typeface="Arial"/>
                <a:cs typeface="Arial"/>
              </a:rPr>
              <a:t>olog</a:t>
            </a:r>
            <a:r>
              <a:rPr sz="2000" spc="-145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outs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rcing</a:t>
            </a:r>
            <a:endParaRPr sz="2000">
              <a:latin typeface="Arial"/>
              <a:cs typeface="Arial"/>
            </a:endParaRPr>
          </a:p>
          <a:p>
            <a:pPr marL="12700" marR="53911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Effe</a:t>
            </a:r>
            <a:r>
              <a:rPr sz="2000" b="1" spc="-5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ti</a:t>
            </a:r>
            <a:r>
              <a:rPr sz="2000" b="1" spc="-30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tices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alignin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" dirty="0">
                <a:latin typeface="Arial"/>
                <a:cs typeface="Arial"/>
              </a:rPr>
              <a:t>inin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busine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need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providin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ee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ac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5" dirty="0">
                <a:latin typeface="Arial"/>
                <a:cs typeface="Arial"/>
              </a:rPr>
              <a:t>nee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30" dirty="0">
                <a:latin typeface="Arial"/>
                <a:cs typeface="Arial"/>
              </a:rPr>
              <a:t>v</a:t>
            </a:r>
            <a:r>
              <a:rPr sz="2000" b="1" spc="-5" dirty="0">
                <a:latin typeface="Arial"/>
                <a:cs typeface="Arial"/>
              </a:rPr>
              <a:t>es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men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" dirty="0">
                <a:latin typeface="Arial"/>
                <a:cs typeface="Arial"/>
              </a:rPr>
              <a:t>inin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Dif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5" dirty="0">
                <a:latin typeface="Arial"/>
                <a:cs typeface="Arial"/>
              </a:rPr>
              <a:t>eren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learn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ng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opportunities</a:t>
            </a:r>
            <a:r>
              <a:rPr sz="2000" b="1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ovided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Measurement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fecti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ene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ficiency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acti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ies</a:t>
            </a:r>
            <a:endParaRPr sz="2000">
              <a:latin typeface="Arial"/>
              <a:cs typeface="Arial"/>
            </a:endParaRPr>
          </a:p>
          <a:p>
            <a:pPr marL="12700" marR="21336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No</a:t>
            </a:r>
            <a:r>
              <a:rPr sz="2000" b="1" spc="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-train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ng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Arial"/>
                <a:cs typeface="Arial"/>
              </a:rPr>
              <a:t>solution</a:t>
            </a:r>
            <a:r>
              <a:rPr sz="2000" b="1" dirty="0">
                <a:latin typeface="Arial"/>
                <a:cs typeface="Arial"/>
              </a:rPr>
              <a:t>s</a:t>
            </a:r>
            <a:r>
              <a:rPr sz="2000" b="1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formance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improvemen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ed,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ludin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gani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spc="-5" dirty="0">
                <a:latin typeface="Arial"/>
                <a:cs typeface="Arial"/>
              </a:rPr>
              <a:t>atio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improvement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dirty="0"/>
              <a:t>Sna</a:t>
            </a:r>
            <a:r>
              <a:rPr spc="-20" dirty="0"/>
              <a:t>p</a:t>
            </a:r>
            <a:r>
              <a:rPr dirty="0"/>
              <a:t>shot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Practices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661462"/>
            <a:ext cx="7884795" cy="204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Who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pr</a:t>
            </a:r>
            <a:r>
              <a:rPr sz="2800" spc="-15" dirty="0">
                <a:latin typeface="Arial"/>
                <a:cs typeface="Arial"/>
              </a:rPr>
              <a:t>ovid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tr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marL="560705" marR="511809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9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rainer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ers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-h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ultant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erts</a:t>
            </a:r>
            <a:endParaRPr sz="2600">
              <a:latin typeface="Arial"/>
              <a:cs typeface="Arial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b="1" dirty="0">
                <a:latin typeface="Arial"/>
                <a:cs typeface="Arial"/>
              </a:rPr>
              <a:t>Outso</a:t>
            </a:r>
            <a:r>
              <a:rPr sz="2600" b="1" spc="5" dirty="0">
                <a:latin typeface="Arial"/>
                <a:cs typeface="Arial"/>
              </a:rPr>
              <a:t>u</a:t>
            </a:r>
            <a:r>
              <a:rPr sz="2600" b="1" spc="-5" dirty="0">
                <a:latin typeface="Arial"/>
                <a:cs typeface="Arial"/>
              </a:rPr>
              <a:t>rcin</a:t>
            </a:r>
            <a:r>
              <a:rPr sz="2600" b="1" spc="1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tivit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indi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idu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utside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6883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60892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02040" y="6451091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444500">
              <a:lnSpc>
                <a:spcPts val="4520"/>
              </a:lnSpc>
            </a:pPr>
            <a:r>
              <a:rPr dirty="0"/>
              <a:t>Sna</a:t>
            </a:r>
            <a:r>
              <a:rPr spc="-20" dirty="0"/>
              <a:t>p</a:t>
            </a:r>
            <a:r>
              <a:rPr dirty="0"/>
              <a:t>shot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dirty="0"/>
              <a:t>raini</a:t>
            </a:r>
            <a:r>
              <a:rPr spc="-15" dirty="0"/>
              <a:t>n</a:t>
            </a:r>
            <a:r>
              <a:rPr dirty="0"/>
              <a:t>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Practices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34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661462"/>
            <a:ext cx="8058150" cy="269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Who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ch</a:t>
            </a:r>
            <a:r>
              <a:rPr sz="2800" spc="-20" dirty="0">
                <a:latin typeface="Arial"/>
                <a:cs typeface="Arial"/>
              </a:rPr>
              <a:t>ar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ai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ing</a:t>
            </a:r>
            <a:endParaRPr sz="2800">
              <a:latin typeface="Arial"/>
              <a:cs typeface="Arial"/>
            </a:endParaRPr>
          </a:p>
          <a:p>
            <a:pPr marL="560705" marR="76454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Profe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sio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hu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urc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uman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urc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uman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urc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835025" marR="5080" lvl="2" indent="-228600">
              <a:lnSpc>
                <a:spcPct val="100000"/>
              </a:lnSpc>
              <a:spcBef>
                <a:spcPts val="415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10" dirty="0">
                <a:latin typeface="Arial"/>
                <a:cs typeface="Arial"/>
              </a:rPr>
              <a:t>Inte</a:t>
            </a:r>
            <a:r>
              <a:rPr sz="2200" spc="-15" dirty="0">
                <a:latin typeface="Arial"/>
                <a:cs typeface="Arial"/>
              </a:rPr>
              <a:t>grated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trai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ng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deve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opme</a:t>
            </a:r>
            <a:r>
              <a:rPr sz="2200" spc="-10" dirty="0">
                <a:latin typeface="Arial"/>
                <a:cs typeface="Arial"/>
              </a:rPr>
              <a:t>nt,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org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z</a:t>
            </a:r>
            <a:r>
              <a:rPr sz="2200" spc="-10" dirty="0">
                <a:latin typeface="Arial"/>
                <a:cs typeface="Arial"/>
              </a:rPr>
              <a:t>atio</a:t>
            </a:r>
            <a:r>
              <a:rPr sz="2200" spc="-15" dirty="0">
                <a:latin typeface="Arial"/>
                <a:cs typeface="Arial"/>
              </a:rPr>
              <a:t>nal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deve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opme</a:t>
            </a:r>
            <a:r>
              <a:rPr sz="2200" spc="-10" dirty="0">
                <a:latin typeface="Arial"/>
                <a:cs typeface="Arial"/>
              </a:rPr>
              <a:t>nt,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care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deve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opme</a:t>
            </a:r>
            <a:r>
              <a:rPr sz="2200" spc="-10" dirty="0">
                <a:latin typeface="Arial"/>
                <a:cs typeface="Arial"/>
              </a:rPr>
              <a:t>nt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1109345" lvl="3" indent="-228600">
              <a:lnSpc>
                <a:spcPts val="2140"/>
              </a:lnSpc>
              <a:spcBef>
                <a:spcPts val="409"/>
              </a:spcBef>
              <a:buClr>
                <a:srgbClr val="EB631B"/>
              </a:buClr>
              <a:buSzPct val="80555"/>
              <a:buFont typeface="Wingdings 2"/>
              <a:buChar char=""/>
              <a:tabLst>
                <a:tab pos="1109980" algn="l"/>
              </a:tabLst>
            </a:pPr>
            <a:r>
              <a:rPr sz="1800" spc="-204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rove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gr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4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fectiv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928" rIns="0" bIns="0" rtlCol="0">
            <a:spAutoFit/>
          </a:bodyPr>
          <a:lstStyle/>
          <a:p>
            <a:pPr marL="660400">
              <a:lnSpc>
                <a:spcPts val="4520"/>
              </a:lnSpc>
            </a:pPr>
            <a:r>
              <a:rPr dirty="0"/>
              <a:t>Introducti</a:t>
            </a:r>
            <a:r>
              <a:rPr spc="-20" dirty="0"/>
              <a:t>o</a:t>
            </a:r>
            <a:r>
              <a:rPr dirty="0"/>
              <a:t>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8029575" cy="306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45593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25" dirty="0">
                <a:latin typeface="Arial"/>
                <a:cs typeface="Arial"/>
              </a:rPr>
              <a:t>Co</a:t>
            </a:r>
            <a:r>
              <a:rPr sz="2800" b="1" spc="-35" dirty="0">
                <a:latin typeface="Arial"/>
                <a:cs typeface="Arial"/>
              </a:rPr>
              <a:t>m</a:t>
            </a:r>
            <a:r>
              <a:rPr sz="2800" b="1" spc="-15" dirty="0">
                <a:latin typeface="Arial"/>
                <a:cs typeface="Arial"/>
              </a:rPr>
              <a:t>petiti</a:t>
            </a:r>
            <a:r>
              <a:rPr sz="2800" b="1" spc="-10" dirty="0">
                <a:latin typeface="Arial"/>
                <a:cs typeface="Arial"/>
              </a:rPr>
              <a:t>v</a:t>
            </a:r>
            <a:r>
              <a:rPr sz="2800" b="1" spc="-25" dirty="0">
                <a:latin typeface="Arial"/>
                <a:cs typeface="Arial"/>
              </a:rPr>
              <a:t>ene</a:t>
            </a:r>
            <a:r>
              <a:rPr sz="2800" b="1" spc="-1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Abil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ty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mai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ta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g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ke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share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us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ry</a:t>
            </a:r>
            <a:endParaRPr sz="2800">
              <a:latin typeface="Arial"/>
              <a:cs typeface="Arial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30" dirty="0">
                <a:latin typeface="Arial"/>
                <a:cs typeface="Arial"/>
              </a:rPr>
              <a:t>H</a:t>
            </a:r>
            <a:r>
              <a:rPr sz="2800" b="1" spc="-35" dirty="0">
                <a:latin typeface="Arial"/>
                <a:cs typeface="Arial"/>
              </a:rPr>
              <a:t>u</a:t>
            </a:r>
            <a:r>
              <a:rPr sz="2800" b="1" spc="-30" dirty="0">
                <a:latin typeface="Arial"/>
                <a:cs typeface="Arial"/>
              </a:rPr>
              <a:t>ma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8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Arial"/>
                <a:cs typeface="Arial"/>
              </a:rPr>
              <a:t>re</a:t>
            </a:r>
            <a:r>
              <a:rPr sz="2800" b="1" spc="-15" dirty="0">
                <a:latin typeface="Arial"/>
                <a:cs typeface="Arial"/>
              </a:rPr>
              <a:t>s</a:t>
            </a:r>
            <a:r>
              <a:rPr sz="2800" b="1" spc="-20" dirty="0">
                <a:latin typeface="Arial"/>
                <a:cs typeface="Arial"/>
              </a:rPr>
              <a:t>o</a:t>
            </a:r>
            <a:r>
              <a:rPr sz="2800" b="1" spc="-35" dirty="0">
                <a:latin typeface="Arial"/>
                <a:cs typeface="Arial"/>
              </a:rPr>
              <a:t>u</a:t>
            </a:r>
            <a:r>
              <a:rPr sz="2800" b="1" spc="-20" dirty="0">
                <a:latin typeface="Arial"/>
                <a:cs typeface="Arial"/>
              </a:rPr>
              <a:t>rce</a:t>
            </a:r>
            <a:r>
              <a:rPr sz="2800" b="1" spc="9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Arial"/>
                <a:cs typeface="Arial"/>
              </a:rPr>
              <a:t>manageme</a:t>
            </a:r>
            <a:r>
              <a:rPr sz="2800" b="1" spc="-30" dirty="0">
                <a:latin typeface="Arial"/>
                <a:cs typeface="Arial"/>
              </a:rPr>
              <a:t>n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Polic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ctic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s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tems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th</a:t>
            </a:r>
            <a:r>
              <a:rPr sz="2800" spc="-10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influ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nce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oye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s’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16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atti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an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erfo</a:t>
            </a:r>
            <a:r>
              <a:rPr sz="2800" spc="-20" dirty="0">
                <a:latin typeface="Arial"/>
                <a:cs typeface="Arial"/>
              </a:rPr>
              <a:t>rm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285115" marR="63500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15" dirty="0">
                <a:latin typeface="Arial"/>
                <a:cs typeface="Arial"/>
              </a:rPr>
              <a:t>Stak</a:t>
            </a:r>
            <a:r>
              <a:rPr sz="2800" b="1" spc="-20" dirty="0">
                <a:latin typeface="Arial"/>
                <a:cs typeface="Arial"/>
              </a:rPr>
              <a:t>eholder</a:t>
            </a:r>
            <a:r>
              <a:rPr sz="2800" b="1" spc="-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All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es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tha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ha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nt</a:t>
            </a:r>
            <a:r>
              <a:rPr sz="2800" spc="-10" dirty="0">
                <a:latin typeface="Arial"/>
                <a:cs typeface="Arial"/>
              </a:rPr>
              <a:t>er</a:t>
            </a:r>
            <a:r>
              <a:rPr sz="2800" spc="-15" dirty="0">
                <a:latin typeface="Arial"/>
                <a:cs typeface="Arial"/>
              </a:rPr>
              <a:t>est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se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tha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mpa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ce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ds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ct val="100000"/>
              </a:lnSpc>
            </a:pPr>
            <a:r>
              <a:rPr sz="3400" spc="-145" dirty="0"/>
              <a:t>T</a:t>
            </a:r>
            <a:r>
              <a:rPr sz="3400" spc="-15" dirty="0"/>
              <a:t>rai</a:t>
            </a:r>
            <a:r>
              <a:rPr sz="3400" spc="-40" dirty="0"/>
              <a:t>n</a:t>
            </a:r>
            <a:r>
              <a:rPr sz="3400" spc="-20" dirty="0"/>
              <a:t>ing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35" dirty="0"/>
              <a:t>a</a:t>
            </a:r>
            <a:r>
              <a:rPr sz="3400" spc="-2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D</a:t>
            </a:r>
            <a:r>
              <a:rPr sz="3400" spc="-35" dirty="0"/>
              <a:t>e</a:t>
            </a:r>
            <a:r>
              <a:rPr sz="3400" spc="-20" dirty="0"/>
              <a:t>velopm</a:t>
            </a:r>
            <a:r>
              <a:rPr sz="3400" spc="-40" dirty="0"/>
              <a:t>e</a:t>
            </a:r>
            <a:r>
              <a:rPr sz="3400" spc="-20" dirty="0"/>
              <a:t>nt</a:t>
            </a:r>
            <a:r>
              <a:rPr sz="3400" spc="-10" dirty="0"/>
              <a:t>:</a:t>
            </a:r>
            <a:r>
              <a:rPr sz="3400" spc="120" dirty="0">
                <a:latin typeface="Times New Roman"/>
                <a:cs typeface="Times New Roman"/>
              </a:rPr>
              <a:t> </a:t>
            </a:r>
            <a:r>
              <a:rPr sz="3400" spc="-20" dirty="0"/>
              <a:t>Key</a:t>
            </a:r>
            <a:endParaRPr sz="3400">
              <a:latin typeface="Times New Roman"/>
              <a:cs typeface="Times New Roman"/>
            </a:endParaRPr>
          </a:p>
          <a:p>
            <a:pPr marL="370840">
              <a:lnSpc>
                <a:spcPts val="4045"/>
              </a:lnSpc>
            </a:pPr>
            <a:r>
              <a:rPr sz="3400" spc="-30" dirty="0"/>
              <a:t>Comp</a:t>
            </a:r>
            <a:r>
              <a:rPr sz="3400" spc="-35" dirty="0"/>
              <a:t>o</a:t>
            </a:r>
            <a:r>
              <a:rPr sz="3400" spc="-25" dirty="0"/>
              <a:t>ne</a:t>
            </a:r>
            <a:r>
              <a:rPr sz="3400" spc="-35" dirty="0"/>
              <a:t>n</a:t>
            </a:r>
            <a:r>
              <a:rPr sz="3400" spc="-15" dirty="0"/>
              <a:t>ts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5" dirty="0"/>
              <a:t>Le</a:t>
            </a:r>
            <a:r>
              <a:rPr sz="3400" spc="-35" dirty="0"/>
              <a:t>a</a:t>
            </a:r>
            <a:r>
              <a:rPr sz="3400" spc="-20" dirty="0"/>
              <a:t>rning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664450" cy="347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13392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20" dirty="0">
                <a:latin typeface="Arial"/>
                <a:cs typeface="Arial"/>
              </a:rPr>
              <a:t>Lea</a:t>
            </a:r>
            <a:r>
              <a:rPr sz="2800" b="1" spc="-10" dirty="0">
                <a:latin typeface="Arial"/>
                <a:cs typeface="Arial"/>
              </a:rPr>
              <a:t>r</a:t>
            </a:r>
            <a:r>
              <a:rPr sz="2800" b="1" spc="-15" dirty="0">
                <a:latin typeface="Arial"/>
                <a:cs typeface="Arial"/>
              </a:rPr>
              <a:t>nin</a:t>
            </a:r>
            <a:r>
              <a:rPr sz="2800" b="1" spc="-30" dirty="0">
                <a:latin typeface="Arial"/>
                <a:cs typeface="Arial"/>
              </a:rPr>
              <a:t>g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Acq</a:t>
            </a:r>
            <a:r>
              <a:rPr sz="2800" spc="-15" dirty="0">
                <a:latin typeface="Arial"/>
                <a:cs typeface="Arial"/>
              </a:rPr>
              <a:t>uir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25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wle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5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il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s,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mpete</a:t>
            </a:r>
            <a:r>
              <a:rPr sz="2800" spc="-15" dirty="0">
                <a:latin typeface="Arial"/>
                <a:cs typeface="Arial"/>
              </a:rPr>
              <a:t>nc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atti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b="1" spc="-30" dirty="0">
                <a:latin typeface="Arial"/>
                <a:cs typeface="Arial"/>
              </a:rPr>
              <a:t>H</a:t>
            </a:r>
            <a:r>
              <a:rPr sz="2800" b="1" spc="-35" dirty="0">
                <a:latin typeface="Arial"/>
                <a:cs typeface="Arial"/>
              </a:rPr>
              <a:t>u</a:t>
            </a:r>
            <a:r>
              <a:rPr sz="2800" b="1" spc="-30" dirty="0">
                <a:latin typeface="Arial"/>
                <a:cs typeface="Arial"/>
              </a:rPr>
              <a:t>ma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8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Arial"/>
                <a:cs typeface="Arial"/>
              </a:rPr>
              <a:t>capi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0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Ref</a:t>
            </a:r>
            <a:r>
              <a:rPr sz="2800" spc="-15" dirty="0">
                <a:latin typeface="Arial"/>
                <a:cs typeface="Arial"/>
              </a:rPr>
              <a:t>ers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wle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at)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Ad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ill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w)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stem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erstan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cre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tivity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hy)</a:t>
            </a:r>
            <a:endParaRPr sz="2600">
              <a:latin typeface="Arial"/>
              <a:cs typeface="Arial"/>
            </a:endParaRPr>
          </a:p>
          <a:p>
            <a:pPr marL="560705" marR="369570" lvl="1" indent="-22860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Motiv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live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hig</a:t>
            </a:r>
            <a:r>
              <a:rPr sz="2600" spc="2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-q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alit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rvic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(care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hy)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69028"/>
            <a:ext cx="657796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Figure</a:t>
            </a:r>
            <a:r>
              <a:rPr sz="36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1.1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-The</a:t>
            </a:r>
            <a:r>
              <a:rPr sz="3600" spc="9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Business</a:t>
            </a:r>
            <a:r>
              <a:rPr sz="3600" spc="9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Rol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6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464646"/>
                </a:solidFill>
                <a:latin typeface="Arial"/>
                <a:cs typeface="Arial"/>
              </a:rPr>
              <a:t>of</a:t>
            </a:r>
            <a:r>
              <a:rPr sz="3600" spc="-1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16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rai</a:t>
            </a:r>
            <a:r>
              <a:rPr sz="3600" spc="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in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6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an</a:t>
            </a:r>
            <a:r>
              <a:rPr sz="360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600" spc="1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Develop</a:t>
            </a:r>
            <a:r>
              <a:rPr sz="3600" spc="5" dirty="0">
                <a:solidFill>
                  <a:srgbClr val="464646"/>
                </a:solidFill>
                <a:latin typeface="Arial"/>
                <a:cs typeface="Arial"/>
              </a:rPr>
              <a:t>m</a:t>
            </a:r>
            <a:r>
              <a:rPr sz="3600" spc="-5" dirty="0">
                <a:solidFill>
                  <a:srgbClr val="464646"/>
                </a:solidFill>
                <a:latin typeface="Arial"/>
                <a:cs typeface="Arial"/>
              </a:rPr>
              <a:t>ent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00" y="683054"/>
            <a:ext cx="8308085" cy="57345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99333" y="2267548"/>
            <a:ext cx="88138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ormal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L</a:t>
            </a:r>
            <a:r>
              <a:rPr sz="1600" b="1" spc="-15" dirty="0">
                <a:latin typeface="Arial"/>
                <a:cs typeface="Arial"/>
              </a:rPr>
              <a:t>earni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4943" y="2682277"/>
            <a:ext cx="126809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511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ea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g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Hu</a:t>
            </a:r>
            <a:r>
              <a:rPr sz="1400" b="1" spc="-5" dirty="0">
                <a:latin typeface="Arial"/>
                <a:cs typeface="Arial"/>
              </a:rPr>
              <a:t>ma</a:t>
            </a:r>
            <a:r>
              <a:rPr sz="1400" b="1" dirty="0">
                <a:latin typeface="Arial"/>
                <a:cs typeface="Arial"/>
              </a:rPr>
              <a:t>n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C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ital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0498" y="3749077"/>
            <a:ext cx="227584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Perf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ma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spc="-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eme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eac</a:t>
            </a:r>
            <a:r>
              <a:rPr sz="1400" b="1" dirty="0">
                <a:latin typeface="Arial"/>
                <a:cs typeface="Arial"/>
              </a:rPr>
              <a:t>h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Bu</a:t>
            </a:r>
            <a:r>
              <a:rPr sz="1400" b="1" spc="-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spc="-5" dirty="0">
                <a:latin typeface="Arial"/>
                <a:cs typeface="Arial"/>
              </a:rPr>
              <a:t>es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G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54717" y="3213098"/>
            <a:ext cx="111125" cy="503555"/>
          </a:xfrm>
          <a:custGeom>
            <a:avLst/>
            <a:gdLst/>
            <a:ahLst/>
            <a:cxnLst/>
            <a:rect l="l" t="t" r="r" b="b"/>
            <a:pathLst>
              <a:path w="111125" h="503554">
                <a:moveTo>
                  <a:pt x="10667" y="397258"/>
                </a:moveTo>
                <a:lnTo>
                  <a:pt x="1523" y="402592"/>
                </a:lnTo>
                <a:lnTo>
                  <a:pt x="0" y="408444"/>
                </a:lnTo>
                <a:lnTo>
                  <a:pt x="23736" y="449084"/>
                </a:lnTo>
                <a:lnTo>
                  <a:pt x="55382" y="503297"/>
                </a:lnTo>
                <a:lnTo>
                  <a:pt x="66430" y="484369"/>
                </a:lnTo>
                <a:lnTo>
                  <a:pt x="45872" y="484369"/>
                </a:lnTo>
                <a:lnTo>
                  <a:pt x="45854" y="449053"/>
                </a:lnTo>
                <a:lnTo>
                  <a:pt x="19202" y="403354"/>
                </a:lnTo>
                <a:lnTo>
                  <a:pt x="16520" y="398782"/>
                </a:lnTo>
                <a:lnTo>
                  <a:pt x="10667" y="397258"/>
                </a:lnTo>
                <a:close/>
              </a:path>
              <a:path w="111125" h="503554">
                <a:moveTo>
                  <a:pt x="45872" y="449084"/>
                </a:moveTo>
                <a:lnTo>
                  <a:pt x="45872" y="484369"/>
                </a:lnTo>
                <a:lnTo>
                  <a:pt x="64922" y="484369"/>
                </a:lnTo>
                <a:lnTo>
                  <a:pt x="64922" y="479554"/>
                </a:lnTo>
                <a:lnTo>
                  <a:pt x="47122" y="479554"/>
                </a:lnTo>
                <a:lnTo>
                  <a:pt x="55384" y="465395"/>
                </a:lnTo>
                <a:lnTo>
                  <a:pt x="45872" y="449084"/>
                </a:lnTo>
                <a:close/>
              </a:path>
              <a:path w="111125" h="503554">
                <a:moveTo>
                  <a:pt x="100096" y="397258"/>
                </a:moveTo>
                <a:lnTo>
                  <a:pt x="94244" y="398782"/>
                </a:lnTo>
                <a:lnTo>
                  <a:pt x="91592" y="403354"/>
                </a:lnTo>
                <a:lnTo>
                  <a:pt x="64922" y="449053"/>
                </a:lnTo>
                <a:lnTo>
                  <a:pt x="64922" y="484369"/>
                </a:lnTo>
                <a:lnTo>
                  <a:pt x="66430" y="484369"/>
                </a:lnTo>
                <a:lnTo>
                  <a:pt x="87046" y="449053"/>
                </a:lnTo>
                <a:lnTo>
                  <a:pt x="110764" y="408444"/>
                </a:lnTo>
                <a:lnTo>
                  <a:pt x="109240" y="402592"/>
                </a:lnTo>
                <a:lnTo>
                  <a:pt x="100096" y="397258"/>
                </a:lnTo>
                <a:close/>
              </a:path>
              <a:path w="111125" h="503554">
                <a:moveTo>
                  <a:pt x="55384" y="465395"/>
                </a:moveTo>
                <a:lnTo>
                  <a:pt x="47122" y="479554"/>
                </a:lnTo>
                <a:lnTo>
                  <a:pt x="63642" y="479554"/>
                </a:lnTo>
                <a:lnTo>
                  <a:pt x="55384" y="465395"/>
                </a:lnTo>
                <a:close/>
              </a:path>
              <a:path w="111125" h="503554">
                <a:moveTo>
                  <a:pt x="64922" y="449053"/>
                </a:moveTo>
                <a:lnTo>
                  <a:pt x="55384" y="465395"/>
                </a:lnTo>
                <a:lnTo>
                  <a:pt x="63642" y="479554"/>
                </a:lnTo>
                <a:lnTo>
                  <a:pt x="64922" y="479554"/>
                </a:lnTo>
                <a:lnTo>
                  <a:pt x="64922" y="449053"/>
                </a:lnTo>
                <a:close/>
              </a:path>
              <a:path w="111125" h="503554">
                <a:moveTo>
                  <a:pt x="64922" y="0"/>
                </a:moveTo>
                <a:lnTo>
                  <a:pt x="45872" y="0"/>
                </a:lnTo>
                <a:lnTo>
                  <a:pt x="45872" y="449084"/>
                </a:lnTo>
                <a:lnTo>
                  <a:pt x="55384" y="465395"/>
                </a:lnTo>
                <a:lnTo>
                  <a:pt x="64904" y="449084"/>
                </a:lnTo>
                <a:lnTo>
                  <a:pt x="6492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740">
              <a:lnSpc>
                <a:spcPct val="100000"/>
              </a:lnSpc>
            </a:pPr>
            <a:r>
              <a:rPr sz="3400" spc="-145" dirty="0"/>
              <a:t>T</a:t>
            </a:r>
            <a:r>
              <a:rPr sz="3400" spc="-15" dirty="0"/>
              <a:t>raining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5" dirty="0"/>
              <a:t>an</a:t>
            </a:r>
            <a:r>
              <a:rPr sz="3400" spc="-20" dirty="0"/>
              <a:t>d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Development</a:t>
            </a:r>
            <a:r>
              <a:rPr sz="3400" spc="-10" dirty="0"/>
              <a:t>:</a:t>
            </a:r>
            <a:r>
              <a:rPr sz="3400" spc="130" dirty="0">
                <a:latin typeface="Times New Roman"/>
                <a:cs typeface="Times New Roman"/>
              </a:rPr>
              <a:t> </a:t>
            </a:r>
            <a:r>
              <a:rPr sz="3400" spc="-20" dirty="0"/>
              <a:t>Key</a:t>
            </a:r>
            <a:endParaRPr sz="3400">
              <a:latin typeface="Times New Roman"/>
              <a:cs typeface="Times New Roman"/>
            </a:endParaRPr>
          </a:p>
          <a:p>
            <a:pPr marL="586740">
              <a:lnSpc>
                <a:spcPts val="4045"/>
              </a:lnSpc>
            </a:pPr>
            <a:r>
              <a:rPr sz="3400" spc="-25" dirty="0"/>
              <a:t>Component</a:t>
            </a:r>
            <a:r>
              <a:rPr sz="3400" spc="-20" dirty="0"/>
              <a:t>s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5" dirty="0"/>
              <a:t>Learning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8710" marR="745490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b="1" spc="-18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r</a:t>
            </a:r>
            <a:r>
              <a:rPr sz="2800" b="1" spc="-15" dirty="0">
                <a:latin typeface="Arial"/>
                <a:cs typeface="Arial"/>
              </a:rPr>
              <a:t>ainin</a:t>
            </a:r>
            <a:r>
              <a:rPr sz="2800" b="1" spc="-25" dirty="0">
                <a:latin typeface="Arial"/>
                <a:cs typeface="Arial"/>
              </a:rPr>
              <a:t>g</a:t>
            </a:r>
            <a:r>
              <a:rPr sz="2800" spc="-10" dirty="0"/>
              <a:t>: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/>
              <a:t>Fa</a:t>
            </a:r>
            <a:r>
              <a:rPr sz="2800" spc="-10" dirty="0"/>
              <a:t>c</a:t>
            </a:r>
            <a:r>
              <a:rPr sz="2800" spc="-15" dirty="0"/>
              <a:t>il</a:t>
            </a:r>
            <a:r>
              <a:rPr sz="2800" spc="-5" dirty="0"/>
              <a:t>i</a:t>
            </a:r>
            <a:r>
              <a:rPr sz="2800" spc="-15" dirty="0"/>
              <a:t>ta</a:t>
            </a:r>
            <a:r>
              <a:rPr sz="2800" spc="-5" dirty="0"/>
              <a:t>t</a:t>
            </a:r>
            <a:r>
              <a:rPr sz="2800" spc="-25" dirty="0"/>
              <a:t>e</a:t>
            </a:r>
            <a:r>
              <a:rPr sz="2800" spc="-15" dirty="0"/>
              <a:t>s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5" dirty="0"/>
              <a:t>le</a:t>
            </a:r>
            <a:r>
              <a:rPr sz="2800" spc="-25" dirty="0"/>
              <a:t>a</a:t>
            </a:r>
            <a:r>
              <a:rPr sz="2800" spc="-5" dirty="0"/>
              <a:t>r</a:t>
            </a:r>
            <a:r>
              <a:rPr sz="2800" spc="-25" dirty="0"/>
              <a:t>n</a:t>
            </a:r>
            <a:r>
              <a:rPr sz="2800" spc="-5" dirty="0"/>
              <a:t>i</a:t>
            </a:r>
            <a:r>
              <a:rPr sz="2800" spc="-25" dirty="0"/>
              <a:t>n</a:t>
            </a:r>
            <a:r>
              <a:rPr sz="2800" spc="-20" dirty="0"/>
              <a:t>g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5" dirty="0"/>
              <a:t>jo</a:t>
            </a:r>
            <a:r>
              <a:rPr sz="2800" spc="15" dirty="0"/>
              <a:t>b</a:t>
            </a:r>
            <a:r>
              <a:rPr sz="2800" spc="-5" dirty="0"/>
              <a:t>-</a:t>
            </a:r>
            <a:r>
              <a:rPr sz="2800" spc="-10" dirty="0"/>
              <a:t>r</a:t>
            </a:r>
            <a:r>
              <a:rPr sz="2800" spc="-15" dirty="0"/>
              <a:t>elated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/>
              <a:t>co</a:t>
            </a:r>
            <a:r>
              <a:rPr sz="2800" spc="-20" dirty="0"/>
              <a:t>mpete</a:t>
            </a:r>
            <a:r>
              <a:rPr sz="2800" spc="-15" dirty="0"/>
              <a:t>nc</a:t>
            </a:r>
            <a:r>
              <a:rPr sz="2800" spc="-5" dirty="0"/>
              <a:t>i</a:t>
            </a:r>
            <a:r>
              <a:rPr sz="2800" spc="-25" dirty="0"/>
              <a:t>e</a:t>
            </a:r>
            <a:r>
              <a:rPr sz="2800" spc="-10" dirty="0"/>
              <a:t>s,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/>
              <a:t>kno</a:t>
            </a:r>
            <a:r>
              <a:rPr sz="2800" spc="-20" dirty="0"/>
              <a:t>wle</a:t>
            </a:r>
            <a:r>
              <a:rPr sz="2800" spc="-15" dirty="0"/>
              <a:t>d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10" dirty="0"/>
              <a:t>,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5" dirty="0"/>
              <a:t>s</a:t>
            </a:r>
            <a:r>
              <a:rPr sz="2800" spc="-10" dirty="0"/>
              <a:t>k</a:t>
            </a:r>
            <a:r>
              <a:rPr sz="2800" spc="-15" dirty="0"/>
              <a:t>il</a:t>
            </a:r>
            <a:r>
              <a:rPr sz="2800" spc="-5" dirty="0"/>
              <a:t>l</a:t>
            </a:r>
            <a:r>
              <a:rPr sz="2800" spc="-15" dirty="0"/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25" dirty="0"/>
              <a:t>b</a:t>
            </a:r>
            <a:r>
              <a:rPr sz="2800" spc="-15" dirty="0"/>
              <a:t>e</a:t>
            </a:r>
            <a:r>
              <a:rPr sz="2800" spc="-25" dirty="0"/>
              <a:t>h</a:t>
            </a:r>
            <a:r>
              <a:rPr sz="2800" spc="-15" dirty="0"/>
              <a:t>av</a:t>
            </a:r>
            <a:r>
              <a:rPr sz="2800" spc="-5" dirty="0"/>
              <a:t>i</a:t>
            </a:r>
            <a:r>
              <a:rPr sz="2800" spc="-20" dirty="0"/>
              <a:t>or</a:t>
            </a:r>
            <a:endParaRPr sz="2800">
              <a:latin typeface="Times New Roman"/>
              <a:cs typeface="Times New Roman"/>
            </a:endParaRPr>
          </a:p>
          <a:p>
            <a:pPr marL="1108710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25" dirty="0"/>
              <a:t>Dev</a:t>
            </a:r>
            <a:r>
              <a:rPr sz="2800" spc="-15" dirty="0"/>
              <a:t>e</a:t>
            </a:r>
            <a:r>
              <a:rPr sz="2800" spc="-20" dirty="0"/>
              <a:t>lo</a:t>
            </a:r>
            <a:r>
              <a:rPr sz="2800" spc="-15" dirty="0"/>
              <a:t>p</a:t>
            </a:r>
            <a:r>
              <a:rPr sz="2800" spc="-20" dirty="0"/>
              <a:t>ment</a:t>
            </a:r>
            <a:endParaRPr sz="2800"/>
          </a:p>
          <a:p>
            <a:pPr marL="138430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F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ture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endParaRPr sz="2600">
              <a:latin typeface="Arial"/>
              <a:cs typeface="Arial"/>
            </a:endParaRPr>
          </a:p>
          <a:p>
            <a:pPr marL="1384300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Inclu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es:</a:t>
            </a:r>
            <a:endParaRPr sz="2600">
              <a:latin typeface="Arial"/>
              <a:cs typeface="Arial"/>
            </a:endParaRPr>
          </a:p>
          <a:p>
            <a:pPr marL="1658620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1659889" algn="l"/>
              </a:tabLst>
            </a:pPr>
            <a:r>
              <a:rPr sz="2200" spc="-15" dirty="0">
                <a:latin typeface="Arial"/>
                <a:cs typeface="Arial"/>
              </a:rPr>
              <a:t>Formal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ed</a:t>
            </a:r>
            <a:r>
              <a:rPr sz="2200" spc="-1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atio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Arial"/>
                <a:cs typeface="Arial"/>
              </a:rPr>
              <a:t>j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b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exper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en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s,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relatio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h</a:t>
            </a:r>
            <a:r>
              <a:rPr sz="2200" spc="-10" dirty="0">
                <a:latin typeface="Arial"/>
                <a:cs typeface="Arial"/>
              </a:rPr>
              <a:t>ip</a:t>
            </a:r>
            <a:endParaRPr sz="2200">
              <a:latin typeface="Arial"/>
              <a:cs typeface="Arial"/>
            </a:endParaRPr>
          </a:p>
          <a:p>
            <a:pPr marL="1658620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1659889" algn="l"/>
              </a:tabLst>
            </a:pPr>
            <a:r>
              <a:rPr sz="2200" spc="-15" dirty="0">
                <a:latin typeface="Arial"/>
                <a:cs typeface="Arial"/>
              </a:rPr>
              <a:t>As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sments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15" dirty="0">
                <a:latin typeface="Arial"/>
                <a:cs typeface="Arial"/>
              </a:rPr>
              <a:t>er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on</a:t>
            </a:r>
            <a:r>
              <a:rPr sz="2200" spc="-10" dirty="0">
                <a:latin typeface="Arial"/>
                <a:cs typeface="Arial"/>
              </a:rPr>
              <a:t>al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-190" dirty="0">
                <a:latin typeface="Arial"/>
                <a:cs typeface="Arial"/>
              </a:rPr>
              <a:t>y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ki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ls,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b</a:t>
            </a:r>
            <a:r>
              <a:rPr sz="2200" spc="-10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it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1108710" indent="-27241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1109980" algn="l"/>
              </a:tabLst>
            </a:pPr>
            <a:r>
              <a:rPr sz="2800" spc="-20" dirty="0"/>
              <a:t>Form</a:t>
            </a:r>
            <a:r>
              <a:rPr sz="2800" spc="-15" dirty="0"/>
              <a:t>a</a:t>
            </a:r>
            <a:r>
              <a:rPr sz="2800" spc="-10" dirty="0"/>
              <a:t>l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0" dirty="0"/>
              <a:t>tra</a:t>
            </a:r>
            <a:r>
              <a:rPr sz="2800" spc="-15" dirty="0"/>
              <a:t>inin</a:t>
            </a:r>
            <a:r>
              <a:rPr sz="2800" spc="-20" dirty="0"/>
              <a:t>g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/>
              <a:t>a</a:t>
            </a:r>
            <a:r>
              <a:rPr sz="2800" spc="-25" dirty="0"/>
              <a:t>n</a:t>
            </a:r>
            <a:r>
              <a:rPr sz="2800" spc="-20" dirty="0"/>
              <a:t>d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5" dirty="0"/>
              <a:t>d</a:t>
            </a:r>
            <a:r>
              <a:rPr sz="2800" spc="-10" dirty="0"/>
              <a:t>e</a:t>
            </a:r>
            <a:r>
              <a:rPr sz="2800" spc="-15" dirty="0"/>
              <a:t>velo</a:t>
            </a:r>
            <a:r>
              <a:rPr sz="2800" spc="-25" dirty="0"/>
              <a:t>pm</a:t>
            </a:r>
            <a:r>
              <a:rPr sz="2800" spc="-15" dirty="0"/>
              <a:t>e</a:t>
            </a:r>
            <a:r>
              <a:rPr sz="2800" spc="-20" dirty="0"/>
              <a:t>nt</a:t>
            </a:r>
            <a:endParaRPr sz="2800">
              <a:latin typeface="Times New Roman"/>
              <a:cs typeface="Times New Roman"/>
            </a:endParaRPr>
          </a:p>
          <a:p>
            <a:pPr marL="1384300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1385570" algn="l"/>
              </a:tabLst>
            </a:pPr>
            <a:r>
              <a:rPr sz="2600" dirty="0">
                <a:latin typeface="Arial"/>
                <a:cs typeface="Arial"/>
              </a:rPr>
              <a:t>Program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urs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s,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elo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ed</a:t>
            </a:r>
            <a:endParaRPr sz="2600">
              <a:latin typeface="Arial"/>
              <a:cs typeface="Arial"/>
            </a:endParaRPr>
          </a:p>
          <a:p>
            <a:pPr marL="1384300">
              <a:lnSpc>
                <a:spcPts val="3095"/>
              </a:lnSpc>
            </a:pPr>
            <a:r>
              <a:rPr spc="-5" dirty="0"/>
              <a:t>an</a:t>
            </a:r>
            <a:r>
              <a:rPr dirty="0"/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organi</a:t>
            </a:r>
            <a:r>
              <a:rPr spc="5" dirty="0"/>
              <a:t>z</a:t>
            </a:r>
            <a:r>
              <a:rPr spc="-5" dirty="0"/>
              <a:t>e</a:t>
            </a:r>
            <a:r>
              <a:rPr dirty="0"/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/>
              <a:t>b</a:t>
            </a:r>
            <a:r>
              <a:rPr dirty="0"/>
              <a:t>y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com</a:t>
            </a:r>
            <a:r>
              <a:rPr spc="-5" dirty="0"/>
              <a:t>pa</a:t>
            </a:r>
            <a:r>
              <a:rPr dirty="0"/>
              <a:t>ny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740">
              <a:lnSpc>
                <a:spcPct val="100000"/>
              </a:lnSpc>
            </a:pPr>
            <a:r>
              <a:rPr sz="3400" spc="-145" dirty="0"/>
              <a:t>T</a:t>
            </a:r>
            <a:r>
              <a:rPr sz="3400" spc="-15" dirty="0"/>
              <a:t>raining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5" dirty="0"/>
              <a:t>an</a:t>
            </a:r>
            <a:r>
              <a:rPr sz="3400" spc="-20" dirty="0"/>
              <a:t>d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25" dirty="0"/>
              <a:t>Development</a:t>
            </a:r>
            <a:r>
              <a:rPr sz="3400" spc="-10" dirty="0"/>
              <a:t>:</a:t>
            </a:r>
            <a:r>
              <a:rPr sz="3400" spc="130" dirty="0">
                <a:latin typeface="Times New Roman"/>
                <a:cs typeface="Times New Roman"/>
              </a:rPr>
              <a:t> </a:t>
            </a:r>
            <a:r>
              <a:rPr sz="3400" spc="-20" dirty="0"/>
              <a:t>Key</a:t>
            </a:r>
            <a:endParaRPr sz="3400">
              <a:latin typeface="Times New Roman"/>
              <a:cs typeface="Times New Roman"/>
            </a:endParaRPr>
          </a:p>
          <a:p>
            <a:pPr marL="586740">
              <a:lnSpc>
                <a:spcPts val="4045"/>
              </a:lnSpc>
            </a:pPr>
            <a:r>
              <a:rPr sz="3400" spc="-25" dirty="0"/>
              <a:t>Component</a:t>
            </a:r>
            <a:r>
              <a:rPr sz="3400" spc="-20" dirty="0"/>
              <a:t>s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5" dirty="0"/>
              <a:t>Learning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33083"/>
            <a:ext cx="7439025" cy="433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mal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le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nin</a:t>
            </a:r>
            <a:r>
              <a:rPr sz="2800" spc="-2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arn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initiated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Oc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ur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withou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rainer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instructor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Motiv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ted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inten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elop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ot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formal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ing</a:t>
            </a:r>
            <a:endParaRPr sz="2600">
              <a:latin typeface="Arial"/>
              <a:cs typeface="Arial"/>
            </a:endParaRPr>
          </a:p>
          <a:p>
            <a:pPr marL="560705" marR="14287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Brea</a:t>
            </a:r>
            <a:r>
              <a:rPr sz="2600" spc="-5" dirty="0">
                <a:latin typeface="Arial"/>
                <a:cs typeface="Arial"/>
              </a:rPr>
              <a:t>dth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pth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timing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ntrolle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ee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15" dirty="0">
                <a:latin typeface="Arial"/>
                <a:cs typeface="Arial"/>
              </a:rPr>
              <a:t>Expli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kn</a:t>
            </a:r>
            <a:r>
              <a:rPr sz="2800" spc="-20" dirty="0">
                <a:latin typeface="Arial"/>
                <a:cs typeface="Arial"/>
              </a:rPr>
              <a:t>owl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0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0" dirty="0">
                <a:latin typeface="Arial"/>
                <a:cs typeface="Arial"/>
              </a:rPr>
              <a:t>W</a:t>
            </a:r>
            <a:r>
              <a:rPr sz="2600" spc="-5" dirty="0">
                <a:latin typeface="Arial"/>
                <a:cs typeface="Arial"/>
              </a:rPr>
              <a:t>el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oc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ted,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asily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articulate</a:t>
            </a:r>
            <a:r>
              <a:rPr sz="2600" spc="10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asily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ts val="3095"/>
              </a:lnSpc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fer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pers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-t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-pers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0892" y="6451091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00" y="6451091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6047" y="6451091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>
              <a:lnSpc>
                <a:spcPct val="100000"/>
              </a:lnSpc>
            </a:pPr>
            <a:r>
              <a:rPr sz="3400" spc="-145" dirty="0"/>
              <a:t>T</a:t>
            </a:r>
            <a:r>
              <a:rPr sz="3400" spc="-15" dirty="0"/>
              <a:t>rai</a:t>
            </a:r>
            <a:r>
              <a:rPr sz="3400" spc="-40" dirty="0"/>
              <a:t>n</a:t>
            </a:r>
            <a:r>
              <a:rPr sz="3400" spc="-20" dirty="0"/>
              <a:t>ing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spc="-35" dirty="0"/>
              <a:t>a</a:t>
            </a:r>
            <a:r>
              <a:rPr sz="3400" spc="-25" dirty="0"/>
              <a:t>n</a:t>
            </a:r>
            <a:r>
              <a:rPr sz="3400" spc="-20" dirty="0"/>
              <a:t>d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30" dirty="0"/>
              <a:t>D</a:t>
            </a:r>
            <a:r>
              <a:rPr sz="3400" spc="-35" dirty="0"/>
              <a:t>e</a:t>
            </a:r>
            <a:r>
              <a:rPr sz="3400" spc="-20" dirty="0"/>
              <a:t>velopm</a:t>
            </a:r>
            <a:r>
              <a:rPr sz="3400" spc="-40" dirty="0"/>
              <a:t>e</a:t>
            </a:r>
            <a:r>
              <a:rPr sz="3400" spc="-20" dirty="0"/>
              <a:t>nt</a:t>
            </a:r>
            <a:r>
              <a:rPr sz="3400" spc="-10" dirty="0"/>
              <a:t>:</a:t>
            </a:r>
            <a:r>
              <a:rPr sz="3400" spc="120" dirty="0">
                <a:latin typeface="Times New Roman"/>
                <a:cs typeface="Times New Roman"/>
              </a:rPr>
              <a:t> </a:t>
            </a:r>
            <a:r>
              <a:rPr sz="3400" spc="-20" dirty="0"/>
              <a:t>Key</a:t>
            </a:r>
            <a:endParaRPr sz="3400">
              <a:latin typeface="Times New Roman"/>
              <a:cs typeface="Times New Roman"/>
            </a:endParaRPr>
          </a:p>
          <a:p>
            <a:pPr marL="444500">
              <a:lnSpc>
                <a:spcPts val="4045"/>
              </a:lnSpc>
            </a:pPr>
            <a:r>
              <a:rPr sz="3400" spc="-30" dirty="0"/>
              <a:t>Comp</a:t>
            </a:r>
            <a:r>
              <a:rPr sz="3400" spc="-35" dirty="0"/>
              <a:t>o</a:t>
            </a:r>
            <a:r>
              <a:rPr sz="3400" spc="-25" dirty="0"/>
              <a:t>ne</a:t>
            </a:r>
            <a:r>
              <a:rPr sz="3400" spc="-35" dirty="0"/>
              <a:t>n</a:t>
            </a:r>
            <a:r>
              <a:rPr sz="3400" spc="-15" dirty="0"/>
              <a:t>ts</a:t>
            </a:r>
            <a:r>
              <a:rPr sz="3400" spc="114" dirty="0">
                <a:latin typeface="Times New Roman"/>
                <a:cs typeface="Times New Roman"/>
              </a:rPr>
              <a:t> </a:t>
            </a:r>
            <a:r>
              <a:rPr sz="3400" spc="-25" dirty="0"/>
              <a:t>o</a:t>
            </a:r>
            <a:r>
              <a:rPr sz="3400" spc="-10" dirty="0"/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5" dirty="0"/>
              <a:t>Le</a:t>
            </a:r>
            <a:r>
              <a:rPr sz="3400" spc="-35" dirty="0"/>
              <a:t>a</a:t>
            </a:r>
            <a:r>
              <a:rPr sz="3400" spc="-20" dirty="0"/>
              <a:t>rning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870950" y="6481763"/>
            <a:ext cx="273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1</a:t>
            </a:r>
            <a:r>
              <a:rPr spc="-15" dirty="0"/>
              <a:t>-</a:t>
            </a: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93450" y="1728458"/>
            <a:ext cx="7776845" cy="419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705" indent="-228600">
              <a:lnSpc>
                <a:spcPct val="100000"/>
              </a:lnSpc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Primary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formal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</a:t>
            </a:r>
            <a:r>
              <a:rPr sz="2600" dirty="0">
                <a:latin typeface="Arial"/>
                <a:cs typeface="Arial"/>
              </a:rPr>
              <a:t>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kn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wle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5" dirty="0">
                <a:latin typeface="Arial"/>
                <a:cs typeface="Arial"/>
              </a:rPr>
              <a:t>ge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Perso</a:t>
            </a:r>
            <a:r>
              <a:rPr sz="2600" spc="-5" dirty="0">
                <a:latin typeface="Arial"/>
                <a:cs typeface="Arial"/>
              </a:rPr>
              <a:t>na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kn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wled</a:t>
            </a:r>
            <a:r>
              <a:rPr sz="2600" dirty="0">
                <a:latin typeface="Arial"/>
                <a:cs typeface="Arial"/>
              </a:rPr>
              <a:t>ge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individ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al</a:t>
            </a:r>
            <a:endParaRPr sz="26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erien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ficult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dify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informa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2CA1BE"/>
              </a:buClr>
              <a:buSzPct val="83928"/>
              <a:buFont typeface="Wingdings 2"/>
              <a:buChar char=""/>
              <a:tabLst>
                <a:tab pos="285750" algn="l"/>
              </a:tabLst>
            </a:pPr>
            <a:r>
              <a:rPr sz="2800" spc="-20" dirty="0">
                <a:latin typeface="Arial"/>
                <a:cs typeface="Arial"/>
              </a:rPr>
              <a:t>Knowl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man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5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  <a:p>
            <a:pPr marL="560705" marR="208279" lvl="1" indent="-228600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4615"/>
              <a:buFont typeface="Wingdings 2"/>
              <a:buChar char=""/>
              <a:tabLst>
                <a:tab pos="561340" algn="l"/>
              </a:tabLst>
            </a:pPr>
            <a:r>
              <a:rPr sz="2600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en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ncing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erforman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esig</a:t>
            </a:r>
            <a:r>
              <a:rPr sz="2600" spc="-5" dirty="0">
                <a:latin typeface="Arial"/>
                <a:cs typeface="Arial"/>
              </a:rPr>
              <a:t>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imple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nting:</a:t>
            </a:r>
            <a:endParaRPr sz="2600">
              <a:latin typeface="Arial"/>
              <a:cs typeface="Arial"/>
            </a:endParaRPr>
          </a:p>
          <a:p>
            <a:pPr marL="835025" lvl="2" indent="-228600">
              <a:lnSpc>
                <a:spcPct val="100000"/>
              </a:lnSpc>
              <a:spcBef>
                <a:spcPts val="409"/>
              </a:spcBef>
              <a:buClr>
                <a:srgbClr val="ACCEDC"/>
              </a:buClr>
              <a:buSzPct val="84090"/>
              <a:buFont typeface="Wingdings 2"/>
              <a:buChar char=""/>
              <a:tabLst>
                <a:tab pos="835660" algn="l"/>
              </a:tabLst>
            </a:pPr>
            <a:r>
              <a:rPr sz="2200" spc="-254" dirty="0">
                <a:latin typeface="Arial"/>
                <a:cs typeface="Arial"/>
              </a:rPr>
              <a:t>T</a:t>
            </a:r>
            <a:r>
              <a:rPr sz="2200" spc="-20" dirty="0">
                <a:latin typeface="Arial"/>
                <a:cs typeface="Arial"/>
              </a:rPr>
              <a:t>oo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s,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proc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s,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syst</a:t>
            </a:r>
            <a:r>
              <a:rPr sz="2200" spc="-20" dirty="0">
                <a:latin typeface="Arial"/>
                <a:cs typeface="Arial"/>
              </a:rPr>
              <a:t>ems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structures,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0" dirty="0">
                <a:latin typeface="Arial"/>
                <a:cs typeface="Arial"/>
              </a:rPr>
              <a:t>lture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374015" algn="ctr">
              <a:lnSpc>
                <a:spcPts val="2615"/>
              </a:lnSpc>
            </a:pPr>
            <a:r>
              <a:rPr sz="2200" spc="-20" dirty="0">
                <a:latin typeface="Arial"/>
                <a:cs typeface="Arial"/>
              </a:rPr>
              <a:t>impro</a:t>
            </a:r>
            <a:r>
              <a:rPr sz="2200" spc="-25" dirty="0">
                <a:latin typeface="Arial"/>
                <a:cs typeface="Arial"/>
              </a:rPr>
              <a:t>v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creat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on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sh</a:t>
            </a:r>
            <a:r>
              <a:rPr sz="2200" spc="-10" dirty="0">
                <a:latin typeface="Arial"/>
                <a:cs typeface="Arial"/>
              </a:rPr>
              <a:t>aring,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se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Arial"/>
                <a:cs typeface="Arial"/>
              </a:rPr>
              <a:t>k</a:t>
            </a:r>
            <a:r>
              <a:rPr sz="2200" spc="-20" dirty="0">
                <a:latin typeface="Arial"/>
                <a:cs typeface="Arial"/>
              </a:rPr>
              <a:t>nowle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spc="-20" dirty="0">
                <a:latin typeface="Arial"/>
                <a:cs typeface="Arial"/>
              </a:rPr>
              <a:t>ge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shwik lecture 1">
  <a:themeElements>
    <a:clrScheme name="oeshwik1">
      <a:dk1>
        <a:srgbClr val="000000"/>
      </a:dk1>
      <a:lt1>
        <a:srgbClr val="C5D5FF"/>
      </a:lt1>
      <a:dk2>
        <a:srgbClr val="565F6A"/>
      </a:dk2>
      <a:lt2>
        <a:srgbClr val="A1CBE7"/>
      </a:lt2>
      <a:accent1>
        <a:srgbClr val="D51D59"/>
      </a:accent1>
      <a:accent2>
        <a:srgbClr val="ED9B12"/>
      </a:accent2>
      <a:accent3>
        <a:srgbClr val="2BA509"/>
      </a:accent3>
      <a:accent4>
        <a:srgbClr val="FFC000"/>
      </a:accent4>
      <a:accent5>
        <a:srgbClr val="253AC4"/>
      </a:accent5>
      <a:accent6>
        <a:srgbClr val="AD1D9F"/>
      </a:accent6>
      <a:hlink>
        <a:srgbClr val="000000"/>
      </a:hlink>
      <a:folHlink>
        <a:srgbClr val="00000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eshwik lecture 1" id="{D219B81A-0A01-C84E-BEF7-68DA7DF79519}" vid="{EC42BE9F-4F13-4F47-8A17-E1E9EA21E50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1597</Words>
  <Application>Microsoft Macintosh PowerPoint</Application>
  <PresentationFormat>On-screen Show (4:3)</PresentationFormat>
  <Paragraphs>321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 2</vt:lpstr>
      <vt:lpstr>Oeshwik lecture 1</vt:lpstr>
      <vt:lpstr>PowerPoint Presentation</vt:lpstr>
      <vt:lpstr>Learning Objectives</vt:lpstr>
      <vt:lpstr>Learning Objectives</vt:lpstr>
      <vt:lpstr>Introduction</vt:lpstr>
      <vt:lpstr>Training and Development: Key Components of Learning</vt:lpstr>
      <vt:lpstr>PowerPoint Presentation</vt:lpstr>
      <vt:lpstr>Training and Development: Key Components of Learning</vt:lpstr>
      <vt:lpstr>Training and Development: Key Components of Learning</vt:lpstr>
      <vt:lpstr>Training and Development: Key Components of Learning</vt:lpstr>
      <vt:lpstr>Designing Effective Training</vt:lpstr>
      <vt:lpstr>PowerPoint Presentation</vt:lpstr>
      <vt:lpstr>Designing Effective Training</vt:lpstr>
      <vt:lpstr>Table 1.1 - Forces Influencing Working and Learning</vt:lpstr>
      <vt:lpstr>Globalization</vt:lpstr>
      <vt:lpstr>PowerPoint Presentation</vt:lpstr>
      <vt:lpstr>PowerPoint Presentation</vt:lpstr>
      <vt:lpstr>Increased Value Placed on Intangible Assets and Human Capital</vt:lpstr>
      <vt:lpstr>Increased Value Placed on Intangible Assets and Human Capital</vt:lpstr>
      <vt:lpstr>Changing Demographics and Diversity of the Work Force</vt:lpstr>
      <vt:lpstr>Changing Demographics and Diversity of the Work Force</vt:lpstr>
      <vt:lpstr>Talent Management</vt:lpstr>
      <vt:lpstr>Talent Management</vt:lpstr>
      <vt:lpstr>Customer Service and Quality Emphasis</vt:lpstr>
      <vt:lpstr>Customer Service and Quality Emphasis</vt:lpstr>
      <vt:lpstr>Customer Service and Quality Emphasis</vt:lpstr>
      <vt:lpstr>Customer Service and Quality Emphasis</vt:lpstr>
      <vt:lpstr>New Technology</vt:lpstr>
      <vt:lpstr>High performance models of work systems</vt:lpstr>
      <vt:lpstr>High performance models of work systems</vt:lpstr>
      <vt:lpstr>Snapshot of Training Practices</vt:lpstr>
      <vt:lpstr>Snapshot of Training Practices</vt:lpstr>
      <vt:lpstr>Table 1.8 - Characteristics of BEST Award Winners</vt:lpstr>
      <vt:lpstr>Snapshot of Training Practices</vt:lpstr>
      <vt:lpstr>Snapshot of Training Practices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Oeshwik Ahmed</cp:lastModifiedBy>
  <cp:revision>6</cp:revision>
  <dcterms:created xsi:type="dcterms:W3CDTF">2018-04-30T21:44:27Z</dcterms:created>
  <dcterms:modified xsi:type="dcterms:W3CDTF">2018-05-13T18:55:35Z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2018-04-30T00:00:00Z</vt:filetime>
  </property>
  <property fmtid="{D5CDD505-2E9C-101B-9397-08002B2CF9AE}" pid="3" name="LastSaved">
    <vt:filetime>2018-04-30T00:00:00Z</vt:filetime>
  </property>
</Properties>
</file>